
<file path=[Content_Types].xml><?xml version="1.0" encoding="utf-8"?>
<Types xmlns="http://schemas.openxmlformats.org/package/2006/content-types">
  <Default Extension="png" ContentType="image/png"/>
  <Default Extension="bin" ContentType="audio/unknown"/>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7"/>
  </p:notesMasterIdLst>
  <p:sldIdLst>
    <p:sldId id="274" r:id="rId2"/>
    <p:sldId id="272" r:id="rId3"/>
    <p:sldId id="275" r:id="rId4"/>
    <p:sldId id="276" r:id="rId5"/>
    <p:sldId id="257" r:id="rId6"/>
    <p:sldId id="284" r:id="rId7"/>
    <p:sldId id="269" r:id="rId8"/>
    <p:sldId id="279" r:id="rId9"/>
    <p:sldId id="259" r:id="rId10"/>
    <p:sldId id="270" r:id="rId11"/>
    <p:sldId id="280" r:id="rId12"/>
    <p:sldId id="281" r:id="rId13"/>
    <p:sldId id="266" r:id="rId14"/>
    <p:sldId id="282" r:id="rId15"/>
    <p:sldId id="271" r:id="rId16"/>
    <p:sldId id="278" r:id="rId17"/>
    <p:sldId id="263" r:id="rId18"/>
    <p:sldId id="283" r:id="rId19"/>
    <p:sldId id="264" r:id="rId20"/>
    <p:sldId id="265" r:id="rId21"/>
    <p:sldId id="277" r:id="rId22"/>
    <p:sldId id="286" r:id="rId23"/>
    <p:sldId id="288" r:id="rId24"/>
    <p:sldId id="289" r:id="rId25"/>
    <p:sldId id="285"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3300"/>
    <a:srgbClr val="1DFC0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5" autoAdjust="0"/>
    <p:restoredTop sz="94683" autoAdjust="0"/>
  </p:normalViewPr>
  <p:slideViewPr>
    <p:cSldViewPr>
      <p:cViewPr varScale="1">
        <p:scale>
          <a:sx n="65" d="100"/>
          <a:sy n="65" d="100"/>
        </p:scale>
        <p:origin x="134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7795BAF-D0EF-4D74-9F8C-3F8BA5C8CA9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E08C70-560A-44F1-8131-3AECD3BC5232}" type="slidenum">
              <a:rPr lang="en-US" altLang="en-US"/>
              <a:pPr/>
              <a:t>2</a:t>
            </a:fld>
            <a:endParaRPr lang="en-US" altLang="en-US"/>
          </a:p>
        </p:txBody>
      </p:sp>
      <p:sp>
        <p:nvSpPr>
          <p:cNvPr id="2457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579" name="Rectangle 3"/>
          <p:cNvSpPr>
            <a:spLocks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F81036-8743-4F66-A180-F7A06317F888}" type="slidenum">
              <a:rPr lang="en-US" altLang="en-US"/>
              <a:pPr/>
              <a:t>7</a:t>
            </a:fld>
            <a:endParaRPr lang="en-US" altLang="en-US"/>
          </a:p>
        </p:txBody>
      </p:sp>
      <p:sp>
        <p:nvSpPr>
          <p:cNvPr id="1843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435" name="Rectangle 3"/>
          <p:cNvSpPr>
            <a:spLocks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E80456-11E6-4779-9C57-1BE7374635F7}" type="slidenum">
              <a:rPr lang="en-US" altLang="en-US"/>
              <a:pPr/>
              <a:t>10</a:t>
            </a:fld>
            <a:endParaRPr lang="en-US" altLang="en-US"/>
          </a:p>
        </p:txBody>
      </p:sp>
      <p:sp>
        <p:nvSpPr>
          <p:cNvPr id="2048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483" name="Rectangle 3"/>
          <p:cNvSpPr>
            <a:spLocks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29F972-752A-4044-86D5-5BE005426AA3}" type="slidenum">
              <a:rPr lang="en-US" altLang="en-US"/>
              <a:pPr/>
              <a:t>15</a:t>
            </a:fld>
            <a:endParaRPr lang="en-US" altLang="en-US"/>
          </a:p>
        </p:txBody>
      </p:sp>
      <p:sp>
        <p:nvSpPr>
          <p:cNvPr id="2253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531" name="Rectangle 3"/>
          <p:cNvSpPr>
            <a:spLocks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685800" y="1219200"/>
            <a:ext cx="7772400" cy="1143000"/>
          </a:xfrm>
        </p:spPr>
        <p:txBody>
          <a:bodyPr anchorCtr="1"/>
          <a:lstStyle>
            <a:lvl1pPr>
              <a:defRPr sz="4000">
                <a:solidFill>
                  <a:schemeClr val="tx1"/>
                </a:solidFill>
              </a:defRPr>
            </a:lvl1pPr>
          </a:lstStyle>
          <a:p>
            <a:pPr lvl="0"/>
            <a:r>
              <a:rPr lang="en-US" altLang="en-US" noProof="0" smtClean="0"/>
              <a:t>Click to edit Master title style</a:t>
            </a:r>
          </a:p>
        </p:txBody>
      </p:sp>
      <p:sp>
        <p:nvSpPr>
          <p:cNvPr id="45059" name="Rectangle 3"/>
          <p:cNvSpPr>
            <a:spLocks noGrp="1" noChangeArrowheads="1"/>
          </p:cNvSpPr>
          <p:nvPr>
            <p:ph type="subTitle" idx="1"/>
          </p:nvPr>
        </p:nvSpPr>
        <p:spPr>
          <a:xfrm>
            <a:off x="1371600" y="2667000"/>
            <a:ext cx="6400800" cy="1752600"/>
          </a:xfrm>
        </p:spPr>
        <p:txBody>
          <a:bodyPr/>
          <a:lstStyle>
            <a:lvl1pPr marL="0" indent="0" algn="ctr">
              <a:buFontTx/>
              <a:buNone/>
              <a:defRPr sz="2800"/>
            </a:lvl1pPr>
          </a:lstStyle>
          <a:p>
            <a:pPr lvl="0"/>
            <a:r>
              <a:rPr lang="en-US" altLang="en-US" noProof="0" smtClean="0"/>
              <a:t>Click to edit Master subtitle style</a:t>
            </a:r>
          </a:p>
        </p:txBody>
      </p:sp>
      <p:grpSp>
        <p:nvGrpSpPr>
          <p:cNvPr id="45060" name="Group 4"/>
          <p:cNvGrpSpPr>
            <a:grpSpLocks/>
          </p:cNvGrpSpPr>
          <p:nvPr/>
        </p:nvGrpSpPr>
        <p:grpSpPr bwMode="auto">
          <a:xfrm>
            <a:off x="177800" y="230188"/>
            <a:ext cx="203200" cy="6503987"/>
            <a:chOff x="112" y="145"/>
            <a:chExt cx="128" cy="4097"/>
          </a:xfrm>
        </p:grpSpPr>
        <p:sp>
          <p:nvSpPr>
            <p:cNvPr id="45061" name="Rectangle 5"/>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grpSp>
      <p:grpSp>
        <p:nvGrpSpPr>
          <p:cNvPr id="45063" name="Group 7"/>
          <p:cNvGrpSpPr>
            <a:grpSpLocks/>
          </p:cNvGrpSpPr>
          <p:nvPr/>
        </p:nvGrpSpPr>
        <p:grpSpPr bwMode="auto">
          <a:xfrm>
            <a:off x="8793163" y="220663"/>
            <a:ext cx="198437" cy="6408737"/>
            <a:chOff x="5539" y="139"/>
            <a:chExt cx="125" cy="4037"/>
          </a:xfrm>
        </p:grpSpPr>
        <p:sp>
          <p:nvSpPr>
            <p:cNvPr id="45064" name="Rectangle 8"/>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5" name="Rectangle 9"/>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5066" name="Group 10"/>
          <p:cNvGrpSpPr>
            <a:grpSpLocks/>
          </p:cNvGrpSpPr>
          <p:nvPr/>
        </p:nvGrpSpPr>
        <p:grpSpPr bwMode="auto">
          <a:xfrm>
            <a:off x="412750" y="6477000"/>
            <a:ext cx="8686800" cy="228600"/>
            <a:chOff x="260" y="4080"/>
            <a:chExt cx="5472" cy="144"/>
          </a:xfrm>
        </p:grpSpPr>
        <p:sp>
          <p:nvSpPr>
            <p:cNvPr id="45067" name="Rectangle 11"/>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8" name="Rectangle 12"/>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5069" name="Group 13"/>
          <p:cNvGrpSpPr>
            <a:grpSpLocks/>
          </p:cNvGrpSpPr>
          <p:nvPr/>
        </p:nvGrpSpPr>
        <p:grpSpPr bwMode="auto">
          <a:xfrm>
            <a:off x="76200" y="176213"/>
            <a:ext cx="8745538" cy="161925"/>
            <a:chOff x="48" y="111"/>
            <a:chExt cx="5509" cy="102"/>
          </a:xfrm>
        </p:grpSpPr>
        <p:sp>
          <p:nvSpPr>
            <p:cNvPr id="45070" name="Rectangle 14"/>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1" name="Rectangle 15"/>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5072" name="Rectangle 16"/>
          <p:cNvSpPr>
            <a:spLocks noGrp="1" noChangeArrowheads="1"/>
          </p:cNvSpPr>
          <p:nvPr>
            <p:ph type="dt" sz="half" idx="2"/>
          </p:nvPr>
        </p:nvSpPr>
        <p:spPr/>
        <p:txBody>
          <a:bodyPr/>
          <a:lstStyle>
            <a:lvl1pPr>
              <a:defRPr/>
            </a:lvl1pPr>
          </a:lstStyle>
          <a:p>
            <a:endParaRPr lang="en-US" altLang="en-US"/>
          </a:p>
        </p:txBody>
      </p:sp>
      <p:sp>
        <p:nvSpPr>
          <p:cNvPr id="45073" name="Rectangle 17"/>
          <p:cNvSpPr>
            <a:spLocks noGrp="1" noChangeArrowheads="1"/>
          </p:cNvSpPr>
          <p:nvPr>
            <p:ph type="ftr" sz="quarter" idx="3"/>
          </p:nvPr>
        </p:nvSpPr>
        <p:spPr>
          <a:extLst>
            <a:ext uri="{909E8E84-426E-40DD-AFC4-6F175D3DCCD1}">
              <a14:hiddenFill xmlns:a14="http://schemas.microsoft.com/office/drawing/2010/main">
                <a:solidFill>
                  <a:schemeClr val="accent1"/>
                </a:solidFill>
              </a14:hiddenFill>
            </a:ext>
          </a:extLst>
        </p:spPr>
        <p:txBody>
          <a:bodyPr/>
          <a:lstStyle>
            <a:lvl1pPr>
              <a:defRPr/>
            </a:lvl1pPr>
          </a:lstStyle>
          <a:p>
            <a:endParaRPr lang="en-US" altLang="en-US"/>
          </a:p>
        </p:txBody>
      </p:sp>
      <p:sp>
        <p:nvSpPr>
          <p:cNvPr id="45074" name="Rectangle 18"/>
          <p:cNvSpPr>
            <a:spLocks noGrp="1" noChangeArrowheads="1"/>
          </p:cNvSpPr>
          <p:nvPr>
            <p:ph type="sldNum" sz="quarter" idx="4"/>
          </p:nvPr>
        </p:nvSpPr>
        <p:spPr/>
        <p:txBody>
          <a:bodyPr/>
          <a:lstStyle>
            <a:lvl1pPr>
              <a:defRPr/>
            </a:lvl1pPr>
          </a:lstStyle>
          <a:p>
            <a:fld id="{FAE11CBE-B75C-4BF7-9E02-C6F4895D903C}" type="slidenum">
              <a:rPr lang="en-US" altLang="en-US"/>
              <a:pPr/>
              <a:t>‹#›</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afterEffect">
                                  <p:stCondLst>
                                    <p:cond delay="0"/>
                                  </p:stCondLst>
                                  <p:childTnLst>
                                    <p:set>
                                      <p:cBhvr>
                                        <p:cTn id="6" dur="1" fill="hold">
                                          <p:stCondLst>
                                            <p:cond delay="0"/>
                                          </p:stCondLst>
                                        </p:cTn>
                                        <p:tgtEl>
                                          <p:spTgt spid="45060"/>
                                        </p:tgtEl>
                                        <p:attrNameLst>
                                          <p:attrName>style.visibility</p:attrName>
                                        </p:attrNameLst>
                                      </p:cBhvr>
                                      <p:to>
                                        <p:strVal val="visible"/>
                                      </p:to>
                                    </p:set>
                                    <p:anim calcmode="lin" valueType="num">
                                      <p:cBhvr additive="base">
                                        <p:cTn id="7" dur="500" fill="hold"/>
                                        <p:tgtEl>
                                          <p:spTgt spid="45060"/>
                                        </p:tgtEl>
                                        <p:attrNameLst>
                                          <p:attrName>ppt_x</p:attrName>
                                        </p:attrNameLst>
                                      </p:cBhvr>
                                      <p:tavLst>
                                        <p:tav tm="0">
                                          <p:val>
                                            <p:strVal val="#ppt_x"/>
                                          </p:val>
                                        </p:tav>
                                        <p:tav tm="100000">
                                          <p:val>
                                            <p:strVal val="#ppt_x"/>
                                          </p:val>
                                        </p:tav>
                                      </p:tavLst>
                                    </p:anim>
                                    <p:anim calcmode="lin" valueType="num">
                                      <p:cBhvr additive="base">
                                        <p:cTn id="8" dur="500" fill="hold"/>
                                        <p:tgtEl>
                                          <p:spTgt spid="4506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45066"/>
                                        </p:tgtEl>
                                        <p:attrNameLst>
                                          <p:attrName>style.visibility</p:attrName>
                                        </p:attrNameLst>
                                      </p:cBhvr>
                                      <p:to>
                                        <p:strVal val="visible"/>
                                      </p:to>
                                    </p:set>
                                    <p:anim calcmode="lin" valueType="num">
                                      <p:cBhvr additive="base">
                                        <p:cTn id="12" dur="500" fill="hold"/>
                                        <p:tgtEl>
                                          <p:spTgt spid="45066"/>
                                        </p:tgtEl>
                                        <p:attrNameLst>
                                          <p:attrName>ppt_x</p:attrName>
                                        </p:attrNameLst>
                                      </p:cBhvr>
                                      <p:tavLst>
                                        <p:tav tm="0">
                                          <p:val>
                                            <p:strVal val="0-#ppt_w/2"/>
                                          </p:val>
                                        </p:tav>
                                        <p:tav tm="100000">
                                          <p:val>
                                            <p:strVal val="#ppt_x"/>
                                          </p:val>
                                        </p:tav>
                                      </p:tavLst>
                                    </p:anim>
                                    <p:anim calcmode="lin" valueType="num">
                                      <p:cBhvr additive="base">
                                        <p:cTn id="13" dur="500" fill="hold"/>
                                        <p:tgtEl>
                                          <p:spTgt spid="45066"/>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45063"/>
                                        </p:tgtEl>
                                        <p:attrNameLst>
                                          <p:attrName>style.visibility</p:attrName>
                                        </p:attrNameLst>
                                      </p:cBhvr>
                                      <p:to>
                                        <p:strVal val="visible"/>
                                      </p:to>
                                    </p:set>
                                    <p:anim calcmode="lin" valueType="num">
                                      <p:cBhvr additive="base">
                                        <p:cTn id="17" dur="500" fill="hold"/>
                                        <p:tgtEl>
                                          <p:spTgt spid="45063"/>
                                        </p:tgtEl>
                                        <p:attrNameLst>
                                          <p:attrName>ppt_x</p:attrName>
                                        </p:attrNameLst>
                                      </p:cBhvr>
                                      <p:tavLst>
                                        <p:tav tm="0">
                                          <p:val>
                                            <p:strVal val="#ppt_x"/>
                                          </p:val>
                                        </p:tav>
                                        <p:tav tm="100000">
                                          <p:val>
                                            <p:strVal val="#ppt_x"/>
                                          </p:val>
                                        </p:tav>
                                      </p:tavLst>
                                    </p:anim>
                                    <p:anim calcmode="lin" valueType="num">
                                      <p:cBhvr additive="base">
                                        <p:cTn id="18" dur="500" fill="hold"/>
                                        <p:tgtEl>
                                          <p:spTgt spid="45063"/>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2" fill="hold" nodeType="afterEffect">
                                  <p:stCondLst>
                                    <p:cond delay="0"/>
                                  </p:stCondLst>
                                  <p:childTnLst>
                                    <p:set>
                                      <p:cBhvr>
                                        <p:cTn id="21" dur="1" fill="hold">
                                          <p:stCondLst>
                                            <p:cond delay="0"/>
                                          </p:stCondLst>
                                        </p:cTn>
                                        <p:tgtEl>
                                          <p:spTgt spid="45069"/>
                                        </p:tgtEl>
                                        <p:attrNameLst>
                                          <p:attrName>style.visibility</p:attrName>
                                        </p:attrNameLst>
                                      </p:cBhvr>
                                      <p:to>
                                        <p:strVal val="visible"/>
                                      </p:to>
                                    </p:set>
                                    <p:anim calcmode="lin" valueType="num">
                                      <p:cBhvr additive="base">
                                        <p:cTn id="22" dur="500" fill="hold"/>
                                        <p:tgtEl>
                                          <p:spTgt spid="45069"/>
                                        </p:tgtEl>
                                        <p:attrNameLst>
                                          <p:attrName>ppt_x</p:attrName>
                                        </p:attrNameLst>
                                      </p:cBhvr>
                                      <p:tavLst>
                                        <p:tav tm="0">
                                          <p:val>
                                            <p:strVal val="1+#ppt_w/2"/>
                                          </p:val>
                                        </p:tav>
                                        <p:tav tm="100000">
                                          <p:val>
                                            <p:strVal val="#ppt_x"/>
                                          </p:val>
                                        </p:tav>
                                      </p:tavLst>
                                    </p:anim>
                                    <p:anim calcmode="lin" valueType="num">
                                      <p:cBhvr additive="base">
                                        <p:cTn id="23" dur="500" fill="hold"/>
                                        <p:tgtEl>
                                          <p:spTgt spid="45069"/>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9" presetClass="entr" presetSubtype="0" fill="hold" grpId="0" nodeType="afterEffect">
                                  <p:stCondLst>
                                    <p:cond delay="0"/>
                                  </p:stCondLst>
                                  <p:childTnLst>
                                    <p:set>
                                      <p:cBhvr>
                                        <p:cTn id="26" dur="1" fill="hold">
                                          <p:stCondLst>
                                            <p:cond delay="0"/>
                                          </p:stCondLst>
                                        </p:cTn>
                                        <p:tgtEl>
                                          <p:spTgt spid="45058"/>
                                        </p:tgtEl>
                                        <p:attrNameLst>
                                          <p:attrName>style.visibility</p:attrName>
                                        </p:attrNameLst>
                                      </p:cBhvr>
                                      <p:to>
                                        <p:strVal val="visible"/>
                                      </p:to>
                                    </p:set>
                                    <p:animEffect transition="in" filter="dissolve">
                                      <p:cBhvr>
                                        <p:cTn id="27" dur="500"/>
                                        <p:tgtEl>
                                          <p:spTgt spid="45058"/>
                                        </p:tgtEl>
                                      </p:cBhvr>
                                    </p:animEffect>
                                  </p:childTnLst>
                                </p:cTn>
                              </p:par>
                            </p:childTnLst>
                          </p:cTn>
                        </p:par>
                        <p:par>
                          <p:cTn id="28" fill="hold" nodeType="afterGroup">
                            <p:stCondLst>
                              <p:cond delay="2500"/>
                            </p:stCondLst>
                            <p:childTnLst>
                              <p:par>
                                <p:cTn id="29" presetID="9" presetClass="entr" presetSubtype="0" fill="hold" grpId="0" nodeType="afterEffect">
                                  <p:stCondLst>
                                    <p:cond delay="0"/>
                                  </p:stCondLst>
                                  <p:childTnLst>
                                    <p:set>
                                      <p:cBhvr>
                                        <p:cTn id="30" dur="1" fill="hold">
                                          <p:stCondLst>
                                            <p:cond delay="0"/>
                                          </p:stCondLst>
                                        </p:cTn>
                                        <p:tgtEl>
                                          <p:spTgt spid="45059">
                                            <p:txEl>
                                              <p:pRg st="0" end="0"/>
                                            </p:txEl>
                                          </p:spTgt>
                                        </p:tgtEl>
                                        <p:attrNameLst>
                                          <p:attrName>style.visibility</p:attrName>
                                        </p:attrNameLst>
                                      </p:cBhvr>
                                      <p:to>
                                        <p:strVal val="visible"/>
                                      </p:to>
                                    </p:set>
                                    <p:animEffect transition="in" filter="dissolve">
                                      <p:cBhvr>
                                        <p:cTn id="31" dur="500"/>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45059"/>
                        </p:tgtEl>
                        <p:attrNameLst>
                          <p:attrName>style.visibility</p:attrName>
                        </p:attrNameLst>
                      </p:cBhvr>
                      <p:to>
                        <p:strVal val="visible"/>
                      </p:to>
                    </p:set>
                    <p:animEffect transition="in" filter="dissolve">
                      <p:cBhvr>
                        <p:cTn dur="500"/>
                        <p:tgtEl>
                          <p:spTgt spid="4505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C32BE4D-3796-4B70-8141-0EE2293DE2D6}" type="slidenum">
              <a:rPr lang="en-US" altLang="en-US"/>
              <a:pPr/>
              <a:t>‹#›</a:t>
            </a:fld>
            <a:endParaRPr lang="en-US" altLang="en-US"/>
          </a:p>
        </p:txBody>
      </p:sp>
    </p:spTree>
    <p:extLst>
      <p:ext uri="{BB962C8B-B14F-4D97-AF65-F5344CB8AC3E}">
        <p14:creationId xmlns:p14="http://schemas.microsoft.com/office/powerpoint/2010/main" val="10872251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381000"/>
            <a:ext cx="20193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81000"/>
            <a:ext cx="5905500" cy="55626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ED02836-3436-4AC1-B092-A3DFC843C0A2}" type="slidenum">
              <a:rPr lang="en-US" altLang="en-US"/>
              <a:pPr/>
              <a:t>‹#›</a:t>
            </a:fld>
            <a:endParaRPr lang="en-US" altLang="en-US"/>
          </a:p>
        </p:txBody>
      </p:sp>
    </p:spTree>
    <p:extLst>
      <p:ext uri="{BB962C8B-B14F-4D97-AF65-F5344CB8AC3E}">
        <p14:creationId xmlns:p14="http://schemas.microsoft.com/office/powerpoint/2010/main" val="254355958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81000" y="381000"/>
            <a:ext cx="8077200" cy="5562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381000" y="6015038"/>
            <a:ext cx="1905000" cy="457200"/>
          </a:xfrm>
        </p:spPr>
        <p:txBody>
          <a:bodyPr/>
          <a:lstStyle>
            <a:lvl1pPr>
              <a:defRPr/>
            </a:lvl1pPr>
          </a:lstStyle>
          <a:p>
            <a:endParaRPr lang="en-US" altLang="en-US"/>
          </a:p>
        </p:txBody>
      </p:sp>
      <p:sp>
        <p:nvSpPr>
          <p:cNvPr id="4" name="Footer Placeholder 3"/>
          <p:cNvSpPr>
            <a:spLocks noGrp="1"/>
          </p:cNvSpPr>
          <p:nvPr>
            <p:ph type="ftr" sz="quarter" idx="11"/>
          </p:nvPr>
        </p:nvSpPr>
        <p:spPr>
          <a:xfrm>
            <a:off x="3124200" y="6015038"/>
            <a:ext cx="2895600" cy="45720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6858000" y="6015038"/>
            <a:ext cx="1905000" cy="457200"/>
          </a:xfrm>
        </p:spPr>
        <p:txBody>
          <a:bodyPr/>
          <a:lstStyle>
            <a:lvl1pPr>
              <a:defRPr/>
            </a:lvl1pPr>
          </a:lstStyle>
          <a:p>
            <a:fld id="{1A1E3432-AC1D-4B1E-BD17-20FABF61C331}" type="slidenum">
              <a:rPr lang="en-US" altLang="en-US"/>
              <a:pPr/>
              <a:t>‹#›</a:t>
            </a:fld>
            <a:endParaRPr lang="en-US" altLang="en-US"/>
          </a:p>
        </p:txBody>
      </p:sp>
    </p:spTree>
    <p:extLst>
      <p:ext uri="{BB962C8B-B14F-4D97-AF65-F5344CB8AC3E}">
        <p14:creationId xmlns:p14="http://schemas.microsoft.com/office/powerpoint/2010/main" val="27803967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E280DF8-665C-456A-B6B8-4511537200AB}" type="slidenum">
              <a:rPr lang="en-US" altLang="en-US"/>
              <a:pPr/>
              <a:t>‹#›</a:t>
            </a:fld>
            <a:endParaRPr lang="en-US" altLang="en-US"/>
          </a:p>
        </p:txBody>
      </p:sp>
    </p:spTree>
    <p:extLst>
      <p:ext uri="{BB962C8B-B14F-4D97-AF65-F5344CB8AC3E}">
        <p14:creationId xmlns:p14="http://schemas.microsoft.com/office/powerpoint/2010/main" val="340557541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E353232-72AC-41A7-BAD4-E838E7F50588}" type="slidenum">
              <a:rPr lang="en-US" altLang="en-US"/>
              <a:pPr/>
              <a:t>‹#›</a:t>
            </a:fld>
            <a:endParaRPr lang="en-US" altLang="en-US"/>
          </a:p>
        </p:txBody>
      </p:sp>
    </p:spTree>
    <p:extLst>
      <p:ext uri="{BB962C8B-B14F-4D97-AF65-F5344CB8AC3E}">
        <p14:creationId xmlns:p14="http://schemas.microsoft.com/office/powerpoint/2010/main" val="188733658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64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64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49D8986-393A-42C9-B112-00B5E998AE1D}" type="slidenum">
              <a:rPr lang="en-US" altLang="en-US"/>
              <a:pPr/>
              <a:t>‹#›</a:t>
            </a:fld>
            <a:endParaRPr lang="en-US" altLang="en-US"/>
          </a:p>
        </p:txBody>
      </p:sp>
    </p:spTree>
    <p:extLst>
      <p:ext uri="{BB962C8B-B14F-4D97-AF65-F5344CB8AC3E}">
        <p14:creationId xmlns:p14="http://schemas.microsoft.com/office/powerpoint/2010/main" val="3099777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82E4FB0-06C7-4258-B2B2-1AE57415C9CB}" type="slidenum">
              <a:rPr lang="en-US" altLang="en-US"/>
              <a:pPr/>
              <a:t>‹#›</a:t>
            </a:fld>
            <a:endParaRPr lang="en-US" altLang="en-US"/>
          </a:p>
        </p:txBody>
      </p:sp>
    </p:spTree>
    <p:extLst>
      <p:ext uri="{BB962C8B-B14F-4D97-AF65-F5344CB8AC3E}">
        <p14:creationId xmlns:p14="http://schemas.microsoft.com/office/powerpoint/2010/main" val="292948290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01A3037A-1F11-4F88-A864-D84F37CCA21E}" type="slidenum">
              <a:rPr lang="en-US" altLang="en-US"/>
              <a:pPr/>
              <a:t>‹#›</a:t>
            </a:fld>
            <a:endParaRPr lang="en-US" altLang="en-US"/>
          </a:p>
        </p:txBody>
      </p:sp>
    </p:spTree>
    <p:extLst>
      <p:ext uri="{BB962C8B-B14F-4D97-AF65-F5344CB8AC3E}">
        <p14:creationId xmlns:p14="http://schemas.microsoft.com/office/powerpoint/2010/main" val="81143346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83DE23D-FBF8-4444-BCCE-2901CFEC45BA}" type="slidenum">
              <a:rPr lang="en-US" altLang="en-US"/>
              <a:pPr/>
              <a:t>‹#›</a:t>
            </a:fld>
            <a:endParaRPr lang="en-US" altLang="en-US"/>
          </a:p>
        </p:txBody>
      </p:sp>
    </p:spTree>
    <p:extLst>
      <p:ext uri="{BB962C8B-B14F-4D97-AF65-F5344CB8AC3E}">
        <p14:creationId xmlns:p14="http://schemas.microsoft.com/office/powerpoint/2010/main" val="16670168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4CF7595-1D00-4419-A127-787183532067}" type="slidenum">
              <a:rPr lang="en-US" altLang="en-US"/>
              <a:pPr/>
              <a:t>‹#›</a:t>
            </a:fld>
            <a:endParaRPr lang="en-US" altLang="en-US"/>
          </a:p>
        </p:txBody>
      </p:sp>
    </p:spTree>
    <p:extLst>
      <p:ext uri="{BB962C8B-B14F-4D97-AF65-F5344CB8AC3E}">
        <p14:creationId xmlns:p14="http://schemas.microsoft.com/office/powerpoint/2010/main" val="204720230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6810112-CD1A-4B1B-9478-1B3FD38F05DF}" type="slidenum">
              <a:rPr lang="en-US" altLang="en-US"/>
              <a:pPr/>
              <a:t>‹#›</a:t>
            </a:fld>
            <a:endParaRPr lang="en-US" altLang="en-US"/>
          </a:p>
        </p:txBody>
      </p:sp>
    </p:spTree>
    <p:extLst>
      <p:ext uri="{BB962C8B-B14F-4D97-AF65-F5344CB8AC3E}">
        <p14:creationId xmlns:p14="http://schemas.microsoft.com/office/powerpoint/2010/main" val="186152213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381000" y="381000"/>
            <a:ext cx="8001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44035" name="Rectangle 3"/>
          <p:cNvSpPr>
            <a:spLocks noGrp="1" noChangeArrowheads="1"/>
          </p:cNvSpPr>
          <p:nvPr>
            <p:ph type="body" idx="1"/>
          </p:nvPr>
        </p:nvSpPr>
        <p:spPr bwMode="auto">
          <a:xfrm>
            <a:off x="685800" y="1295400"/>
            <a:ext cx="7772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4036" name="Rectangle 4"/>
          <p:cNvSpPr>
            <a:spLocks noGrp="1" noChangeArrowheads="1"/>
          </p:cNvSpPr>
          <p:nvPr>
            <p:ph type="dt" sz="half" idx="2"/>
          </p:nvPr>
        </p:nvSpPr>
        <p:spPr bwMode="auto">
          <a:xfrm>
            <a:off x="381000" y="60150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solidFill>
                  <a:schemeClr val="bg2"/>
                </a:solidFill>
                <a:latin typeface="+mn-lt"/>
              </a:defRPr>
            </a:lvl1pPr>
          </a:lstStyle>
          <a:p>
            <a:endParaRPr lang="en-US" altLang="en-US"/>
          </a:p>
        </p:txBody>
      </p:sp>
      <p:sp>
        <p:nvSpPr>
          <p:cNvPr id="44037" name="Rectangle 5"/>
          <p:cNvSpPr>
            <a:spLocks noGrp="1" noChangeArrowheads="1"/>
          </p:cNvSpPr>
          <p:nvPr>
            <p:ph type="ftr" sz="quarter" idx="3"/>
          </p:nvPr>
        </p:nvSpPr>
        <p:spPr bwMode="auto">
          <a:xfrm>
            <a:off x="3124200" y="6015038"/>
            <a:ext cx="2895600" cy="457200"/>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solidFill>
                  <a:schemeClr val="bg2"/>
                </a:solidFill>
                <a:latin typeface="+mn-lt"/>
              </a:defRPr>
            </a:lvl1pPr>
          </a:lstStyle>
          <a:p>
            <a:endParaRPr lang="en-US" altLang="en-US"/>
          </a:p>
        </p:txBody>
      </p:sp>
      <p:sp>
        <p:nvSpPr>
          <p:cNvPr id="44038" name="Rectangle 6"/>
          <p:cNvSpPr>
            <a:spLocks noGrp="1" noChangeArrowheads="1"/>
          </p:cNvSpPr>
          <p:nvPr>
            <p:ph type="sldNum" sz="quarter" idx="4"/>
          </p:nvPr>
        </p:nvSpPr>
        <p:spPr bwMode="auto">
          <a:xfrm>
            <a:off x="6858000" y="60150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solidFill>
                  <a:schemeClr val="bg2"/>
                </a:solidFill>
                <a:latin typeface="+mn-lt"/>
              </a:defRPr>
            </a:lvl1pPr>
          </a:lstStyle>
          <a:p>
            <a:fld id="{B4BAEF91-8610-49B8-B83B-D9C839A9703E}" type="slidenum">
              <a:rPr lang="en-US" altLang="en-US"/>
              <a:pPr/>
              <a:t>‹#›</a:t>
            </a:fld>
            <a:endParaRPr lang="en-US" altLang="en-US"/>
          </a:p>
        </p:txBody>
      </p:sp>
      <p:grpSp>
        <p:nvGrpSpPr>
          <p:cNvPr id="44039" name="Group 7"/>
          <p:cNvGrpSpPr>
            <a:grpSpLocks/>
          </p:cNvGrpSpPr>
          <p:nvPr/>
        </p:nvGrpSpPr>
        <p:grpSpPr bwMode="auto">
          <a:xfrm>
            <a:off x="177800" y="230188"/>
            <a:ext cx="203200" cy="6503987"/>
            <a:chOff x="112" y="145"/>
            <a:chExt cx="128" cy="4097"/>
          </a:xfrm>
        </p:grpSpPr>
        <p:sp>
          <p:nvSpPr>
            <p:cNvPr id="44040" name="Rectangle 8"/>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1" name="Rectangle 9"/>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grpSp>
      <p:grpSp>
        <p:nvGrpSpPr>
          <p:cNvPr id="44042" name="Group 10"/>
          <p:cNvGrpSpPr>
            <a:grpSpLocks/>
          </p:cNvGrpSpPr>
          <p:nvPr/>
        </p:nvGrpSpPr>
        <p:grpSpPr bwMode="auto">
          <a:xfrm>
            <a:off x="8793163" y="220663"/>
            <a:ext cx="198437" cy="6408737"/>
            <a:chOff x="5539" y="139"/>
            <a:chExt cx="125" cy="4037"/>
          </a:xfrm>
        </p:grpSpPr>
        <p:sp>
          <p:nvSpPr>
            <p:cNvPr id="44043" name="Rectangle 11"/>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4" name="Rectangle 12"/>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4045" name="Group 13"/>
          <p:cNvGrpSpPr>
            <a:grpSpLocks/>
          </p:cNvGrpSpPr>
          <p:nvPr/>
        </p:nvGrpSpPr>
        <p:grpSpPr bwMode="auto">
          <a:xfrm>
            <a:off x="412750" y="6477000"/>
            <a:ext cx="8686800" cy="228600"/>
            <a:chOff x="260" y="4080"/>
            <a:chExt cx="5472" cy="144"/>
          </a:xfrm>
        </p:grpSpPr>
        <p:sp>
          <p:nvSpPr>
            <p:cNvPr id="44046" name="Rectangle 14"/>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7" name="Rectangle 15"/>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4048" name="Group 16"/>
          <p:cNvGrpSpPr>
            <a:grpSpLocks/>
          </p:cNvGrpSpPr>
          <p:nvPr/>
        </p:nvGrpSpPr>
        <p:grpSpPr bwMode="auto">
          <a:xfrm>
            <a:off x="76200" y="176213"/>
            <a:ext cx="8745538" cy="161925"/>
            <a:chOff x="48" y="111"/>
            <a:chExt cx="5509" cy="102"/>
          </a:xfrm>
        </p:grpSpPr>
        <p:sp>
          <p:nvSpPr>
            <p:cNvPr id="44049" name="Rectangle 17"/>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0" name="Rectangle 18"/>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4051" name="Group 19"/>
          <p:cNvGrpSpPr>
            <a:grpSpLocks/>
          </p:cNvGrpSpPr>
          <p:nvPr/>
        </p:nvGrpSpPr>
        <p:grpSpPr bwMode="auto">
          <a:xfrm>
            <a:off x="71438" y="176213"/>
            <a:ext cx="8745537" cy="161925"/>
            <a:chOff x="48" y="111"/>
            <a:chExt cx="5509" cy="102"/>
          </a:xfrm>
        </p:grpSpPr>
        <p:sp>
          <p:nvSpPr>
            <p:cNvPr id="44052" name="Rectangle 20"/>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3" name="Rectangle 21"/>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0"/>
                                  </p:stCondLst>
                                  <p:childTnLst>
                                    <p:set>
                                      <p:cBhvr>
                                        <p:cTn id="6" dur="1" fill="hold">
                                          <p:stCondLst>
                                            <p:cond delay="0"/>
                                          </p:stCondLst>
                                        </p:cTn>
                                        <p:tgtEl>
                                          <p:spTgt spid="44051"/>
                                        </p:tgtEl>
                                        <p:attrNameLst>
                                          <p:attrName>style.visibility</p:attrName>
                                        </p:attrNameLst>
                                      </p:cBhvr>
                                      <p:to>
                                        <p:strVal val="visible"/>
                                      </p:to>
                                    </p:set>
                                    <p:anim calcmode="lin" valueType="num">
                                      <p:cBhvr additive="base">
                                        <p:cTn id="7" dur="500" fill="hold"/>
                                        <p:tgtEl>
                                          <p:spTgt spid="44051"/>
                                        </p:tgtEl>
                                        <p:attrNameLst>
                                          <p:attrName>ppt_x</p:attrName>
                                        </p:attrNameLst>
                                      </p:cBhvr>
                                      <p:tavLst>
                                        <p:tav tm="0">
                                          <p:val>
                                            <p:strVal val="1+#ppt_w/2"/>
                                          </p:val>
                                        </p:tav>
                                        <p:tav tm="100000">
                                          <p:val>
                                            <p:strVal val="#ppt_x"/>
                                          </p:val>
                                        </p:tav>
                                      </p:tavLst>
                                    </p:anim>
                                    <p:anim calcmode="lin" valueType="num">
                                      <p:cBhvr additive="base">
                                        <p:cTn id="8" dur="500" fill="hold"/>
                                        <p:tgtEl>
                                          <p:spTgt spid="440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fontAlgn="base">
        <a:spcBef>
          <a:spcPct val="0"/>
        </a:spcBef>
        <a:spcAft>
          <a:spcPct val="0"/>
        </a:spcAft>
        <a:defRPr sz="3600" kern="1200">
          <a:solidFill>
            <a:schemeClr val="tx2"/>
          </a:solidFill>
          <a:latin typeface="+mj-lt"/>
          <a:ea typeface="+mj-ea"/>
          <a:cs typeface="+mj-cs"/>
        </a:defRPr>
      </a:lvl1pPr>
      <a:lvl2pPr algn="l" rtl="0" fontAlgn="base">
        <a:spcBef>
          <a:spcPct val="0"/>
        </a:spcBef>
        <a:spcAft>
          <a:spcPct val="0"/>
        </a:spcAft>
        <a:defRPr sz="3600">
          <a:solidFill>
            <a:schemeClr val="tx2"/>
          </a:solidFill>
          <a:latin typeface="Helvetica" panose="020B0604020202020204" pitchFamily="34" charset="0"/>
        </a:defRPr>
      </a:lvl2pPr>
      <a:lvl3pPr algn="l" rtl="0" fontAlgn="base">
        <a:spcBef>
          <a:spcPct val="0"/>
        </a:spcBef>
        <a:spcAft>
          <a:spcPct val="0"/>
        </a:spcAft>
        <a:defRPr sz="3600">
          <a:solidFill>
            <a:schemeClr val="tx2"/>
          </a:solidFill>
          <a:latin typeface="Helvetica" panose="020B0604020202020204" pitchFamily="34" charset="0"/>
        </a:defRPr>
      </a:lvl3pPr>
      <a:lvl4pPr algn="l" rtl="0" fontAlgn="base">
        <a:spcBef>
          <a:spcPct val="0"/>
        </a:spcBef>
        <a:spcAft>
          <a:spcPct val="0"/>
        </a:spcAft>
        <a:defRPr sz="3600">
          <a:solidFill>
            <a:schemeClr val="tx2"/>
          </a:solidFill>
          <a:latin typeface="Helvetica" panose="020B0604020202020204" pitchFamily="34" charset="0"/>
        </a:defRPr>
      </a:lvl4pPr>
      <a:lvl5pPr algn="l" rtl="0" fontAlgn="base">
        <a:spcBef>
          <a:spcPct val="0"/>
        </a:spcBef>
        <a:spcAft>
          <a:spcPct val="0"/>
        </a:spcAft>
        <a:defRPr sz="3600">
          <a:solidFill>
            <a:schemeClr val="tx2"/>
          </a:solidFill>
          <a:latin typeface="Helvetica" panose="020B0604020202020204" pitchFamily="34" charset="0"/>
        </a:defRPr>
      </a:lvl5pPr>
      <a:lvl6pPr marL="457200" algn="l" rtl="0" fontAlgn="base">
        <a:spcBef>
          <a:spcPct val="0"/>
        </a:spcBef>
        <a:spcAft>
          <a:spcPct val="0"/>
        </a:spcAft>
        <a:defRPr sz="3600">
          <a:solidFill>
            <a:schemeClr val="tx2"/>
          </a:solidFill>
          <a:latin typeface="Helvetica" panose="020B0604020202020204" pitchFamily="34" charset="0"/>
        </a:defRPr>
      </a:lvl6pPr>
      <a:lvl7pPr marL="914400" algn="l" rtl="0" fontAlgn="base">
        <a:spcBef>
          <a:spcPct val="0"/>
        </a:spcBef>
        <a:spcAft>
          <a:spcPct val="0"/>
        </a:spcAft>
        <a:defRPr sz="3600">
          <a:solidFill>
            <a:schemeClr val="tx2"/>
          </a:solidFill>
          <a:latin typeface="Helvetica" panose="020B0604020202020204" pitchFamily="34" charset="0"/>
        </a:defRPr>
      </a:lvl7pPr>
      <a:lvl8pPr marL="1371600" algn="l" rtl="0" fontAlgn="base">
        <a:spcBef>
          <a:spcPct val="0"/>
        </a:spcBef>
        <a:spcAft>
          <a:spcPct val="0"/>
        </a:spcAft>
        <a:defRPr sz="3600">
          <a:solidFill>
            <a:schemeClr val="tx2"/>
          </a:solidFill>
          <a:latin typeface="Helvetica" panose="020B0604020202020204" pitchFamily="34" charset="0"/>
        </a:defRPr>
      </a:lvl8pPr>
      <a:lvl9pPr marL="1828800" algn="l" rtl="0" fontAlgn="base">
        <a:spcBef>
          <a:spcPct val="0"/>
        </a:spcBef>
        <a:spcAft>
          <a:spcPct val="0"/>
        </a:spcAft>
        <a:defRPr sz="3600">
          <a:solidFill>
            <a:schemeClr val="tx2"/>
          </a:solidFill>
          <a:latin typeface="Helvetica" panose="020B0604020202020204" pitchFamily="34" charset="0"/>
        </a:defRPr>
      </a:lvl9pPr>
    </p:titleStyle>
    <p:bodyStyle>
      <a:lvl1pPr marL="342900" indent="-342900" algn="l" rtl="0" fontAlgn="base">
        <a:spcBef>
          <a:spcPct val="20000"/>
        </a:spcBef>
        <a:spcAft>
          <a:spcPct val="0"/>
        </a:spcAft>
        <a:buClr>
          <a:schemeClr val="accent1"/>
        </a:buClr>
        <a:buChar char="•"/>
        <a:defRPr sz="3200" kern="1200">
          <a:solidFill>
            <a:schemeClr val="tx1"/>
          </a:solidFill>
          <a:latin typeface="+mn-lt"/>
          <a:ea typeface="+mn-ea"/>
          <a:cs typeface="+mn-cs"/>
        </a:defRPr>
      </a:lvl1pPr>
      <a:lvl2pPr marL="742950" indent="-285750" algn="l" rtl="0" fontAlgn="base">
        <a:spcBef>
          <a:spcPct val="20000"/>
        </a:spcBef>
        <a:spcAft>
          <a:spcPct val="0"/>
        </a:spcAft>
        <a:buClr>
          <a:schemeClr val="hlink"/>
        </a:buClr>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fo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09600" y="762000"/>
            <a:ext cx="7772400" cy="1752600"/>
          </a:xfrm>
        </p:spPr>
        <p:txBody>
          <a:bodyPr/>
          <a:lstStyle/>
          <a:p>
            <a:r>
              <a:rPr lang="en-US" altLang="en-US" b="1"/>
              <a:t>Ethos, Pathos, &amp; Logos</a:t>
            </a:r>
            <a:endParaRPr lang="en-US" altLang="en-US"/>
          </a:p>
        </p:txBody>
      </p:sp>
      <p:sp>
        <p:nvSpPr>
          <p:cNvPr id="26628" name="Rectangle 4"/>
          <p:cNvSpPr>
            <a:spLocks noChangeArrowheads="1"/>
          </p:cNvSpPr>
          <p:nvPr/>
        </p:nvSpPr>
        <p:spPr bwMode="auto">
          <a:xfrm>
            <a:off x="3471863" y="55705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pic>
        <p:nvPicPr>
          <p:cNvPr id="26630" name="Picture 6"/>
          <p:cNvPicPr>
            <a:picLocks noChangeAspect="1" noChangeArrowheads="1"/>
          </p:cNvPicPr>
          <p:nvPr>
            <p:ph type="subTitle" idx="1"/>
          </p:nvPr>
        </p:nvPicPr>
        <p:blipFill>
          <a:blip r:embed="rId2">
            <a:extLst>
              <a:ext uri="{28A0092B-C50C-407E-A947-70E740481C1C}">
                <a14:useLocalDpi xmlns:a14="http://schemas.microsoft.com/office/drawing/2010/main" val="0"/>
              </a:ext>
            </a:extLst>
          </a:blip>
          <a:srcRect/>
          <a:stretch>
            <a:fillRect/>
          </a:stretch>
        </p:blipFill>
        <p:spPr>
          <a:xfrm>
            <a:off x="3429000" y="1676400"/>
            <a:ext cx="5029200" cy="4267200"/>
          </a:xfrm>
        </p:spPr>
      </p:pic>
      <p:sp>
        <p:nvSpPr>
          <p:cNvPr id="26631" name="Text Box 7"/>
          <p:cNvSpPr txBox="1">
            <a:spLocks noChangeArrowheads="1"/>
          </p:cNvSpPr>
          <p:nvPr/>
        </p:nvSpPr>
        <p:spPr bwMode="auto">
          <a:xfrm>
            <a:off x="1066800" y="2819400"/>
            <a:ext cx="2286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600" b="1">
                <a:solidFill>
                  <a:schemeClr val="hlink"/>
                </a:solidFill>
                <a:latin typeface="Teen" pitchFamily="2" charset="0"/>
              </a:rPr>
              <a:t>The Art </a:t>
            </a:r>
          </a:p>
          <a:p>
            <a:pPr algn="ctr"/>
            <a:r>
              <a:rPr lang="en-US" altLang="en-US" sz="3600" b="1">
                <a:solidFill>
                  <a:schemeClr val="hlink"/>
                </a:solidFill>
                <a:latin typeface="Teen" pitchFamily="2" charset="0"/>
              </a:rPr>
              <a:t>of</a:t>
            </a:r>
          </a:p>
          <a:p>
            <a:pPr algn="ctr"/>
            <a:r>
              <a:rPr lang="en-US" altLang="en-US" sz="3600" b="1">
                <a:solidFill>
                  <a:schemeClr val="hlink"/>
                </a:solidFill>
                <a:latin typeface="Teen" pitchFamily="2" charset="0"/>
              </a:rPr>
              <a:t>Rhetoric</a:t>
            </a:r>
          </a:p>
        </p:txBody>
      </p:sp>
      <p:sp>
        <p:nvSpPr>
          <p:cNvPr id="26632" name="Rectangle 8"/>
          <p:cNvSpPr>
            <a:spLocks noChangeArrowheads="1"/>
          </p:cNvSpPr>
          <p:nvPr/>
        </p:nvSpPr>
        <p:spPr bwMode="auto">
          <a:xfrm>
            <a:off x="4343400" y="6096000"/>
            <a:ext cx="3444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http://www.pbase.com/jamesnesbitt/image/43604463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0" nodeType="clickEffect">
                                  <p:stCondLst>
                                    <p:cond delay="0"/>
                                  </p:stCondLst>
                                  <p:childTnLst>
                                    <p:animScale>
                                      <p:cBhvr>
                                        <p:cTn id="6" dur="2000" fill="hold"/>
                                        <p:tgtEl>
                                          <p:spTgt spid="2663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457200" y="274638"/>
            <a:ext cx="8229600" cy="1096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4000" b="1"/>
              <a:t>PATHOS: Appeal to Emotions</a:t>
            </a:r>
            <a:endParaRPr lang="en-US" altLang="en-US" sz="4000"/>
          </a:p>
        </p:txBody>
      </p:sp>
      <p:sp>
        <p:nvSpPr>
          <p:cNvPr id="19459" name="AutoShape 3"/>
          <p:cNvSpPr>
            <a:spLocks noChangeAspect="1" noChangeArrowheads="1"/>
          </p:cNvSpPr>
          <p:nvPr/>
        </p:nvSpPr>
        <p:spPr bwMode="auto">
          <a:xfrm>
            <a:off x="4267200" y="1762125"/>
            <a:ext cx="4343400" cy="413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Times" panose="02020603050405020304" pitchFamily="18" charset="0"/>
              <a:buChar char="•"/>
            </a:pPr>
            <a:r>
              <a:rPr lang="en-US" altLang="en-US" sz="2800"/>
              <a:t>Pathos appeals rely on emotions and feelings to persuade the audience</a:t>
            </a:r>
          </a:p>
          <a:p>
            <a:pPr>
              <a:buFont typeface="Times" panose="02020603050405020304" pitchFamily="18" charset="0"/>
              <a:buNone/>
            </a:pPr>
            <a:endParaRPr lang="en-US" altLang="en-US" sz="2800"/>
          </a:p>
          <a:p>
            <a:pPr>
              <a:buFont typeface="Times" panose="02020603050405020304" pitchFamily="18" charset="0"/>
              <a:buChar char="•"/>
            </a:pPr>
            <a:r>
              <a:rPr lang="en-US" altLang="en-US" sz="2800"/>
              <a:t>They are often direct, simple, and very powerful </a:t>
            </a:r>
          </a:p>
        </p:txBody>
      </p:sp>
      <p:pic>
        <p:nvPicPr>
          <p:cNvPr id="194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00200"/>
            <a:ext cx="33528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9458"/>
                                        </p:tgtEl>
                                        <p:attrNameLst>
                                          <p:attrName>style.visibility</p:attrName>
                                        </p:attrNameLst>
                                      </p:cBhvr>
                                      <p:to>
                                        <p:strVal val="visible"/>
                                      </p:to>
                                    </p:set>
                                    <p:anim by="(-#ppt_w*2)" calcmode="lin" valueType="num">
                                      <p:cBhvr rctx="PPT">
                                        <p:cTn id="7" dur="500" autoRev="1" fill="hold">
                                          <p:stCondLst>
                                            <p:cond delay="0"/>
                                          </p:stCondLst>
                                        </p:cTn>
                                        <p:tgtEl>
                                          <p:spTgt spid="19458"/>
                                        </p:tgtEl>
                                        <p:attrNameLst>
                                          <p:attrName>ppt_w</p:attrName>
                                        </p:attrNameLst>
                                      </p:cBhvr>
                                    </p:anim>
                                    <p:anim by="(#ppt_w*0.50)" calcmode="lin" valueType="num">
                                      <p:cBhvr>
                                        <p:cTn id="8" dur="500" decel="50000" autoRev="1" fill="hold">
                                          <p:stCondLst>
                                            <p:cond delay="0"/>
                                          </p:stCondLst>
                                        </p:cTn>
                                        <p:tgtEl>
                                          <p:spTgt spid="19458"/>
                                        </p:tgtEl>
                                        <p:attrNameLst>
                                          <p:attrName>ppt_x</p:attrName>
                                        </p:attrNameLst>
                                      </p:cBhvr>
                                    </p:anim>
                                    <p:anim from="(-#ppt_h/2)" to="(#ppt_y)" calcmode="lin" valueType="num">
                                      <p:cBhvr>
                                        <p:cTn id="9" dur="1000" fill="hold">
                                          <p:stCondLst>
                                            <p:cond delay="0"/>
                                          </p:stCondLst>
                                        </p:cTn>
                                        <p:tgtEl>
                                          <p:spTgt spid="19458"/>
                                        </p:tgtEl>
                                        <p:attrNameLst>
                                          <p:attrName>ppt_y</p:attrName>
                                        </p:attrNameLst>
                                      </p:cBhvr>
                                    </p:anim>
                                    <p:animRot by="21600000">
                                      <p:cBhvr>
                                        <p:cTn id="10" dur="1000" fill="hold">
                                          <p:stCondLst>
                                            <p:cond delay="0"/>
                                          </p:stCondLst>
                                        </p:cTn>
                                        <p:tgtEl>
                                          <p:spTgt spid="19458"/>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47" presetClass="entr" presetSubtype="0" fill="hold" nodeType="clickEffect">
                                  <p:stCondLst>
                                    <p:cond delay="0"/>
                                  </p:stCondLst>
                                  <p:childTnLst>
                                    <p:set>
                                      <p:cBhvr>
                                        <p:cTn id="14" dur="1" fill="hold">
                                          <p:stCondLst>
                                            <p:cond delay="0"/>
                                          </p:stCondLst>
                                        </p:cTn>
                                        <p:tgtEl>
                                          <p:spTgt spid="19459">
                                            <p:txEl>
                                              <p:pRg st="0" end="0"/>
                                            </p:txEl>
                                          </p:spTgt>
                                        </p:tgtEl>
                                        <p:attrNameLst>
                                          <p:attrName>style.visibility</p:attrName>
                                        </p:attrNameLst>
                                      </p:cBhvr>
                                      <p:to>
                                        <p:strVal val="visible"/>
                                      </p:to>
                                    </p:set>
                                    <p:animEffect transition="in" filter="fade">
                                      <p:cBhvr>
                                        <p:cTn id="15" dur="1000"/>
                                        <p:tgtEl>
                                          <p:spTgt spid="19459">
                                            <p:txEl>
                                              <p:pRg st="0" end="0"/>
                                            </p:txEl>
                                          </p:spTgt>
                                        </p:tgtEl>
                                      </p:cBhvr>
                                    </p:animEffect>
                                    <p:anim calcmode="lin" valueType="num">
                                      <p:cBhvr>
                                        <p:cTn id="16"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3" presetClass="emph" presetSubtype="0" repeatCount="indefinite" fill="remove" nodeType="clickEffect">
                                  <p:stCondLst>
                                    <p:cond delay="0"/>
                                  </p:stCondLst>
                                  <p:childTnLst>
                                    <p:animClr clrSpc="rgb" dir="cw">
                                      <p:cBhvr override="childStyle">
                                        <p:cTn id="21" dur="1500" accel="50000" autoRev="1" fill="hold" tmFilter="0, 0; .33333, 1; 1, 1">
                                          <p:stCondLst>
                                            <p:cond delay="0"/>
                                          </p:stCondLst>
                                        </p:cTn>
                                        <p:tgtEl>
                                          <p:spTgt spid="19459">
                                            <p:txEl>
                                              <p:pRg st="0" end="0"/>
                                            </p:txEl>
                                          </p:spTgt>
                                        </p:tgtEl>
                                        <p:attrNameLst>
                                          <p:attrName>style.color</p:attrName>
                                        </p:attrNameLst>
                                      </p:cBhvr>
                                      <p:to>
                                        <a:schemeClr val="accent2"/>
                                      </p:to>
                                    </p:animClr>
                                    <p:animClr clrSpc="rgb" dir="cw">
                                      <p:cBhvr>
                                        <p:cTn id="22" dur="1500" accel="50000" autoRev="1" fill="hold" tmFilter="0, 0; .33333, 1; 1, 1">
                                          <p:stCondLst>
                                            <p:cond delay="0"/>
                                          </p:stCondLst>
                                        </p:cTn>
                                        <p:tgtEl>
                                          <p:spTgt spid="19459">
                                            <p:txEl>
                                              <p:pRg st="0" end="0"/>
                                            </p:txEl>
                                          </p:spTgt>
                                        </p:tgtEl>
                                        <p:attrNameLst>
                                          <p:attrName>fillcolor</p:attrName>
                                        </p:attrNameLst>
                                      </p:cBhvr>
                                      <p:to>
                                        <a:schemeClr val="accent2"/>
                                      </p:to>
                                    </p:animClr>
                                    <p:set>
                                      <p:cBhvr>
                                        <p:cTn id="23" dur="3000" fill="hold"/>
                                        <p:tgtEl>
                                          <p:spTgt spid="19459">
                                            <p:txEl>
                                              <p:pRg st="0" end="0"/>
                                            </p:txEl>
                                          </p:spTgt>
                                        </p:tgtEl>
                                        <p:attrNameLst>
                                          <p:attrName>fill.type</p:attrName>
                                        </p:attrNameLst>
                                      </p:cBhvr>
                                      <p:to>
                                        <p:strVal val="solid"/>
                                      </p:to>
                                    </p:set>
                                    <p:set>
                                      <p:cBhvr>
                                        <p:cTn id="24" dur="3000" fill="hold"/>
                                        <p:tgtEl>
                                          <p:spTgt spid="19459">
                                            <p:txEl>
                                              <p:pRg st="0" end="0"/>
                                            </p:txEl>
                                          </p:spTgt>
                                        </p:tgtEl>
                                        <p:attrNameLst>
                                          <p:attrName>fill.on</p:attrName>
                                        </p:attrNameLst>
                                      </p:cBhvr>
                                      <p:to>
                                        <p:strVal val="true"/>
                                      </p:to>
                                    </p:set>
                                    <p:animScale>
                                      <p:cBhvr>
                                        <p:cTn id="25" dur="1500" accel="50000" autoRev="1" fill="hold" tmFilter="0, 0; .33333, 1; 1, 1">
                                          <p:stCondLst>
                                            <p:cond delay="0"/>
                                          </p:stCondLst>
                                        </p:cTn>
                                        <p:tgtEl>
                                          <p:spTgt spid="19459">
                                            <p:txEl>
                                              <p:pRg st="0" end="0"/>
                                            </p:txEl>
                                          </p:spTgt>
                                        </p:tgtEl>
                                      </p:cBhvr>
                                      <p:from x="100000" y="100000"/>
                                      <p:to x="100000" y="140000"/>
                                    </p:animScale>
                                  </p:childTnLst>
                                </p:cTn>
                              </p:par>
                            </p:childTnLst>
                          </p:cTn>
                        </p:par>
                      </p:childTnLst>
                    </p:cTn>
                  </p:par>
                  <p:par>
                    <p:cTn id="26" fill="hold" nodeType="clickPar">
                      <p:stCondLst>
                        <p:cond delay="indefinite"/>
                      </p:stCondLst>
                      <p:childTnLst>
                        <p:par>
                          <p:cTn id="27" fill="hold" nodeType="withGroup">
                            <p:stCondLst>
                              <p:cond delay="0"/>
                            </p:stCondLst>
                            <p:childTnLst>
                              <p:par>
                                <p:cTn id="28" presetID="47" presetClass="entr" presetSubtype="0" fill="hold" nodeType="clickEffect">
                                  <p:stCondLst>
                                    <p:cond delay="0"/>
                                  </p:stCondLst>
                                  <p:childTnLst>
                                    <p:set>
                                      <p:cBhvr>
                                        <p:cTn id="29" dur="1" fill="hold">
                                          <p:stCondLst>
                                            <p:cond delay="0"/>
                                          </p:stCondLst>
                                        </p:cTn>
                                        <p:tgtEl>
                                          <p:spTgt spid="19459">
                                            <p:txEl>
                                              <p:pRg st="2" end="2"/>
                                            </p:txEl>
                                          </p:spTgt>
                                        </p:tgtEl>
                                        <p:attrNameLst>
                                          <p:attrName>style.visibility</p:attrName>
                                        </p:attrNameLst>
                                      </p:cBhvr>
                                      <p:to>
                                        <p:strVal val="visible"/>
                                      </p:to>
                                    </p:set>
                                    <p:animEffect transition="in" filter="fade">
                                      <p:cBhvr>
                                        <p:cTn id="30" dur="1000"/>
                                        <p:tgtEl>
                                          <p:spTgt spid="19459">
                                            <p:txEl>
                                              <p:pRg st="2" end="2"/>
                                            </p:txEl>
                                          </p:spTgt>
                                        </p:tgtEl>
                                      </p:cBhvr>
                                    </p:animEffect>
                                    <p:anim calcmode="lin" valueType="num">
                                      <p:cBhvr>
                                        <p:cTn id="31"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spcBef>
                <a:spcPts val="500"/>
              </a:spcBef>
              <a:spcAft>
                <a:spcPts val="500"/>
              </a:spcAft>
            </a:pPr>
            <a:r>
              <a:rPr lang="en-US" altLang="en-US" b="1">
                <a:latin typeface="Verdana" panose="020B0604030504040204" pitchFamily="34" charset="0"/>
              </a:rPr>
              <a:t>Pathos: </a:t>
            </a:r>
          </a:p>
        </p:txBody>
      </p:sp>
      <p:sp>
        <p:nvSpPr>
          <p:cNvPr id="32771" name="Rectangle 3"/>
          <p:cNvSpPr>
            <a:spLocks noGrp="1" noChangeArrowheads="1"/>
          </p:cNvSpPr>
          <p:nvPr>
            <p:ph type="body" idx="1"/>
          </p:nvPr>
        </p:nvSpPr>
        <p:spPr/>
        <p:txBody>
          <a:bodyPr/>
          <a:lstStyle/>
          <a:p>
            <a:pPr lvl="1">
              <a:lnSpc>
                <a:spcPct val="80000"/>
              </a:lnSpc>
              <a:spcBef>
                <a:spcPts val="500"/>
              </a:spcBef>
              <a:spcAft>
                <a:spcPts val="500"/>
              </a:spcAft>
            </a:pPr>
            <a:r>
              <a:rPr lang="en-US" altLang="en-US" sz="2400">
                <a:latin typeface="Verdana" panose="020B0604030504040204" pitchFamily="34" charset="0"/>
              </a:rPr>
              <a:t>Pathos is </a:t>
            </a:r>
            <a:r>
              <a:rPr lang="en-US" altLang="en-US" sz="2400" b="1">
                <a:solidFill>
                  <a:schemeClr val="hlink"/>
                </a:solidFill>
                <a:latin typeface="Verdana" panose="020B0604030504040204" pitchFamily="34" charset="0"/>
              </a:rPr>
              <a:t>Greek for emotion or suffer</a:t>
            </a:r>
            <a:r>
              <a:rPr lang="en-US" altLang="en-US" sz="2400">
                <a:latin typeface="Verdana" panose="020B0604030504040204" pitchFamily="34" charset="0"/>
              </a:rPr>
              <a:t> and is related to the words pathetic, sympathy and empathy.  </a:t>
            </a:r>
          </a:p>
          <a:p>
            <a:pPr lvl="1">
              <a:lnSpc>
                <a:spcPct val="80000"/>
              </a:lnSpc>
              <a:spcBef>
                <a:spcPts val="500"/>
              </a:spcBef>
              <a:spcAft>
                <a:spcPts val="500"/>
              </a:spcAft>
              <a:buFontTx/>
              <a:buNone/>
            </a:pPr>
            <a:endParaRPr lang="en-US" altLang="en-US" sz="2400">
              <a:latin typeface="Verdana" panose="020B0604030504040204" pitchFamily="34" charset="0"/>
            </a:endParaRPr>
          </a:p>
          <a:p>
            <a:pPr lvl="1">
              <a:lnSpc>
                <a:spcPct val="80000"/>
              </a:lnSpc>
              <a:spcBef>
                <a:spcPts val="500"/>
              </a:spcBef>
              <a:spcAft>
                <a:spcPts val="500"/>
              </a:spcAft>
            </a:pPr>
            <a:r>
              <a:rPr lang="en-US" altLang="en-US" sz="2400">
                <a:latin typeface="Verdana" panose="020B0604030504040204" pitchFamily="34" charset="0"/>
              </a:rPr>
              <a:t>Whenever you accept a claim based on how it makes you feel without fully analyzing the rationale behind the claim, you are acting on pathos. </a:t>
            </a:r>
          </a:p>
          <a:p>
            <a:pPr lvl="1">
              <a:lnSpc>
                <a:spcPct val="80000"/>
              </a:lnSpc>
              <a:spcBef>
                <a:spcPts val="500"/>
              </a:spcBef>
              <a:spcAft>
                <a:spcPts val="500"/>
              </a:spcAft>
              <a:buFontTx/>
              <a:buNone/>
            </a:pPr>
            <a:r>
              <a:rPr lang="en-US" altLang="en-US" sz="2400">
                <a:latin typeface="Verdana" panose="020B0604030504040204" pitchFamily="34" charset="0"/>
              </a:rPr>
              <a:t> </a:t>
            </a:r>
          </a:p>
          <a:p>
            <a:pPr lvl="1">
              <a:lnSpc>
                <a:spcPct val="80000"/>
              </a:lnSpc>
              <a:spcBef>
                <a:spcPts val="500"/>
              </a:spcBef>
              <a:spcAft>
                <a:spcPts val="500"/>
              </a:spcAft>
            </a:pPr>
            <a:r>
              <a:rPr lang="en-US" altLang="en-US" sz="2400">
                <a:latin typeface="Verdana" panose="020B0604030504040204" pitchFamily="34" charset="0"/>
              </a:rPr>
              <a:t>They may be any emotions: love, fear, patriotism, guilt, hate or joy.</a:t>
            </a:r>
          </a:p>
          <a:p>
            <a:pPr lvl="1">
              <a:lnSpc>
                <a:spcPct val="80000"/>
              </a:lnSpc>
              <a:spcBef>
                <a:spcPts val="500"/>
              </a:spcBef>
              <a:spcAft>
                <a:spcPts val="500"/>
              </a:spcAft>
              <a:buFontTx/>
              <a:buNone/>
            </a:pPr>
            <a:r>
              <a:rPr lang="en-US" altLang="en-US" sz="2400">
                <a:latin typeface="Verdana" panose="020B0604030504040204" pitchFamily="34" charset="0"/>
              </a:rPr>
              <a:t>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1">
                                            <p:txEl>
                                              <p:pRg st="2" end="2"/>
                                            </p:txEl>
                                          </p:spTgt>
                                        </p:tgtEl>
                                        <p:attrNameLst>
                                          <p:attrName>style.visibility</p:attrName>
                                        </p:attrNameLst>
                                      </p:cBhvr>
                                      <p:to>
                                        <p:strVal val="visible"/>
                                      </p:to>
                                    </p:set>
                                    <p:anim calcmode="lin" valueType="num">
                                      <p:cBhvr additive="base">
                                        <p:cTn id="13" dur="500" fill="hold"/>
                                        <p:tgtEl>
                                          <p:spTgt spid="3277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anim calcmode="lin" valueType="num">
                                      <p:cBhvr additive="base">
                                        <p:cTn id="19" dur="500" fill="hold"/>
                                        <p:tgtEl>
                                          <p:spTgt spid="3277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771">
                                            <p:txEl>
                                              <p:pRg st="4" end="4"/>
                                            </p:txEl>
                                          </p:spTgt>
                                        </p:tgtEl>
                                        <p:attrNameLst>
                                          <p:attrName>style.visibility</p:attrName>
                                        </p:attrNameLst>
                                      </p:cBhvr>
                                      <p:to>
                                        <p:strVal val="visible"/>
                                      </p:to>
                                    </p:set>
                                    <p:anim calcmode="lin" valueType="num">
                                      <p:cBhvr additive="base">
                                        <p:cTn id="25" dur="500" fill="hold"/>
                                        <p:tgtEl>
                                          <p:spTgt spid="3277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7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2771">
                                            <p:txEl>
                                              <p:pRg st="5" end="5"/>
                                            </p:txEl>
                                          </p:spTgt>
                                        </p:tgtEl>
                                        <p:attrNameLst>
                                          <p:attrName>style.visibility</p:attrName>
                                        </p:attrNameLst>
                                      </p:cBhvr>
                                      <p:to>
                                        <p:strVal val="visible"/>
                                      </p:to>
                                    </p:set>
                                    <p:anim calcmode="lin" valueType="num">
                                      <p:cBhvr additive="base">
                                        <p:cTn id="31" dur="500" fill="hold"/>
                                        <p:tgtEl>
                                          <p:spTgt spid="3277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277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spcBef>
                <a:spcPts val="500"/>
              </a:spcBef>
              <a:spcAft>
                <a:spcPts val="500"/>
              </a:spcAft>
            </a:pPr>
            <a:endParaRPr lang="en-US" altLang="en-US" sz="2000" b="1">
              <a:latin typeface="Verdana" panose="020B0604030504040204" pitchFamily="34" charset="0"/>
            </a:endParaRPr>
          </a:p>
        </p:txBody>
      </p:sp>
      <p:sp>
        <p:nvSpPr>
          <p:cNvPr id="33795" name="Rectangle 3"/>
          <p:cNvSpPr>
            <a:spLocks noGrp="1" noChangeArrowheads="1"/>
          </p:cNvSpPr>
          <p:nvPr>
            <p:ph type="body" idx="1"/>
          </p:nvPr>
        </p:nvSpPr>
        <p:spPr/>
        <p:txBody>
          <a:bodyPr/>
          <a:lstStyle/>
          <a:p>
            <a:pPr lvl="1">
              <a:spcBef>
                <a:spcPts val="500"/>
              </a:spcBef>
              <a:spcAft>
                <a:spcPts val="500"/>
              </a:spcAft>
              <a:buFontTx/>
              <a:buNone/>
            </a:pPr>
            <a:r>
              <a:rPr lang="en-US" altLang="en-US" sz="3200">
                <a:latin typeface="Verdana" panose="020B0604030504040204" pitchFamily="34" charset="0"/>
              </a:rPr>
              <a:t>   </a:t>
            </a:r>
          </a:p>
          <a:p>
            <a:pPr lvl="1">
              <a:spcBef>
                <a:spcPts val="500"/>
              </a:spcBef>
              <a:spcAft>
                <a:spcPts val="500"/>
              </a:spcAft>
            </a:pPr>
            <a:r>
              <a:rPr lang="en-US" altLang="en-US" sz="3200">
                <a:latin typeface="Verdana" panose="020B0604030504040204" pitchFamily="34" charset="0"/>
              </a:rPr>
              <a:t>Appeals to pathos touch a nerve and compel people to not only listen, but to also take the next step and act in the world. </a:t>
            </a:r>
            <a:endParaRPr lang="en-US" altLang="en-US" sz="3200"/>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solidFill>
                  <a:schemeClr val="bg1"/>
                </a:solidFill>
              </a:rPr>
              <a:t>Where do you notice PATHOS appeals?</a:t>
            </a:r>
          </a:p>
        </p:txBody>
      </p:sp>
      <p:sp>
        <p:nvSpPr>
          <p:cNvPr id="13315" name="Rectangle 3"/>
          <p:cNvSpPr>
            <a:spLocks noGrp="1" noChangeArrowheads="1"/>
          </p:cNvSpPr>
          <p:nvPr>
            <p:ph type="body" idx="1"/>
          </p:nvPr>
        </p:nvSpPr>
        <p:spPr>
          <a:xfrm>
            <a:off x="4495800" y="1676400"/>
            <a:ext cx="4343400" cy="4419600"/>
          </a:xfrm>
        </p:spPr>
        <p:txBody>
          <a:bodyPr/>
          <a:lstStyle/>
          <a:p>
            <a:pPr>
              <a:lnSpc>
                <a:spcPct val="90000"/>
              </a:lnSpc>
              <a:buFontTx/>
              <a:buNone/>
            </a:pPr>
            <a:r>
              <a:rPr lang="en-US" altLang="en-US" sz="2800">
                <a:solidFill>
                  <a:schemeClr val="bg1"/>
                </a:solidFill>
                <a:latin typeface="Arial" panose="020B0604020202020204" pitchFamily="34" charset="0"/>
              </a:rPr>
              <a:t>“America's older citizens have rightly been called the "greatest generation." It is morally unacceptable that the people that built this country -- our senior citizens -- should suffer hunger in a land of plenty, which they helped to create.”</a:t>
            </a:r>
          </a:p>
          <a:p>
            <a:pPr lvl="3">
              <a:lnSpc>
                <a:spcPct val="90000"/>
              </a:lnSpc>
              <a:buFontTx/>
              <a:buNone/>
            </a:pPr>
            <a:r>
              <a:rPr lang="en-US" altLang="en-US" sz="1400">
                <a:solidFill>
                  <a:schemeClr val="bg1"/>
                </a:solidFill>
                <a:latin typeface="Arial" panose="020B0604020202020204" pitchFamily="34" charset="0"/>
              </a:rPr>
              <a:t>-from America’s Second Harvest program</a:t>
            </a:r>
          </a:p>
        </p:txBody>
      </p:sp>
      <p:pic>
        <p:nvPicPr>
          <p:cNvPr id="13316" name="Picture 4" descr="la8380-003 el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828800"/>
            <a:ext cx="3814763" cy="411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ox(in)">
                                      <p:cBhvr>
                                        <p:cTn id="7" dur="5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5" presetClass="entr" presetSubtype="0" fill="hold" nodeType="clickEffect">
                                  <p:stCondLst>
                                    <p:cond delay="0"/>
                                  </p:stCondLst>
                                  <p:childTnLst>
                                    <p:set>
                                      <p:cBhvr>
                                        <p:cTn id="11" dur="1" fill="hold">
                                          <p:stCondLst>
                                            <p:cond delay="0"/>
                                          </p:stCondLst>
                                        </p:cTn>
                                        <p:tgtEl>
                                          <p:spTgt spid="13316"/>
                                        </p:tgtEl>
                                        <p:attrNameLst>
                                          <p:attrName>style.visibility</p:attrName>
                                        </p:attrNameLst>
                                      </p:cBhvr>
                                      <p:to>
                                        <p:strVal val="visible"/>
                                      </p:to>
                                    </p:set>
                                    <p:animEffect transition="in" filter="fade">
                                      <p:cBhvr>
                                        <p:cTn id="12" dur="2000"/>
                                        <p:tgtEl>
                                          <p:spTgt spid="13316"/>
                                        </p:tgtEl>
                                      </p:cBhvr>
                                    </p:animEffect>
                                    <p:anim calcmode="lin" valueType="num">
                                      <p:cBhvr>
                                        <p:cTn id="13" dur="2000" fill="hold"/>
                                        <p:tgtEl>
                                          <p:spTgt spid="13316"/>
                                        </p:tgtEl>
                                        <p:attrNameLst>
                                          <p:attrName>style.rotation</p:attrName>
                                        </p:attrNameLst>
                                      </p:cBhvr>
                                      <p:tavLst>
                                        <p:tav tm="0">
                                          <p:val>
                                            <p:fltVal val="720"/>
                                          </p:val>
                                        </p:tav>
                                        <p:tav tm="100000">
                                          <p:val>
                                            <p:fltVal val="0"/>
                                          </p:val>
                                        </p:tav>
                                      </p:tavLst>
                                    </p:anim>
                                    <p:anim calcmode="lin" valueType="num">
                                      <p:cBhvr>
                                        <p:cTn id="14" dur="2000" fill="hold"/>
                                        <p:tgtEl>
                                          <p:spTgt spid="13316"/>
                                        </p:tgtEl>
                                        <p:attrNameLst>
                                          <p:attrName>ppt_h</p:attrName>
                                        </p:attrNameLst>
                                      </p:cBhvr>
                                      <p:tavLst>
                                        <p:tav tm="0">
                                          <p:val>
                                            <p:fltVal val="0"/>
                                          </p:val>
                                        </p:tav>
                                        <p:tav tm="100000">
                                          <p:val>
                                            <p:strVal val="#ppt_h"/>
                                          </p:val>
                                        </p:tav>
                                      </p:tavLst>
                                    </p:anim>
                                    <p:anim calcmode="lin" valueType="num">
                                      <p:cBhvr>
                                        <p:cTn id="15" dur="2000" fill="hold"/>
                                        <p:tgtEl>
                                          <p:spTgt spid="13316"/>
                                        </p:tgtEl>
                                        <p:attrNameLst>
                                          <p:attrName>ppt_w</p:attrName>
                                        </p:attrNameLst>
                                      </p:cBhvr>
                                      <p:tavLst>
                                        <p:tav tm="0">
                                          <p:val>
                                            <p:fltVal val="0"/>
                                          </p:val>
                                        </p:tav>
                                        <p:tav tm="100000">
                                          <p:val>
                                            <p:strVal val="#ppt_w"/>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13315">
                                            <p:txEl>
                                              <p:pRg st="0" end="0"/>
                                            </p:txEl>
                                          </p:spTgt>
                                        </p:tgtEl>
                                        <p:attrNameLst>
                                          <p:attrName>style.visibility</p:attrName>
                                        </p:attrNameLst>
                                      </p:cBhvr>
                                      <p:to>
                                        <p:strVal val="visible"/>
                                      </p:to>
                                    </p:set>
                                    <p:anim calcmode="discrete" valueType="clr">
                                      <p:cBhvr override="childStyle">
                                        <p:cTn id="20" dur="80"/>
                                        <p:tgtEl>
                                          <p:spTgt spid="133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13315">
                                            <p:txEl>
                                              <p:pRg st="0" end="0"/>
                                            </p:txEl>
                                          </p:spTgt>
                                        </p:tgtEl>
                                        <p:attrNameLst>
                                          <p:attrName>fillcolor</p:attrName>
                                        </p:attrNameLst>
                                      </p:cBhvr>
                                      <p:tavLst>
                                        <p:tav tm="0">
                                          <p:val>
                                            <p:clrVal>
                                              <a:schemeClr val="accent2"/>
                                            </p:clrVal>
                                          </p:val>
                                        </p:tav>
                                        <p:tav tm="50000">
                                          <p:val>
                                            <p:clrVal>
                                              <a:schemeClr val="hlink"/>
                                            </p:clrVal>
                                          </p:val>
                                        </p:tav>
                                      </p:tavLst>
                                    </p:anim>
                                    <p:set>
                                      <p:cBhvr>
                                        <p:cTn id="22" dur="80"/>
                                        <p:tgtEl>
                                          <p:spTgt spid="13315">
                                            <p:txEl>
                                              <p:pRg st="0" end="0"/>
                                            </p:txEl>
                                          </p:spTgt>
                                        </p:tgtEl>
                                        <p:attrNameLst>
                                          <p:attrName>fill.type</p:attrName>
                                        </p:attrNameLst>
                                      </p:cBhvr>
                                      <p:to>
                                        <p:strVal val="solid"/>
                                      </p:to>
                                    </p:set>
                                  </p:childTnLst>
                                </p:cTn>
                              </p:par>
                              <p:par>
                                <p:cTn id="23" presetID="27" presetClass="entr" presetSubtype="0" fill="hold" grpId="0" nodeType="withEffect">
                                  <p:stCondLst>
                                    <p:cond delay="0"/>
                                  </p:stCondLst>
                                  <p:iterate type="lt">
                                    <p:tmPct val="50000"/>
                                  </p:iterate>
                                  <p:childTnLst>
                                    <p:set>
                                      <p:cBhvr>
                                        <p:cTn id="24" dur="1" fill="hold">
                                          <p:stCondLst>
                                            <p:cond delay="0"/>
                                          </p:stCondLst>
                                        </p:cTn>
                                        <p:tgtEl>
                                          <p:spTgt spid="13315">
                                            <p:txEl>
                                              <p:pRg st="1" end="1"/>
                                            </p:txEl>
                                          </p:spTgt>
                                        </p:tgtEl>
                                        <p:attrNameLst>
                                          <p:attrName>style.visibility</p:attrName>
                                        </p:attrNameLst>
                                      </p:cBhvr>
                                      <p:to>
                                        <p:strVal val="visible"/>
                                      </p:to>
                                    </p:set>
                                    <p:anim calcmode="discrete" valueType="clr">
                                      <p:cBhvr override="childStyle">
                                        <p:cTn id="25" dur="80"/>
                                        <p:tgtEl>
                                          <p:spTgt spid="1331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3315">
                                            <p:txEl>
                                              <p:pRg st="1" end="1"/>
                                            </p:txEl>
                                          </p:spTgt>
                                        </p:tgtEl>
                                        <p:attrNameLst>
                                          <p:attrName>fillcolor</p:attrName>
                                        </p:attrNameLst>
                                      </p:cBhvr>
                                      <p:tavLst>
                                        <p:tav tm="0">
                                          <p:val>
                                            <p:clrVal>
                                              <a:schemeClr val="accent2"/>
                                            </p:clrVal>
                                          </p:val>
                                        </p:tav>
                                        <p:tav tm="50000">
                                          <p:val>
                                            <p:clrVal>
                                              <a:schemeClr val="hlink"/>
                                            </p:clrVal>
                                          </p:val>
                                        </p:tav>
                                      </p:tavLst>
                                    </p:anim>
                                    <p:set>
                                      <p:cBhvr>
                                        <p:cTn id="27" dur="80"/>
                                        <p:tgtEl>
                                          <p:spTgt spid="13315">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3400" y="457200"/>
            <a:ext cx="7848600" cy="762000"/>
          </a:xfrm>
        </p:spPr>
        <p:txBody>
          <a:bodyPr/>
          <a:lstStyle/>
          <a:p>
            <a:endParaRPr lang="en-US" altLang="en-US">
              <a:solidFill>
                <a:schemeClr val="bg1"/>
              </a:solidFill>
            </a:endParaRPr>
          </a:p>
        </p:txBody>
      </p:sp>
      <p:sp>
        <p:nvSpPr>
          <p:cNvPr id="46083" name="Rectangle 3"/>
          <p:cNvSpPr>
            <a:spLocks noGrp="1" noChangeArrowheads="1"/>
          </p:cNvSpPr>
          <p:nvPr>
            <p:ph type="body" idx="1"/>
          </p:nvPr>
        </p:nvSpPr>
        <p:spPr>
          <a:xfrm>
            <a:off x="4495800" y="1600200"/>
            <a:ext cx="4343400" cy="4495800"/>
          </a:xfrm>
        </p:spPr>
        <p:txBody>
          <a:bodyPr/>
          <a:lstStyle/>
          <a:p>
            <a:pPr>
              <a:lnSpc>
                <a:spcPct val="90000"/>
              </a:lnSpc>
              <a:buFontTx/>
              <a:buNone/>
            </a:pPr>
            <a:r>
              <a:rPr lang="en-US" altLang="en-US" sz="2800">
                <a:solidFill>
                  <a:schemeClr val="bg1"/>
                </a:solidFill>
                <a:latin typeface="Arial" panose="020B0604020202020204" pitchFamily="34" charset="0"/>
              </a:rPr>
              <a:t>“America's older citizens have rightly been called the </a:t>
            </a:r>
            <a:r>
              <a:rPr lang="en-US" altLang="en-US" sz="2800">
                <a:solidFill>
                  <a:srgbClr val="FF0000"/>
                </a:solidFill>
                <a:latin typeface="Arial" panose="020B0604020202020204" pitchFamily="34" charset="0"/>
              </a:rPr>
              <a:t>"greatest generation."</a:t>
            </a:r>
            <a:r>
              <a:rPr lang="en-US" altLang="en-US" sz="2800">
                <a:solidFill>
                  <a:schemeClr val="bg1"/>
                </a:solidFill>
                <a:latin typeface="Arial" panose="020B0604020202020204" pitchFamily="34" charset="0"/>
              </a:rPr>
              <a:t> It is </a:t>
            </a:r>
            <a:r>
              <a:rPr lang="en-US" altLang="en-US" sz="2800">
                <a:solidFill>
                  <a:srgbClr val="FF0000"/>
                </a:solidFill>
                <a:latin typeface="Arial" panose="020B0604020202020204" pitchFamily="34" charset="0"/>
              </a:rPr>
              <a:t>morally unacceptable</a:t>
            </a:r>
            <a:r>
              <a:rPr lang="en-US" altLang="en-US" sz="2800">
                <a:solidFill>
                  <a:schemeClr val="bg1"/>
                </a:solidFill>
                <a:latin typeface="Arial" panose="020B0604020202020204" pitchFamily="34" charset="0"/>
              </a:rPr>
              <a:t> that the people that built this country -- our senior citizens -- should </a:t>
            </a:r>
            <a:r>
              <a:rPr lang="en-US" altLang="en-US" sz="2800">
                <a:solidFill>
                  <a:srgbClr val="FF0000"/>
                </a:solidFill>
                <a:latin typeface="Arial" panose="020B0604020202020204" pitchFamily="34" charset="0"/>
              </a:rPr>
              <a:t>suffer</a:t>
            </a:r>
            <a:r>
              <a:rPr lang="en-US" altLang="en-US" sz="2800">
                <a:solidFill>
                  <a:schemeClr val="bg1"/>
                </a:solidFill>
                <a:latin typeface="Arial" panose="020B0604020202020204" pitchFamily="34" charset="0"/>
              </a:rPr>
              <a:t> hunger in a land of plenty, which they helped to create.”</a:t>
            </a:r>
          </a:p>
          <a:p>
            <a:pPr lvl="3">
              <a:lnSpc>
                <a:spcPct val="90000"/>
              </a:lnSpc>
              <a:buFontTx/>
              <a:buNone/>
            </a:pPr>
            <a:r>
              <a:rPr lang="en-US" altLang="en-US" sz="1400">
                <a:solidFill>
                  <a:schemeClr val="bg1"/>
                </a:solidFill>
                <a:latin typeface="Arial" panose="020B0604020202020204" pitchFamily="34" charset="0"/>
              </a:rPr>
              <a:t>-from America’s Second Harvest program</a:t>
            </a:r>
          </a:p>
        </p:txBody>
      </p:sp>
      <p:pic>
        <p:nvPicPr>
          <p:cNvPr id="46084" name="Picture 4" descr="la8380-003 el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600200"/>
            <a:ext cx="3814763" cy="411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6083">
                                            <p:txEl>
                                              <p:pRg st="0" end="0"/>
                                            </p:txEl>
                                          </p:spTgt>
                                        </p:tgtEl>
                                        <p:attrNameLst>
                                          <p:attrName>style.visibility</p:attrName>
                                        </p:attrNameLst>
                                      </p:cBhvr>
                                      <p:to>
                                        <p:strVal val="visible"/>
                                      </p:to>
                                    </p:set>
                                    <p:anim calcmode="discrete" valueType="clr">
                                      <p:cBhvr override="childStyle">
                                        <p:cTn id="7" dur="80"/>
                                        <p:tgtEl>
                                          <p:spTgt spid="4608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608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6083">
                                            <p:txEl>
                                              <p:pRg st="0" end="0"/>
                                            </p:txEl>
                                          </p:spTgt>
                                        </p:tgtEl>
                                        <p:attrNameLst>
                                          <p:attrName>fill.type</p:attrName>
                                        </p:attrNameLst>
                                      </p:cBhvr>
                                      <p:to>
                                        <p:strVal val="solid"/>
                                      </p:to>
                                    </p:set>
                                  </p:childTnLst>
                                </p:cTn>
                              </p:par>
                              <p:par>
                                <p:cTn id="10" presetID="27" presetClass="entr" presetSubtype="0" fill="hold" grpId="0" nodeType="withEffect">
                                  <p:stCondLst>
                                    <p:cond delay="0"/>
                                  </p:stCondLst>
                                  <p:iterate type="lt">
                                    <p:tmPct val="50000"/>
                                  </p:iterate>
                                  <p:childTnLst>
                                    <p:set>
                                      <p:cBhvr>
                                        <p:cTn id="11" dur="1" fill="hold">
                                          <p:stCondLst>
                                            <p:cond delay="0"/>
                                          </p:stCondLst>
                                        </p:cTn>
                                        <p:tgtEl>
                                          <p:spTgt spid="46083">
                                            <p:txEl>
                                              <p:pRg st="1" end="1"/>
                                            </p:txEl>
                                          </p:spTgt>
                                        </p:tgtEl>
                                        <p:attrNameLst>
                                          <p:attrName>style.visibility</p:attrName>
                                        </p:attrNameLst>
                                      </p:cBhvr>
                                      <p:to>
                                        <p:strVal val="visible"/>
                                      </p:to>
                                    </p:set>
                                    <p:anim calcmode="discrete" valueType="clr">
                                      <p:cBhvr override="childStyle">
                                        <p:cTn id="12" dur="80"/>
                                        <p:tgtEl>
                                          <p:spTgt spid="4608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6083">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4608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3250" y="609600"/>
            <a:ext cx="7556500" cy="685800"/>
          </a:xfrm>
          <a:noFill/>
          <a:ln/>
        </p:spPr>
        <p:txBody>
          <a:bodyPr anchor="ctr"/>
          <a:lstStyle/>
          <a:p>
            <a:pPr algn="ctr"/>
            <a:r>
              <a:rPr lang="en-US" altLang="en-US" sz="3200" b="1"/>
              <a:t>LOGOS: Appeal to Logic or Reason</a:t>
            </a:r>
            <a:endParaRPr lang="en-US" altLang="en-US" sz="3200"/>
          </a:p>
        </p:txBody>
      </p:sp>
      <p:sp>
        <p:nvSpPr>
          <p:cNvPr id="21507" name="Rectangle 3"/>
          <p:cNvSpPr>
            <a:spLocks noGrp="1" noChangeArrowheads="1"/>
          </p:cNvSpPr>
          <p:nvPr>
            <p:ph type="body" sz="half" idx="1"/>
          </p:nvPr>
        </p:nvSpPr>
        <p:spPr>
          <a:xfrm>
            <a:off x="4572000" y="1600200"/>
            <a:ext cx="3962400" cy="4298950"/>
          </a:xfrm>
          <a:noFill/>
          <a:ln/>
        </p:spPr>
        <p:txBody>
          <a:bodyPr/>
          <a:lstStyle/>
          <a:p>
            <a:pPr>
              <a:lnSpc>
                <a:spcPct val="90000"/>
              </a:lnSpc>
            </a:pPr>
            <a:r>
              <a:rPr lang="en-US" altLang="en-US" sz="2800"/>
              <a:t>Logos appeals rely on the audience’s intelligence to persuade them. </a:t>
            </a:r>
          </a:p>
          <a:p>
            <a:pPr>
              <a:lnSpc>
                <a:spcPct val="90000"/>
              </a:lnSpc>
              <a:buFontTx/>
              <a:buNone/>
            </a:pPr>
            <a:endParaRPr lang="en-US" altLang="en-US" sz="2800"/>
          </a:p>
          <a:p>
            <a:pPr>
              <a:lnSpc>
                <a:spcPct val="90000"/>
              </a:lnSpc>
            </a:pPr>
            <a:r>
              <a:rPr lang="en-US" altLang="en-US" sz="2800"/>
              <a:t>Education causes audiences to be more skeptical of emotional arguments and more receptive to logos </a:t>
            </a:r>
          </a:p>
        </p:txBody>
      </p:sp>
      <p:pic>
        <p:nvPicPr>
          <p:cNvPr id="215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752600"/>
            <a:ext cx="3810000" cy="354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1506"/>
                                        </p:tgtEl>
                                        <p:attrNameLst>
                                          <p:attrName>style.visibility</p:attrName>
                                        </p:attrNameLst>
                                      </p:cBhvr>
                                      <p:to>
                                        <p:strVal val="visible"/>
                                      </p:to>
                                    </p:set>
                                    <p:anim by="(-#ppt_w*2)" calcmode="lin" valueType="num">
                                      <p:cBhvr rctx="PPT">
                                        <p:cTn id="7" dur="500" autoRev="1" fill="hold">
                                          <p:stCondLst>
                                            <p:cond delay="0"/>
                                          </p:stCondLst>
                                        </p:cTn>
                                        <p:tgtEl>
                                          <p:spTgt spid="21506"/>
                                        </p:tgtEl>
                                        <p:attrNameLst>
                                          <p:attrName>ppt_w</p:attrName>
                                        </p:attrNameLst>
                                      </p:cBhvr>
                                    </p:anim>
                                    <p:anim by="(#ppt_w*0.50)" calcmode="lin" valueType="num">
                                      <p:cBhvr>
                                        <p:cTn id="8" dur="500" decel="50000" autoRev="1" fill="hold">
                                          <p:stCondLst>
                                            <p:cond delay="0"/>
                                          </p:stCondLst>
                                        </p:cTn>
                                        <p:tgtEl>
                                          <p:spTgt spid="21506"/>
                                        </p:tgtEl>
                                        <p:attrNameLst>
                                          <p:attrName>ppt_x</p:attrName>
                                        </p:attrNameLst>
                                      </p:cBhvr>
                                    </p:anim>
                                    <p:anim from="(-#ppt_h/2)" to="(#ppt_y)" calcmode="lin" valueType="num">
                                      <p:cBhvr>
                                        <p:cTn id="9" dur="1000" fill="hold">
                                          <p:stCondLst>
                                            <p:cond delay="0"/>
                                          </p:stCondLst>
                                        </p:cTn>
                                        <p:tgtEl>
                                          <p:spTgt spid="21506"/>
                                        </p:tgtEl>
                                        <p:attrNameLst>
                                          <p:attrName>ppt_y</p:attrName>
                                        </p:attrNameLst>
                                      </p:cBhvr>
                                    </p:anim>
                                    <p:animRot by="21600000">
                                      <p:cBhvr>
                                        <p:cTn id="10" dur="1000" fill="hold">
                                          <p:stCondLst>
                                            <p:cond delay="0"/>
                                          </p:stCondLst>
                                        </p:cTn>
                                        <p:tgtEl>
                                          <p:spTgt spid="21506"/>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entr" presetSubtype="0" fill="hold" nodeType="clickEffect">
                                  <p:stCondLst>
                                    <p:cond delay="0"/>
                                  </p:stCondLst>
                                  <p:childTnLst>
                                    <p:set>
                                      <p:cBhvr>
                                        <p:cTn id="14" dur="1" fill="hold">
                                          <p:stCondLst>
                                            <p:cond delay="0"/>
                                          </p:stCondLst>
                                        </p:cTn>
                                        <p:tgtEl>
                                          <p:spTgt spid="21508"/>
                                        </p:tgtEl>
                                        <p:attrNameLst>
                                          <p:attrName>style.visibility</p:attrName>
                                        </p:attrNameLst>
                                      </p:cBhvr>
                                      <p:to>
                                        <p:strVal val="visible"/>
                                      </p:to>
                                    </p:set>
                                    <p:animEffect transition="in" filter="fade">
                                      <p:cBhvr>
                                        <p:cTn id="15" dur="2000"/>
                                        <p:tgtEl>
                                          <p:spTgt spid="21508"/>
                                        </p:tgtEl>
                                      </p:cBhvr>
                                    </p:animEffect>
                                    <p:anim calcmode="lin" valueType="num">
                                      <p:cBhvr>
                                        <p:cTn id="16" dur="2000" fill="hold"/>
                                        <p:tgtEl>
                                          <p:spTgt spid="21508"/>
                                        </p:tgtEl>
                                        <p:attrNameLst>
                                          <p:attrName>style.rotation</p:attrName>
                                        </p:attrNameLst>
                                      </p:cBhvr>
                                      <p:tavLst>
                                        <p:tav tm="0">
                                          <p:val>
                                            <p:fltVal val="720"/>
                                          </p:val>
                                        </p:tav>
                                        <p:tav tm="100000">
                                          <p:val>
                                            <p:fltVal val="0"/>
                                          </p:val>
                                        </p:tav>
                                      </p:tavLst>
                                    </p:anim>
                                    <p:anim calcmode="lin" valueType="num">
                                      <p:cBhvr>
                                        <p:cTn id="17" dur="2000" fill="hold"/>
                                        <p:tgtEl>
                                          <p:spTgt spid="21508"/>
                                        </p:tgtEl>
                                        <p:attrNameLst>
                                          <p:attrName>ppt_h</p:attrName>
                                        </p:attrNameLst>
                                      </p:cBhvr>
                                      <p:tavLst>
                                        <p:tav tm="0">
                                          <p:val>
                                            <p:fltVal val="0"/>
                                          </p:val>
                                        </p:tav>
                                        <p:tav tm="100000">
                                          <p:val>
                                            <p:strVal val="#ppt_h"/>
                                          </p:val>
                                        </p:tav>
                                      </p:tavLst>
                                    </p:anim>
                                    <p:anim calcmode="lin" valueType="num">
                                      <p:cBhvr>
                                        <p:cTn id="18" dur="2000" fill="hold"/>
                                        <p:tgtEl>
                                          <p:spTgt spid="21508"/>
                                        </p:tgtEl>
                                        <p:attrNameLst>
                                          <p:attrName>ppt_w</p:attrName>
                                        </p:attrNameLst>
                                      </p:cBhvr>
                                      <p:tavLst>
                                        <p:tav tm="0">
                                          <p:val>
                                            <p:fltVal val="0"/>
                                          </p:val>
                                        </p:tav>
                                        <p:tav tm="100000">
                                          <p:val>
                                            <p:strVal val="#ppt_w"/>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7" presetClass="entr" presetSubtype="0" fill="hold" nodeType="clickEffect">
                                  <p:stCondLst>
                                    <p:cond delay="0"/>
                                  </p:stCondLst>
                                  <p:childTnLst>
                                    <p:set>
                                      <p:cBhvr>
                                        <p:cTn id="22" dur="1" fill="hold">
                                          <p:stCondLst>
                                            <p:cond delay="0"/>
                                          </p:stCondLst>
                                        </p:cTn>
                                        <p:tgtEl>
                                          <p:spTgt spid="21507">
                                            <p:txEl>
                                              <p:pRg st="0" end="0"/>
                                            </p:txEl>
                                          </p:spTgt>
                                        </p:tgtEl>
                                        <p:attrNameLst>
                                          <p:attrName>style.visibility</p:attrName>
                                        </p:attrNameLst>
                                      </p:cBhvr>
                                      <p:to>
                                        <p:strVal val="visible"/>
                                      </p:to>
                                    </p:set>
                                    <p:animEffect transition="in" filter="fade">
                                      <p:cBhvr>
                                        <p:cTn id="23" dur="1000"/>
                                        <p:tgtEl>
                                          <p:spTgt spid="21507">
                                            <p:txEl>
                                              <p:pRg st="0" end="0"/>
                                            </p:txEl>
                                          </p:spTgt>
                                        </p:tgtEl>
                                      </p:cBhvr>
                                    </p:animEffect>
                                    <p:anim calcmode="lin" valueType="num">
                                      <p:cBhvr>
                                        <p:cTn id="24"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215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3" presetClass="emph" presetSubtype="0" repeatCount="indefinite" fill="remove" nodeType="clickEffect">
                                  <p:stCondLst>
                                    <p:cond delay="0"/>
                                  </p:stCondLst>
                                  <p:childTnLst>
                                    <p:animClr clrSpc="rgb" dir="cw">
                                      <p:cBhvr override="childStyle">
                                        <p:cTn id="29" dur="1500" accel="50000" autoRev="1" fill="hold" tmFilter="0, 0; .33333, 1; 1, 1">
                                          <p:stCondLst>
                                            <p:cond delay="0"/>
                                          </p:stCondLst>
                                        </p:cTn>
                                        <p:tgtEl>
                                          <p:spTgt spid="21507">
                                            <p:txEl>
                                              <p:pRg st="0" end="0"/>
                                            </p:txEl>
                                          </p:spTgt>
                                        </p:tgtEl>
                                        <p:attrNameLst>
                                          <p:attrName>style.color</p:attrName>
                                        </p:attrNameLst>
                                      </p:cBhvr>
                                      <p:to>
                                        <a:schemeClr val="accent2"/>
                                      </p:to>
                                    </p:animClr>
                                    <p:animClr clrSpc="rgb" dir="cw">
                                      <p:cBhvr>
                                        <p:cTn id="30" dur="1500" accel="50000" autoRev="1" fill="hold" tmFilter="0, 0; .33333, 1; 1, 1">
                                          <p:stCondLst>
                                            <p:cond delay="0"/>
                                          </p:stCondLst>
                                        </p:cTn>
                                        <p:tgtEl>
                                          <p:spTgt spid="21507">
                                            <p:txEl>
                                              <p:pRg st="0" end="0"/>
                                            </p:txEl>
                                          </p:spTgt>
                                        </p:tgtEl>
                                        <p:attrNameLst>
                                          <p:attrName>fillcolor</p:attrName>
                                        </p:attrNameLst>
                                      </p:cBhvr>
                                      <p:to>
                                        <a:schemeClr val="accent2"/>
                                      </p:to>
                                    </p:animClr>
                                    <p:set>
                                      <p:cBhvr>
                                        <p:cTn id="31" dur="3000" fill="hold"/>
                                        <p:tgtEl>
                                          <p:spTgt spid="21507">
                                            <p:txEl>
                                              <p:pRg st="0" end="0"/>
                                            </p:txEl>
                                          </p:spTgt>
                                        </p:tgtEl>
                                        <p:attrNameLst>
                                          <p:attrName>fill.type</p:attrName>
                                        </p:attrNameLst>
                                      </p:cBhvr>
                                      <p:to>
                                        <p:strVal val="solid"/>
                                      </p:to>
                                    </p:set>
                                    <p:set>
                                      <p:cBhvr>
                                        <p:cTn id="32" dur="3000" fill="hold"/>
                                        <p:tgtEl>
                                          <p:spTgt spid="21507">
                                            <p:txEl>
                                              <p:pRg st="0" end="0"/>
                                            </p:txEl>
                                          </p:spTgt>
                                        </p:tgtEl>
                                        <p:attrNameLst>
                                          <p:attrName>fill.on</p:attrName>
                                        </p:attrNameLst>
                                      </p:cBhvr>
                                      <p:to>
                                        <p:strVal val="true"/>
                                      </p:to>
                                    </p:set>
                                    <p:animScale>
                                      <p:cBhvr>
                                        <p:cTn id="33" dur="1500" accel="50000" autoRev="1" fill="hold" tmFilter="0, 0; .33333, 1; 1, 1">
                                          <p:stCondLst>
                                            <p:cond delay="0"/>
                                          </p:stCondLst>
                                        </p:cTn>
                                        <p:tgtEl>
                                          <p:spTgt spid="21507">
                                            <p:txEl>
                                              <p:pRg st="0" end="0"/>
                                            </p:txEl>
                                          </p:spTgt>
                                        </p:tgtEl>
                                      </p:cBhvr>
                                      <p:from x="100000" y="100000"/>
                                      <p:to x="100000" y="140000"/>
                                    </p:animScale>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nodeType="clickEffect">
                                  <p:stCondLst>
                                    <p:cond delay="0"/>
                                  </p:stCondLst>
                                  <p:childTnLst>
                                    <p:set>
                                      <p:cBhvr>
                                        <p:cTn id="37" dur="1" fill="hold">
                                          <p:stCondLst>
                                            <p:cond delay="0"/>
                                          </p:stCondLst>
                                        </p:cTn>
                                        <p:tgtEl>
                                          <p:spTgt spid="21507">
                                            <p:txEl>
                                              <p:pRg st="2" end="2"/>
                                            </p:txEl>
                                          </p:spTgt>
                                        </p:tgtEl>
                                        <p:attrNameLst>
                                          <p:attrName>style.visibility</p:attrName>
                                        </p:attrNameLst>
                                      </p:cBhvr>
                                      <p:to>
                                        <p:strVal val="visible"/>
                                      </p:to>
                                    </p:set>
                                    <p:animEffect transition="in" filter="fade">
                                      <p:cBhvr>
                                        <p:cTn id="38" dur="1000"/>
                                        <p:tgtEl>
                                          <p:spTgt spid="21507">
                                            <p:txEl>
                                              <p:pRg st="2" end="2"/>
                                            </p:txEl>
                                          </p:spTgt>
                                        </p:tgtEl>
                                      </p:cBhvr>
                                    </p:animEffect>
                                    <p:anim calcmode="lin" valueType="num">
                                      <p:cBhvr>
                                        <p:cTn id="39"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2150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457200"/>
            <a:ext cx="7772400" cy="762000"/>
          </a:xfrm>
        </p:spPr>
        <p:txBody>
          <a:bodyPr/>
          <a:lstStyle/>
          <a:p>
            <a:pPr>
              <a:spcBef>
                <a:spcPts val="500"/>
              </a:spcBef>
              <a:spcAft>
                <a:spcPts val="500"/>
              </a:spcAft>
            </a:pPr>
            <a:r>
              <a:rPr lang="en-US" altLang="en-US" b="1">
                <a:latin typeface="Verdana" panose="020B0604030504040204" pitchFamily="34" charset="0"/>
              </a:rPr>
              <a:t>  Logos: </a:t>
            </a:r>
          </a:p>
        </p:txBody>
      </p:sp>
      <p:sp>
        <p:nvSpPr>
          <p:cNvPr id="30723" name="Rectangle 3"/>
          <p:cNvSpPr>
            <a:spLocks noGrp="1" noChangeArrowheads="1"/>
          </p:cNvSpPr>
          <p:nvPr>
            <p:ph type="body" idx="1"/>
          </p:nvPr>
        </p:nvSpPr>
        <p:spPr>
          <a:xfrm>
            <a:off x="685800" y="1219200"/>
            <a:ext cx="7772400" cy="4724400"/>
          </a:xfrm>
        </p:spPr>
        <p:txBody>
          <a:bodyPr/>
          <a:lstStyle/>
          <a:p>
            <a:pPr lvl="1">
              <a:spcBef>
                <a:spcPts val="500"/>
              </a:spcBef>
              <a:spcAft>
                <a:spcPts val="500"/>
              </a:spcAft>
            </a:pPr>
            <a:r>
              <a:rPr lang="en-US" altLang="en-US">
                <a:latin typeface="Verdana" panose="020B0604030504040204" pitchFamily="34" charset="0"/>
              </a:rPr>
              <a:t>The Greek word </a:t>
            </a:r>
            <a:r>
              <a:rPr lang="en-US" altLang="en-US" b="1">
                <a:solidFill>
                  <a:schemeClr val="hlink"/>
                </a:solidFill>
                <a:latin typeface="Verdana" panose="020B0604030504040204" pitchFamily="34" charset="0"/>
              </a:rPr>
              <a:t>logos</a:t>
            </a:r>
            <a:r>
              <a:rPr lang="en-US" altLang="en-US">
                <a:latin typeface="Verdana" panose="020B0604030504040204" pitchFamily="34" charset="0"/>
              </a:rPr>
              <a:t> is the basis for the English word </a:t>
            </a:r>
            <a:r>
              <a:rPr lang="en-US" altLang="en-US" b="1">
                <a:solidFill>
                  <a:schemeClr val="hlink"/>
                </a:solidFill>
                <a:latin typeface="Verdana" panose="020B0604030504040204" pitchFamily="34" charset="0"/>
              </a:rPr>
              <a:t>logic</a:t>
            </a:r>
            <a:r>
              <a:rPr lang="en-US" altLang="en-US">
                <a:latin typeface="Verdana" panose="020B0604030504040204" pitchFamily="34" charset="0"/>
              </a:rPr>
              <a:t>.    </a:t>
            </a:r>
          </a:p>
          <a:p>
            <a:pPr lvl="1">
              <a:spcBef>
                <a:spcPts val="500"/>
              </a:spcBef>
              <a:spcAft>
                <a:spcPts val="500"/>
              </a:spcAft>
            </a:pPr>
            <a:r>
              <a:rPr lang="en-US" altLang="en-US">
                <a:latin typeface="Verdana" panose="020B0604030504040204" pitchFamily="34" charset="0"/>
              </a:rPr>
              <a:t>Logos refers to any attempt to appeal to </a:t>
            </a:r>
            <a:r>
              <a:rPr lang="en-US" altLang="en-US" b="1">
                <a:solidFill>
                  <a:schemeClr val="hlink"/>
                </a:solidFill>
                <a:latin typeface="Verdana" panose="020B0604030504040204" pitchFamily="34" charset="0"/>
              </a:rPr>
              <a:t>the intellect</a:t>
            </a:r>
            <a:r>
              <a:rPr lang="en-US" altLang="en-US">
                <a:latin typeface="Verdana" panose="020B0604030504040204" pitchFamily="34" charset="0"/>
              </a:rPr>
              <a:t>, the general meaning of "logical argument."  </a:t>
            </a:r>
          </a:p>
          <a:p>
            <a:pPr lvl="1">
              <a:spcBef>
                <a:spcPts val="500"/>
              </a:spcBef>
              <a:spcAft>
                <a:spcPts val="500"/>
              </a:spcAft>
            </a:pPr>
            <a:r>
              <a:rPr lang="en-US" altLang="en-US">
                <a:latin typeface="Verdana" panose="020B0604030504040204" pitchFamily="34" charset="0"/>
              </a:rPr>
              <a:t>Everyday arguments rely heavily on ethos and pathos, but academic arguments rely more on logos: there will be logical chains of reasoning supporting all claims.</a:t>
            </a:r>
            <a:r>
              <a:rPr lang="en-US" alt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circle(in)">
                                      <p:cBhvr>
                                        <p:cTn id="7" dur="2000"/>
                                        <p:tgtEl>
                                          <p:spTgt spid="30723">
                                            <p:txEl>
                                              <p:pRg st="0" end="0"/>
                                            </p:txEl>
                                          </p:spTgt>
                                        </p:tgtEl>
                                      </p:cBhvr>
                                    </p:animEffect>
                                  </p:childTnLst>
                                </p:cTn>
                              </p:par>
                            </p:childTnLst>
                          </p:cTn>
                        </p:par>
                        <p:par>
                          <p:cTn id="8" fill="hold" nodeType="afterGroup">
                            <p:stCondLst>
                              <p:cond delay="2000"/>
                            </p:stCondLst>
                            <p:childTnLst>
                              <p:par>
                                <p:cTn id="9" presetID="6" presetClass="entr" presetSubtype="16" fill="hold" nodeType="afterEffect">
                                  <p:stCondLst>
                                    <p:cond delay="5000"/>
                                  </p:stCondLst>
                                  <p:childTnLst>
                                    <p:set>
                                      <p:cBhvr>
                                        <p:cTn id="10" dur="1" fill="hold">
                                          <p:stCondLst>
                                            <p:cond delay="0"/>
                                          </p:stCondLst>
                                        </p:cTn>
                                        <p:tgtEl>
                                          <p:spTgt spid="30723">
                                            <p:txEl>
                                              <p:pRg st="1" end="1"/>
                                            </p:txEl>
                                          </p:spTgt>
                                        </p:tgtEl>
                                        <p:attrNameLst>
                                          <p:attrName>style.visibility</p:attrName>
                                        </p:attrNameLst>
                                      </p:cBhvr>
                                      <p:to>
                                        <p:strVal val="visible"/>
                                      </p:to>
                                    </p:set>
                                    <p:animEffect transition="in" filter="circle(in)">
                                      <p:cBhvr>
                                        <p:cTn id="11" dur="2000"/>
                                        <p:tgtEl>
                                          <p:spTgt spid="30723">
                                            <p:txEl>
                                              <p:pRg st="1" end="1"/>
                                            </p:txEl>
                                          </p:spTgt>
                                        </p:tgtEl>
                                      </p:cBhvr>
                                    </p:animEffect>
                                  </p:childTnLst>
                                </p:cTn>
                              </p:par>
                            </p:childTnLst>
                          </p:cTn>
                        </p:par>
                        <p:par>
                          <p:cTn id="12" fill="hold" nodeType="afterGroup">
                            <p:stCondLst>
                              <p:cond delay="9000"/>
                            </p:stCondLst>
                            <p:childTnLst>
                              <p:par>
                                <p:cTn id="13" presetID="6" presetClass="entr" presetSubtype="16" fill="hold" nodeType="afterEffect">
                                  <p:stCondLst>
                                    <p:cond delay="5000"/>
                                  </p:stCondLst>
                                  <p:childTnLst>
                                    <p:set>
                                      <p:cBhvr>
                                        <p:cTn id="14" dur="1" fill="hold">
                                          <p:stCondLst>
                                            <p:cond delay="0"/>
                                          </p:stCondLst>
                                        </p:cTn>
                                        <p:tgtEl>
                                          <p:spTgt spid="30723">
                                            <p:txEl>
                                              <p:pRg st="2" end="2"/>
                                            </p:txEl>
                                          </p:spTgt>
                                        </p:tgtEl>
                                        <p:attrNameLst>
                                          <p:attrName>style.visibility</p:attrName>
                                        </p:attrNameLst>
                                      </p:cBhvr>
                                      <p:to>
                                        <p:strVal val="visible"/>
                                      </p:to>
                                    </p:set>
                                    <p:animEffect transition="in" filter="circle(in)">
                                      <p:cBhvr>
                                        <p:cTn id="15" dur="20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Where do you see a LOGOS appeal?</a:t>
            </a:r>
          </a:p>
        </p:txBody>
      </p:sp>
      <p:sp>
        <p:nvSpPr>
          <p:cNvPr id="9219" name="Rectangle 3"/>
          <p:cNvSpPr>
            <a:spLocks noGrp="1" noChangeArrowheads="1"/>
          </p:cNvSpPr>
          <p:nvPr>
            <p:ph type="body" idx="1"/>
          </p:nvPr>
        </p:nvSpPr>
        <p:spPr>
          <a:xfrm>
            <a:off x="685800" y="1752600"/>
            <a:ext cx="3810000" cy="4343400"/>
          </a:xfrm>
        </p:spPr>
        <p:txBody>
          <a:bodyPr/>
          <a:lstStyle/>
          <a:p>
            <a:pPr>
              <a:buFontTx/>
              <a:buNone/>
            </a:pPr>
            <a:r>
              <a:rPr lang="en-US" altLang="en-US" sz="2800"/>
              <a:t>NASA sees its mission to explore Mars as an endeavor to seek out the possibility of life on that planet.  Knowing if water was on Mars is the first step in this research.</a:t>
            </a:r>
          </a:p>
        </p:txBody>
      </p:sp>
      <p:pic>
        <p:nvPicPr>
          <p:cNvPr id="9220" name="Picture 4" descr="br_PIA010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981200"/>
            <a:ext cx="3505200" cy="3600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5" presetClass="entr" presetSubtype="0" fill="hold" nodeType="clickEffect">
                                  <p:stCondLst>
                                    <p:cond delay="0"/>
                                  </p:stCondLst>
                                  <p:childTnLst>
                                    <p:set>
                                      <p:cBhvr>
                                        <p:cTn id="12" dur="1" fill="hold">
                                          <p:stCondLst>
                                            <p:cond delay="0"/>
                                          </p:stCondLst>
                                        </p:cTn>
                                        <p:tgtEl>
                                          <p:spTgt spid="9220"/>
                                        </p:tgtEl>
                                        <p:attrNameLst>
                                          <p:attrName>style.visibility</p:attrName>
                                        </p:attrNameLst>
                                      </p:cBhvr>
                                      <p:to>
                                        <p:strVal val="visible"/>
                                      </p:to>
                                    </p:set>
                                    <p:animEffect transition="in" filter="fade">
                                      <p:cBhvr>
                                        <p:cTn id="13" dur="2000"/>
                                        <p:tgtEl>
                                          <p:spTgt spid="9220"/>
                                        </p:tgtEl>
                                      </p:cBhvr>
                                    </p:animEffect>
                                    <p:anim calcmode="lin" valueType="num">
                                      <p:cBhvr>
                                        <p:cTn id="14" dur="2000" fill="hold"/>
                                        <p:tgtEl>
                                          <p:spTgt spid="9220"/>
                                        </p:tgtEl>
                                        <p:attrNameLst>
                                          <p:attrName>style.rotation</p:attrName>
                                        </p:attrNameLst>
                                      </p:cBhvr>
                                      <p:tavLst>
                                        <p:tav tm="0">
                                          <p:val>
                                            <p:fltVal val="720"/>
                                          </p:val>
                                        </p:tav>
                                        <p:tav tm="100000">
                                          <p:val>
                                            <p:fltVal val="0"/>
                                          </p:val>
                                        </p:tav>
                                      </p:tavLst>
                                    </p:anim>
                                    <p:anim calcmode="lin" valueType="num">
                                      <p:cBhvr>
                                        <p:cTn id="15" dur="2000" fill="hold"/>
                                        <p:tgtEl>
                                          <p:spTgt spid="9220"/>
                                        </p:tgtEl>
                                        <p:attrNameLst>
                                          <p:attrName>ppt_h</p:attrName>
                                        </p:attrNameLst>
                                      </p:cBhvr>
                                      <p:tavLst>
                                        <p:tav tm="0">
                                          <p:val>
                                            <p:fltVal val="0"/>
                                          </p:val>
                                        </p:tav>
                                        <p:tav tm="100000">
                                          <p:val>
                                            <p:strVal val="#ppt_h"/>
                                          </p:val>
                                        </p:tav>
                                      </p:tavLst>
                                    </p:anim>
                                    <p:anim calcmode="lin" valueType="num">
                                      <p:cBhvr>
                                        <p:cTn id="16" dur="2000" fill="hold"/>
                                        <p:tgtEl>
                                          <p:spTgt spid="9220"/>
                                        </p:tgtEl>
                                        <p:attrNameLst>
                                          <p:attrName>ppt_w</p:attrName>
                                        </p:attrNameLst>
                                      </p:cBhvr>
                                      <p:tavLst>
                                        <p:tav tm="0">
                                          <p:val>
                                            <p:fltVal val="0"/>
                                          </p:val>
                                        </p:tav>
                                        <p:tav tm="100000">
                                          <p:val>
                                            <p:strVal val="#ppt_w"/>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9219">
                                            <p:txEl>
                                              <p:pRg st="0" end="0"/>
                                            </p:txEl>
                                          </p:spTgt>
                                        </p:tgtEl>
                                        <p:attrNameLst>
                                          <p:attrName>style.visibility</p:attrName>
                                        </p:attrNameLst>
                                      </p:cBhvr>
                                      <p:to>
                                        <p:strVal val="visible"/>
                                      </p:to>
                                    </p:set>
                                    <p:animEffect transition="in" filter="box(in)">
                                      <p:cBhvr>
                                        <p:cTn id="21"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endParaRPr lang="en-US" altLang="en-US"/>
          </a:p>
        </p:txBody>
      </p:sp>
      <p:sp>
        <p:nvSpPr>
          <p:cNvPr id="47107" name="Rectangle 3"/>
          <p:cNvSpPr>
            <a:spLocks noGrp="1" noChangeArrowheads="1"/>
          </p:cNvSpPr>
          <p:nvPr>
            <p:ph type="body" idx="1"/>
          </p:nvPr>
        </p:nvSpPr>
        <p:spPr>
          <a:xfrm>
            <a:off x="685800" y="1752600"/>
            <a:ext cx="3810000" cy="4343400"/>
          </a:xfrm>
        </p:spPr>
        <p:txBody>
          <a:bodyPr/>
          <a:lstStyle/>
          <a:p>
            <a:pPr>
              <a:buFontTx/>
              <a:buNone/>
            </a:pPr>
            <a:r>
              <a:rPr lang="en-US" altLang="en-US" sz="2800"/>
              <a:t>NASA sees its mission to explore Mars as an endeavor to seek out the possibility of life on that planet.  Knowing if water was on Mars is the </a:t>
            </a:r>
            <a:r>
              <a:rPr lang="en-US" altLang="en-US" sz="2800">
                <a:solidFill>
                  <a:srgbClr val="FF0000"/>
                </a:solidFill>
              </a:rPr>
              <a:t>first step in this research</a:t>
            </a:r>
            <a:r>
              <a:rPr lang="en-US" altLang="en-US" sz="2800"/>
              <a:t>.</a:t>
            </a:r>
          </a:p>
        </p:txBody>
      </p:sp>
      <p:pic>
        <p:nvPicPr>
          <p:cNvPr id="47108" name="Picture 4" descr="br_PIA010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981200"/>
            <a:ext cx="3505200" cy="3600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hecke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Where do you notice PATHOS and LOGOS appeals?</a:t>
            </a:r>
          </a:p>
        </p:txBody>
      </p:sp>
      <p:sp>
        <p:nvSpPr>
          <p:cNvPr id="11267" name="Rectangle 3"/>
          <p:cNvSpPr>
            <a:spLocks noGrp="1" noChangeArrowheads="1"/>
          </p:cNvSpPr>
          <p:nvPr>
            <p:ph type="body" idx="1"/>
          </p:nvPr>
        </p:nvSpPr>
        <p:spPr>
          <a:xfrm>
            <a:off x="685800" y="1905000"/>
            <a:ext cx="7772400" cy="4191000"/>
          </a:xfrm>
        </p:spPr>
        <p:txBody>
          <a:bodyPr/>
          <a:lstStyle/>
          <a:p>
            <a:pPr>
              <a:lnSpc>
                <a:spcPct val="90000"/>
              </a:lnSpc>
              <a:buFontTx/>
              <a:buNone/>
            </a:pPr>
            <a:r>
              <a:rPr lang="en-US" altLang="en-US" sz="2800">
                <a:solidFill>
                  <a:srgbClr val="1DFC0C"/>
                </a:solidFill>
                <a:latin typeface="Verdana" panose="020B0604030504040204" pitchFamily="34" charset="0"/>
              </a:rPr>
              <a:t>The Arctic National Wildlife Refuge provides a safe refuge for 180 species of migratory birds, serves as a birthing ground for one of the hemisphere's largest caribou herds and has been home to the Gwinch'in people for a thousand generations. Ninety-five percent (95%) of Alaska's North Slope is already available to Big Oil, but these companies want it all.</a:t>
            </a:r>
          </a:p>
          <a:p>
            <a:pPr>
              <a:lnSpc>
                <a:spcPct val="90000"/>
              </a:lnSpc>
              <a:buFontTx/>
              <a:buNone/>
            </a:pPr>
            <a:endParaRPr lang="en-US" altLang="en-US" sz="2800">
              <a:solidFill>
                <a:srgbClr val="1DFC0C"/>
              </a:solidFill>
            </a:endParaRPr>
          </a:p>
        </p:txBody>
      </p:sp>
    </p:spTree>
  </p:cSld>
  <p:clrMapOvr>
    <a:masterClrMapping/>
  </p:clrMapOvr>
  <p:transition>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2000" y="609600"/>
            <a:ext cx="7620000" cy="609600"/>
          </a:xfrm>
        </p:spPr>
        <p:txBody>
          <a:bodyPr/>
          <a:lstStyle/>
          <a:p>
            <a:r>
              <a:rPr lang="en-US" altLang="en-US" b="1"/>
              <a:t>What is rhetoric?</a:t>
            </a:r>
            <a:endParaRPr lang="en-US" altLang="en-US"/>
          </a:p>
        </p:txBody>
      </p:sp>
      <p:sp>
        <p:nvSpPr>
          <p:cNvPr id="23555" name="Rectangle 3"/>
          <p:cNvSpPr>
            <a:spLocks noGrp="1" noChangeArrowheads="1"/>
          </p:cNvSpPr>
          <p:nvPr>
            <p:ph type="body" idx="1"/>
          </p:nvPr>
        </p:nvSpPr>
        <p:spPr>
          <a:xfrm>
            <a:off x="685800" y="1752600"/>
            <a:ext cx="7772400" cy="4191000"/>
          </a:xfrm>
        </p:spPr>
        <p:txBody>
          <a:bodyPr/>
          <a:lstStyle/>
          <a:p>
            <a:pPr>
              <a:lnSpc>
                <a:spcPct val="90000"/>
              </a:lnSpc>
            </a:pPr>
            <a:r>
              <a:rPr lang="en-US" altLang="en-US"/>
              <a:t>Aristotle defines rhetoric as </a:t>
            </a:r>
          </a:p>
          <a:p>
            <a:pPr lvl="1">
              <a:lnSpc>
                <a:spcPct val="90000"/>
              </a:lnSpc>
            </a:pPr>
            <a:r>
              <a:rPr lang="en-US" altLang="en-US"/>
              <a:t>The ability to discover all available means of </a:t>
            </a:r>
            <a:r>
              <a:rPr lang="en-US" altLang="en-US" sz="3200" b="1"/>
              <a:t>persuasion</a:t>
            </a:r>
            <a:r>
              <a:rPr lang="en-US" altLang="en-US"/>
              <a:t> in a given situation.</a:t>
            </a:r>
          </a:p>
          <a:p>
            <a:pPr lvl="1">
              <a:lnSpc>
                <a:spcPct val="90000"/>
              </a:lnSpc>
              <a:buFontTx/>
              <a:buNone/>
            </a:pPr>
            <a:endParaRPr lang="en-US" altLang="en-US"/>
          </a:p>
          <a:p>
            <a:pPr>
              <a:lnSpc>
                <a:spcPct val="90000"/>
              </a:lnSpc>
            </a:pPr>
            <a:r>
              <a:rPr lang="en-US" altLang="en-US"/>
              <a:t>In simple terms, rhetoric is the </a:t>
            </a:r>
            <a:r>
              <a:rPr lang="en-US" altLang="en-US" b="1">
                <a:solidFill>
                  <a:schemeClr val="hlink"/>
                </a:solidFill>
              </a:rPr>
              <a:t>art of speaking or writing</a:t>
            </a:r>
            <a:r>
              <a:rPr lang="en-US" altLang="en-US">
                <a:solidFill>
                  <a:schemeClr val="hlink"/>
                </a:solidFill>
              </a:rPr>
              <a:t> EFFECTIVELY.</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ppt_x"/>
                                          </p:val>
                                        </p:tav>
                                        <p:tav tm="100000">
                                          <p:val>
                                            <p:strVal val="#ppt_x"/>
                                          </p:val>
                                        </p:tav>
                                      </p:tavLst>
                                    </p:anim>
                                    <p:anim calcmode="lin" valueType="num">
                                      <p:cBhvr additive="base">
                                        <p:cTn id="8" dur="500" fill="hold"/>
                                        <p:tgtEl>
                                          <p:spTgt spid="2355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3" presetClass="emph" presetSubtype="0" fill="remove" nodeType="clickEffect">
                                  <p:stCondLst>
                                    <p:cond delay="0"/>
                                  </p:stCondLst>
                                  <p:childTnLst>
                                    <p:animClr clrSpc="rgb" dir="cw">
                                      <p:cBhvr override="childStyle">
                                        <p:cTn id="12" dur="1500" accel="50000" autoRev="1" fill="hold" tmFilter="0, 0; .33333, 1; 1, 1">
                                          <p:stCondLst>
                                            <p:cond delay="0"/>
                                          </p:stCondLst>
                                        </p:cTn>
                                        <p:tgtEl>
                                          <p:spTgt spid="23555">
                                            <p:txEl>
                                              <p:pRg st="3" end="3"/>
                                            </p:txEl>
                                          </p:spTgt>
                                        </p:tgtEl>
                                        <p:attrNameLst>
                                          <p:attrName>style.color</p:attrName>
                                        </p:attrNameLst>
                                      </p:cBhvr>
                                      <p:to>
                                        <a:schemeClr val="accent2"/>
                                      </p:to>
                                    </p:animClr>
                                    <p:animClr clrSpc="rgb" dir="cw">
                                      <p:cBhvr>
                                        <p:cTn id="13" dur="1500" accel="50000" autoRev="1" fill="hold" tmFilter="0, 0; .33333, 1; 1, 1">
                                          <p:stCondLst>
                                            <p:cond delay="0"/>
                                          </p:stCondLst>
                                        </p:cTn>
                                        <p:tgtEl>
                                          <p:spTgt spid="23555">
                                            <p:txEl>
                                              <p:pRg st="3" end="3"/>
                                            </p:txEl>
                                          </p:spTgt>
                                        </p:tgtEl>
                                        <p:attrNameLst>
                                          <p:attrName>fillcolor</p:attrName>
                                        </p:attrNameLst>
                                      </p:cBhvr>
                                      <p:to>
                                        <a:schemeClr val="accent2"/>
                                      </p:to>
                                    </p:animClr>
                                    <p:set>
                                      <p:cBhvr>
                                        <p:cTn id="14" dur="3000" fill="hold"/>
                                        <p:tgtEl>
                                          <p:spTgt spid="23555">
                                            <p:txEl>
                                              <p:pRg st="3" end="3"/>
                                            </p:txEl>
                                          </p:spTgt>
                                        </p:tgtEl>
                                        <p:attrNameLst>
                                          <p:attrName>fill.type</p:attrName>
                                        </p:attrNameLst>
                                      </p:cBhvr>
                                      <p:to>
                                        <p:strVal val="solid"/>
                                      </p:to>
                                    </p:set>
                                    <p:set>
                                      <p:cBhvr>
                                        <p:cTn id="15" dur="3000" fill="hold"/>
                                        <p:tgtEl>
                                          <p:spTgt spid="23555">
                                            <p:txEl>
                                              <p:pRg st="3" end="3"/>
                                            </p:txEl>
                                          </p:spTgt>
                                        </p:tgtEl>
                                        <p:attrNameLst>
                                          <p:attrName>fill.on</p:attrName>
                                        </p:attrNameLst>
                                      </p:cBhvr>
                                      <p:to>
                                        <p:strVal val="true"/>
                                      </p:to>
                                    </p:set>
                                    <p:animScale>
                                      <p:cBhvr>
                                        <p:cTn id="16" dur="1500" accel="50000" autoRev="1" fill="hold" tmFilter="0, 0; .33333, 1; 1, 1">
                                          <p:stCondLst>
                                            <p:cond delay="0"/>
                                          </p:stCondLst>
                                        </p:cTn>
                                        <p:tgtEl>
                                          <p:spTgt spid="23555">
                                            <p:txEl>
                                              <p:pRg st="3" end="3"/>
                                            </p:txEl>
                                          </p:spTgt>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en-US" altLang="en-US"/>
          </a:p>
        </p:txBody>
      </p:sp>
      <p:sp>
        <p:nvSpPr>
          <p:cNvPr id="12291" name="Rectangle 3"/>
          <p:cNvSpPr>
            <a:spLocks noGrp="1" noChangeArrowheads="1"/>
          </p:cNvSpPr>
          <p:nvPr>
            <p:ph type="body" idx="1"/>
          </p:nvPr>
        </p:nvSpPr>
        <p:spPr>
          <a:xfrm>
            <a:off x="685800" y="533400"/>
            <a:ext cx="7772400" cy="5562600"/>
          </a:xfrm>
        </p:spPr>
        <p:txBody>
          <a:bodyPr/>
          <a:lstStyle/>
          <a:p>
            <a:pPr>
              <a:lnSpc>
                <a:spcPct val="90000"/>
              </a:lnSpc>
              <a:buFontTx/>
              <a:buNone/>
            </a:pPr>
            <a:endParaRPr lang="en-US" altLang="en-US" sz="2800">
              <a:solidFill>
                <a:srgbClr val="660099"/>
              </a:solidFill>
              <a:latin typeface="Verdana" panose="020B0604030504040204" pitchFamily="34" charset="0"/>
            </a:endParaRPr>
          </a:p>
          <a:p>
            <a:pPr>
              <a:lnSpc>
                <a:spcPct val="90000"/>
              </a:lnSpc>
              <a:buFontTx/>
              <a:buNone/>
            </a:pPr>
            <a:endParaRPr lang="en-US" altLang="en-US" sz="2800">
              <a:solidFill>
                <a:srgbClr val="660099"/>
              </a:solidFill>
              <a:latin typeface="Verdana" panose="020B0604030504040204" pitchFamily="34" charset="0"/>
            </a:endParaRPr>
          </a:p>
          <a:p>
            <a:pPr>
              <a:lnSpc>
                <a:spcPct val="90000"/>
              </a:lnSpc>
              <a:buFontTx/>
              <a:buNone/>
            </a:pPr>
            <a:r>
              <a:rPr lang="en-US" altLang="en-US" sz="2800">
                <a:solidFill>
                  <a:srgbClr val="1DFC0C"/>
                </a:solidFill>
                <a:latin typeface="Verdana" panose="020B0604030504040204" pitchFamily="34" charset="0"/>
              </a:rPr>
              <a:t>The Arctic National Wildlife Refuge provides a</a:t>
            </a:r>
            <a:r>
              <a:rPr lang="en-US" altLang="en-US" sz="2800">
                <a:solidFill>
                  <a:srgbClr val="660099"/>
                </a:solidFill>
                <a:latin typeface="Verdana" panose="020B0604030504040204" pitchFamily="34" charset="0"/>
              </a:rPr>
              <a:t> </a:t>
            </a:r>
            <a:r>
              <a:rPr lang="en-US" altLang="en-US" sz="2800">
                <a:solidFill>
                  <a:srgbClr val="FF0000"/>
                </a:solidFill>
                <a:latin typeface="Verdana" panose="020B0604030504040204" pitchFamily="34" charset="0"/>
              </a:rPr>
              <a:t>safe refuge</a:t>
            </a:r>
            <a:r>
              <a:rPr lang="en-US" altLang="en-US" sz="2800">
                <a:solidFill>
                  <a:srgbClr val="660099"/>
                </a:solidFill>
                <a:latin typeface="Verdana" panose="020B0604030504040204" pitchFamily="34" charset="0"/>
              </a:rPr>
              <a:t> </a:t>
            </a:r>
            <a:r>
              <a:rPr lang="en-US" altLang="en-US" sz="2800">
                <a:solidFill>
                  <a:srgbClr val="1DFC0C"/>
                </a:solidFill>
                <a:latin typeface="Verdana" panose="020B0604030504040204" pitchFamily="34" charset="0"/>
              </a:rPr>
              <a:t>for</a:t>
            </a:r>
            <a:r>
              <a:rPr lang="en-US" altLang="en-US" sz="2800">
                <a:solidFill>
                  <a:srgbClr val="660099"/>
                </a:solidFill>
                <a:latin typeface="Verdana" panose="020B0604030504040204" pitchFamily="34" charset="0"/>
              </a:rPr>
              <a:t> </a:t>
            </a:r>
            <a:r>
              <a:rPr lang="en-US" altLang="en-US" sz="2800">
                <a:solidFill>
                  <a:schemeClr val="hlink"/>
                </a:solidFill>
                <a:latin typeface="Verdana" panose="020B0604030504040204" pitchFamily="34" charset="0"/>
              </a:rPr>
              <a:t>180 species of migratory birds</a:t>
            </a:r>
            <a:r>
              <a:rPr lang="en-US" altLang="en-US" sz="2800">
                <a:solidFill>
                  <a:srgbClr val="1DFC0C"/>
                </a:solidFill>
                <a:latin typeface="Verdana" panose="020B0604030504040204" pitchFamily="34" charset="0"/>
              </a:rPr>
              <a:t>, serves as a birthing ground for one of the hemisphere's largest caribou herds and has been home to the Gwinch'in people</a:t>
            </a:r>
            <a:r>
              <a:rPr lang="en-US" altLang="en-US" sz="2800">
                <a:solidFill>
                  <a:srgbClr val="660099"/>
                </a:solidFill>
                <a:latin typeface="Verdana" panose="020B0604030504040204" pitchFamily="34" charset="0"/>
              </a:rPr>
              <a:t> </a:t>
            </a:r>
            <a:r>
              <a:rPr lang="en-US" altLang="en-US" sz="2800">
                <a:solidFill>
                  <a:schemeClr val="hlink"/>
                </a:solidFill>
                <a:latin typeface="Verdana" panose="020B0604030504040204" pitchFamily="34" charset="0"/>
              </a:rPr>
              <a:t>for a thousand generations.</a:t>
            </a:r>
            <a:r>
              <a:rPr lang="en-US" altLang="en-US" sz="2800">
                <a:solidFill>
                  <a:srgbClr val="660099"/>
                </a:solidFill>
                <a:latin typeface="Verdana" panose="020B0604030504040204" pitchFamily="34" charset="0"/>
              </a:rPr>
              <a:t> </a:t>
            </a:r>
            <a:r>
              <a:rPr lang="en-US" altLang="en-US" sz="2800">
                <a:solidFill>
                  <a:schemeClr val="hlink"/>
                </a:solidFill>
                <a:latin typeface="Verdana" panose="020B0604030504040204" pitchFamily="34" charset="0"/>
              </a:rPr>
              <a:t>Ninety-five percent (95%)</a:t>
            </a:r>
            <a:r>
              <a:rPr lang="en-US" altLang="en-US" sz="2800">
                <a:solidFill>
                  <a:srgbClr val="660099"/>
                </a:solidFill>
                <a:latin typeface="Verdana" panose="020B0604030504040204" pitchFamily="34" charset="0"/>
              </a:rPr>
              <a:t> </a:t>
            </a:r>
            <a:r>
              <a:rPr lang="en-US" altLang="en-US" sz="2800">
                <a:solidFill>
                  <a:srgbClr val="1DFC0C"/>
                </a:solidFill>
                <a:latin typeface="Verdana" panose="020B0604030504040204" pitchFamily="34" charset="0"/>
              </a:rPr>
              <a:t>of Alaska's North Slope is already available to</a:t>
            </a:r>
            <a:r>
              <a:rPr lang="en-US" altLang="en-US" sz="2800">
                <a:solidFill>
                  <a:srgbClr val="660099"/>
                </a:solidFill>
                <a:latin typeface="Verdana" panose="020B0604030504040204" pitchFamily="34" charset="0"/>
              </a:rPr>
              <a:t> </a:t>
            </a:r>
            <a:r>
              <a:rPr lang="en-US" altLang="en-US" sz="2800">
                <a:solidFill>
                  <a:srgbClr val="FF0000"/>
                </a:solidFill>
                <a:latin typeface="Verdana" panose="020B0604030504040204" pitchFamily="34" charset="0"/>
              </a:rPr>
              <a:t>Big Oil, but these companies want it all.</a:t>
            </a:r>
          </a:p>
          <a:p>
            <a:pPr>
              <a:lnSpc>
                <a:spcPct val="90000"/>
              </a:lnSpc>
              <a:buFontTx/>
              <a:buNone/>
            </a:pPr>
            <a:endParaRPr lang="en-US" altLang="en-US" sz="2800">
              <a:solidFill>
                <a:srgbClr val="FF0000"/>
              </a:solidFill>
              <a:latin typeface="Verdana" panose="020B0604030504040204" pitchFamily="34" charset="0"/>
            </a:endParaRPr>
          </a:p>
        </p:txBody>
      </p:sp>
    </p:spTree>
  </p:cSld>
  <p:clrMapOvr>
    <a:masterClrMapping/>
  </p:clrMapOvr>
  <p:transition>
    <p:checke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81000"/>
            <a:ext cx="6705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704" name="Text Box 8"/>
          <p:cNvSpPr txBox="1">
            <a:spLocks noChangeArrowheads="1"/>
          </p:cNvSpPr>
          <p:nvPr/>
        </p:nvSpPr>
        <p:spPr bwMode="auto">
          <a:xfrm>
            <a:off x="533400" y="5410200"/>
            <a:ext cx="7924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a:latin typeface="Teen" pitchFamily="2" charset="0"/>
              </a:rPr>
              <a:t>Each appeal is equally important and </a:t>
            </a:r>
          </a:p>
          <a:p>
            <a:pPr algn="ctr"/>
            <a:r>
              <a:rPr lang="en-US" altLang="en-US" sz="2800">
                <a:latin typeface="Teen" pitchFamily="2" charset="0"/>
              </a:rPr>
              <a:t>potentially affects the others.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3" presetClass="emph" presetSubtype="0" repeatCount="indefinite" fill="remove" nodeType="clickEffect">
                                  <p:stCondLst>
                                    <p:cond delay="0"/>
                                  </p:stCondLst>
                                  <p:endCondLst>
                                    <p:cond evt="onNext" delay="0">
                                      <p:tgtEl>
                                        <p:sldTgt/>
                                      </p:tgtEl>
                                    </p:cond>
                                  </p:endCondLst>
                                  <p:childTnLst>
                                    <p:animClr clrSpc="rgb" dir="cw">
                                      <p:cBhvr override="childStyle">
                                        <p:cTn id="6" dur="1500" accel="50000" autoRev="1" fill="hold" tmFilter="0, 0; .33333, 1; 1, 1">
                                          <p:stCondLst>
                                            <p:cond delay="0"/>
                                          </p:stCondLst>
                                        </p:cTn>
                                        <p:tgtEl>
                                          <p:spTgt spid="29704">
                                            <p:txEl>
                                              <p:pRg st="0" end="0"/>
                                            </p:txEl>
                                          </p:spTgt>
                                        </p:tgtEl>
                                        <p:attrNameLst>
                                          <p:attrName>style.color</p:attrName>
                                        </p:attrNameLst>
                                      </p:cBhvr>
                                      <p:to>
                                        <a:schemeClr val="accent2"/>
                                      </p:to>
                                    </p:animClr>
                                    <p:animClr clrSpc="rgb" dir="cw">
                                      <p:cBhvr>
                                        <p:cTn id="7" dur="1500" accel="50000" autoRev="1" fill="hold" tmFilter="0, 0; .33333, 1; 1, 1">
                                          <p:stCondLst>
                                            <p:cond delay="0"/>
                                          </p:stCondLst>
                                        </p:cTn>
                                        <p:tgtEl>
                                          <p:spTgt spid="29704">
                                            <p:txEl>
                                              <p:pRg st="0" end="0"/>
                                            </p:txEl>
                                          </p:spTgt>
                                        </p:tgtEl>
                                        <p:attrNameLst>
                                          <p:attrName>fillcolor</p:attrName>
                                        </p:attrNameLst>
                                      </p:cBhvr>
                                      <p:to>
                                        <a:schemeClr val="accent2"/>
                                      </p:to>
                                    </p:animClr>
                                    <p:set>
                                      <p:cBhvr>
                                        <p:cTn id="8" dur="3000" fill="hold"/>
                                        <p:tgtEl>
                                          <p:spTgt spid="29704">
                                            <p:txEl>
                                              <p:pRg st="0" end="0"/>
                                            </p:txEl>
                                          </p:spTgt>
                                        </p:tgtEl>
                                        <p:attrNameLst>
                                          <p:attrName>fill.type</p:attrName>
                                        </p:attrNameLst>
                                      </p:cBhvr>
                                      <p:to>
                                        <p:strVal val="solid"/>
                                      </p:to>
                                    </p:set>
                                    <p:set>
                                      <p:cBhvr>
                                        <p:cTn id="9" dur="3000" fill="hold"/>
                                        <p:tgtEl>
                                          <p:spTgt spid="29704">
                                            <p:txEl>
                                              <p:pRg st="0" end="0"/>
                                            </p:txEl>
                                          </p:spTgt>
                                        </p:tgtEl>
                                        <p:attrNameLst>
                                          <p:attrName>fill.on</p:attrName>
                                        </p:attrNameLst>
                                      </p:cBhvr>
                                      <p:to>
                                        <p:strVal val="true"/>
                                      </p:to>
                                    </p:set>
                                    <p:animScale>
                                      <p:cBhvr>
                                        <p:cTn id="10" dur="1500" accel="50000" autoRev="1" fill="hold" tmFilter="0, 0; .33333, 1; 1, 1">
                                          <p:stCondLst>
                                            <p:cond delay="0"/>
                                          </p:stCondLst>
                                        </p:cTn>
                                        <p:tgtEl>
                                          <p:spTgt spid="29704">
                                            <p:txEl>
                                              <p:pRg st="0" end="0"/>
                                            </p:txEl>
                                          </p:spTgt>
                                        </p:tgtEl>
                                      </p:cBhvr>
                                      <p:from x="100000" y="100000"/>
                                      <p:to x="100000" y="140000"/>
                                    </p:animScale>
                                  </p:childTnLst>
                                </p:cTn>
                              </p:par>
                            </p:childTnLst>
                          </p:cTn>
                        </p:par>
                        <p:par>
                          <p:cTn id="11" fill="hold" nodeType="afterGroup">
                            <p:stCondLst>
                              <p:cond delay="3000"/>
                            </p:stCondLst>
                            <p:childTnLst>
                              <p:par>
                                <p:cTn id="12" presetID="35" presetClass="entr" presetSubtype="0" fill="hold" nodeType="afterEffect">
                                  <p:stCondLst>
                                    <p:cond delay="0"/>
                                  </p:stCondLst>
                                  <p:childTnLst>
                                    <p:set>
                                      <p:cBhvr>
                                        <p:cTn id="13" dur="1" fill="hold">
                                          <p:stCondLst>
                                            <p:cond delay="0"/>
                                          </p:stCondLst>
                                        </p:cTn>
                                        <p:tgtEl>
                                          <p:spTgt spid="29703"/>
                                        </p:tgtEl>
                                        <p:attrNameLst>
                                          <p:attrName>style.visibility</p:attrName>
                                        </p:attrNameLst>
                                      </p:cBhvr>
                                      <p:to>
                                        <p:strVal val="visible"/>
                                      </p:to>
                                    </p:set>
                                    <p:animEffect transition="in" filter="fade">
                                      <p:cBhvr>
                                        <p:cTn id="14" dur="2000"/>
                                        <p:tgtEl>
                                          <p:spTgt spid="29703"/>
                                        </p:tgtEl>
                                      </p:cBhvr>
                                    </p:animEffect>
                                    <p:anim calcmode="lin" valueType="num">
                                      <p:cBhvr>
                                        <p:cTn id="15" dur="2000" fill="hold"/>
                                        <p:tgtEl>
                                          <p:spTgt spid="29703"/>
                                        </p:tgtEl>
                                        <p:attrNameLst>
                                          <p:attrName>style.rotation</p:attrName>
                                        </p:attrNameLst>
                                      </p:cBhvr>
                                      <p:tavLst>
                                        <p:tav tm="0">
                                          <p:val>
                                            <p:fltVal val="720"/>
                                          </p:val>
                                        </p:tav>
                                        <p:tav tm="100000">
                                          <p:val>
                                            <p:fltVal val="0"/>
                                          </p:val>
                                        </p:tav>
                                      </p:tavLst>
                                    </p:anim>
                                    <p:anim calcmode="lin" valueType="num">
                                      <p:cBhvr>
                                        <p:cTn id="16" dur="2000" fill="hold"/>
                                        <p:tgtEl>
                                          <p:spTgt spid="29703"/>
                                        </p:tgtEl>
                                        <p:attrNameLst>
                                          <p:attrName>ppt_h</p:attrName>
                                        </p:attrNameLst>
                                      </p:cBhvr>
                                      <p:tavLst>
                                        <p:tav tm="0">
                                          <p:val>
                                            <p:fltVal val="0"/>
                                          </p:val>
                                        </p:tav>
                                        <p:tav tm="100000">
                                          <p:val>
                                            <p:strVal val="#ppt_h"/>
                                          </p:val>
                                        </p:tav>
                                      </p:tavLst>
                                    </p:anim>
                                    <p:anim calcmode="lin" valueType="num">
                                      <p:cBhvr>
                                        <p:cTn id="17" dur="2000" fill="hold"/>
                                        <p:tgtEl>
                                          <p:spTgt spid="29703"/>
                                        </p:tgtEl>
                                        <p:attrNameLst>
                                          <p:attrName>ppt_w</p:attrName>
                                        </p:attrNameLst>
                                      </p:cBhvr>
                                      <p:tavLst>
                                        <p:tav tm="0">
                                          <p:val>
                                            <p:fltVal val="0"/>
                                          </p:val>
                                        </p:tav>
                                        <p:tav tm="100000">
                                          <p:val>
                                            <p:strVal val="#ppt_w"/>
                                          </p:val>
                                        </p:tav>
                                      </p:tavLst>
                                    </p:anim>
                                  </p:childTnLst>
                                </p:cTn>
                              </p:par>
                              <p:par>
                                <p:cTn id="18" presetID="33" presetClass="emph" presetSubtype="0" fill="remove" nodeType="withEffect">
                                  <p:stCondLst>
                                    <p:cond delay="0"/>
                                  </p:stCondLst>
                                  <p:childTnLst>
                                    <p:animClr clrSpc="rgb" dir="cw">
                                      <p:cBhvr override="childStyle">
                                        <p:cTn id="19" dur="1500" accel="50000" autoRev="1" fill="hold" tmFilter="0, 0; .33333, 1; 1, 1">
                                          <p:stCondLst>
                                            <p:cond delay="0"/>
                                          </p:stCondLst>
                                        </p:cTn>
                                        <p:tgtEl>
                                          <p:spTgt spid="29704">
                                            <p:txEl>
                                              <p:pRg st="1" end="1"/>
                                            </p:txEl>
                                          </p:spTgt>
                                        </p:tgtEl>
                                        <p:attrNameLst>
                                          <p:attrName>style.color</p:attrName>
                                        </p:attrNameLst>
                                      </p:cBhvr>
                                      <p:to>
                                        <a:schemeClr val="accent2"/>
                                      </p:to>
                                    </p:animClr>
                                    <p:animClr clrSpc="rgb" dir="cw">
                                      <p:cBhvr>
                                        <p:cTn id="20" dur="1500" accel="50000" autoRev="1" fill="hold" tmFilter="0, 0; .33333, 1; 1, 1">
                                          <p:stCondLst>
                                            <p:cond delay="0"/>
                                          </p:stCondLst>
                                        </p:cTn>
                                        <p:tgtEl>
                                          <p:spTgt spid="29704">
                                            <p:txEl>
                                              <p:pRg st="1" end="1"/>
                                            </p:txEl>
                                          </p:spTgt>
                                        </p:tgtEl>
                                        <p:attrNameLst>
                                          <p:attrName>fillcolor</p:attrName>
                                        </p:attrNameLst>
                                      </p:cBhvr>
                                      <p:to>
                                        <a:schemeClr val="accent2"/>
                                      </p:to>
                                    </p:animClr>
                                    <p:set>
                                      <p:cBhvr>
                                        <p:cTn id="21" dur="3000" fill="hold"/>
                                        <p:tgtEl>
                                          <p:spTgt spid="29704">
                                            <p:txEl>
                                              <p:pRg st="1" end="1"/>
                                            </p:txEl>
                                          </p:spTgt>
                                        </p:tgtEl>
                                        <p:attrNameLst>
                                          <p:attrName>fill.type</p:attrName>
                                        </p:attrNameLst>
                                      </p:cBhvr>
                                      <p:to>
                                        <p:strVal val="solid"/>
                                      </p:to>
                                    </p:set>
                                    <p:set>
                                      <p:cBhvr>
                                        <p:cTn id="22" dur="3000" fill="hold"/>
                                        <p:tgtEl>
                                          <p:spTgt spid="29704">
                                            <p:txEl>
                                              <p:pRg st="1" end="1"/>
                                            </p:txEl>
                                          </p:spTgt>
                                        </p:tgtEl>
                                        <p:attrNameLst>
                                          <p:attrName>fill.on</p:attrName>
                                        </p:attrNameLst>
                                      </p:cBhvr>
                                      <p:to>
                                        <p:strVal val="true"/>
                                      </p:to>
                                    </p:set>
                                    <p:animScale>
                                      <p:cBhvr>
                                        <p:cTn id="23" dur="1500" accel="50000" autoRev="1" fill="hold" tmFilter="0, 0; .33333, 1; 1, 1">
                                          <p:stCondLst>
                                            <p:cond delay="0"/>
                                          </p:stCondLst>
                                        </p:cTn>
                                        <p:tgtEl>
                                          <p:spTgt spid="29704">
                                            <p:txEl>
                                              <p:pRg st="1" end="1"/>
                                            </p:txEl>
                                          </p:spTgt>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sz="3200"/>
              <a:t>The Appeals Can Also Be Looked at in this Way:</a:t>
            </a:r>
          </a:p>
        </p:txBody>
      </p:sp>
      <p:pic>
        <p:nvPicPr>
          <p:cNvPr id="51203"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685800" y="1676400"/>
            <a:ext cx="7772400" cy="4648200"/>
          </a:xfrm>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p:cNvPicPr>
            <a:picLocks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0" y="381000"/>
            <a:ext cx="9144000" cy="6096000"/>
          </a:xfrm>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685800" y="457200"/>
            <a:ext cx="7772400" cy="5943600"/>
          </a:xfrm>
        </p:spPr>
        <p:txBody>
          <a:bodyPr/>
          <a:lstStyle/>
          <a:p>
            <a:pPr>
              <a:lnSpc>
                <a:spcPct val="80000"/>
              </a:lnSpc>
              <a:buFontTx/>
              <a:buNone/>
            </a:pPr>
            <a:r>
              <a:rPr lang="en-US" altLang="en-US" sz="2800" b="1">
                <a:solidFill>
                  <a:schemeClr val="hlink"/>
                </a:solidFill>
              </a:rPr>
              <a:t>He already knows what he wants to be when he grows up.</a:t>
            </a:r>
          </a:p>
          <a:p>
            <a:pPr>
              <a:lnSpc>
                <a:spcPct val="80000"/>
              </a:lnSpc>
              <a:buFontTx/>
              <a:buNone/>
            </a:pPr>
            <a:endParaRPr lang="en-US" altLang="en-US" sz="1400" b="1">
              <a:solidFill>
                <a:schemeClr val="hlink"/>
              </a:solidFill>
            </a:endParaRPr>
          </a:p>
          <a:p>
            <a:pPr>
              <a:lnSpc>
                <a:spcPct val="80000"/>
              </a:lnSpc>
              <a:buFontTx/>
              <a:buNone/>
            </a:pPr>
            <a:r>
              <a:rPr lang="en-US" altLang="en-US" sz="2400"/>
              <a:t>What kind of society raises six-year olds on </a:t>
            </a:r>
            <a:r>
              <a:rPr lang="en-US" altLang="en-US" sz="2400" b="1"/>
              <a:t>dreams of suicide/homicide and hatred</a:t>
            </a:r>
            <a:r>
              <a:rPr lang="en-US" altLang="en-US" sz="2400"/>
              <a:t>? A society that targets Israel.</a:t>
            </a:r>
          </a:p>
          <a:p>
            <a:pPr>
              <a:lnSpc>
                <a:spcPct val="80000"/>
              </a:lnSpc>
              <a:buFontTx/>
              <a:buNone/>
            </a:pPr>
            <a:endParaRPr lang="en-US" altLang="en-US" sz="1800"/>
          </a:p>
          <a:p>
            <a:pPr>
              <a:lnSpc>
                <a:spcPct val="80000"/>
              </a:lnSpc>
              <a:buFontTx/>
              <a:buNone/>
            </a:pPr>
            <a:r>
              <a:rPr lang="en-US" altLang="en-US" sz="2400" b="1">
                <a:solidFill>
                  <a:srgbClr val="FF0000"/>
                </a:solidFill>
              </a:rPr>
              <a:t>They target Israel, because Israel shares America’s values</a:t>
            </a:r>
            <a:r>
              <a:rPr lang="en-US" altLang="en-US" sz="2400"/>
              <a:t> – democracy, freedom of religion, women’s rights, a free press, scientific achievement and a burgeoning, open economy.</a:t>
            </a:r>
          </a:p>
          <a:p>
            <a:pPr>
              <a:lnSpc>
                <a:spcPct val="80000"/>
              </a:lnSpc>
              <a:buFontTx/>
              <a:buNone/>
            </a:pPr>
            <a:endParaRPr lang="en-US" altLang="en-US" sz="2400"/>
          </a:p>
          <a:p>
            <a:pPr>
              <a:lnSpc>
                <a:spcPct val="80000"/>
              </a:lnSpc>
              <a:buFontTx/>
              <a:buNone/>
            </a:pPr>
            <a:r>
              <a:rPr lang="en-US" altLang="en-US" sz="2400"/>
              <a:t>By supporting Israel’s struggle against terror, </a:t>
            </a:r>
            <a:r>
              <a:rPr lang="en-US" altLang="en-US" sz="2400" b="1">
                <a:solidFill>
                  <a:srgbClr val="FF0000"/>
                </a:solidFill>
              </a:rPr>
              <a:t>you are helping defend the cause of freedom</a:t>
            </a:r>
            <a:r>
              <a:rPr lang="en-US" altLang="en-US" sz="2400"/>
              <a:t>, </a:t>
            </a:r>
            <a:r>
              <a:rPr lang="en-US" altLang="en-US" sz="2400" b="1"/>
              <a:t>not just in Israel, but here in America and throughout the free world.</a:t>
            </a:r>
          </a:p>
          <a:p>
            <a:pPr>
              <a:lnSpc>
                <a:spcPct val="80000"/>
              </a:lnSpc>
              <a:buFontTx/>
              <a:buNone/>
            </a:pPr>
            <a:endParaRPr lang="en-US" altLang="en-US" sz="1600" b="1"/>
          </a:p>
          <a:p>
            <a:pPr>
              <a:lnSpc>
                <a:spcPct val="80000"/>
              </a:lnSpc>
              <a:buFontTx/>
              <a:buNone/>
            </a:pPr>
            <a:r>
              <a:rPr lang="en-US" altLang="en-US" b="1">
                <a:solidFill>
                  <a:schemeClr val="hlink"/>
                </a:solidFill>
              </a:rPr>
              <a:t>Israel. The front line of the free world.</a:t>
            </a:r>
            <a:endParaRPr lang="en-US" altLang="en-US" sz="2800">
              <a:solidFill>
                <a:schemeClr val="hlink"/>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55299">
                                            <p:txEl>
                                              <p:pRg st="2" end="2"/>
                                            </p:txEl>
                                          </p:spTgt>
                                        </p:tgtEl>
                                        <p:attrNameLst>
                                          <p:attrName>style.visibility</p:attrName>
                                        </p:attrNameLst>
                                      </p:cBhvr>
                                      <p:to>
                                        <p:strVal val="visible"/>
                                      </p:to>
                                    </p:set>
                                    <p:animEffect transition="in" filter="fade">
                                      <p:cBhvr>
                                        <p:cTn id="7" dur="1000"/>
                                        <p:tgtEl>
                                          <p:spTgt spid="55299">
                                            <p:txEl>
                                              <p:pRg st="2" end="2"/>
                                            </p:txEl>
                                          </p:spTgt>
                                        </p:tgtEl>
                                      </p:cBhvr>
                                    </p:animEffect>
                                    <p:anim calcmode="lin" valueType="num">
                                      <p:cBhvr>
                                        <p:cTn id="8" dur="1000" fill="hold"/>
                                        <p:tgtEl>
                                          <p:spTgt spid="5529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5299">
                                            <p:txEl>
                                              <p:pRg st="2" end="2"/>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7" presetClass="entr" presetSubtype="0" fill="hold" nodeType="afterEffect">
                                  <p:stCondLst>
                                    <p:cond delay="0"/>
                                  </p:stCondLst>
                                  <p:childTnLst>
                                    <p:set>
                                      <p:cBhvr>
                                        <p:cTn id="12" dur="1" fill="hold">
                                          <p:stCondLst>
                                            <p:cond delay="0"/>
                                          </p:stCondLst>
                                        </p:cTn>
                                        <p:tgtEl>
                                          <p:spTgt spid="55299">
                                            <p:txEl>
                                              <p:pRg st="4" end="4"/>
                                            </p:txEl>
                                          </p:spTgt>
                                        </p:tgtEl>
                                        <p:attrNameLst>
                                          <p:attrName>style.visibility</p:attrName>
                                        </p:attrNameLst>
                                      </p:cBhvr>
                                      <p:to>
                                        <p:strVal val="visible"/>
                                      </p:to>
                                    </p:set>
                                    <p:animEffect transition="in" filter="fade">
                                      <p:cBhvr>
                                        <p:cTn id="13" dur="1000"/>
                                        <p:tgtEl>
                                          <p:spTgt spid="55299">
                                            <p:txEl>
                                              <p:pRg st="4" end="4"/>
                                            </p:txEl>
                                          </p:spTgt>
                                        </p:tgtEl>
                                      </p:cBhvr>
                                    </p:animEffect>
                                    <p:anim calcmode="lin" valueType="num">
                                      <p:cBhvr>
                                        <p:cTn id="14" dur="1000" fill="hold"/>
                                        <p:tgtEl>
                                          <p:spTgt spid="55299">
                                            <p:txEl>
                                              <p:pRg st="4" end="4"/>
                                            </p:txEl>
                                          </p:spTgt>
                                        </p:tgtEl>
                                        <p:attrNameLst>
                                          <p:attrName>ppt_x</p:attrName>
                                        </p:attrNameLst>
                                      </p:cBhvr>
                                      <p:tavLst>
                                        <p:tav tm="0">
                                          <p:val>
                                            <p:strVal val="#ppt_x"/>
                                          </p:val>
                                        </p:tav>
                                        <p:tav tm="100000">
                                          <p:val>
                                            <p:strVal val="#ppt_x"/>
                                          </p:val>
                                        </p:tav>
                                      </p:tavLst>
                                    </p:anim>
                                    <p:anim calcmode="lin" valueType="num">
                                      <p:cBhvr>
                                        <p:cTn id="15" dur="1000" fill="hold"/>
                                        <p:tgtEl>
                                          <p:spTgt spid="55299">
                                            <p:txEl>
                                              <p:pRg st="4" end="4"/>
                                            </p:txEl>
                                          </p:spTgt>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7" presetClass="entr" presetSubtype="0" fill="hold" nodeType="afterEffect">
                                  <p:stCondLst>
                                    <p:cond delay="0"/>
                                  </p:stCondLst>
                                  <p:childTnLst>
                                    <p:set>
                                      <p:cBhvr>
                                        <p:cTn id="18" dur="1" fill="hold">
                                          <p:stCondLst>
                                            <p:cond delay="0"/>
                                          </p:stCondLst>
                                        </p:cTn>
                                        <p:tgtEl>
                                          <p:spTgt spid="55299">
                                            <p:txEl>
                                              <p:pRg st="6" end="6"/>
                                            </p:txEl>
                                          </p:spTgt>
                                        </p:tgtEl>
                                        <p:attrNameLst>
                                          <p:attrName>style.visibility</p:attrName>
                                        </p:attrNameLst>
                                      </p:cBhvr>
                                      <p:to>
                                        <p:strVal val="visible"/>
                                      </p:to>
                                    </p:set>
                                    <p:animEffect transition="in" filter="fade">
                                      <p:cBhvr>
                                        <p:cTn id="19" dur="1000"/>
                                        <p:tgtEl>
                                          <p:spTgt spid="55299">
                                            <p:txEl>
                                              <p:pRg st="6" end="6"/>
                                            </p:txEl>
                                          </p:spTgt>
                                        </p:tgtEl>
                                      </p:cBhvr>
                                    </p:animEffect>
                                    <p:anim calcmode="lin" valueType="num">
                                      <p:cBhvr>
                                        <p:cTn id="20" dur="1000" fill="hold"/>
                                        <p:tgtEl>
                                          <p:spTgt spid="55299">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552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sz="3200" b="1" i="1">
                <a:solidFill>
                  <a:schemeClr val="accent2"/>
                </a:solidFill>
              </a:rPr>
              <a:t>Homework: “Three Ways to Persuade”</a:t>
            </a:r>
            <a:endParaRPr lang="en-US" altLang="en-US" sz="3200"/>
          </a:p>
        </p:txBody>
      </p:sp>
      <p:sp>
        <p:nvSpPr>
          <p:cNvPr id="50179" name="Rectangle 3"/>
          <p:cNvSpPr>
            <a:spLocks noGrp="1" noChangeArrowheads="1"/>
          </p:cNvSpPr>
          <p:nvPr>
            <p:ph type="body" idx="1"/>
          </p:nvPr>
        </p:nvSpPr>
        <p:spPr/>
        <p:txBody>
          <a:bodyPr/>
          <a:lstStyle/>
          <a:p>
            <a:r>
              <a:rPr lang="en-US" altLang="en-US"/>
              <a:t>Read and </a:t>
            </a:r>
            <a:r>
              <a:rPr lang="en-US" altLang="en-US">
                <a:solidFill>
                  <a:schemeClr val="hlink"/>
                </a:solidFill>
              </a:rPr>
              <a:t>ANNOTATE</a:t>
            </a:r>
            <a:r>
              <a:rPr lang="en-US" altLang="en-US"/>
              <a:t> the text.</a:t>
            </a:r>
          </a:p>
          <a:p>
            <a:r>
              <a:rPr lang="en-US" altLang="en-US"/>
              <a:t>Be an active reader!  Ask </a:t>
            </a:r>
            <a:r>
              <a:rPr lang="en-US" altLang="en-US" u="sng"/>
              <a:t>questions, clarify and evaluate</a:t>
            </a:r>
            <a:r>
              <a:rPr lang="en-US" altLang="en-US"/>
              <a:t>.</a:t>
            </a:r>
          </a:p>
          <a:p>
            <a:endParaRPr lang="en-US" altLang="en-US"/>
          </a:p>
          <a:p>
            <a:r>
              <a:rPr lang="en-US" altLang="en-US"/>
              <a:t>At the end of the article, you will use your annotations to guide your summarization of each appeal.</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90600" y="277813"/>
            <a:ext cx="7696200" cy="2693987"/>
          </a:xfrm>
        </p:spPr>
        <p:txBody>
          <a:bodyPr/>
          <a:lstStyle/>
          <a:p>
            <a:r>
              <a:rPr lang="en-US" altLang="en-US" b="1">
                <a:solidFill>
                  <a:schemeClr val="tx1"/>
                </a:solidFill>
                <a:latin typeface="Verdana" panose="020B0604030504040204" pitchFamily="34" charset="0"/>
              </a:rPr>
              <a:t/>
            </a:r>
            <a:br>
              <a:rPr lang="en-US" altLang="en-US" b="1">
                <a:solidFill>
                  <a:schemeClr val="tx1"/>
                </a:solidFill>
                <a:latin typeface="Verdana" panose="020B0604030504040204" pitchFamily="34" charset="0"/>
              </a:rPr>
            </a:br>
            <a:r>
              <a:rPr lang="en-US" altLang="en-US" b="1">
                <a:solidFill>
                  <a:schemeClr val="tx1"/>
                </a:solidFill>
                <a:latin typeface="Verdana" panose="020B0604030504040204" pitchFamily="34" charset="0"/>
              </a:rPr>
              <a:t>Whenever you read or listen to an argument, you must ask yourself,</a:t>
            </a:r>
          </a:p>
        </p:txBody>
      </p:sp>
      <p:sp>
        <p:nvSpPr>
          <p:cNvPr id="27651" name="Rectangle 3"/>
          <p:cNvSpPr>
            <a:spLocks noGrp="1" noChangeArrowheads="1"/>
          </p:cNvSpPr>
          <p:nvPr>
            <p:ph type="body" idx="1"/>
          </p:nvPr>
        </p:nvSpPr>
        <p:spPr>
          <a:xfrm>
            <a:off x="685800" y="3327400"/>
            <a:ext cx="7772400" cy="2082800"/>
          </a:xfrm>
        </p:spPr>
        <p:txBody>
          <a:bodyPr/>
          <a:lstStyle/>
          <a:p>
            <a:pPr>
              <a:lnSpc>
                <a:spcPct val="90000"/>
              </a:lnSpc>
            </a:pPr>
            <a:r>
              <a:rPr lang="en-US" altLang="en-US" sz="4800" b="1">
                <a:latin typeface="Verdana" panose="020B0604030504040204" pitchFamily="34" charset="0"/>
              </a:rPr>
              <a:t>”Is this persuasive? And if so, to whom?"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ctrTitle"/>
          </p:nvPr>
        </p:nvSpPr>
        <p:spPr>
          <a:xfrm>
            <a:off x="685800" y="762000"/>
            <a:ext cx="7772400" cy="5334000"/>
          </a:xfrm>
        </p:spPr>
        <p:txBody>
          <a:bodyPr/>
          <a:lstStyle/>
          <a:p>
            <a:r>
              <a:rPr lang="en-US" altLang="en-US" b="1">
                <a:latin typeface="Verdana" panose="020B0604030504040204" pitchFamily="34" charset="0"/>
              </a:rPr>
              <a:t>There are several ways to appeal to an audience.  </a:t>
            </a:r>
            <a:br>
              <a:rPr lang="en-US" altLang="en-US" b="1">
                <a:latin typeface="Verdana" panose="020B0604030504040204" pitchFamily="34" charset="0"/>
              </a:rPr>
            </a:br>
            <a:r>
              <a:rPr lang="en-US" altLang="en-US" b="1">
                <a:latin typeface="Verdana" panose="020B0604030504040204" pitchFamily="34" charset="0"/>
              </a:rPr>
              <a:t/>
            </a:r>
            <a:br>
              <a:rPr lang="en-US" altLang="en-US" b="1">
                <a:latin typeface="Verdana" panose="020B0604030504040204" pitchFamily="34" charset="0"/>
              </a:rPr>
            </a:br>
            <a:r>
              <a:rPr lang="en-US" altLang="en-US" b="1">
                <a:latin typeface="Verdana" panose="020B0604030504040204" pitchFamily="34" charset="0"/>
              </a:rPr>
              <a:t>Among them are appeals to </a:t>
            </a:r>
            <a:r>
              <a:rPr lang="en-US" altLang="en-US" sz="4800" b="1" u="sng">
                <a:solidFill>
                  <a:schemeClr val="hlink"/>
                </a:solidFill>
                <a:latin typeface="Verdana" panose="020B0604030504040204" pitchFamily="34" charset="0"/>
              </a:rPr>
              <a:t>ethos, pathos and logos</a:t>
            </a:r>
            <a:r>
              <a:rPr lang="en-US" altLang="en-US" sz="4800" b="1">
                <a:latin typeface="Verdana" panose="020B0604030504040204" pitchFamily="34" charset="0"/>
              </a:rPr>
              <a:t>. </a:t>
            </a:r>
            <a:r>
              <a:rPr lang="en-US" altLang="en-US" b="1">
                <a:latin typeface="Verdana" panose="020B0604030504040204" pitchFamily="34" charset="0"/>
              </a:rPr>
              <a:t> </a:t>
            </a:r>
          </a:p>
        </p:txBody>
      </p:sp>
      <p:sp>
        <p:nvSpPr>
          <p:cNvPr id="28675" name="Rectangle 1027"/>
          <p:cNvSpPr>
            <a:spLocks noGrp="1" noChangeArrowheads="1"/>
          </p:cNvSpPr>
          <p:nvPr>
            <p:ph type="subTitle" idx="1"/>
          </p:nvPr>
        </p:nvSpPr>
        <p:spPr>
          <a:xfrm>
            <a:off x="1371600" y="4267200"/>
            <a:ext cx="6400800" cy="152400"/>
          </a:xfrm>
        </p:spPr>
        <p:txBody>
          <a:bodyPr/>
          <a:lstStyle/>
          <a:p>
            <a:endParaRPr lang="en-US" alt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3" presetClass="emph" presetSubtype="0" fill="remove" grpId="0" nodeType="clickEffect">
                                  <p:stCondLst>
                                    <p:cond delay="0"/>
                                  </p:stCondLst>
                                  <p:childTnLst>
                                    <p:animClr clrSpc="rgb" dir="cw">
                                      <p:cBhvr override="childStyle">
                                        <p:cTn id="6" dur="1500" accel="50000" autoRev="1" fill="hold" tmFilter="0, 0; .33333, 1; 1, 1">
                                          <p:stCondLst>
                                            <p:cond delay="0"/>
                                          </p:stCondLst>
                                        </p:cTn>
                                        <p:tgtEl>
                                          <p:spTgt spid="28674"/>
                                        </p:tgtEl>
                                        <p:attrNameLst>
                                          <p:attrName>style.color</p:attrName>
                                        </p:attrNameLst>
                                      </p:cBhvr>
                                      <p:to>
                                        <a:schemeClr val="accent2"/>
                                      </p:to>
                                    </p:animClr>
                                    <p:animClr clrSpc="rgb" dir="cw">
                                      <p:cBhvr>
                                        <p:cTn id="7" dur="1500" accel="50000" autoRev="1" fill="hold" tmFilter="0, 0; .33333, 1; 1, 1">
                                          <p:stCondLst>
                                            <p:cond delay="0"/>
                                          </p:stCondLst>
                                        </p:cTn>
                                        <p:tgtEl>
                                          <p:spTgt spid="28674"/>
                                        </p:tgtEl>
                                        <p:attrNameLst>
                                          <p:attrName>fillcolor</p:attrName>
                                        </p:attrNameLst>
                                      </p:cBhvr>
                                      <p:to>
                                        <a:schemeClr val="accent2"/>
                                      </p:to>
                                    </p:animClr>
                                    <p:set>
                                      <p:cBhvr>
                                        <p:cTn id="8" dur="3000" fill="hold"/>
                                        <p:tgtEl>
                                          <p:spTgt spid="28674"/>
                                        </p:tgtEl>
                                        <p:attrNameLst>
                                          <p:attrName>fill.type</p:attrName>
                                        </p:attrNameLst>
                                      </p:cBhvr>
                                      <p:to>
                                        <p:strVal val="solid"/>
                                      </p:to>
                                    </p:set>
                                    <p:set>
                                      <p:cBhvr>
                                        <p:cTn id="9" dur="3000" fill="hold"/>
                                        <p:tgtEl>
                                          <p:spTgt spid="28674"/>
                                        </p:tgtEl>
                                        <p:attrNameLst>
                                          <p:attrName>fill.on</p:attrName>
                                        </p:attrNameLst>
                                      </p:cBhvr>
                                      <p:to>
                                        <p:strVal val="true"/>
                                      </p:to>
                                    </p:set>
                                    <p:animScale>
                                      <p:cBhvr>
                                        <p:cTn id="10" dur="1500" accel="50000" autoRev="1" fill="hold" tmFilter="0, 0; .33333, 1; 1, 1">
                                          <p:stCondLst>
                                            <p:cond delay="0"/>
                                          </p:stCondLst>
                                        </p:cTn>
                                        <p:tgtEl>
                                          <p:spTgt spid="28674"/>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533400"/>
            <a:ext cx="7696200" cy="1066800"/>
          </a:xfrm>
        </p:spPr>
        <p:txBody>
          <a:bodyPr/>
          <a:lstStyle/>
          <a:p>
            <a:r>
              <a:rPr lang="en-US" altLang="en-US"/>
              <a:t>Again, three methods of </a:t>
            </a:r>
            <a:br>
              <a:rPr lang="en-US" altLang="en-US"/>
            </a:br>
            <a:r>
              <a:rPr lang="en-US" altLang="en-US"/>
              <a:t>persuasion are…</a:t>
            </a:r>
          </a:p>
        </p:txBody>
      </p:sp>
      <p:sp>
        <p:nvSpPr>
          <p:cNvPr id="3075" name="Rectangle 3"/>
          <p:cNvSpPr>
            <a:spLocks noGrp="1" noChangeArrowheads="1"/>
          </p:cNvSpPr>
          <p:nvPr>
            <p:ph type="body" idx="1"/>
          </p:nvPr>
        </p:nvSpPr>
        <p:spPr/>
        <p:txBody>
          <a:bodyPr/>
          <a:lstStyle/>
          <a:p>
            <a:endParaRPr lang="en-US" altLang="en-US"/>
          </a:p>
          <a:p>
            <a:endParaRPr lang="en-US" altLang="en-US" sz="3600"/>
          </a:p>
          <a:p>
            <a:r>
              <a:rPr lang="en-US" altLang="en-US" sz="3600"/>
              <a:t>ethos</a:t>
            </a:r>
          </a:p>
          <a:p>
            <a:r>
              <a:rPr lang="en-US" altLang="en-US" sz="3600"/>
              <a:t>pathos</a:t>
            </a:r>
          </a:p>
          <a:p>
            <a:r>
              <a:rPr lang="en-US" altLang="en-US" sz="3600"/>
              <a:t>logos</a:t>
            </a:r>
            <a:endParaRPr lang="en-US" altLang="en-US"/>
          </a:p>
        </p:txBody>
      </p:sp>
      <p:pic>
        <p:nvPicPr>
          <p:cNvPr id="3076" name="Picture 4" descr="la7198-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2133600"/>
            <a:ext cx="4114800" cy="3606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35" presetClass="entr" presetSubtype="0" fill="hold" nodeType="clickEffect">
                                  <p:stCondLst>
                                    <p:cond delay="0"/>
                                  </p:stCondLst>
                                  <p:childTnLst>
                                    <p:set>
                                      <p:cBhvr>
                                        <p:cTn id="12" dur="1" fill="hold">
                                          <p:stCondLst>
                                            <p:cond delay="0"/>
                                          </p:stCondLst>
                                        </p:cTn>
                                        <p:tgtEl>
                                          <p:spTgt spid="3076"/>
                                        </p:tgtEl>
                                        <p:attrNameLst>
                                          <p:attrName>style.visibility</p:attrName>
                                        </p:attrNameLst>
                                      </p:cBhvr>
                                      <p:to>
                                        <p:strVal val="visible"/>
                                      </p:to>
                                    </p:set>
                                    <p:animEffect transition="in" filter="fade">
                                      <p:cBhvr>
                                        <p:cTn id="13" dur="2000"/>
                                        <p:tgtEl>
                                          <p:spTgt spid="3076"/>
                                        </p:tgtEl>
                                      </p:cBhvr>
                                    </p:animEffect>
                                    <p:anim calcmode="lin" valueType="num">
                                      <p:cBhvr>
                                        <p:cTn id="14" dur="2000" fill="hold"/>
                                        <p:tgtEl>
                                          <p:spTgt spid="3076"/>
                                        </p:tgtEl>
                                        <p:attrNameLst>
                                          <p:attrName>style.rotation</p:attrName>
                                        </p:attrNameLst>
                                      </p:cBhvr>
                                      <p:tavLst>
                                        <p:tav tm="0">
                                          <p:val>
                                            <p:fltVal val="720"/>
                                          </p:val>
                                        </p:tav>
                                        <p:tav tm="100000">
                                          <p:val>
                                            <p:fltVal val="0"/>
                                          </p:val>
                                        </p:tav>
                                      </p:tavLst>
                                    </p:anim>
                                    <p:anim calcmode="lin" valueType="num">
                                      <p:cBhvr>
                                        <p:cTn id="15" dur="2000" fill="hold"/>
                                        <p:tgtEl>
                                          <p:spTgt spid="3076"/>
                                        </p:tgtEl>
                                        <p:attrNameLst>
                                          <p:attrName>ppt_h</p:attrName>
                                        </p:attrNameLst>
                                      </p:cBhvr>
                                      <p:tavLst>
                                        <p:tav tm="0">
                                          <p:val>
                                            <p:fltVal val="0"/>
                                          </p:val>
                                        </p:tav>
                                        <p:tav tm="100000">
                                          <p:val>
                                            <p:strVal val="#ppt_h"/>
                                          </p:val>
                                        </p:tav>
                                      </p:tavLst>
                                    </p:anim>
                                    <p:anim calcmode="lin" valueType="num">
                                      <p:cBhvr>
                                        <p:cTn id="16" dur="2000" fill="hold"/>
                                        <p:tgtEl>
                                          <p:spTgt spid="3076"/>
                                        </p:tgtEl>
                                        <p:attrNameLst>
                                          <p:attrName>ppt_w</p:attrName>
                                        </p:attrNameLst>
                                      </p:cBhvr>
                                      <p:tavLst>
                                        <p:tav tm="0">
                                          <p:val>
                                            <p:fltVal val="0"/>
                                          </p:val>
                                        </p:tav>
                                        <p:tav tm="100000">
                                          <p:val>
                                            <p:strVal val="#ppt_w"/>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4" presetClass="entr" presetSubtype="0" fill="hold" grpId="0" nodeType="click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anim to="" calcmode="lin" valueType="num">
                                      <p:cBhvr>
                                        <p:cTn id="21" dur="1" fill="hold"/>
                                        <p:tgtEl>
                                          <p:spTgt spid="3075">
                                            <p:txEl>
                                              <p:pRg st="2" end="2"/>
                                            </p:txEl>
                                          </p:spTgt>
                                        </p:tgtEl>
                                        <p:attrNameLst>
                                          <p:attrName/>
                                        </p:attrNameLst>
                                      </p:cBhvr>
                                    </p:anim>
                                  </p:childTnLst>
                                  <p:subTnLst>
                                    <p:audio>
                                      <p:cMediaNode>
                                        <p:cTn display="0" masterRel="sameClick">
                                          <p:stCondLst>
                                            <p:cond evt="begin" delay="0">
                                              <p:tn val="19"/>
                                            </p:cond>
                                          </p:stCondLst>
                                          <p:endCondLst>
                                            <p:cond evt="onStopAudio" delay="0">
                                              <p:tgtEl>
                                                <p:sldTgt/>
                                              </p:tgtEl>
                                            </p:cond>
                                          </p:endCondLst>
                                        </p:cTn>
                                        <p:tgtEl>
                                          <p:sndTgt r:embed="rId3" name="Whoosh"/>
                                        </p:tgtEl>
                                      </p:cMediaNode>
                                    </p:audio>
                                  </p:subTnLst>
                                </p:cTn>
                              </p:par>
                            </p:childTnLst>
                          </p:cTn>
                        </p:par>
                      </p:childTnLst>
                    </p:cTn>
                  </p:par>
                  <p:par>
                    <p:cTn id="22" fill="hold" nodeType="clickPar">
                      <p:stCondLst>
                        <p:cond delay="indefinite"/>
                      </p:stCondLst>
                      <p:childTnLst>
                        <p:par>
                          <p:cTn id="23" fill="hold" nodeType="withGroup">
                            <p:stCondLst>
                              <p:cond delay="0"/>
                            </p:stCondLst>
                            <p:childTnLst>
                              <p:par>
                                <p:cTn id="24" presetID="24" presetClass="entr" presetSubtype="0" fill="hold" grpId="0" nodeType="clickEffect">
                                  <p:stCondLst>
                                    <p:cond delay="0"/>
                                  </p:stCondLst>
                                  <p:childTnLst>
                                    <p:set>
                                      <p:cBhvr>
                                        <p:cTn id="25" dur="1" fill="hold">
                                          <p:stCondLst>
                                            <p:cond delay="0"/>
                                          </p:stCondLst>
                                        </p:cTn>
                                        <p:tgtEl>
                                          <p:spTgt spid="3075">
                                            <p:txEl>
                                              <p:pRg st="3" end="3"/>
                                            </p:txEl>
                                          </p:spTgt>
                                        </p:tgtEl>
                                        <p:attrNameLst>
                                          <p:attrName>style.visibility</p:attrName>
                                        </p:attrNameLst>
                                      </p:cBhvr>
                                      <p:to>
                                        <p:strVal val="visible"/>
                                      </p:to>
                                    </p:set>
                                    <p:anim to="" calcmode="lin" valueType="num">
                                      <p:cBhvr>
                                        <p:cTn id="26" dur="1" fill="hold"/>
                                        <p:tgtEl>
                                          <p:spTgt spid="3075">
                                            <p:txEl>
                                              <p:pRg st="3" end="3"/>
                                            </p:txEl>
                                          </p:spTgt>
                                        </p:tgtEl>
                                        <p:attrNameLst>
                                          <p:attrName/>
                                        </p:attrNameLst>
                                      </p:cBhvr>
                                    </p:anim>
                                  </p:childTnLst>
                                  <p:subTnLst>
                                    <p:audio>
                                      <p:cMediaNode>
                                        <p:cTn display="0" masterRel="sameClick">
                                          <p:stCondLst>
                                            <p:cond evt="begin" delay="0">
                                              <p:tn val="24"/>
                                            </p:cond>
                                          </p:stCondLst>
                                          <p:endCondLst>
                                            <p:cond evt="onStopAudio" delay="0">
                                              <p:tgtEl>
                                                <p:sldTgt/>
                                              </p:tgtEl>
                                            </p:cond>
                                          </p:endCondLst>
                                        </p:cTn>
                                        <p:tgtEl>
                                          <p:sndTgt r:embed="rId3" name="Whoosh"/>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4" presetClass="entr" presetSubtype="0" fill="hold" grpId="0"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 to="" calcmode="lin" valueType="num">
                                      <p:cBhvr>
                                        <p:cTn id="31" dur="1" fill="hold"/>
                                        <p:tgtEl>
                                          <p:spTgt spid="3075">
                                            <p:txEl>
                                              <p:pRg st="4" end="4"/>
                                            </p:txEl>
                                          </p:spTgt>
                                        </p:tgtEl>
                                        <p:attrNameLst>
                                          <p:attrName/>
                                        </p:attrNameLst>
                                      </p:cBhvr>
                                    </p:anim>
                                  </p:childTnLst>
                                  <p:subTnLst>
                                    <p:audio>
                                      <p:cMediaNode>
                                        <p:cTn display="0" masterRel="sameClick">
                                          <p:stCondLst>
                                            <p:cond evt="begin" delay="0">
                                              <p:tn val="29"/>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2" name="Picture 4"/>
          <p:cNvPicPr>
            <a:picLocks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533400" y="685800"/>
            <a:ext cx="8077200" cy="5562600"/>
          </a:xfrm>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81000"/>
            <a:ext cx="7772400" cy="1143000"/>
          </a:xfrm>
          <a:noFill/>
          <a:ln/>
        </p:spPr>
        <p:txBody>
          <a:bodyPr anchor="ctr"/>
          <a:lstStyle/>
          <a:p>
            <a:r>
              <a:rPr lang="en-US" altLang="en-US" sz="3200" b="1"/>
              <a:t>ETHOS: Appeal to Credibility or Image</a:t>
            </a:r>
            <a:endParaRPr lang="en-US" altLang="en-US" sz="3200"/>
          </a:p>
        </p:txBody>
      </p:sp>
      <p:sp>
        <p:nvSpPr>
          <p:cNvPr id="16387" name="Rectangle 3"/>
          <p:cNvSpPr>
            <a:spLocks noGrp="1" noChangeArrowheads="1"/>
          </p:cNvSpPr>
          <p:nvPr>
            <p:ph type="body" sz="half" idx="1"/>
          </p:nvPr>
        </p:nvSpPr>
        <p:spPr>
          <a:xfrm>
            <a:off x="685800" y="1295400"/>
            <a:ext cx="3886200" cy="5029200"/>
          </a:xfrm>
          <a:noFill/>
          <a:ln/>
        </p:spPr>
        <p:txBody>
          <a:bodyPr/>
          <a:lstStyle/>
          <a:p>
            <a:pPr>
              <a:lnSpc>
                <a:spcPct val="90000"/>
              </a:lnSpc>
            </a:pPr>
            <a:endParaRPr lang="en-US" altLang="en-US" sz="2400"/>
          </a:p>
          <a:p>
            <a:pPr>
              <a:lnSpc>
                <a:spcPct val="90000"/>
              </a:lnSpc>
            </a:pPr>
            <a:r>
              <a:rPr lang="en-US" altLang="en-US" sz="2800"/>
              <a:t>Ethos is a person’s credibility with a given audience. </a:t>
            </a:r>
          </a:p>
          <a:p>
            <a:pPr>
              <a:lnSpc>
                <a:spcPct val="90000"/>
              </a:lnSpc>
            </a:pPr>
            <a:endParaRPr lang="en-US" altLang="en-US" sz="2800"/>
          </a:p>
          <a:p>
            <a:pPr>
              <a:lnSpc>
                <a:spcPct val="90000"/>
              </a:lnSpc>
            </a:pPr>
            <a:r>
              <a:rPr lang="en-US" altLang="en-US" sz="2800"/>
              <a:t>It can mean having sincerity, authority, expertise, faithful, or any adjective that describes someone you can trust to do the right thing.</a:t>
            </a:r>
          </a:p>
        </p:txBody>
      </p:sp>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371600"/>
            <a:ext cx="3313113"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6386"/>
                                        </p:tgtEl>
                                        <p:attrNameLst>
                                          <p:attrName>style.visibility</p:attrName>
                                        </p:attrNameLst>
                                      </p:cBhvr>
                                      <p:to>
                                        <p:strVal val="visible"/>
                                      </p:to>
                                    </p:set>
                                    <p:anim by="(-#ppt_w*2)" calcmode="lin" valueType="num">
                                      <p:cBhvr rctx="PPT">
                                        <p:cTn id="7" dur="500" autoRev="1" fill="hold">
                                          <p:stCondLst>
                                            <p:cond delay="0"/>
                                          </p:stCondLst>
                                        </p:cTn>
                                        <p:tgtEl>
                                          <p:spTgt spid="16386"/>
                                        </p:tgtEl>
                                        <p:attrNameLst>
                                          <p:attrName>ppt_w</p:attrName>
                                        </p:attrNameLst>
                                      </p:cBhvr>
                                    </p:anim>
                                    <p:anim by="(#ppt_w*0.50)" calcmode="lin" valueType="num">
                                      <p:cBhvr>
                                        <p:cTn id="8" dur="500" decel="50000" autoRev="1" fill="hold">
                                          <p:stCondLst>
                                            <p:cond delay="0"/>
                                          </p:stCondLst>
                                        </p:cTn>
                                        <p:tgtEl>
                                          <p:spTgt spid="16386"/>
                                        </p:tgtEl>
                                        <p:attrNameLst>
                                          <p:attrName>ppt_x</p:attrName>
                                        </p:attrNameLst>
                                      </p:cBhvr>
                                    </p:anim>
                                    <p:anim from="(-#ppt_h/2)" to="(#ppt_y)" calcmode="lin" valueType="num">
                                      <p:cBhvr>
                                        <p:cTn id="9" dur="1000" fill="hold">
                                          <p:stCondLst>
                                            <p:cond delay="0"/>
                                          </p:stCondLst>
                                        </p:cTn>
                                        <p:tgtEl>
                                          <p:spTgt spid="16386"/>
                                        </p:tgtEl>
                                        <p:attrNameLst>
                                          <p:attrName>ppt_y</p:attrName>
                                        </p:attrNameLst>
                                      </p:cBhvr>
                                    </p:anim>
                                    <p:animRot by="21600000">
                                      <p:cBhvr>
                                        <p:cTn id="10" dur="1000" fill="hold">
                                          <p:stCondLst>
                                            <p:cond delay="0"/>
                                          </p:stCondLst>
                                        </p:cTn>
                                        <p:tgtEl>
                                          <p:spTgt spid="16386"/>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Effect transition="in" filter="wipe(down)">
                                      <p:cBhvr>
                                        <p:cTn id="15" dur="580">
                                          <p:stCondLst>
                                            <p:cond delay="0"/>
                                          </p:stCondLst>
                                        </p:cTn>
                                        <p:tgtEl>
                                          <p:spTgt spid="16387">
                                            <p:txEl>
                                              <p:pRg st="1" end="1"/>
                                            </p:txEl>
                                          </p:spTgt>
                                        </p:tgtEl>
                                      </p:cBhvr>
                                    </p:animEffect>
                                    <p:anim calcmode="lin" valueType="num">
                                      <p:cBhvr>
                                        <p:cTn id="16" dur="1822" tmFilter="0,0; 0.14,0.36; 0.43,0.73; 0.71,0.91; 1.0,1.0">
                                          <p:stCondLst>
                                            <p:cond delay="0"/>
                                          </p:stCondLst>
                                        </p:cTn>
                                        <p:tgtEl>
                                          <p:spTgt spid="16387">
                                            <p:txEl>
                                              <p:pRg st="1" end="1"/>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6387">
                                            <p:txEl>
                                              <p:pRg st="1" end="1"/>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6387">
                                            <p:txEl>
                                              <p:pRg st="1" end="1"/>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6387">
                                            <p:txEl>
                                              <p:pRg st="1" end="1"/>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6387">
                                            <p:txEl>
                                              <p:pRg st="1" end="1"/>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16387">
                                            <p:txEl>
                                              <p:pRg st="1" end="1"/>
                                            </p:txEl>
                                          </p:spTgt>
                                        </p:tgtEl>
                                      </p:cBhvr>
                                      <p:to x="100000" y="60000"/>
                                    </p:animScale>
                                    <p:animScale>
                                      <p:cBhvr>
                                        <p:cTn id="22" dur="166" decel="50000">
                                          <p:stCondLst>
                                            <p:cond delay="676"/>
                                          </p:stCondLst>
                                        </p:cTn>
                                        <p:tgtEl>
                                          <p:spTgt spid="16387">
                                            <p:txEl>
                                              <p:pRg st="1" end="1"/>
                                            </p:txEl>
                                          </p:spTgt>
                                        </p:tgtEl>
                                      </p:cBhvr>
                                      <p:to x="100000" y="100000"/>
                                    </p:animScale>
                                    <p:animScale>
                                      <p:cBhvr>
                                        <p:cTn id="23" dur="26">
                                          <p:stCondLst>
                                            <p:cond delay="1312"/>
                                          </p:stCondLst>
                                        </p:cTn>
                                        <p:tgtEl>
                                          <p:spTgt spid="16387">
                                            <p:txEl>
                                              <p:pRg st="1" end="1"/>
                                            </p:txEl>
                                          </p:spTgt>
                                        </p:tgtEl>
                                      </p:cBhvr>
                                      <p:to x="100000" y="80000"/>
                                    </p:animScale>
                                    <p:animScale>
                                      <p:cBhvr>
                                        <p:cTn id="24" dur="166" decel="50000">
                                          <p:stCondLst>
                                            <p:cond delay="1338"/>
                                          </p:stCondLst>
                                        </p:cTn>
                                        <p:tgtEl>
                                          <p:spTgt spid="16387">
                                            <p:txEl>
                                              <p:pRg st="1" end="1"/>
                                            </p:txEl>
                                          </p:spTgt>
                                        </p:tgtEl>
                                      </p:cBhvr>
                                      <p:to x="100000" y="100000"/>
                                    </p:animScale>
                                    <p:animScale>
                                      <p:cBhvr>
                                        <p:cTn id="25" dur="26">
                                          <p:stCondLst>
                                            <p:cond delay="1642"/>
                                          </p:stCondLst>
                                        </p:cTn>
                                        <p:tgtEl>
                                          <p:spTgt spid="16387">
                                            <p:txEl>
                                              <p:pRg st="1" end="1"/>
                                            </p:txEl>
                                          </p:spTgt>
                                        </p:tgtEl>
                                      </p:cBhvr>
                                      <p:to x="100000" y="90000"/>
                                    </p:animScale>
                                    <p:animScale>
                                      <p:cBhvr>
                                        <p:cTn id="26" dur="166" decel="50000">
                                          <p:stCondLst>
                                            <p:cond delay="1668"/>
                                          </p:stCondLst>
                                        </p:cTn>
                                        <p:tgtEl>
                                          <p:spTgt spid="16387">
                                            <p:txEl>
                                              <p:pRg st="1" end="1"/>
                                            </p:txEl>
                                          </p:spTgt>
                                        </p:tgtEl>
                                      </p:cBhvr>
                                      <p:to x="100000" y="100000"/>
                                    </p:animScale>
                                    <p:animScale>
                                      <p:cBhvr>
                                        <p:cTn id="27" dur="26">
                                          <p:stCondLst>
                                            <p:cond delay="1808"/>
                                          </p:stCondLst>
                                        </p:cTn>
                                        <p:tgtEl>
                                          <p:spTgt spid="16387">
                                            <p:txEl>
                                              <p:pRg st="1" end="1"/>
                                            </p:txEl>
                                          </p:spTgt>
                                        </p:tgtEl>
                                      </p:cBhvr>
                                      <p:to x="100000" y="95000"/>
                                    </p:animScale>
                                    <p:animScale>
                                      <p:cBhvr>
                                        <p:cTn id="28" dur="166" decel="50000">
                                          <p:stCondLst>
                                            <p:cond delay="1834"/>
                                          </p:stCondLst>
                                        </p:cTn>
                                        <p:tgtEl>
                                          <p:spTgt spid="16387">
                                            <p:txEl>
                                              <p:pRg st="1" end="1"/>
                                            </p:txEl>
                                          </p:spTgt>
                                        </p:tgtEl>
                                      </p:cBhvr>
                                      <p:to x="100000" y="100000"/>
                                    </p:animScale>
                                  </p:childTnLst>
                                </p:cTn>
                              </p:par>
                            </p:childTnLst>
                          </p:cTn>
                        </p:par>
                      </p:childTnLst>
                    </p:cTn>
                  </p:par>
                  <p:par>
                    <p:cTn id="29" fill="hold" nodeType="clickPar">
                      <p:stCondLst>
                        <p:cond delay="indefinite"/>
                      </p:stCondLst>
                      <p:childTnLst>
                        <p:par>
                          <p:cTn id="30" fill="hold" nodeType="withGroup">
                            <p:stCondLst>
                              <p:cond delay="0"/>
                            </p:stCondLst>
                            <p:childTnLst>
                              <p:par>
                                <p:cTn id="31" presetID="33" presetClass="emph" presetSubtype="0" repeatCount="indefinite" fill="remove" nodeType="clickEffect">
                                  <p:stCondLst>
                                    <p:cond delay="0"/>
                                  </p:stCondLst>
                                  <p:childTnLst>
                                    <p:animClr clrSpc="rgb" dir="cw">
                                      <p:cBhvr override="childStyle">
                                        <p:cTn id="32" dur="1500" accel="50000" autoRev="1" fill="hold" tmFilter="0, 0; .33333, 1; 1, 1">
                                          <p:stCondLst>
                                            <p:cond delay="0"/>
                                          </p:stCondLst>
                                        </p:cTn>
                                        <p:tgtEl>
                                          <p:spTgt spid="16387">
                                            <p:txEl>
                                              <p:pRg st="1" end="1"/>
                                            </p:txEl>
                                          </p:spTgt>
                                        </p:tgtEl>
                                        <p:attrNameLst>
                                          <p:attrName>style.color</p:attrName>
                                        </p:attrNameLst>
                                      </p:cBhvr>
                                      <p:to>
                                        <a:schemeClr val="accent2"/>
                                      </p:to>
                                    </p:animClr>
                                    <p:animClr clrSpc="rgb" dir="cw">
                                      <p:cBhvr>
                                        <p:cTn id="33" dur="1500" accel="50000" autoRev="1" fill="hold" tmFilter="0, 0; .33333, 1; 1, 1">
                                          <p:stCondLst>
                                            <p:cond delay="0"/>
                                          </p:stCondLst>
                                        </p:cTn>
                                        <p:tgtEl>
                                          <p:spTgt spid="16387">
                                            <p:txEl>
                                              <p:pRg st="1" end="1"/>
                                            </p:txEl>
                                          </p:spTgt>
                                        </p:tgtEl>
                                        <p:attrNameLst>
                                          <p:attrName>fillcolor</p:attrName>
                                        </p:attrNameLst>
                                      </p:cBhvr>
                                      <p:to>
                                        <a:schemeClr val="accent2"/>
                                      </p:to>
                                    </p:animClr>
                                    <p:set>
                                      <p:cBhvr>
                                        <p:cTn id="34" dur="3000" fill="hold"/>
                                        <p:tgtEl>
                                          <p:spTgt spid="16387">
                                            <p:txEl>
                                              <p:pRg st="1" end="1"/>
                                            </p:txEl>
                                          </p:spTgt>
                                        </p:tgtEl>
                                        <p:attrNameLst>
                                          <p:attrName>fill.type</p:attrName>
                                        </p:attrNameLst>
                                      </p:cBhvr>
                                      <p:to>
                                        <p:strVal val="solid"/>
                                      </p:to>
                                    </p:set>
                                    <p:set>
                                      <p:cBhvr>
                                        <p:cTn id="35" dur="3000" fill="hold"/>
                                        <p:tgtEl>
                                          <p:spTgt spid="16387">
                                            <p:txEl>
                                              <p:pRg st="1" end="1"/>
                                            </p:txEl>
                                          </p:spTgt>
                                        </p:tgtEl>
                                        <p:attrNameLst>
                                          <p:attrName>fill.on</p:attrName>
                                        </p:attrNameLst>
                                      </p:cBhvr>
                                      <p:to>
                                        <p:strVal val="true"/>
                                      </p:to>
                                    </p:set>
                                    <p:animScale>
                                      <p:cBhvr>
                                        <p:cTn id="36" dur="1500" accel="50000" autoRev="1" fill="hold" tmFilter="0, 0; .33333, 1; 1, 1">
                                          <p:stCondLst>
                                            <p:cond delay="0"/>
                                          </p:stCondLst>
                                        </p:cTn>
                                        <p:tgtEl>
                                          <p:spTgt spid="16387">
                                            <p:txEl>
                                              <p:pRg st="1" end="1"/>
                                            </p:txEl>
                                          </p:spTgt>
                                        </p:tgtEl>
                                      </p:cBhvr>
                                      <p:from x="100000" y="100000"/>
                                      <p:to x="100000" y="140000"/>
                                    </p:animScale>
                                  </p:childTnLst>
                                </p:cTn>
                              </p:par>
                            </p:childTnLst>
                          </p:cTn>
                        </p:par>
                      </p:childTnLst>
                    </p:cTn>
                  </p:par>
                  <p:par>
                    <p:cTn id="37" fill="hold" nodeType="clickPar">
                      <p:stCondLst>
                        <p:cond delay="indefinite"/>
                      </p:stCondLst>
                      <p:childTnLst>
                        <p:par>
                          <p:cTn id="38" fill="hold" nodeType="withGroup">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16387">
                                            <p:txEl>
                                              <p:pRg st="3" end="3"/>
                                            </p:txEl>
                                          </p:spTgt>
                                        </p:tgtEl>
                                        <p:attrNameLst>
                                          <p:attrName>style.visibility</p:attrName>
                                        </p:attrNameLst>
                                      </p:cBhvr>
                                      <p:to>
                                        <p:strVal val="visible"/>
                                      </p:to>
                                    </p:set>
                                    <p:animEffect transition="in" filter="wipe(down)">
                                      <p:cBhvr>
                                        <p:cTn id="41" dur="580">
                                          <p:stCondLst>
                                            <p:cond delay="0"/>
                                          </p:stCondLst>
                                        </p:cTn>
                                        <p:tgtEl>
                                          <p:spTgt spid="16387">
                                            <p:txEl>
                                              <p:pRg st="3" end="3"/>
                                            </p:txEl>
                                          </p:spTgt>
                                        </p:tgtEl>
                                      </p:cBhvr>
                                    </p:animEffect>
                                    <p:anim calcmode="lin" valueType="num">
                                      <p:cBhvr>
                                        <p:cTn id="42" dur="1822" tmFilter="0,0; 0.14,0.36; 0.43,0.73; 0.71,0.91; 1.0,1.0">
                                          <p:stCondLst>
                                            <p:cond delay="0"/>
                                          </p:stCondLst>
                                        </p:cTn>
                                        <p:tgtEl>
                                          <p:spTgt spid="16387">
                                            <p:txEl>
                                              <p:pRg st="3" end="3"/>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6387">
                                            <p:txEl>
                                              <p:pRg st="3" end="3"/>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6387">
                                            <p:txEl>
                                              <p:pRg st="3" end="3"/>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6387">
                                            <p:txEl>
                                              <p:pRg st="3" end="3"/>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6387">
                                            <p:txEl>
                                              <p:pRg st="3" end="3"/>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16387">
                                            <p:txEl>
                                              <p:pRg st="3" end="3"/>
                                            </p:txEl>
                                          </p:spTgt>
                                        </p:tgtEl>
                                      </p:cBhvr>
                                      <p:to x="100000" y="60000"/>
                                    </p:animScale>
                                    <p:animScale>
                                      <p:cBhvr>
                                        <p:cTn id="48" dur="166" decel="50000">
                                          <p:stCondLst>
                                            <p:cond delay="676"/>
                                          </p:stCondLst>
                                        </p:cTn>
                                        <p:tgtEl>
                                          <p:spTgt spid="16387">
                                            <p:txEl>
                                              <p:pRg st="3" end="3"/>
                                            </p:txEl>
                                          </p:spTgt>
                                        </p:tgtEl>
                                      </p:cBhvr>
                                      <p:to x="100000" y="100000"/>
                                    </p:animScale>
                                    <p:animScale>
                                      <p:cBhvr>
                                        <p:cTn id="49" dur="26">
                                          <p:stCondLst>
                                            <p:cond delay="1312"/>
                                          </p:stCondLst>
                                        </p:cTn>
                                        <p:tgtEl>
                                          <p:spTgt spid="16387">
                                            <p:txEl>
                                              <p:pRg st="3" end="3"/>
                                            </p:txEl>
                                          </p:spTgt>
                                        </p:tgtEl>
                                      </p:cBhvr>
                                      <p:to x="100000" y="80000"/>
                                    </p:animScale>
                                    <p:animScale>
                                      <p:cBhvr>
                                        <p:cTn id="50" dur="166" decel="50000">
                                          <p:stCondLst>
                                            <p:cond delay="1338"/>
                                          </p:stCondLst>
                                        </p:cTn>
                                        <p:tgtEl>
                                          <p:spTgt spid="16387">
                                            <p:txEl>
                                              <p:pRg st="3" end="3"/>
                                            </p:txEl>
                                          </p:spTgt>
                                        </p:tgtEl>
                                      </p:cBhvr>
                                      <p:to x="100000" y="100000"/>
                                    </p:animScale>
                                    <p:animScale>
                                      <p:cBhvr>
                                        <p:cTn id="51" dur="26">
                                          <p:stCondLst>
                                            <p:cond delay="1642"/>
                                          </p:stCondLst>
                                        </p:cTn>
                                        <p:tgtEl>
                                          <p:spTgt spid="16387">
                                            <p:txEl>
                                              <p:pRg st="3" end="3"/>
                                            </p:txEl>
                                          </p:spTgt>
                                        </p:tgtEl>
                                      </p:cBhvr>
                                      <p:to x="100000" y="90000"/>
                                    </p:animScale>
                                    <p:animScale>
                                      <p:cBhvr>
                                        <p:cTn id="52" dur="166" decel="50000">
                                          <p:stCondLst>
                                            <p:cond delay="1668"/>
                                          </p:stCondLst>
                                        </p:cTn>
                                        <p:tgtEl>
                                          <p:spTgt spid="16387">
                                            <p:txEl>
                                              <p:pRg st="3" end="3"/>
                                            </p:txEl>
                                          </p:spTgt>
                                        </p:tgtEl>
                                      </p:cBhvr>
                                      <p:to x="100000" y="100000"/>
                                    </p:animScale>
                                    <p:animScale>
                                      <p:cBhvr>
                                        <p:cTn id="53" dur="26">
                                          <p:stCondLst>
                                            <p:cond delay="1808"/>
                                          </p:stCondLst>
                                        </p:cTn>
                                        <p:tgtEl>
                                          <p:spTgt spid="16387">
                                            <p:txEl>
                                              <p:pRg st="3" end="3"/>
                                            </p:txEl>
                                          </p:spTgt>
                                        </p:tgtEl>
                                      </p:cBhvr>
                                      <p:to x="100000" y="95000"/>
                                    </p:animScale>
                                    <p:animScale>
                                      <p:cBhvr>
                                        <p:cTn id="54" dur="166" decel="50000">
                                          <p:stCondLst>
                                            <p:cond delay="1834"/>
                                          </p:stCondLst>
                                        </p:cTn>
                                        <p:tgtEl>
                                          <p:spTgt spid="16387">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spcBef>
                <a:spcPts val="500"/>
              </a:spcBef>
              <a:spcAft>
                <a:spcPts val="500"/>
              </a:spcAft>
            </a:pPr>
            <a:r>
              <a:rPr lang="en-US" altLang="en-US" b="1">
                <a:latin typeface="Verdana" panose="020B0604030504040204" pitchFamily="34" charset="0"/>
              </a:rPr>
              <a:t>Ethos:  </a:t>
            </a:r>
          </a:p>
        </p:txBody>
      </p:sp>
      <p:sp>
        <p:nvSpPr>
          <p:cNvPr id="31747" name="Rectangle 3"/>
          <p:cNvSpPr>
            <a:spLocks noGrp="1" noChangeArrowheads="1"/>
          </p:cNvSpPr>
          <p:nvPr>
            <p:ph type="body" idx="1"/>
          </p:nvPr>
        </p:nvSpPr>
        <p:spPr/>
        <p:txBody>
          <a:bodyPr/>
          <a:lstStyle/>
          <a:p>
            <a:pPr lvl="1">
              <a:lnSpc>
                <a:spcPct val="90000"/>
              </a:lnSpc>
              <a:spcBef>
                <a:spcPts val="500"/>
              </a:spcBef>
              <a:spcAft>
                <a:spcPts val="500"/>
              </a:spcAft>
              <a:buFont typeface="Wingdings" panose="05000000000000000000" pitchFamily="2" charset="2"/>
              <a:buChar char="§"/>
            </a:pPr>
            <a:r>
              <a:rPr lang="en-US" altLang="en-US" sz="2400">
                <a:latin typeface="Verdana" panose="020B0604030504040204" pitchFamily="34" charset="0"/>
              </a:rPr>
              <a:t>Ethos is related to the </a:t>
            </a:r>
            <a:r>
              <a:rPr lang="en-US" altLang="en-US" sz="2400" b="1">
                <a:solidFill>
                  <a:schemeClr val="hlink"/>
                </a:solidFill>
                <a:latin typeface="Verdana" panose="020B0604030504040204" pitchFamily="34" charset="0"/>
              </a:rPr>
              <a:t>English word ethics</a:t>
            </a:r>
            <a:r>
              <a:rPr lang="en-US" altLang="en-US" sz="2400">
                <a:latin typeface="Verdana" panose="020B0604030504040204" pitchFamily="34" charset="0"/>
              </a:rPr>
              <a:t> and refers to the </a:t>
            </a:r>
            <a:r>
              <a:rPr lang="en-US" altLang="en-US" sz="2400" b="1">
                <a:solidFill>
                  <a:schemeClr val="hlink"/>
                </a:solidFill>
                <a:latin typeface="Verdana" panose="020B0604030504040204" pitchFamily="34" charset="0"/>
              </a:rPr>
              <a:t>trustworthiness or credibility</a:t>
            </a:r>
            <a:r>
              <a:rPr lang="en-US" altLang="en-US" sz="2400">
                <a:latin typeface="Verdana" panose="020B0604030504040204" pitchFamily="34" charset="0"/>
              </a:rPr>
              <a:t> of the speaker/writer.  </a:t>
            </a:r>
          </a:p>
          <a:p>
            <a:pPr lvl="1">
              <a:lnSpc>
                <a:spcPct val="90000"/>
              </a:lnSpc>
              <a:spcBef>
                <a:spcPts val="500"/>
              </a:spcBef>
              <a:spcAft>
                <a:spcPts val="500"/>
              </a:spcAft>
              <a:buFont typeface="Wingdings" panose="05000000000000000000" pitchFamily="2" charset="2"/>
              <a:buNone/>
            </a:pPr>
            <a:endParaRPr lang="en-US" altLang="en-US" sz="2400">
              <a:latin typeface="Verdana" panose="020B0604030504040204" pitchFamily="34" charset="0"/>
            </a:endParaRPr>
          </a:p>
          <a:p>
            <a:pPr lvl="1">
              <a:lnSpc>
                <a:spcPct val="90000"/>
              </a:lnSpc>
              <a:spcBef>
                <a:spcPts val="500"/>
              </a:spcBef>
              <a:spcAft>
                <a:spcPts val="500"/>
              </a:spcAft>
              <a:buFont typeface="Wingdings" panose="05000000000000000000" pitchFamily="2" charset="2"/>
              <a:buChar char="§"/>
            </a:pPr>
            <a:r>
              <a:rPr lang="en-US" altLang="en-US" sz="2400">
                <a:latin typeface="Verdana" panose="020B0604030504040204" pitchFamily="34" charset="0"/>
              </a:rPr>
              <a:t>Ethos is an effective persuasive strategy because when we believe that the speaker does not intend to do us harm, we are more willing to listen to what s/he has to say.  </a:t>
            </a:r>
          </a:p>
          <a:p>
            <a:pPr lvl="1">
              <a:lnSpc>
                <a:spcPct val="90000"/>
              </a:lnSpc>
              <a:spcBef>
                <a:spcPts val="500"/>
              </a:spcBef>
              <a:spcAft>
                <a:spcPts val="500"/>
              </a:spcAft>
              <a:buFont typeface="Wingdings" panose="05000000000000000000" pitchFamily="2" charset="2"/>
              <a:buNone/>
            </a:pPr>
            <a:endParaRPr lang="en-US" altLang="en-US" sz="2400">
              <a:latin typeface="Verdana" panose="020B0604030504040204" pitchFamily="34" charset="0"/>
            </a:endParaRPr>
          </a:p>
          <a:p>
            <a:pPr lvl="1">
              <a:lnSpc>
                <a:spcPct val="90000"/>
              </a:lnSpc>
              <a:spcBef>
                <a:spcPts val="500"/>
              </a:spcBef>
              <a:spcAft>
                <a:spcPts val="500"/>
              </a:spcAft>
              <a:buFont typeface="Wingdings" panose="05000000000000000000" pitchFamily="2" charset="2"/>
              <a:buChar char="§"/>
            </a:pPr>
            <a:r>
              <a:rPr lang="en-US" altLang="en-US" sz="2400">
                <a:latin typeface="Verdana" panose="020B0604030504040204" pitchFamily="34" charset="0"/>
              </a:rPr>
              <a:t>When a judge comments on a legal precedent, audiences tend to listen because it is the job of a judge to know the nature of past legal cases.</a:t>
            </a:r>
            <a:r>
              <a:rPr lang="en-US" altLang="en-US" sz="2400"/>
              <a:t> </a:t>
            </a: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anim calcmode="lin" valueType="num">
                                      <p:cBhvr additive="base">
                                        <p:cTn id="13"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7">
                                            <p:txEl>
                                              <p:pRg st="4" end="4"/>
                                            </p:txEl>
                                          </p:spTgt>
                                        </p:tgtEl>
                                        <p:attrNameLst>
                                          <p:attrName>style.visibility</p:attrName>
                                        </p:attrNameLst>
                                      </p:cBhvr>
                                      <p:to>
                                        <p:strVal val="visible"/>
                                      </p:to>
                                    </p:set>
                                    <p:anim calcmode="lin" valueType="num">
                                      <p:cBhvr additive="base">
                                        <p:cTn id="19" dur="500" fill="hold"/>
                                        <p:tgtEl>
                                          <p:spTgt spid="3174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685800"/>
            <a:ext cx="7391400" cy="838200"/>
          </a:xfrm>
        </p:spPr>
        <p:txBody>
          <a:bodyPr/>
          <a:lstStyle/>
          <a:p>
            <a:r>
              <a:rPr lang="en-US" altLang="en-US" b="1"/>
              <a:t>Example</a:t>
            </a:r>
            <a:endParaRPr lang="en-US" altLang="en-US"/>
          </a:p>
        </p:txBody>
      </p:sp>
      <p:sp>
        <p:nvSpPr>
          <p:cNvPr id="5123" name="Rectangle 3"/>
          <p:cNvSpPr>
            <a:spLocks noGrp="1" noChangeArrowheads="1"/>
          </p:cNvSpPr>
          <p:nvPr>
            <p:ph type="body" idx="1"/>
          </p:nvPr>
        </p:nvSpPr>
        <p:spPr>
          <a:xfrm>
            <a:off x="685800" y="1898650"/>
            <a:ext cx="7772400" cy="4044950"/>
          </a:xfrm>
        </p:spPr>
        <p:txBody>
          <a:bodyPr/>
          <a:lstStyle/>
          <a:p>
            <a:r>
              <a:rPr lang="en-US" altLang="en-US"/>
              <a:t>George Foreman and his Grilling Machine</a:t>
            </a:r>
          </a:p>
          <a:p>
            <a:r>
              <a:rPr lang="en-US" altLang="en-US"/>
              <a:t>Boxer</a:t>
            </a:r>
          </a:p>
          <a:p>
            <a:r>
              <a:rPr lang="en-US" altLang="en-US"/>
              <a:t>Fitness Expert</a:t>
            </a:r>
          </a:p>
          <a:p>
            <a:r>
              <a:rPr lang="en-US" altLang="en-US"/>
              <a:t>Preacher, too!</a:t>
            </a:r>
          </a:p>
        </p:txBody>
      </p:sp>
      <p:pic>
        <p:nvPicPr>
          <p:cNvPr id="5125" name="Picture 5" descr="fgag_icabo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819400"/>
            <a:ext cx="2630488" cy="299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theme/theme1.xml><?xml version="1.0" encoding="utf-8"?>
<a:theme xmlns:a="http://schemas.openxmlformats.org/drawingml/2006/main" name="Selling a Product or Service">
  <a:themeElements>
    <a:clrScheme name="Selling a Product or Servic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Selling a Product or Servic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elling a Product or Servic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Selling a Product or Servic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Selling a Product or Servic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Selling a Product or Servic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thos Pathos Logos [Compatibility Mode]" id="{75981CA8-29D2-43A6-BAF9-BF51B1928952}" vid="{6A804DCC-047C-494A-A763-25A60282217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TotalTime>
  <Words>756</Words>
  <Application>Microsoft Office PowerPoint</Application>
  <PresentationFormat>On-screen Show (4:3)</PresentationFormat>
  <Paragraphs>90</Paragraphs>
  <Slides>25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Times New Roman</vt:lpstr>
      <vt:lpstr>Helvetica</vt:lpstr>
      <vt:lpstr>Verdana</vt:lpstr>
      <vt:lpstr>Wingdings</vt:lpstr>
      <vt:lpstr>Times</vt:lpstr>
      <vt:lpstr>Arial</vt:lpstr>
      <vt:lpstr>Teen</vt:lpstr>
      <vt:lpstr>Selling a Product or Service</vt:lpstr>
      <vt:lpstr>Ethos, Pathos, &amp; Logos</vt:lpstr>
      <vt:lpstr>What is rhetoric?</vt:lpstr>
      <vt:lpstr> Whenever you read or listen to an argument, you must ask yourself,</vt:lpstr>
      <vt:lpstr>There are several ways to appeal to an audience.    Among them are appeals to ethos, pathos and logos.  </vt:lpstr>
      <vt:lpstr>Again, three methods of  persuasion are…</vt:lpstr>
      <vt:lpstr>PowerPoint Presentation</vt:lpstr>
      <vt:lpstr>ETHOS: Appeal to Credibility or Image</vt:lpstr>
      <vt:lpstr>Ethos:  </vt:lpstr>
      <vt:lpstr>Example</vt:lpstr>
      <vt:lpstr>PowerPoint Presentation</vt:lpstr>
      <vt:lpstr>Pathos: </vt:lpstr>
      <vt:lpstr>PowerPoint Presentation</vt:lpstr>
      <vt:lpstr>Where do you notice PATHOS appeals?</vt:lpstr>
      <vt:lpstr>PowerPoint Presentation</vt:lpstr>
      <vt:lpstr>LOGOS: Appeal to Logic or Reason</vt:lpstr>
      <vt:lpstr>  Logos: </vt:lpstr>
      <vt:lpstr>Where do you see a LOGOS appeal?</vt:lpstr>
      <vt:lpstr>PowerPoint Presentation</vt:lpstr>
      <vt:lpstr>Where do you notice PATHOS and LOGOS appeals?</vt:lpstr>
      <vt:lpstr>PowerPoint Presentation</vt:lpstr>
      <vt:lpstr>PowerPoint Presentation</vt:lpstr>
      <vt:lpstr>The Appeals Can Also Be Looked at in this Way:</vt:lpstr>
      <vt:lpstr>PowerPoint Presentation</vt:lpstr>
      <vt:lpstr>PowerPoint Presentation</vt:lpstr>
      <vt:lpstr>Homework: “Three Ways to Persuade”</vt:lpstr>
    </vt:vector>
  </TitlesOfParts>
  <Company>UW-Madison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Ethos, Pathos, Logos</dc:title>
  <dc:creator>Traci Kelly</dc:creator>
  <cp:lastModifiedBy>Crisostomo, Christiani N</cp:lastModifiedBy>
  <cp:revision>30</cp:revision>
  <dcterms:created xsi:type="dcterms:W3CDTF">2001-03-26T21:14:36Z</dcterms:created>
  <dcterms:modified xsi:type="dcterms:W3CDTF">2019-09-08T18:52:12Z</dcterms:modified>
</cp:coreProperties>
</file>