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753600" cy="73152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Limelight" panose="020B0604020202020204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y59+70lq+t3kM6Stt1T6cG7rT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2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24ce2fb2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d24ce2fb2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a772d17b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1a772d17b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8fa8d992bb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18fa8d992b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bdd21fa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17bdd21fa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c903c02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16c903c02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616d3c0a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1616d3c0a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86ae4f6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1586ae4f6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96c9a885d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1496c9a885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441a626c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1441a626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4510033c5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14510033c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a1853fc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0a1853fc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95b3b11a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095b3b11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7161517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f7161517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42aa22616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f42aa2261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da1c9f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eda1c9f7e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eda1c9f7e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072e437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1f072e437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c808611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fc80861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sd.net/page/face-volunteer-community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8429038001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f0852df-0a01-329a-a3e6-ae145cd5055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acrobat.adobe.com/link/review?uri=urn:aaid:scds:US:7c9a993a-084a-301a-83c7-c18250dcbdab" TargetMode="External"/><Relationship Id="rId24" Type="http://schemas.openxmlformats.org/officeDocument/2006/relationships/image" Target="../media/image5.png"/><Relationship Id="rId5" Type="http://schemas.openxmlformats.org/officeDocument/2006/relationships/hyperlink" Target="https://acrobat.adobe.com/link/review?uri=urn:aaid:scds:US:06f88d12-82d7-3bc0-9af4-37069cd8b462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image" Target="../media/image4.png"/><Relationship Id="rId10" Type="http://schemas.openxmlformats.org/officeDocument/2006/relationships/hyperlink" Target="https://www.tutor.com/" TargetMode="External"/><Relationship Id="rId19" Type="http://schemas.openxmlformats.org/officeDocument/2006/relationships/hyperlink" Target="https://www.texasccrsm.org/ptech" TargetMode="External"/><Relationship Id="rId4" Type="http://schemas.openxmlformats.org/officeDocument/2006/relationships/hyperlink" Target="https://docs.google.com/document/d/1uQPuPTfKwzax4QTZFZPZjPiF2PVuVCZ7an6gfxUOC-o/edit?usp=sharing" TargetMode="External"/><Relationship Id="rId9" Type="http://schemas.openxmlformats.org/officeDocument/2006/relationships/hyperlink" Target="https://livesaisd.sharepoint.com/sites/Marketing/SitePages/Logos.aspx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92850021666?pwd=cWpyS25LNzlFT0VkWWNLRXhiNmxTZz09&amp;from=addon" TargetMode="External"/><Relationship Id="rId26" Type="http://schemas.openxmlformats.org/officeDocument/2006/relationships/image" Target="../media/image3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rive.google.com/drive/folders/1fnmNSbTOhh_yczR3QZlQd6oQ5E6udZ2i?usp=share_link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39a4efd-dbbb-34e4-a68a-5ce460a7ea3a" TargetMode="External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drive.google.com/file/d/1YtN2TgXG_XRMCJhE-qc-gYIYACRRXZwS/view" TargetMode="External"/><Relationship Id="rId20" Type="http://schemas.openxmlformats.org/officeDocument/2006/relationships/hyperlink" Target="https://goapplytexa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tutor.com/" TargetMode="External"/><Relationship Id="rId24" Type="http://schemas.openxmlformats.org/officeDocument/2006/relationships/image" Target="../media/image1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www.texasccrsm.org/ptech" TargetMode="External"/><Relationship Id="rId28" Type="http://schemas.openxmlformats.org/officeDocument/2006/relationships/image" Target="../media/image5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saisdchoice.com/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docs.google.com/document/d/1H1TsZ0v2lLt4GtrT8TnEuSs6B5fUBS3P2LSmpVI3p4I/edit?usp=sharing" TargetMode="External"/><Relationship Id="rId27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acrobat.adobe.com/link/review?uri=urn:aaid:scds:US:7adf2714-125d-30ca-85c7-af125716e8fe" TargetMode="External"/><Relationship Id="rId18" Type="http://schemas.openxmlformats.org/officeDocument/2006/relationships/hyperlink" Target="https://saisdchoice.com/" TargetMode="External"/><Relationship Id="rId26" Type="http://schemas.openxmlformats.org/officeDocument/2006/relationships/image" Target="../media/image5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www.texasccrsm.org/ptech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alamo.edu/contentassets/a308471438db4746a76f00d44279643a/academic-calendar-22-23.pdf" TargetMode="External"/><Relationship Id="rId17" Type="http://schemas.openxmlformats.org/officeDocument/2006/relationships/hyperlink" Target="https://saisd.zoom.us/j/99340048786?pwd=a2tvUS92UnU5cDlSdVRnSUpJVkd6UT09&amp;from=addon" TargetMode="Externa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acrobat.adobe.com/link/review?uri=urn:aaid:scds:US:239a4efd-dbbb-34e4-a68a-5ce460a7ea3a" TargetMode="External"/><Relationship Id="rId20" Type="http://schemas.openxmlformats.org/officeDocument/2006/relationships/hyperlink" Target="https://acrobat.adobe.com/link/review?uri=urn:aaid:scds:US:fa5c6ce8-fe5b-3464-9c31-c77297cd1bf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utsa.edu/registrar/reg_materials/reg_calendar_fall.pdf#_ga=2.212162644.1198587828.1656086012-1697947957.1656086012" TargetMode="External"/><Relationship Id="rId24" Type="http://schemas.openxmlformats.org/officeDocument/2006/relationships/image" Target="../media/image3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YtN2TgXG_XRMCJhE-qc-gYIYACRRXZwS/view" TargetMode="External"/><Relationship Id="rId23" Type="http://schemas.openxmlformats.org/officeDocument/2006/relationships/image" Target="../media/image2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goapplytexas.org/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drive.google.com/file/d/1ENm0R0zE4xuzFuHZTUkHzkNeXcpmgcjl/view?ts=62cdfc0f" TargetMode="External"/><Relationship Id="rId2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acrobat.adobe.com/link/review?uri=urn:aaid:scds:US:7adf2714-125d-30ca-85c7-af125716e8fe" TargetMode="External"/><Relationship Id="rId18" Type="http://schemas.openxmlformats.org/officeDocument/2006/relationships/hyperlink" Target="https://acrobat.adobe.com/link/review?uri=urn:aaid:scds:US:fa5c6ce8-fe5b-3464-9c31-c77297cd1bf3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1.png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alamo.edu/contentassets/a308471438db4746a76f00d44279643a/academic-calendar-22-23.pdf" TargetMode="External"/><Relationship Id="rId17" Type="http://schemas.openxmlformats.org/officeDocument/2006/relationships/hyperlink" Target="https://goapplytexas.org/" TargetMode="Externa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acrobat.adobe.com/link/review?uri=urn:aaid:scds:US:239a4efd-dbbb-34e4-a68a-5ce460a7ea3a" TargetMode="External"/><Relationship Id="rId20" Type="http://schemas.openxmlformats.org/officeDocument/2006/relationships/hyperlink" Target="https://www.texasccrsm.org/ptec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utsa.edu/registrar/reg_materials/reg_calendar_fall.pdf#_ga=2.212162644.1198587828.1656086012-1697947957.1656086012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YtN2TgXG_XRMCJhE-qc-gYIYACRRXZwS/view" TargetMode="External"/><Relationship Id="rId23" Type="http://schemas.openxmlformats.org/officeDocument/2006/relationships/image" Target="../media/image3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www.schoolreforminitiative.org/protocols/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drive.google.com/file/d/1ENm0R0zE4xuzFuHZTUkHzkNeXcpmgcjl/view?ts=62cdfc0f" TargetMode="External"/><Relationship Id="rId2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acrobat.adobe.com/link/review?uri=urn:aaid:scds:US:7adf2714-125d-30ca-85c7-af125716e8fe" TargetMode="External"/><Relationship Id="rId18" Type="http://schemas.openxmlformats.org/officeDocument/2006/relationships/hyperlink" Target="https://www.schoolreforminitiative.org/protocols/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alamo.edu/contentassets/a308471438db4746a76f00d44279643a/academic-calendar-22-23.pdf" TargetMode="External"/><Relationship Id="rId17" Type="http://schemas.openxmlformats.org/officeDocument/2006/relationships/hyperlink" Target="https://goapplytexas.org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acrobat.adobe.com/link/review?uri=urn:aaid:scds:US:239a4efd-dbbb-34e4-a68a-5ce460a7ea3a" TargetMode="Externa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utsa.edu/registrar/reg_materials/reg_calendar_fall.pdf#_ga=2.212162644.1198587828.1656086012-1697947957.1656086012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YtN2TgXG_XRMCJhE-qc-gYIYACRRXZwS/view" TargetMode="External"/><Relationship Id="rId23" Type="http://schemas.openxmlformats.org/officeDocument/2006/relationships/image" Target="../media/image3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www.texasccrsm.org/ptech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drive.google.com/file/d/1ENm0R0zE4xuzFuHZTUkHzkNeXcpmgcjl/view?ts=62cdfc0f" TargetMode="External"/><Relationship Id="rId2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acrobat.adobe.com/link/review?uri=urn:aaid:scds:US:7adf2714-125d-30ca-85c7-af125716e8fe" TargetMode="External"/><Relationship Id="rId18" Type="http://schemas.openxmlformats.org/officeDocument/2006/relationships/hyperlink" Target="https://www.schoolreforminitiative.org/protocols/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alamo.edu/contentassets/a308471438db4746a76f00d44279643a/academic-calendar-22-23.pdf" TargetMode="External"/><Relationship Id="rId17" Type="http://schemas.openxmlformats.org/officeDocument/2006/relationships/hyperlink" Target="https://goapplytexas.org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acrobat.adobe.com/link/review?uri=urn:aaid:scds:US:239a4efd-dbbb-34e4-a68a-5ce460a7ea3a" TargetMode="Externa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utsa.edu/registrar/reg_materials/reg_calendar_fall.pdf#_ga=2.212162644.1198587828.1656086012-1697947957.1656086012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YtN2TgXG_XRMCJhE-qc-gYIYACRRXZwS/view" TargetMode="External"/><Relationship Id="rId23" Type="http://schemas.openxmlformats.org/officeDocument/2006/relationships/image" Target="../media/image3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www.texasccrsm.org/ptech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drive.google.com/file/d/1ENm0R0zE4xuzFuHZTUkHzkNeXcpmgcjl/view?ts=62cdfc0f" TargetMode="External"/><Relationship Id="rId2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texasccrsmdesignation.org/" TargetMode="External"/><Relationship Id="rId26" Type="http://schemas.openxmlformats.org/officeDocument/2006/relationships/image" Target="../media/image4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www.texasccrsm.org/ptech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teams.microsoft.com/l/meetup-join/19%3aOCh2-WG_BQgOEXZzhkzfohO8e5kiWC-F-syFf9VdG1c1%40thread.tacv2/1662585841188?context=%7b%22Tid%22%3a%22bdad0388-37bd-41a3-b7d0-eab329083dec%22%2c%22Oid%22%3a%2205fc85b8-612a-468e-859a-969155a5ef65%22%7d" TargetMode="External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acrobat.adobe.com/link/review?uri=urn:aaid:scds:US:239a4efd-dbbb-34e4-a68a-5ce460a7ea3a" TargetMode="External"/><Relationship Id="rId20" Type="http://schemas.openxmlformats.org/officeDocument/2006/relationships/hyperlink" Target="https://www.schoolreforminitiative.org/protocol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acrobat.adobe.com/link/review?uri=urn:aaid:scds:US:1cfd4237-8156-3716-b5b3-c252a8090cee" TargetMode="External"/><Relationship Id="rId24" Type="http://schemas.openxmlformats.org/officeDocument/2006/relationships/image" Target="../media/image2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goapplytexas.org/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drive.google.com/file/d/1ENm0R0zE4xuzFuHZTUkHzkNeXcpmgcjl/view?ts=62cdfc0f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forms.gle/eowyMJJTSCinAHeAA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acrobat.adobe.com/link/review?uri=urn:aaid:scds:US:7adf2714-125d-30ca-85c7-af125716e8fe" TargetMode="Externa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alamo.edu/contentassets/a308471438db4746a76f00d44279643a/academic-calendar-22-23.pdf" TargetMode="External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s://www.utsa.edu/registrar/reg_materials/reg_calendar_fall.pdf#_ga=2.212162644.1198587828.1656086012-1697947957.1656086012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www.texasccrsm.org/ptec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acrobat.adobe.com/link/review?uri=urn:aaid:scds:US:7adf2714-125d-30ca-85c7-af125716e8fe" TargetMode="External"/><Relationship Id="rId18" Type="http://schemas.openxmlformats.org/officeDocument/2006/relationships/image" Target="../media/image1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3.png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alamo.edu/contentassets/a308471438db4746a76f00d44279643a/academic-calendar-22-23.pdf" TargetMode="External"/><Relationship Id="rId17" Type="http://schemas.openxmlformats.org/officeDocument/2006/relationships/hyperlink" Target="https://www.texasccrsm.org/ptech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alamo.instructure.com/courses/949896" TargetMode="Externa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utsa.edu/registrar/reg_materials/reg_calendar_fall.pdf#_ga=2.212162644.1198587828.1656086012-1697947957.1656086012" TargetMode="External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forms.gle/5FUZqmaAJhdyYY4V7" TargetMode="External"/><Relationship Id="rId10" Type="http://schemas.openxmlformats.org/officeDocument/2006/relationships/hyperlink" Target="https://questionthequo.org/media/3954/qtq-survey-5-digital-report.pdf" TargetMode="External"/><Relationship Id="rId19" Type="http://schemas.openxmlformats.org/officeDocument/2006/relationships/image" Target="../media/image7.png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saisd.zoom.us/j/89255066719" TargetMode="External"/><Relationship Id="rId2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sd.net/page/face-volunteer-community" TargetMode="External"/><Relationship Id="rId13" Type="http://schemas.openxmlformats.org/officeDocument/2006/relationships/hyperlink" Target="https://drive.google.com/file/d/1ENm0R0zE4xuzFuHZTUkHzkNeXcpmgcjl/view?ts=62cdfc0f" TargetMode="External"/><Relationship Id="rId18" Type="http://schemas.openxmlformats.org/officeDocument/2006/relationships/hyperlink" Target="https://www.tfsresults.com/about-mark-perna/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image" Target="../media/image7.png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acrobat.adobe.com/link/review?uri=urn:aaid:scds:US:7adf2714-125d-30ca-85c7-af125716e8fe" TargetMode="External"/><Relationship Id="rId17" Type="http://schemas.openxmlformats.org/officeDocument/2006/relationships/hyperlink" Target="https://acrobat.adobe.com/link/review?uri=urn:aaid:scds:US:298c35ce-bf11-3993-a3c0-8942656973c1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livesaisd.sharepoint.com/sites/SRRI/Shared%20Documents/Forms/AllItems.aspx?id=%2Fsites%2FSRRI%2FShared%20Documents%2FChoice%20Schools%20Resource%20Library%2FG%20%2D%20HOW%2DTO%20GUIDES%20%26%20TUTORIALS%2FSchoolMint%20Tutorials&amp;viewid=4d47111f%2D688c%2D4ae5%2Da7b1%2D22f61ec4f7cb" TargetMode="Externa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www.alamo.edu/contentassets/a308471438db4746a76f00d44279643a/academic-calendar-22-23.pdf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s://docs.google.com/presentation/d/1PwAA7p1500SwqMfK8U99JCnC3HIJJ4Bp6fX2hE-3t3Q/edit?usp=sharing" TargetMode="External"/><Relationship Id="rId15" Type="http://schemas.openxmlformats.org/officeDocument/2006/relationships/hyperlink" Target="https://saisdchoice.com/" TargetMode="External"/><Relationship Id="rId23" Type="http://schemas.openxmlformats.org/officeDocument/2006/relationships/image" Target="../media/image3.png"/><Relationship Id="rId10" Type="http://schemas.openxmlformats.org/officeDocument/2006/relationships/hyperlink" Target="https://www.utsa.edu/registrar/reg_materials/reg_calendar_fall.pdf#_ga=2.212162644.1198587828.1656086012-1697947957.1656086012" TargetMode="External"/><Relationship Id="rId19" Type="http://schemas.openxmlformats.org/officeDocument/2006/relationships/hyperlink" Target="https://www.texasccrsm.org/ptech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questionthequo.org/media/3954/qtq-survey-5-digital-report.pdf" TargetMode="External"/><Relationship Id="rId14" Type="http://schemas.openxmlformats.org/officeDocument/2006/relationships/hyperlink" Target="https://saisd.zoom.us/j/81965850985" TargetMode="Externa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sd.net/page/face-volunteer-community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8429038001" TargetMode="External"/><Relationship Id="rId26" Type="http://schemas.openxmlformats.org/officeDocument/2006/relationships/image" Target="../media/image3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ocs.google.com/presentation/d/1usYWUKAJidmqQdODXFIDVGRjfdy3ccblC6QuFo4L1eg/copy" TargetMode="External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f0852df-0a01-329a-a3e6-ae145cd5055d" TargetMode="External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hyperlink" Target="https://docs.google.com/presentation/d/1wGZHqvLR3dEL52E1AGC3bQQ0V7lIlHBW-kKM4vgUYR4/cop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acrobat.adobe.com/link/review?uri=urn:aaid:scds:US:7c9a993a-084a-301a-83c7-c18250dcbdab" TargetMode="External"/><Relationship Id="rId24" Type="http://schemas.openxmlformats.org/officeDocument/2006/relationships/image" Target="../media/image1.png"/><Relationship Id="rId5" Type="http://schemas.openxmlformats.org/officeDocument/2006/relationships/hyperlink" Target="https://acrobat.adobe.com/link/review?uri=urn:aaid:scds:US:06f88d12-82d7-3bc0-9af4-37069cd8b462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www.texasccrsm.org/ptech" TargetMode="External"/><Relationship Id="rId28" Type="http://schemas.openxmlformats.org/officeDocument/2006/relationships/image" Target="../media/image5.png"/><Relationship Id="rId10" Type="http://schemas.openxmlformats.org/officeDocument/2006/relationships/hyperlink" Target="https://www.tutor.com/" TargetMode="External"/><Relationship Id="rId19" Type="http://schemas.openxmlformats.org/officeDocument/2006/relationships/hyperlink" Target="https://acrobat.adobe.com/link/review?uri=urn:aaid:scds:US:4af5c908-1dbb-3cd3-8339-382eaeae1759" TargetMode="External"/><Relationship Id="rId4" Type="http://schemas.openxmlformats.org/officeDocument/2006/relationships/hyperlink" Target="https://docs.google.com/document/d/1uQPuPTfKwzax4QTZFZPZjPiF2PVuVCZ7an6gfxUOC-o/edit?usp=sharing" TargetMode="External"/><Relationship Id="rId9" Type="http://schemas.openxmlformats.org/officeDocument/2006/relationships/hyperlink" Target="https://livesaisd.sharepoint.com/sites/Marketing/SitePages/Logos.aspx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drive.google.com/drive/folders/1lOHMQ6IInAf-6v2ei3H5Xtb6hCzIIhw9?usp=share_link" TargetMode="External"/><Relationship Id="rId27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sd.net/page/face-volunteer-community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8429038001" TargetMode="External"/><Relationship Id="rId26" Type="http://schemas.openxmlformats.org/officeDocument/2006/relationships/image" Target="../media/image2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ocs.google.com/presentation/d/1usYWUKAJidmqQdODXFIDVGRjfdy3ccblC6QuFo4L1eg/copy" TargetMode="External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f0852df-0a01-329a-a3e6-ae145cd5055d" TargetMode="External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hyperlink" Target="https://docs.google.com/presentation/d/1wGZHqvLR3dEL52E1AGC3bQQ0V7lIlHBW-kKM4vgUYR4/copy" TargetMode="Externa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acrobat.adobe.com/link/review?uri=urn:aaid:scds:US:7c9a993a-084a-301a-83c7-c18250dcbdab" TargetMode="External"/><Relationship Id="rId24" Type="http://schemas.openxmlformats.org/officeDocument/2006/relationships/hyperlink" Target="https://www.texasccrsm.org/ptech" TargetMode="External"/><Relationship Id="rId5" Type="http://schemas.openxmlformats.org/officeDocument/2006/relationships/hyperlink" Target="https://acrobat.adobe.com/link/review?uri=urn:aaid:scds:US:06f88d12-82d7-3bc0-9af4-37069cd8b462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drive.google.com/drive/folders/1lOHMQ6IInAf-6v2ei3H5Xtb6hCzIIhw9?usp=share_link" TargetMode="External"/><Relationship Id="rId28" Type="http://schemas.openxmlformats.org/officeDocument/2006/relationships/image" Target="../media/image4.png"/><Relationship Id="rId10" Type="http://schemas.openxmlformats.org/officeDocument/2006/relationships/hyperlink" Target="https://www.tutor.com/" TargetMode="External"/><Relationship Id="rId19" Type="http://schemas.openxmlformats.org/officeDocument/2006/relationships/hyperlink" Target="https://acrobat.adobe.com/link/review?uri=urn:aaid:scds:US:4af5c908-1dbb-3cd3-8339-382eaeae1759" TargetMode="External"/><Relationship Id="rId4" Type="http://schemas.openxmlformats.org/officeDocument/2006/relationships/hyperlink" Target="https://docs.google.com/document/d/1uQPuPTfKwzax4QTZFZPZjPiF2PVuVCZ7an6gfxUOC-o/edit?usp=sharing" TargetMode="External"/><Relationship Id="rId9" Type="http://schemas.openxmlformats.org/officeDocument/2006/relationships/hyperlink" Target="https://livesaisd.sharepoint.com/sites/Marketing/SitePages/Logos.aspx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alamo0-my.sharepoint.com/:f:/g/personal/jflores999_alamo_edu/EtFRZyabPAdNv7rFCnVEFQABF555L0LO2cKXu2t1GdVC4A?e=hcVVEI" TargetMode="Externa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8429038001" TargetMode="External"/><Relationship Id="rId26" Type="http://schemas.openxmlformats.org/officeDocument/2006/relationships/hyperlink" Target="https://forms.office.com/Pages/ResponsePage.aspx?id=We5FIR5LB0-KJrXP2E6XyGWrOCBwVi1MhUJMJRdbBKRUQVgyWVZLOUVTQU1GUEZZSklXU0RFWk5QNC4u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ocs.google.com/spreadsheets/d/1-f8CjIIJGtQNECRCjhygzFQH_f3jLckJ/edit?usp=sharing&amp;ouid=106972502388819025548&amp;rtpof=true&amp;sd=true" TargetMode="External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f0852df-0a01-329a-a3e6-ae145cd5055d" TargetMode="External"/><Relationship Id="rId25" Type="http://schemas.openxmlformats.org/officeDocument/2006/relationships/hyperlink" Target="https://alamo0-my.sharepoint.com/:f:/g/personal/jflores999_alamo_edu/EtFRZyabPAdNv7rFCnVEFQABF555L0LO2cKXu2t1GdVC4A?e=hcVVEI" TargetMode="External"/><Relationship Id="rId3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hyperlink" Target="https://docs.google.com/document/d/1S5FGa6Gqj97_ydO9iAgPP68QPGqPI8P2QdhQpgcN5Go/edit?usp=sharing" TargetMode="Externa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acrobat.adobe.com/link/review?uri=urn:aaid:scds:US:7c9a993a-084a-301a-83c7-c18250dcbdab" TargetMode="External"/><Relationship Id="rId24" Type="http://schemas.openxmlformats.org/officeDocument/2006/relationships/hyperlink" Target="https://acrobat.adobe.com/link/review?uri=urn:aaid:scds:US:4af5c908-1dbb-3cd3-8339-382eaeae1759" TargetMode="External"/><Relationship Id="rId32" Type="http://schemas.openxmlformats.org/officeDocument/2006/relationships/image" Target="../media/image4.png"/><Relationship Id="rId5" Type="http://schemas.openxmlformats.org/officeDocument/2006/relationships/hyperlink" Target="https://acrobat.adobe.com/link/review?uri=urn:aaid:scds:US:06f88d12-82d7-3bc0-9af4-37069cd8b462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docs.google.com/presentation/d/1wGZHqvLR3dEL52E1AGC3bQQ0V7lIlHBW-kKM4vgUYR4/edit?usp=sharing" TargetMode="External"/><Relationship Id="rId28" Type="http://schemas.openxmlformats.org/officeDocument/2006/relationships/hyperlink" Target="https://www.texasccrsm.org/ptech" TargetMode="External"/><Relationship Id="rId10" Type="http://schemas.openxmlformats.org/officeDocument/2006/relationships/hyperlink" Target="https://www.tutor.com/" TargetMode="External"/><Relationship Id="rId19" Type="http://schemas.openxmlformats.org/officeDocument/2006/relationships/hyperlink" Target="https://docs.google.com/spreadsheets/d/1DIbfji4Qd4_8_g_6CL1HJNv1L8ttNcost6E6n6vvknQ/copy6E6n6vvknQ/edit?usp=sharing" TargetMode="External"/><Relationship Id="rId31" Type="http://schemas.openxmlformats.org/officeDocument/2006/relationships/image" Target="../media/image3.png"/><Relationship Id="rId4" Type="http://schemas.openxmlformats.org/officeDocument/2006/relationships/hyperlink" Target="https://docs.google.com/document/d/1uQPuPTfKwzax4QTZFZPZjPiF2PVuVCZ7an6gfxUOC-o/edit?usp=sharing" TargetMode="External"/><Relationship Id="rId9" Type="http://schemas.openxmlformats.org/officeDocument/2006/relationships/hyperlink" Target="https://livesaisd.sharepoint.com/sites/Marketing/SitePages/Logos.aspx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docs.google.com/spreadsheets/d/1MbwicVKtgX61KYUPPHIVk29HZ3d9CKcM8KOSsU9-Tkw/edit?usp=sharing" TargetMode="External"/><Relationship Id="rId27" Type="http://schemas.openxmlformats.org/officeDocument/2006/relationships/hyperlink" Target="https://drive.google.com/drive/folders/1lOHMQ6IInAf-6v2ei3H5Xtb6hCzIIhw9?usp=share_link" TargetMode="External"/><Relationship Id="rId30" Type="http://schemas.openxmlformats.org/officeDocument/2006/relationships/image" Target="../media/image2.png"/><Relationship Id="rId8" Type="http://schemas.openxmlformats.org/officeDocument/2006/relationships/hyperlink" Target="https://www.saisd.net/page/face-volunteer-community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saisd.zoom.us/j/8429038001" TargetMode="External"/><Relationship Id="rId26" Type="http://schemas.openxmlformats.org/officeDocument/2006/relationships/hyperlink" Target="https://forms.office.com/Pages/ResponsePage.aspx?id=We5FIR5LB0-KJrXP2E6XyGWrOCBwVi1MhUJMJRdbBKRUQVgyWVZLOUVTQU1GUEZZSklXU0RFWk5QNC4u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ocs.google.com/spreadsheets/d/1-f8CjIIJGtQNECRCjhygzFQH_f3jLckJ/edit?usp=sharing&amp;ouid=106972502388819025548&amp;rtpof=true&amp;sd=true" TargetMode="External"/><Relationship Id="rId34" Type="http://schemas.openxmlformats.org/officeDocument/2006/relationships/image" Target="../media/image5.png"/><Relationship Id="rId7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acrobat.adobe.com/link/review?uri=urn:aaid:scds:US:2f0852df-0a01-329a-a3e6-ae145cd5055d" TargetMode="External"/><Relationship Id="rId25" Type="http://schemas.openxmlformats.org/officeDocument/2006/relationships/hyperlink" Target="https://fs27.formsite.com/rmitchellalamoedu/x3agx02pgj/index.html" TargetMode="External"/><Relationship Id="rId3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hyperlink" Target="https://docs.google.com/document/d/1S5FGa6Gqj97_ydO9iAgPP68QPGqPI8P2QdhQpgcN5Go/edit?usp=sharing" TargetMode="External"/><Relationship Id="rId29" Type="http://schemas.openxmlformats.org/officeDocument/2006/relationships/hyperlink" Target="https://www.texasccrsm.org/ptec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saisd.sharepoint.com/sites/CCMRTest/SitePages/SchooLinks.aspx" TargetMode="External"/><Relationship Id="rId11" Type="http://schemas.openxmlformats.org/officeDocument/2006/relationships/hyperlink" Target="https://acrobat.adobe.com/link/review?uri=urn:aaid:scds:US:7c9a993a-084a-301a-83c7-c18250dcbdab" TargetMode="External"/><Relationship Id="rId24" Type="http://schemas.openxmlformats.org/officeDocument/2006/relationships/hyperlink" Target="https://forms.gle/QbMvacqbhEeDNkyd8" TargetMode="External"/><Relationship Id="rId32" Type="http://schemas.openxmlformats.org/officeDocument/2006/relationships/image" Target="../media/image3.png"/><Relationship Id="rId5" Type="http://schemas.openxmlformats.org/officeDocument/2006/relationships/hyperlink" Target="https://acrobat.adobe.com/link/review?uri=urn:aaid:scds:US:06f88d12-82d7-3bc0-9af4-37069cd8b462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docs.google.com/document/d/1zT49TcNS35HAQ5jrfCozqfCrUjSLyRcp4hQRIIPxBMQ/edit?usp=sharing" TargetMode="External"/><Relationship Id="rId28" Type="http://schemas.openxmlformats.org/officeDocument/2006/relationships/hyperlink" Target="https://drive.google.com/drive/folders/1lOHMQ6IInAf-6v2ei3H5Xtb6hCzIIhw9?usp=share_link" TargetMode="External"/><Relationship Id="rId10" Type="http://schemas.openxmlformats.org/officeDocument/2006/relationships/hyperlink" Target="https://www.tutor.com/" TargetMode="External"/><Relationship Id="rId19" Type="http://schemas.openxmlformats.org/officeDocument/2006/relationships/hyperlink" Target="https://docs.google.com/spreadsheets/d/1DIbfji4Qd4_8_g_6CL1HJNv1L8ttNcost6E6n6vvknQ/copy6E6n6vvknQ/edit?usp=sharing" TargetMode="External"/><Relationship Id="rId31" Type="http://schemas.openxmlformats.org/officeDocument/2006/relationships/image" Target="../media/image2.png"/><Relationship Id="rId4" Type="http://schemas.openxmlformats.org/officeDocument/2006/relationships/hyperlink" Target="https://docs.google.com/document/d/1uQPuPTfKwzax4QTZFZPZjPiF2PVuVCZ7an6gfxUOC-o/edit?usp=sharing" TargetMode="External"/><Relationship Id="rId9" Type="http://schemas.openxmlformats.org/officeDocument/2006/relationships/hyperlink" Target="https://livesaisd.sharepoint.com/sites/Marketing/SitePages/Logos.aspx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docs.google.com/spreadsheets/d/1MbwicVKtgX61KYUPPHIVk29HZ3d9CKcM8KOSsU9-Tkw/edit?usp=sharing" TargetMode="External"/><Relationship Id="rId27" Type="http://schemas.openxmlformats.org/officeDocument/2006/relationships/hyperlink" Target="https://acrobat.adobe.com/link/review?uri=urn:aaid:scds:US:7f9ed824-576e-3b9a-a3eb-eef99f277fe1" TargetMode="External"/><Relationship Id="rId30" Type="http://schemas.openxmlformats.org/officeDocument/2006/relationships/image" Target="../media/image1.png"/><Relationship Id="rId8" Type="http://schemas.openxmlformats.org/officeDocument/2006/relationships/hyperlink" Target="https://www.saisd.net/page/face-volunteer-communit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docs.google.com/document/d/1S5FGa6Gqj97_ydO9iAgPP68QPGqPI8P2QdhQpgcN5Go/edit?usp=sharing" TargetMode="External"/><Relationship Id="rId26" Type="http://schemas.openxmlformats.org/officeDocument/2006/relationships/hyperlink" Target="https://acrobat.adobe.com/link/review?uri=urn:aaid:scds:US:7c9a993a-084a-301a-83c7-c18250dcbdab" TargetMode="External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tea.co1.qualtrics.com/jfe/form/SV_dbAWcsv88JByFNk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docs.google.com/spreadsheets/d/1DIbfji4Qd4_8_g_6CL1HJNv1L8ttNcost6E6n6vvknQ/copy6E6n6vvknQ/edit?usp=sharing" TargetMode="External"/><Relationship Id="rId25" Type="http://schemas.openxmlformats.org/officeDocument/2006/relationships/hyperlink" Target="https://saisd.truenorthlogic.com/ia/empari/learning2/section/viewCourseSection?courseId=20400&amp;sectionId=32177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acrobat.adobe.com/link/review?uri=urn:aaid:scds:US:826973a2-b0b4-3625-a5f7-9774239b25cd" TargetMode="External"/><Relationship Id="rId20" Type="http://schemas.openxmlformats.org/officeDocument/2006/relationships/hyperlink" Target="https://docs.google.com/spreadsheets/d/1MbwicVKtgX61KYUPPHIVk29HZ3d9CKcM8KOSsU9-Tkw/edit?usp=sharing" TargetMode="Externa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robat.adobe.com/link/review?uri=urn:aaid:scds:US:06f88d12-82d7-3bc0-9af4-37069cd8b462" TargetMode="External"/><Relationship Id="rId11" Type="http://schemas.openxmlformats.org/officeDocument/2006/relationships/hyperlink" Target="https://www.tutor.com/" TargetMode="External"/><Relationship Id="rId24" Type="http://schemas.openxmlformats.org/officeDocument/2006/relationships/hyperlink" Target="https://drive.google.com/drive/folders/1fnmNSbTOhh_yczR3QZlQd6oQ5E6udZ2i?usp=share_link" TargetMode="External"/><Relationship Id="rId32" Type="http://schemas.openxmlformats.org/officeDocument/2006/relationships/image" Target="../media/image5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hyperlink" Target="https://acrobat.adobe.com/link/review?uri=urn:aaid:scds:US:7f9ed824-576e-3b9a-a3eb-eef99f277fe1" TargetMode="External"/><Relationship Id="rId28" Type="http://schemas.openxmlformats.org/officeDocument/2006/relationships/image" Target="../media/image1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docs.google.com/spreadsheets/d/1-f8CjIIJGtQNECRCjhygzFQH_f3jLckJ/edit?usp=sharing&amp;ouid=106972502388819025548&amp;rtpof=true&amp;sd=true" TargetMode="External"/><Relationship Id="rId31" Type="http://schemas.openxmlformats.org/officeDocument/2006/relationships/image" Target="../media/image4.png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tea.co1.qualtrics.com/jfe/form/SV_3C3dWLzXYLzs2WO" TargetMode="External"/><Relationship Id="rId27" Type="http://schemas.openxmlformats.org/officeDocument/2006/relationships/hyperlink" Target="https://www.texasccrsm.org/ptech" TargetMode="External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-I7d9Ay85lfgAVVmV_4z1xhpsK843t_QzDTvOEUoMxw/edit?usp=sharing" TargetMode="External"/><Relationship Id="rId13" Type="http://schemas.openxmlformats.org/officeDocument/2006/relationships/hyperlink" Target="https://saisd.truenorthlogic.com/ia/empari/learning2/section/viewCourseSection?courseId=20400&amp;sectionId=32177" TargetMode="External"/><Relationship Id="rId3" Type="http://schemas.openxmlformats.org/officeDocument/2006/relationships/hyperlink" Target="https://www.utsa.edu/registrar/reg_materials/reg_calendar_fall.pdf#_ga=2.212162644.1198587828.1656086012-1697947957.1656086012" TargetMode="External"/><Relationship Id="rId7" Type="http://schemas.openxmlformats.org/officeDocument/2006/relationships/hyperlink" Target="https://saisd.zoom.us/j/92240398415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ENm0R0zE4xuzFuHZTUkHzkNeXcpmgcjl/view?ts=62cdfc0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acrobat.adobe.com/link/review?uri=urn:aaid:scds:US:7adf2714-125d-30ca-85c7-af125716e8fe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alamo.edu/contentassets/a308471438db4746a76f00d44279643a/academic-calendar-22-23.pdf" TargetMode="External"/><Relationship Id="rId9" Type="http://schemas.openxmlformats.org/officeDocument/2006/relationships/hyperlink" Target="https://www.texasccrsm.org/ptech" TargetMode="External"/><Relationship Id="rId14" Type="http://schemas.openxmlformats.org/officeDocument/2006/relationships/hyperlink" Target="https://drive.google.com/drive/folders/1fnmNSbTOhh_yczR3QZlQd6oQ5E6udZ2i?usp=share_lin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saisd.sharepoint.com/sites/CCMRTest/SitePages/Staff-How-to-Videos.aspx?CT=1658851112520&amp;OR=OWA-NT&amp;CID=ad2e9520-04cd-05a8-14ef-c9462938ac43" TargetMode="External"/><Relationship Id="rId13" Type="http://schemas.openxmlformats.org/officeDocument/2006/relationships/hyperlink" Target="https://www.alamo.edu/contentassets/a308471438db4746a76f00d44279643a/academic-calendar-22-23.pdf" TargetMode="External"/><Relationship Id="rId18" Type="http://schemas.openxmlformats.org/officeDocument/2006/relationships/hyperlink" Target="https://docs.google.com/document/d/10OaR1Qp8-i6eI5uWzH_vnmTGkcBh8gw4J509JgjZSho/edit?usp=sharing" TargetMode="External"/><Relationship Id="rId26" Type="http://schemas.openxmlformats.org/officeDocument/2006/relationships/image" Target="../media/image4.png"/><Relationship Id="rId3" Type="http://schemas.openxmlformats.org/officeDocument/2006/relationships/hyperlink" Target="https://forms.gle/eowyMJJTSCinAHeAA" TargetMode="External"/><Relationship Id="rId21" Type="http://schemas.openxmlformats.org/officeDocument/2006/relationships/hyperlink" Target="https://drive.google.com/drive/folders/1fnmNSbTOhh_yczR3QZlQd6oQ5E6udZ2i?usp=share_link" TargetMode="External"/><Relationship Id="rId7" Type="http://schemas.openxmlformats.org/officeDocument/2006/relationships/hyperlink" Target="https://livesaisd.sharepoint.com/sites/CCMRTest/SitePages/SchooLinks.aspx" TargetMode="External"/><Relationship Id="rId12" Type="http://schemas.openxmlformats.org/officeDocument/2006/relationships/hyperlink" Target="https://www.utsa.edu/registrar/reg_materials/reg_calendar_fall.pdf#_ga=2.212162644.1198587828.1656086012-1697947957.1656086012" TargetMode="External"/><Relationship Id="rId17" Type="http://schemas.openxmlformats.org/officeDocument/2006/relationships/hyperlink" Target="https://saisdchoice.com/" TargetMode="External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drive.google.com/file/d/1YtN2TgXG_XRMCJhE-qc-gYIYACRRXZwS/view" TargetMode="External"/><Relationship Id="rId20" Type="http://schemas.openxmlformats.org/officeDocument/2006/relationships/hyperlink" Target="https://goapplytexa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PwAA7p1500SwqMfK8U99JCnC3HIJJ4Bp6fX2hE-3t3Q/edit?usp=sharing" TargetMode="External"/><Relationship Id="rId11" Type="http://schemas.openxmlformats.org/officeDocument/2006/relationships/hyperlink" Target="https://www.tutor.com/" TargetMode="External"/><Relationship Id="rId24" Type="http://schemas.openxmlformats.org/officeDocument/2006/relationships/image" Target="../media/image2.png"/><Relationship Id="rId5" Type="http://schemas.openxmlformats.org/officeDocument/2006/relationships/hyperlink" Target="https://docs.google.com/document/d/1uQPuPTfKwzax4QTZFZPZjPiF2PVuVCZ7an6gfxUOC-o/edit?usp=sharing" TargetMode="External"/><Relationship Id="rId15" Type="http://schemas.openxmlformats.org/officeDocument/2006/relationships/hyperlink" Target="https://drive.google.com/file/d/1ENm0R0zE4xuzFuHZTUkHzkNeXcpmgcjl/view?ts=62cdfc0f" TargetMode="External"/><Relationship Id="rId23" Type="http://schemas.openxmlformats.org/officeDocument/2006/relationships/image" Target="../media/image1.png"/><Relationship Id="rId10" Type="http://schemas.openxmlformats.org/officeDocument/2006/relationships/hyperlink" Target="https://livesaisd.sharepoint.com/sites/Marketing/SitePages/Logos.aspx" TargetMode="External"/><Relationship Id="rId19" Type="http://schemas.openxmlformats.org/officeDocument/2006/relationships/hyperlink" Target="https://docs.google.com/document/d/1H1TsZ0v2lLt4GtrT8TnEuSs6B5fUBS3P2LSmpVI3p4I/edit?usp=sharing" TargetMode="External"/><Relationship Id="rId4" Type="http://schemas.openxmlformats.org/officeDocument/2006/relationships/hyperlink" Target="https://online.fliphtml5.com/meqcq/onnc/?1626984712152#p=1" TargetMode="External"/><Relationship Id="rId9" Type="http://schemas.openxmlformats.org/officeDocument/2006/relationships/hyperlink" Target="https://www.saisd.net/page/face-volunteer-community" TargetMode="External"/><Relationship Id="rId14" Type="http://schemas.openxmlformats.org/officeDocument/2006/relationships/hyperlink" Target="https://acrobat.adobe.com/link/review?uri=urn:aaid:scds:US:7adf2714-125d-30ca-85c7-af125716e8fe" TargetMode="External"/><Relationship Id="rId22" Type="http://schemas.openxmlformats.org/officeDocument/2006/relationships/hyperlink" Target="https://www.texasccrsm.org/ptech" TargetMode="External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24ce2fb2a_0_4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g1d24ce2fb2a_0_4"/>
          <p:cNvSpPr/>
          <p:nvPr/>
        </p:nvSpPr>
        <p:spPr>
          <a:xfrm>
            <a:off x="209450" y="4207550"/>
            <a:ext cx="3011422" cy="251559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Local plan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1"/>
              </a:rPr>
              <a:t>Faculty Development Opportunities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g1d24ce2fb2a_0_4"/>
          <p:cNvSpPr/>
          <p:nvPr/>
        </p:nvSpPr>
        <p:spPr>
          <a:xfrm>
            <a:off x="3507850" y="5180525"/>
            <a:ext cx="2814449" cy="154448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1" name="Google Shape;91;g1d24ce2fb2a_0_4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SY 2023-24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g1d24ce2fb2a_0_4"/>
          <p:cNvSpPr/>
          <p:nvPr/>
        </p:nvSpPr>
        <p:spPr>
          <a:xfrm>
            <a:off x="4254750" y="77713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ZOOM: 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hlink"/>
                </a:solidFill>
                <a:hlinkClick r:id="rId18"/>
              </a:rPr>
              <a:t>https://saisd.zoom.us/j/8429038001</a:t>
            </a:r>
            <a:r>
              <a:rPr lang="en-US" sz="1600" b="1">
                <a:solidFill>
                  <a:schemeClr val="dk1"/>
                </a:solidFill>
              </a:rPr>
              <a:t> 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93" name="Google Shape;93;g1d24ce2fb2a_0_4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04/20/2023 8:30-9:30 AM 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g1d24ce2fb2a_0_4"/>
          <p:cNvSpPr/>
          <p:nvPr/>
        </p:nvSpPr>
        <p:spPr>
          <a:xfrm>
            <a:off x="3486175" y="1026400"/>
            <a:ext cx="2814449" cy="4023915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debrief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Flipped model 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Needs Assessment for future meetings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Dual Credit Community Night @ SAISD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April 25th, 2023:  SAISD Central Office Cafe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 Workshop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May 1-2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PTECH &amp; ECHS Activities YAG Deck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Parent Engagement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WBL (general)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Advisory Meetings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Other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g1d24ce2fb2a_0_4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SY 23-24 Rosters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Apply TX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TSIa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EOY Celebrations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2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Registration is open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Educate TX Sub-grant Workgroups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Year 5-6 program FAQs for TEA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Campus CCMR Accountability impact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Recruitment 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Miller:  5/17 TBD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Carrol:  5/5 8:30am-11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Rogers:  5/16 430pm-6pm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g1d24ce2fb2a_0_4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g1d24ce2fb2a_0_4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d24ce2fb2a_0_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d24ce2fb2a_0_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d24ce2fb2a_0_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d24ce2fb2a_0_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042112" y="805650"/>
            <a:ext cx="1655004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d24ce2fb2a_0_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a772d17bf6_0_0"/>
          <p:cNvSpPr/>
          <p:nvPr/>
        </p:nvSpPr>
        <p:spPr>
          <a:xfrm>
            <a:off x="212925" y="12955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7" name="Google Shape;247;g1a772d17bf6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g1a772d17bf6_0_0"/>
          <p:cNvSpPr/>
          <p:nvPr/>
        </p:nvSpPr>
        <p:spPr>
          <a:xfrm>
            <a:off x="3507850" y="5180525"/>
            <a:ext cx="2814449" cy="202487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9" name="Google Shape;249;g1a772d17bf6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g1a772d17bf6_0_0"/>
          <p:cNvSpPr/>
          <p:nvPr/>
        </p:nvSpPr>
        <p:spPr>
          <a:xfrm>
            <a:off x="4270875" y="116975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ZOOM: </a:t>
            </a:r>
            <a:r>
              <a:rPr lang="en-US" sz="10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8"/>
              </a:rPr>
              <a:t>https://saisd.zoom.us/j/92850021666?pwd=cWpyS25LNzlFT0VkWWNLRXhiNmxTZz09&amp;from=addon</a:t>
            </a:r>
            <a:r>
              <a:rPr lang="en-US" b="1" u="sng">
                <a:solidFill>
                  <a:schemeClr val="hlink"/>
                </a:solidFill>
                <a:hlinkClick r:id="rId18"/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1" name="Google Shape;251;g1a772d17bf6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11/17/2022 1-2:30 PM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g1a772d17bf6_0_0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meeting debrief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SY 23-24 Needs Assessment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Non-consumables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Choice Application</a:t>
            </a: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Timeline and Recruitment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MS Info sessions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Out of the box recruitment ideas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5-6-year planning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g1a772d17bf6_0_0"/>
          <p:cNvSpPr/>
          <p:nvPr/>
        </p:nvSpPr>
        <p:spPr>
          <a:xfrm>
            <a:off x="6567588" y="12251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TX</a:t>
            </a:r>
            <a:r>
              <a:rPr lang="en-US" sz="1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2023 DC students 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5-6-year planning:  District Handbook forthcoming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Opportunities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Designation Application Submittal:  Due December 16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Proposal to present:  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42424"/>
                </a:solidFill>
                <a:highlight>
                  <a:srgbClr val="FFFFFF"/>
                </a:highlight>
              </a:rPr>
              <a:t>Alamo STEM Ecosystem Educator Conference 2023</a:t>
            </a:r>
            <a:endParaRPr sz="1000" b="1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buChar char="●"/>
            </a:pPr>
            <a:r>
              <a:rPr lang="en-US" sz="1000">
                <a:solidFill>
                  <a:srgbClr val="242424"/>
                </a:solidFill>
                <a:highlight>
                  <a:srgbClr val="FFFFFF"/>
                </a:highlight>
              </a:rPr>
              <a:t>8th grade letter mail out</a:t>
            </a:r>
            <a:endParaRPr sz="10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000"/>
              <a:buChar char="●"/>
            </a:pPr>
            <a:r>
              <a:rPr lang="en-US" sz="1000">
                <a:solidFill>
                  <a:srgbClr val="242424"/>
                </a:solidFill>
                <a:highlight>
                  <a:srgbClr val="FFFFFF"/>
                </a:highlight>
              </a:rPr>
              <a:t>Blueprint Revisions, TBD</a:t>
            </a:r>
            <a:endParaRPr sz="10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1"/>
              </a:rPr>
              <a:t>Steering Committee Presentations:  Fall 2022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TES:Remind teachers to use Pathful (formerly NEPRIS)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Identify need assessment for SY 23-24; use CTE Supply Request form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2"/>
              </a:rPr>
              <a:t>Please review 5-6-year planning outline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 are set and will be at Central Office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P-TECH and ECHS April 13, 2023 1-4 PM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 PM 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 PM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g1a772d17bf6_0_0"/>
          <p:cNvSpPr txBox="1"/>
          <p:nvPr/>
        </p:nvSpPr>
        <p:spPr>
          <a:xfrm flipH="1">
            <a:off x="7121075" y="10969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g1a772d17bf6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1a772d17bf6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121450" y="111235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a772d17bf6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a772d17bf6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a772d17bf6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787513" y="1096900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a772d17bf6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8fa8d992bb_0_4"/>
          <p:cNvSpPr/>
          <p:nvPr/>
        </p:nvSpPr>
        <p:spPr>
          <a:xfrm>
            <a:off x="212925" y="12955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g18fa8d992bb_0_4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g18fa8d992bb_0_4"/>
          <p:cNvSpPr/>
          <p:nvPr/>
        </p:nvSpPr>
        <p:spPr>
          <a:xfrm>
            <a:off x="3507850" y="5254277"/>
            <a:ext cx="2814449" cy="195255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8" name="Google Shape;268;g18fa8d992bb_0_4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g18fa8d992bb_0_4"/>
          <p:cNvSpPr/>
          <p:nvPr/>
        </p:nvSpPr>
        <p:spPr>
          <a:xfrm>
            <a:off x="4082700" y="116976"/>
            <a:ext cx="5397328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7"/>
              </a:rPr>
              <a:t>https://saisd.zoom.us/j/99340048786?pwd=a2tvUS92UnU5cDlSdVRnSUpJVkd6UT09&amp;from=addon</a:t>
            </a:r>
            <a:r>
              <a:rPr lang="en-US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/>
          </a:p>
        </p:txBody>
      </p:sp>
      <p:sp>
        <p:nvSpPr>
          <p:cNvPr id="270" name="Google Shape;270;g18fa8d992bb_0_4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11/3/2022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g18fa8d992bb_0_4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Meeting Check-In (SAC Partners)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Course Convention 23-24 and DC Meetings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WBL 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Choice Application</a:t>
            </a: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Timeline and Recruitment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Staffing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g18fa8d992bb_0_4"/>
          <p:cNvSpPr/>
          <p:nvPr/>
        </p:nvSpPr>
        <p:spPr>
          <a:xfrm>
            <a:off x="6567588" y="12251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fortaa"/>
              <a:buChar char="●"/>
            </a:pPr>
            <a:r>
              <a:rPr lang="en-US" sz="1200" b="1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TX</a:t>
            </a:r>
            <a:r>
              <a:rPr lang="en-US" sz="12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2023 DC students </a:t>
            </a:r>
            <a:endParaRPr sz="12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monitoring:  ACD withdrawal 11/11/2022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SY 23-24 Program NEEDS ASSESSMENT…monitor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5-6-year planning:  District Handbook forthcoming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CRPS–Ozuna: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Tutor.com info session announcement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TSI VS ACT/SAT–all students take test, it's not an opportunity; tests also used for college entrance, not just TSI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TACRO:  11/14/2022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Schoolink refreshers available; office hours with Dustin or Kay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Student recruitment:  CHOICE timeline (OAES)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g18fa8d992bb_0_4"/>
          <p:cNvSpPr txBox="1"/>
          <p:nvPr/>
        </p:nvSpPr>
        <p:spPr>
          <a:xfrm flipH="1">
            <a:off x="7121075" y="10969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g18fa8d992bb_0_4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18fa8d992bb_0_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21450" y="111235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8fa8d992bb_0_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8fa8d992bb_0_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8fa8d992bb_0_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787513" y="1096900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8fa8d992bb_0_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929599" y="52542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7bdd21fa9f_0_0"/>
          <p:cNvSpPr/>
          <p:nvPr/>
        </p:nvSpPr>
        <p:spPr>
          <a:xfrm>
            <a:off x="212925" y="128497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g17bdd21fa9f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g17bdd21fa9f_0_0"/>
          <p:cNvSpPr/>
          <p:nvPr/>
        </p:nvSpPr>
        <p:spPr>
          <a:xfrm>
            <a:off x="3507850" y="5254277"/>
            <a:ext cx="2814449" cy="195255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7" name="Google Shape;287;g17bdd21fa9f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g17bdd21fa9f_0_0"/>
          <p:cNvSpPr/>
          <p:nvPr/>
        </p:nvSpPr>
        <p:spPr>
          <a:xfrm>
            <a:off x="4639550" y="2527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Central Office Meeting Room:  2301 8:30 AM-10 AM</a:t>
            </a:r>
            <a:endParaRPr b="1"/>
          </a:p>
        </p:txBody>
      </p:sp>
      <p:sp>
        <p:nvSpPr>
          <p:cNvPr id="289" name="Google Shape;289;g17bdd21fa9f_0_0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10/20/2022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g17bdd21fa9f_0_0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600"/>
              <a:buFont typeface="Comfortaa"/>
              <a:buChar char="➢"/>
            </a:pPr>
            <a:r>
              <a:rPr lang="en-US" sz="16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Meeting Powerpoint and agenda templates </a:t>
            </a:r>
            <a:endParaRPr sz="16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600"/>
              <a:buFont typeface="Comfortaa"/>
              <a:buChar char="➢"/>
            </a:pPr>
            <a:r>
              <a:rPr lang="en-US" sz="16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OBM Trackers</a:t>
            </a:r>
            <a:endParaRPr sz="16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600"/>
              <a:buFont typeface="Comfortaa"/>
              <a:buChar char="➢"/>
            </a:pPr>
            <a:r>
              <a:rPr lang="en-US" sz="16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Program Snapshot</a:t>
            </a:r>
            <a:endParaRPr sz="16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600"/>
              <a:buFont typeface="Comfortaa"/>
              <a:buChar char="➢"/>
            </a:pPr>
            <a:r>
              <a:rPr lang="en-US" sz="16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</a:t>
            </a:r>
            <a:endParaRPr sz="16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600"/>
              <a:buFont typeface="Comfortaa"/>
              <a:buChar char="➢"/>
            </a:pPr>
            <a:r>
              <a:rPr lang="en-US" sz="16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Course Convention and DC Meetings</a:t>
            </a:r>
            <a:endParaRPr sz="16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g17bdd21fa9f_0_0"/>
          <p:cNvSpPr/>
          <p:nvPr/>
        </p:nvSpPr>
        <p:spPr>
          <a:xfrm>
            <a:off x="6567588" y="1208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Apply TX</a:t>
            </a: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DC students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Snapshot:  10/28/2022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monitoring:  SAISD withdrawal policy </a:t>
            </a:r>
            <a:r>
              <a:rPr lang="en-US" sz="12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11/4/2022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Advising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Fall Steering Committee Meetings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Meeting Protocol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Consultancy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Looking at Data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Tuning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SY 23-24 Program NEEDS ASSESSMENT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FF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10/30/2022:  Designation Application draft and prepped Assurance page (P-TECH, signed by industry partner &amp; ECHS, ready for signatures) due date to IHEs</a:t>
            </a:r>
            <a:endParaRPr sz="12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2" name="Google Shape;292;g17bdd21fa9f_0_0"/>
          <p:cNvSpPr txBox="1"/>
          <p:nvPr/>
        </p:nvSpPr>
        <p:spPr>
          <a:xfrm flipH="1">
            <a:off x="7121088" y="10969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3" name="Google Shape;293;g17bdd21fa9f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17bdd21fa9f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21450" y="122385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7bdd21fa9f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7bdd21fa9f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7bdd21fa9f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787513" y="1096900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7bdd21fa9f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929599" y="52542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6c903c0284_0_0"/>
          <p:cNvSpPr/>
          <p:nvPr/>
        </p:nvSpPr>
        <p:spPr>
          <a:xfrm>
            <a:off x="209450" y="12867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g16c903c0284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5" name="Google Shape;305;g16c903c0284_0_0"/>
          <p:cNvSpPr/>
          <p:nvPr/>
        </p:nvSpPr>
        <p:spPr>
          <a:xfrm>
            <a:off x="3507850" y="5243952"/>
            <a:ext cx="2814449" cy="195255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6" name="Google Shape;306;g16c903c0284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g16c903c0284_0_0"/>
          <p:cNvSpPr/>
          <p:nvPr/>
        </p:nvSpPr>
        <p:spPr>
          <a:xfrm>
            <a:off x="4639550" y="2527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Week of One on Ones</a:t>
            </a:r>
            <a:endParaRPr/>
          </a:p>
        </p:txBody>
      </p:sp>
      <p:sp>
        <p:nvSpPr>
          <p:cNvPr id="308" name="Google Shape;308;g16c903c0284_0_0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10/07-14/2022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g16c903c0284_0_0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Comfortaa"/>
              <a:buChar char="➢"/>
            </a:pPr>
            <a:r>
              <a:rPr lang="en-US" sz="18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prep and protocol</a:t>
            </a: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Comfortaa"/>
              <a:buChar char="➢"/>
            </a:pPr>
            <a:r>
              <a:rPr lang="en-US" sz="18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Course Convention for spring 2023, check in</a:t>
            </a: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Comfortaa"/>
              <a:buChar char="➢"/>
            </a:pPr>
            <a:r>
              <a:rPr lang="en-US" sz="18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</a:t>
            </a: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Font typeface="Comfortaa"/>
              <a:buChar char="➢"/>
            </a:pPr>
            <a:r>
              <a:rPr lang="en-US" sz="18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Educate Texas Debrief</a:t>
            </a: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0" name="Google Shape;310;g16c903c0284_0_0"/>
          <p:cNvSpPr/>
          <p:nvPr/>
        </p:nvSpPr>
        <p:spPr>
          <a:xfrm>
            <a:off x="6567588" y="1208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Apply TX</a:t>
            </a: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DC students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Roster reconciliation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Snapshot:  10/28/2022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monitoring:  SAISD withdrawal policy </a:t>
            </a:r>
            <a:r>
              <a:rPr lang="en-US" sz="12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11/4/2022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College campus engagement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Advising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–President’s Conference Room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Meeting Protocol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review for steering committee meetings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 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Future Protocol AKA Back to the Future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●"/>
            </a:pPr>
            <a:r>
              <a:rPr lang="en-US" sz="12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SY 23-24 Program NEEDS ASSESSMENT</a:t>
            </a:r>
            <a:endParaRPr sz="12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COURSE CONVENTION</a:t>
            </a: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●"/>
            </a:pPr>
            <a:r>
              <a:rPr lang="en-US" sz="12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10/30/2022:  Designation Application draft and prepped Assurance page (P-TECH, signed by industry partner &amp; ECHS, ready for signatures) due date to IHEs</a:t>
            </a:r>
            <a:endParaRPr sz="12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1" name="Google Shape;311;g16c903c0284_0_0"/>
          <p:cNvSpPr txBox="1"/>
          <p:nvPr/>
        </p:nvSpPr>
        <p:spPr>
          <a:xfrm flipH="1">
            <a:off x="7135475" y="12084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2" name="Google Shape;312;g16c903c0284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16c903c0284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21450" y="122385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6c903c0284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264400" y="5294725"/>
            <a:ext cx="1301350" cy="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6c903c0284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6c903c0284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16c903c0284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787513" y="10969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616d3c0a03_0_0"/>
          <p:cNvSpPr/>
          <p:nvPr/>
        </p:nvSpPr>
        <p:spPr>
          <a:xfrm>
            <a:off x="209450" y="12867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Reflections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3" name="Google Shape;323;g1616d3c0a03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4" name="Google Shape;324;g1616d3c0a03_0_0"/>
          <p:cNvSpPr/>
          <p:nvPr/>
        </p:nvSpPr>
        <p:spPr>
          <a:xfrm>
            <a:off x="3507850" y="5243952"/>
            <a:ext cx="2814449" cy="195255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❖"/>
            </a:pPr>
            <a:r>
              <a:rPr lang="en-US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BOY DC Meeting:  9/22 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➢"/>
            </a:pPr>
            <a:r>
              <a:rPr lang="en-US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Central Office, 5PM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Comfortaa"/>
              <a:buChar char="❖"/>
            </a:pPr>
            <a:r>
              <a:rPr lang="en-US" b="1" i="1">
                <a:solidFill>
                  <a:srgbClr val="FF00FF"/>
                </a:solidFill>
                <a:latin typeface="Comfortaa"/>
                <a:ea typeface="Comfortaa"/>
                <a:cs typeface="Comfortaa"/>
                <a:sym typeface="Comfortaa"/>
              </a:rPr>
              <a:t>Adult Education updates coming!!!</a:t>
            </a: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5" name="Google Shape;325;g1616d3c0a03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6" name="Google Shape;326;g1616d3c0a03_0_0"/>
          <p:cNvSpPr/>
          <p:nvPr/>
        </p:nvSpPr>
        <p:spPr>
          <a:xfrm>
            <a:off x="4639550" y="2527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616d3c0a03_0_0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09/21/2022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g1616d3c0a03_0_0"/>
          <p:cNvSpPr txBox="1"/>
          <p:nvPr/>
        </p:nvSpPr>
        <p:spPr>
          <a:xfrm>
            <a:off x="4639625" y="252725"/>
            <a:ext cx="4895100" cy="302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FCE5CD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Central Office:  Room 3307 2-4 PM</a:t>
            </a:r>
            <a:endParaRPr sz="13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9" name="Google Shape;329;g1616d3c0a03_0_0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Designation Application draft and assurance page workshop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Meeting Protocols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Assurance Page signatures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review, course convention timeline review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Industry Partner Initiative update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Program recruitment 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omfortaa"/>
              <a:buChar char="➢"/>
            </a:pPr>
            <a:r>
              <a:rPr lang="en-US" sz="13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DC Adjunct Hiring Initiative</a:t>
            </a: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330;g1616d3c0a03_0_0"/>
          <p:cNvSpPr/>
          <p:nvPr/>
        </p:nvSpPr>
        <p:spPr>
          <a:xfrm>
            <a:off x="6567588" y="1208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Apply TX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DC students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Roster reconciliation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Snapshot:  10/28/2022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monitoring:  SAISD withdrawal policy </a:t>
            </a:r>
            <a:r>
              <a:rPr lang="en-US" sz="1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11/11/2022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College campus engagement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Advising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Meeting Protocol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review for steering committee meetings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 </a:t>
            </a: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Future Protocol AKA Back to the Future 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Calibri"/>
              <a:buChar char="●"/>
            </a:pPr>
            <a:r>
              <a:rPr lang="en-US" sz="10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SY 23-24 Program NEEDS ASSESSMENT</a:t>
            </a:r>
            <a:endParaRPr sz="10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COURSE CONVENTION</a:t>
            </a:r>
            <a:endParaRPr sz="10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Calibri"/>
              <a:buChar char="●"/>
            </a:pPr>
            <a:r>
              <a:rPr lang="en-US" sz="10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10/30/2022:  Designation Application draft and prepped Assurance page (P-TECH, signed by industry partner &amp; ECHS, ready for signatures) due date</a:t>
            </a:r>
            <a:endParaRPr sz="10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 SEC AND COLLEGE READINESS UPDATE (OZUNA):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MOU meeting with ACD in October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Contact Baird (Cambridge consultant) for TSIa interventions; collaborate with campus Academic Deans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g1616d3c0a03_0_0"/>
          <p:cNvSpPr txBox="1"/>
          <p:nvPr/>
        </p:nvSpPr>
        <p:spPr>
          <a:xfrm flipH="1">
            <a:off x="7135475" y="12084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2" name="Google Shape;332;g1616d3c0a03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1616d3c0a03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32000" y="11552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616d3c0a03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264400" y="5294725"/>
            <a:ext cx="1301350" cy="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1616d3c0a03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1616d3c0a03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616d3c0a03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740325" y="11552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86ae4f65b_0_0"/>
          <p:cNvSpPr/>
          <p:nvPr/>
        </p:nvSpPr>
        <p:spPr>
          <a:xfrm>
            <a:off x="209450" y="12867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Reflections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3" name="Google Shape;343;g1586ae4f65b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4" name="Google Shape;344;g1586ae4f65b_0_0"/>
          <p:cNvSpPr/>
          <p:nvPr/>
        </p:nvSpPr>
        <p:spPr>
          <a:xfrm>
            <a:off x="3507850" y="5855176"/>
            <a:ext cx="2814449" cy="133786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❖"/>
            </a:pPr>
            <a:r>
              <a:rPr lang="en-US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WMPs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❖"/>
            </a:pPr>
            <a:r>
              <a:rPr lang="en-US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Staff Survey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❖"/>
            </a:pPr>
            <a:r>
              <a:rPr lang="en-US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Epic Saturday:  9/17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5" name="Google Shape;345;g1586ae4f65b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Important dates: 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SPC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346;g1586ae4f65b_0_0"/>
          <p:cNvSpPr/>
          <p:nvPr/>
        </p:nvSpPr>
        <p:spPr>
          <a:xfrm>
            <a:off x="4639550" y="2527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586ae4f65b_0_0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09/08/2022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8" name="Google Shape;348;g1586ae4f65b_0_0"/>
          <p:cNvSpPr txBox="1"/>
          <p:nvPr/>
        </p:nvSpPr>
        <p:spPr>
          <a:xfrm>
            <a:off x="4639625" y="252725"/>
            <a:ext cx="4895100" cy="302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FCE5CD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Central Office:  Teams </a:t>
            </a:r>
            <a:r>
              <a:rPr lang="en-US" sz="1050" u="sng">
                <a:solidFill>
                  <a:srgbClr val="6264A7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join the meeting</a:t>
            </a:r>
            <a:endParaRPr sz="13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g1586ae4f65b_0_0"/>
          <p:cNvSpPr/>
          <p:nvPr/>
        </p:nvSpPr>
        <p:spPr>
          <a:xfrm>
            <a:off x="3460663" y="1171050"/>
            <a:ext cx="2814449" cy="4318348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➢"/>
            </a:pPr>
            <a:r>
              <a:rPr lang="en-US" sz="1200" b="1">
                <a:latin typeface="Comfortaa"/>
                <a:ea typeface="Comfortaa"/>
                <a:cs typeface="Comfortaa"/>
                <a:sym typeface="Comfortaa"/>
              </a:rPr>
              <a:t>Spring course selections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○"/>
            </a:pPr>
            <a:r>
              <a:rPr lang="en-US" sz="1200" b="1">
                <a:latin typeface="Comfortaa"/>
                <a:ea typeface="Comfortaa"/>
                <a:cs typeface="Comfortaa"/>
                <a:sym typeface="Comfortaa"/>
              </a:rPr>
              <a:t>Crosswalks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○"/>
            </a:pPr>
            <a:r>
              <a:rPr lang="en-US" sz="1200" b="1">
                <a:latin typeface="Comfortaa"/>
                <a:ea typeface="Comfortaa"/>
                <a:cs typeface="Comfortaa"/>
                <a:sym typeface="Comfortaa"/>
              </a:rPr>
              <a:t>Course Convention 23-24 (10/2022)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➢"/>
            </a:pPr>
            <a:r>
              <a:rPr lang="en-US" sz="1200" b="1">
                <a:latin typeface="Comfortaa"/>
                <a:ea typeface="Comfortaa"/>
                <a:cs typeface="Comfortaa"/>
                <a:sym typeface="Comfortaa"/>
              </a:rPr>
              <a:t>Steering Committee Meeting Goal:  </a:t>
            </a: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What would you want to take away from this kind of meeting?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i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Pre-meeting questions?</a:t>
            </a:r>
            <a:endParaRPr sz="1000" b="1" i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i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Follow-up survey?</a:t>
            </a:r>
            <a:endParaRPr sz="1000" b="1" i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i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Time limit for benchmark product reflections?</a:t>
            </a:r>
            <a:endParaRPr sz="1000" b="1" i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➢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Designation Application Assurance Page</a:t>
            </a: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(timelines per IHE)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Benchmark Products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SAISD due date:  9/30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MOUs review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g1586ae4f65b_0_0"/>
          <p:cNvSpPr/>
          <p:nvPr/>
        </p:nvSpPr>
        <p:spPr>
          <a:xfrm>
            <a:off x="6567588" y="1208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Apply TX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DC students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Snapshot:  10/28/2022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monitoring:  SAISD withdrawal policy </a:t>
            </a:r>
            <a:r>
              <a:rPr lang="en-US" sz="1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11/11/2022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College campus engagement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990000"/>
                </a:solidFill>
                <a:latin typeface="Comfortaa"/>
                <a:ea typeface="Comfortaa"/>
                <a:cs typeface="Comfortaa"/>
                <a:sym typeface="Comfortaa"/>
              </a:rPr>
              <a:t>Transition Engagement</a:t>
            </a:r>
            <a:endParaRPr sz="1000" b="1">
              <a:solidFill>
                <a:srgbClr val="99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Open house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Parent nights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Career days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P-TECH Advisory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2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n-US" sz="12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School Reform Initiative Protocols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Check these out as possibilities for Nov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Master schedule audits occuring; classes with low student counts are being monitored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Industry Partner initiative announcement–30 partners by January 2023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Assess technology needs; place orders on CTE Supply request form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 P-TECH MOU:  ACD partnership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Update designation applications by 9/30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g1586ae4f65b_0_0"/>
          <p:cNvSpPr txBox="1"/>
          <p:nvPr/>
        </p:nvSpPr>
        <p:spPr>
          <a:xfrm flipH="1">
            <a:off x="7135475" y="12084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2" name="Google Shape;352;g1586ae4f65b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1586ae4f65b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75450" y="11552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1586ae4f65b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264400" y="5855175"/>
            <a:ext cx="1301350" cy="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1586ae4f65b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586ae4f65b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586ae4f65b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0325" y="11552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496c9a885d_0_4"/>
          <p:cNvSpPr/>
          <p:nvPr/>
        </p:nvSpPr>
        <p:spPr>
          <a:xfrm>
            <a:off x="209450" y="12867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Reflections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3" name="Google Shape;363;g1496c9a885d_0_4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4" name="Google Shape;364;g1496c9a885d_0_4"/>
          <p:cNvSpPr/>
          <p:nvPr/>
        </p:nvSpPr>
        <p:spPr>
          <a:xfrm>
            <a:off x="3469575" y="5583851"/>
            <a:ext cx="2814449" cy="133786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5" name="Google Shape;365;g1496c9a885d_0_4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October Snapshot (last Friday of OCT)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6" name="Google Shape;366;g1496c9a885d_0_4"/>
          <p:cNvSpPr/>
          <p:nvPr/>
        </p:nvSpPr>
        <p:spPr>
          <a:xfrm>
            <a:off x="4639625" y="1982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1496c9a885d_0_4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week of 8/25/2022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g1496c9a885d_0_4"/>
          <p:cNvSpPr txBox="1"/>
          <p:nvPr/>
        </p:nvSpPr>
        <p:spPr>
          <a:xfrm>
            <a:off x="4639625" y="252725"/>
            <a:ext cx="4895100" cy="302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FCE5CD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Central Office:  Rm. 2301</a:t>
            </a:r>
            <a:endParaRPr sz="13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9" name="Google Shape;369;g1496c9a885d_0_4"/>
          <p:cNvSpPr/>
          <p:nvPr/>
        </p:nvSpPr>
        <p:spPr>
          <a:xfrm>
            <a:off x="3469575" y="1072000"/>
            <a:ext cx="2814449" cy="4318348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➢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ACD/UTSA Census date: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9/7/2022</a:t>
            </a:r>
            <a:endParaRPr sz="10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SAISD withdrawal policy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11/11/2022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➢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P-TECH Advisory Meetings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YAGs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WBL System (Marti)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➢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MS Engagement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Open house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Parent nights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Career days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➢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Spring course selections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Crosswalks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Course Convention 23-24 (10/2022)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➢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Steering Committee Meeting Goals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Dual Credit–BOY (9/22), MOY, EOY Mtgs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WBL-Advisory Meetings Support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OAES:  Recruitment Initiatives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0" name="Google Shape;370;g1496c9a885d_0_4"/>
          <p:cNvSpPr/>
          <p:nvPr/>
        </p:nvSpPr>
        <p:spPr>
          <a:xfrm>
            <a:off x="6567600" y="1072000"/>
            <a:ext cx="2962179" cy="6219247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Apply TX &amp; Parent Consent Forms for spring DC students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Comfortaa"/>
              <a:buChar char="●"/>
            </a:pPr>
            <a:r>
              <a:rPr lang="en-US" sz="12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Snapshot:  10/28/2022</a:t>
            </a:r>
            <a:endParaRPr sz="13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progress monitoring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College campus engagement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Asynchronous Professor intros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IHE Advising Schedule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WBL Experiences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EPIC Saturday Session: 9/17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○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Perna cont’d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➔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Reminder census date:  9/7/2022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➔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Designation Portals open 9/1:  Prep Assurance page for signatures and plan for steering committee meeting 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➔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B/M/EOY meeting dates forthcoming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1" name="Google Shape;371;g1496c9a885d_0_4"/>
          <p:cNvSpPr txBox="1"/>
          <p:nvPr/>
        </p:nvSpPr>
        <p:spPr>
          <a:xfrm flipH="1">
            <a:off x="7121088" y="113975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2" name="Google Shape;372;g1496c9a885d_0_4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1496c9a885d_0_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75450" y="11552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496c9a885d_0_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35550" y="5586725"/>
            <a:ext cx="1301350" cy="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496c9a885d_0_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496c9a885d_0_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1496c9a885d_0_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40325" y="11552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41a626c9b_0_0"/>
          <p:cNvSpPr/>
          <p:nvPr/>
        </p:nvSpPr>
        <p:spPr>
          <a:xfrm>
            <a:off x="209450" y="12867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3" name="Google Shape;383;g1441a626c9b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Frontline &amp; BI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Article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4" name="Google Shape;384;g1441a626c9b_0_0"/>
          <p:cNvSpPr/>
          <p:nvPr/>
        </p:nvSpPr>
        <p:spPr>
          <a:xfrm>
            <a:off x="3469575" y="5583851"/>
            <a:ext cx="2814449" cy="133786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1441a626c9b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Instructional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g1441a626c9b_0_0"/>
          <p:cNvSpPr/>
          <p:nvPr/>
        </p:nvSpPr>
        <p:spPr>
          <a:xfrm>
            <a:off x="4639625" y="1982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1441a626c9b_0_0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week of 8/12/2022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g1441a626c9b_0_0"/>
          <p:cNvSpPr txBox="1"/>
          <p:nvPr/>
        </p:nvSpPr>
        <p:spPr>
          <a:xfrm>
            <a:off x="4752575" y="252725"/>
            <a:ext cx="4782300" cy="302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FCE5CD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ZOOM:   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4"/>
              </a:rPr>
              <a:t>https://saisd.zoom.us/j/89255066719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12-1 PM</a:t>
            </a:r>
            <a:endParaRPr sz="18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9" name="Google Shape;389;g1441a626c9b_0_0"/>
          <p:cNvSpPr/>
          <p:nvPr/>
        </p:nvSpPr>
        <p:spPr>
          <a:xfrm>
            <a:off x="3469575" y="1072000"/>
            <a:ext cx="2814449" cy="4318348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TEA Compliance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Update P-TECH site with Dual Credit MOU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Fall Rosters, Advising, PD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Do you have an advising schedule from your HSP Liaison?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IHE Department PD</a:t>
            </a:r>
            <a:endParaRPr sz="1300" b="1"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SPC:  8/13/2022</a:t>
            </a:r>
            <a:endParaRPr sz="1000" b="1"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Transportation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HS Open house and MS Engagement, more to come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Dual Credit–Counselor Modules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WBL-YAG Goal review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Recruitment Initiatives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0" name="Google Shape;390;g1441a626c9b_0_0"/>
          <p:cNvSpPr/>
          <p:nvPr/>
        </p:nvSpPr>
        <p:spPr>
          <a:xfrm>
            <a:off x="6581988" y="10720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TEA Updates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First Day of School READY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 Data Updates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 of Marketing Flyer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Advisory Meetings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Campus rotations for check-ins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IHE Department PD</a:t>
            </a:r>
            <a:endParaRPr sz="13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◆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6"/>
              </a:rPr>
              <a:t>SPC:  8/13/2022</a:t>
            </a:r>
            <a:endParaRPr sz="13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◆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8/15-19/2022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➔"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Reviewed Alamobooks+ procedure; transportation to college mandatory and campus will arrange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➔"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Verified fall/SP college course selection for Edison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g1441a626c9b_0_0"/>
          <p:cNvSpPr txBox="1"/>
          <p:nvPr/>
        </p:nvSpPr>
        <p:spPr>
          <a:xfrm flipH="1">
            <a:off x="7135475" y="12084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g1441a626c9b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1441a626c9b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09451" y="1031500"/>
            <a:ext cx="830166" cy="4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1441a626c9b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135550" y="5586725"/>
            <a:ext cx="1301350" cy="4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441a626c9b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441a626c9b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441a626c9b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740325" y="11552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510033c54_0_6"/>
          <p:cNvSpPr/>
          <p:nvPr/>
        </p:nvSpPr>
        <p:spPr>
          <a:xfrm>
            <a:off x="209450" y="1286724"/>
            <a:ext cx="2958724" cy="85262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Welcome and Introductions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3" name="Google Shape;403;g14510033c54_0_6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>
                <a:latin typeface="Comfortaa"/>
                <a:ea typeface="Comfortaa"/>
                <a:cs typeface="Comfortaa"/>
                <a:sym typeface="Comfortaa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Frontline &amp; BI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Article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4" name="Google Shape;404;g14510033c54_0_6"/>
          <p:cNvSpPr/>
          <p:nvPr/>
        </p:nvSpPr>
        <p:spPr>
          <a:xfrm>
            <a:off x="3469575" y="5583851"/>
            <a:ext cx="2814449" cy="133786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5" name="Google Shape;405;g14510033c54_0_6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October Snapshot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Steering Committee Meetings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SAC:  11/10/2022 @ SAC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SPC:  11/2-3/2022 @ SPC</a:t>
            </a: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6" name="Google Shape;406;g14510033c54_0_6"/>
          <p:cNvSpPr/>
          <p:nvPr/>
        </p:nvSpPr>
        <p:spPr>
          <a:xfrm>
            <a:off x="4639625" y="198225"/>
            <a:ext cx="4895251" cy="41109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4510033c54_0_6"/>
          <p:cNvSpPr txBox="1"/>
          <p:nvPr/>
        </p:nvSpPr>
        <p:spPr>
          <a:xfrm>
            <a:off x="196250" y="198225"/>
            <a:ext cx="3939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  7/28/2022</a:t>
            </a:r>
            <a:endParaRPr sz="220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8" name="Google Shape;408;g14510033c54_0_6"/>
          <p:cNvSpPr txBox="1"/>
          <p:nvPr/>
        </p:nvSpPr>
        <p:spPr>
          <a:xfrm>
            <a:off x="4696100" y="252725"/>
            <a:ext cx="4782300" cy="3021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FCE5CD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ZOOM:  </a:t>
            </a:r>
            <a:r>
              <a:rPr lang="en-US">
                <a:solidFill>
                  <a:srgbClr val="0956B5"/>
                </a:solidFill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https://saisd.zoom.us/j/81965850985</a:t>
            </a:r>
            <a:r>
              <a:rPr lang="en-US" sz="1962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endParaRPr sz="13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9" name="Google Shape;409;g14510033c54_0_6"/>
          <p:cNvSpPr/>
          <p:nvPr/>
        </p:nvSpPr>
        <p:spPr>
          <a:xfrm>
            <a:off x="3469575" y="1072000"/>
            <a:ext cx="2814449" cy="4318348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WELCOME BACK!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TEA Compliance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Assurances Page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◆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Debrief spring meetings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Fall Rosters &amp; Advising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Campus budgets &amp; grant funds 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Recruitment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➔"/>
            </a:pPr>
            <a:r>
              <a:rPr lang="en-US" sz="1300" b="1">
                <a:latin typeface="Comfortaa"/>
                <a:ea typeface="Comfortaa"/>
                <a:cs typeface="Comfortaa"/>
                <a:sym typeface="Comfortaa"/>
              </a:rPr>
              <a:t>Summer Bridge </a:t>
            </a: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Dual Credit–Course Convention (Oct)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CTE–PLCs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AVID 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WBL-YAG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0" name="Google Shape;410;g14510033c54_0_6"/>
          <p:cNvSpPr/>
          <p:nvPr/>
        </p:nvSpPr>
        <p:spPr>
          <a:xfrm>
            <a:off x="6567600" y="10720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Internal Platform trainings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◆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Josh Johanssen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 &amp; Frontline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◆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Karen Galvan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●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Schoolmint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CTE Curriculum Day:  8/11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◆"/>
            </a:pPr>
            <a:r>
              <a:rPr lang="en-US" sz="13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Mark C. Perna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"/>
              <a:buChar char="✓"/>
            </a:pPr>
            <a:r>
              <a:rPr lang="en-US" sz="1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Designation Application Assurance Page signatures</a:t>
            </a: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1" name="Google Shape;411;g14510033c54_0_6"/>
          <p:cNvSpPr txBox="1"/>
          <p:nvPr/>
        </p:nvSpPr>
        <p:spPr>
          <a:xfrm flipH="1">
            <a:off x="7135475" y="12084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2" name="Google Shape;412;g14510033c54_0_6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14510033c54_0_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09438" y="1031500"/>
            <a:ext cx="615500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14510033c54_0_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135550" y="5586725"/>
            <a:ext cx="1301350" cy="4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4510033c54_0_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98976" y="2260975"/>
            <a:ext cx="1179675" cy="6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4510033c54_0_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14510033c54_0_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740325" y="1155200"/>
            <a:ext cx="2255137" cy="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a1853fc8b_0_0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g20a1853fc8b_0_0"/>
          <p:cNvSpPr/>
          <p:nvPr/>
        </p:nvSpPr>
        <p:spPr>
          <a:xfrm>
            <a:off x="209450" y="4207550"/>
            <a:ext cx="3011422" cy="251559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Local plan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1"/>
              </a:rPr>
              <a:t>Faculty Development Opportunities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g20a1853fc8b_0_0"/>
          <p:cNvSpPr/>
          <p:nvPr/>
        </p:nvSpPr>
        <p:spPr>
          <a:xfrm>
            <a:off x="3507850" y="5180525"/>
            <a:ext cx="2814449" cy="154448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0" name="Google Shape;110;g20a1853fc8b_0_0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SY 2023-24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20a1853fc8b_0_0"/>
          <p:cNvSpPr/>
          <p:nvPr/>
        </p:nvSpPr>
        <p:spPr>
          <a:xfrm>
            <a:off x="4254750" y="77713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ZOOM: 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hlink"/>
                </a:solidFill>
                <a:hlinkClick r:id="rId18"/>
              </a:rPr>
              <a:t>https://saisd.zoom.us/j/8429038001</a:t>
            </a:r>
            <a:r>
              <a:rPr lang="en-US" sz="1600" b="1">
                <a:solidFill>
                  <a:schemeClr val="dk1"/>
                </a:solidFill>
              </a:rPr>
              <a:t> 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12" name="Google Shape;112;g20a1853fc8b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03/23/2023 8:30-9:30 AM 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g20a1853fc8b_0_0"/>
          <p:cNvSpPr/>
          <p:nvPr/>
        </p:nvSpPr>
        <p:spPr>
          <a:xfrm>
            <a:off x="3486175" y="1026400"/>
            <a:ext cx="2814449" cy="4023915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■"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Templates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Three P’s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P-TECH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ECHS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One on one’s:  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10 AM-2 PM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Summer Learning and Bridge Planning and Dual Credit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 and SY 23-24 Rosters</a:t>
            </a:r>
            <a:endParaRPr sz="12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g20a1853fc8b_0_0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Registration is open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 and location(s):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SAISD  Central Office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&amp; ECHS April 13, 2023 1-4 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	PM rm. 1300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2"/>
              </a:rPr>
              <a:t>Steering Committee Presentations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Year 5-6 program FAQs for TEA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g20a1853fc8b_0_0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g20a1853fc8b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20a1853fc8b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0a1853fc8b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0a1853fc8b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0a1853fc8b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042112" y="805650"/>
            <a:ext cx="1655004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0a1853fc8b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95b3b11a5_0_0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g2095b3b11a5_0_0"/>
          <p:cNvSpPr/>
          <p:nvPr/>
        </p:nvSpPr>
        <p:spPr>
          <a:xfrm>
            <a:off x="209450" y="4207550"/>
            <a:ext cx="3011422" cy="251559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Local plan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1"/>
              </a:rPr>
              <a:t>Faculty Development Opportunities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g2095b3b11a5_0_0"/>
          <p:cNvSpPr/>
          <p:nvPr/>
        </p:nvSpPr>
        <p:spPr>
          <a:xfrm>
            <a:off x="3507850" y="5180525"/>
            <a:ext cx="2814449" cy="154448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9" name="Google Shape;129;g2095b3b11a5_0_0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SY 2023-24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g2095b3b11a5_0_0"/>
          <p:cNvSpPr/>
          <p:nvPr/>
        </p:nvSpPr>
        <p:spPr>
          <a:xfrm>
            <a:off x="4254750" y="77713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ZOOM: 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hlink"/>
                </a:solidFill>
                <a:hlinkClick r:id="rId18"/>
              </a:rPr>
              <a:t>https://saisd.zoom.us/j/8429038001</a:t>
            </a:r>
            <a:r>
              <a:rPr lang="en-US" sz="1600" b="1">
                <a:solidFill>
                  <a:schemeClr val="dk1"/>
                </a:solidFill>
              </a:rPr>
              <a:t> 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31" name="Google Shape;131;g2095b3b11a5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03/09/2023 8:30-9 AM 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g2095b3b11a5_0_0"/>
          <p:cNvSpPr/>
          <p:nvPr/>
        </p:nvSpPr>
        <p:spPr>
          <a:xfrm>
            <a:off x="3486175" y="1026400"/>
            <a:ext cx="2814449" cy="4023915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■"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Year 5-6 program FAQs for TEA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Steering Committee Templates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Three P’s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P-TECH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ECHS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New Pathways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HIgh wage, high demand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Periodic Certification Forms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Summer Learning and Bridge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Crosswalk Review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g2095b3b11a5_0_0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HSP Summits: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2"/>
              </a:rPr>
              <a:t>SPC 2/10/2023</a:t>
            </a: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(info)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SAC 2/25/2023 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Registration is open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 and location(s):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SAISD  Central Office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&amp; ECHS April 13, 2023 1-4 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	PM rm. 1300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3"/>
              </a:rPr>
              <a:t>Steering Committee Presentations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Recruitment Opportunities (optional)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Irving Dual Language Academy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Democracy Prep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g2095b3b11a5_0_0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g2095b3b11a5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2095b3b11a5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095b3b11a5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095b3b11a5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095b3b11a5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042112" y="805650"/>
            <a:ext cx="1655004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095b3b11a5_0_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095b3b11a5_0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42088" y="3790388"/>
            <a:ext cx="1828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7161517af_0_0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g1f7161517af_0_0"/>
          <p:cNvSpPr/>
          <p:nvPr/>
        </p:nvSpPr>
        <p:spPr>
          <a:xfrm>
            <a:off x="209450" y="4207550"/>
            <a:ext cx="3011422" cy="251559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Local plan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1"/>
              </a:rPr>
              <a:t>Faculty Development Opportunities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g1f7161517af_0_0"/>
          <p:cNvSpPr/>
          <p:nvPr/>
        </p:nvSpPr>
        <p:spPr>
          <a:xfrm>
            <a:off x="3507850" y="5180525"/>
            <a:ext cx="2814449" cy="154448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9" name="Google Shape;149;g1f7161517af_0_0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SY 2023-24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0" name="Google Shape;150;g1f7161517af_0_0"/>
          <p:cNvSpPr/>
          <p:nvPr/>
        </p:nvSpPr>
        <p:spPr>
          <a:xfrm>
            <a:off x="4254750" y="77713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ZOOM:  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hlink"/>
                </a:solidFill>
                <a:hlinkClick r:id="rId18"/>
              </a:rPr>
              <a:t>https://saisd.zoom.us/j/8429038001</a:t>
            </a:r>
            <a:r>
              <a:rPr lang="en-US" sz="1600" b="1">
                <a:solidFill>
                  <a:schemeClr val="dk1"/>
                </a:solidFill>
              </a:rPr>
              <a:t> 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51" name="Google Shape;151;g1f7161517af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2/23/2023 8:30-10:30 AM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g1f7161517af_0_0"/>
          <p:cNvSpPr/>
          <p:nvPr/>
        </p:nvSpPr>
        <p:spPr>
          <a:xfrm>
            <a:off x="3486175" y="1026400"/>
            <a:ext cx="2814449" cy="4023915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Summer camp and bridge planning resources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Camp (June)  and or Bridge (July-Aug) Dates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Budget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Schoolmint report out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OAES recruitment opportunities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SY 23-24: 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2"/>
              </a:rPr>
              <a:t>ACD Schedule Request review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■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SPC:  3/20/2023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Year 5-6 program FAQs for TEA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3"/>
              </a:rPr>
              <a:t>Steering Committee Template</a:t>
            </a: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review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4"/>
              </a:rPr>
              <a:t>Three P’s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New Pathways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HIgh wage, high demand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g1f7161517af_0_0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HSP Summits: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5"/>
              </a:rPr>
              <a:t>SPC 2/10/2023</a:t>
            </a: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(info)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6"/>
              </a:rPr>
              <a:t>SAC 2/25/2023</a:t>
            </a: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Proposals due 2/24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 and location(s):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SAISD  Central Office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&amp; ECHS April 13, 2023 1-4 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1-5PM rm. 2301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	PM rm. 1300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7"/>
              </a:rPr>
              <a:t>Steering Committee Presentations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Schoolinks Experience Tracker training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2/24/2023  11 AM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g1f7161517af_0_0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g1f7161517af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f7161517af_0_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f7161517af_0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f7161517af_0_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f7161517af_0_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042112" y="805650"/>
            <a:ext cx="1655004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f7161517af_0_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42aa22616_0_4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g1f42aa22616_0_4"/>
          <p:cNvSpPr/>
          <p:nvPr/>
        </p:nvSpPr>
        <p:spPr>
          <a:xfrm>
            <a:off x="209450" y="4207550"/>
            <a:ext cx="3011422" cy="251559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Local plan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1"/>
              </a:rPr>
              <a:t>Faculty Development Opportunities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g1f42aa22616_0_4"/>
          <p:cNvSpPr/>
          <p:nvPr/>
        </p:nvSpPr>
        <p:spPr>
          <a:xfrm>
            <a:off x="3507850" y="5180525"/>
            <a:ext cx="2814449" cy="154448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8" name="Google Shape;168;g1f42aa22616_0_4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SY 2023-24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g1f42aa22616_0_4"/>
          <p:cNvSpPr/>
          <p:nvPr/>
        </p:nvSpPr>
        <p:spPr>
          <a:xfrm>
            <a:off x="4254750" y="106938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SAISD Central Office: Training Room 2301  </a:t>
            </a:r>
            <a:r>
              <a:rPr lang="en-US" b="1" i="1">
                <a:solidFill>
                  <a:schemeClr val="dk1"/>
                </a:solidFill>
              </a:rPr>
              <a:t>OR</a:t>
            </a:r>
            <a:endParaRPr b="1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hlinkClick r:id="rId18"/>
              </a:rPr>
              <a:t>https://saisd.zoom.us/j/8429038001</a:t>
            </a:r>
            <a:r>
              <a:rPr lang="en-US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Meeting ID: 842 903 8001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70" name="Google Shape;170;g1f42aa22616_0_4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2/9/2023 8:30-10:30 AM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g1f42aa22616_0_4"/>
          <p:cNvSpPr/>
          <p:nvPr/>
        </p:nvSpPr>
        <p:spPr>
          <a:xfrm>
            <a:off x="3486175" y="1026400"/>
            <a:ext cx="2814449" cy="4023915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Summer camp and bridge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Camp (June)  and or Bridge (July-Aug) Dates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Budget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Schoolmint report out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OAES recruitment opportunities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SY 23-24: 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2"/>
              </a:rPr>
              <a:t>ACD Schedule Request review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■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SAC:  2/10/2023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■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SPC:  3/20/2023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Parent Engagement Best Practices/Strategies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Roundtable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3"/>
              </a:rPr>
              <a:t>Student/Parent Commitment Form</a:t>
            </a: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Review and </a:t>
            </a: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4"/>
              </a:rPr>
              <a:t>feedback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g1f42aa22616_0_4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HSP Summits: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5"/>
              </a:rPr>
              <a:t>SPC 2/10/2023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6"/>
              </a:rPr>
              <a:t>SAC 2/25/2023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100" b="1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14-15, 2023 (CCRSM Mid-Winter, Regional)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7"/>
              </a:rPr>
              <a:t>Alamo STEM Ecosystem Educator Conference 2023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dates–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SAISD  Central Office Rm. TBD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&amp; ECHS April 13, 2023 1-4 PM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 i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1-5PM ECHS April 19th, 2023 2-5	PM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8"/>
              </a:rPr>
              <a:t>Steering Committee Presentations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Lego league P-TECH/ECHS Showcase (OLGUIN)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FF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18, 2023</a:t>
            </a:r>
            <a:endParaRPr sz="11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Schoolmint report out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OAES recruitment opportunities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g1f42aa22616_0_4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g1f42aa22616_0_4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f42aa22616_0_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f42aa22616_0_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f42aa22616_0_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f42aa22616_0_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042112" y="805650"/>
            <a:ext cx="1655004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f42aa22616_0_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da1c9f7e7_0_0"/>
          <p:cNvSpPr txBox="1"/>
          <p:nvPr/>
        </p:nvSpPr>
        <p:spPr>
          <a:xfrm>
            <a:off x="541950" y="165300"/>
            <a:ext cx="86697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latin typeface="Calibri"/>
                <a:ea typeface="Calibri"/>
                <a:cs typeface="Calibri"/>
                <a:sym typeface="Calibri"/>
              </a:rPr>
              <a:t>NOTES ONLY:  1/26/2023</a:t>
            </a:r>
            <a:endParaRPr sz="5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eda1c9f7e7_0_0"/>
          <p:cNvSpPr txBox="1"/>
          <p:nvPr/>
        </p:nvSpPr>
        <p:spPr>
          <a:xfrm>
            <a:off x="541950" y="1345900"/>
            <a:ext cx="8669700" cy="6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SHHS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P-TECH students participated in renaming ceremony at Tech Port SA; renamed to Boeing Tech Port SA.  SA Mayor and Gov of TX present, Emily (student) launched curtain drop!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H-TECH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Successful choice night, over 90 choice applications received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BRACK ECHS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Received over 240 choice applications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EDISON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TSI prep secured via Academic Dean collaboration; 95 choice applications!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LANIER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Onboarding of new Construction teacher, Mr. Zaid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CTE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Coordinators attending Indeed Informational Workshop at ATT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WBL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SA Worx, CPS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&amp; HEB Energy internship opportunities opening soon; Pathful (formerly Nepris) is great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POST SEC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Celebrating ℅ 2022 at 52% post sec enrollment; 7th grade Pre-ACT; Academic Deans continued TSI resource collab with campuses; SHHS and Highlands to conduct PLC’s with Cambridge; Auto Admission announcement from UTSA–top 25% tuition free, top 50% maybe BOLD promise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CCMR (VAHALIK)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Summer camp and bridge planning reminders–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Summer Enrichment Camps (June)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-focus on the WHY….why P-TECH programming?ECHS programs may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introduce TSI and other college prep tools deemed necessary during this time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Summer Bridge (July/Aug)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-P-TECH rising 9th graders focus on college readiness/ECHS focus on TSI intervention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and testing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	ECHS and P-TECH programs 10th-12th graders, TSI, Team building, field trips, etc.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(all activities can be inclusive of all grade levels)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Suggested Principals meeting to discuss new blueprints; possibly during future check in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Template for steering committee presentations forthcoming; no changes to template can be made, additional information wanting to be shared in that space has to be in a separate document (e.g. one-pager with student success celebrations, video reel prior to presentation); presentations will be bound for board presentation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BENTON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 Continue to plan for SY 23-24, conduct needs assessment; planning for summer is underway, please use budget planning spreadsheet shared in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	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072e437ee_0_0"/>
          <p:cNvSpPr/>
          <p:nvPr/>
        </p:nvSpPr>
        <p:spPr>
          <a:xfrm>
            <a:off x="212900" y="1113550"/>
            <a:ext cx="2958724" cy="956292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g1f072e437ee_0_0"/>
          <p:cNvSpPr/>
          <p:nvPr/>
        </p:nvSpPr>
        <p:spPr>
          <a:xfrm>
            <a:off x="209462" y="420755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Workforce Solutions Alamo:  </a:t>
            </a:r>
            <a:endParaRPr sz="10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6"/>
              </a:rPr>
              <a:t>Local plan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g1f072e437ee_0_0"/>
          <p:cNvSpPr/>
          <p:nvPr/>
        </p:nvSpPr>
        <p:spPr>
          <a:xfrm>
            <a:off x="3507850" y="5180525"/>
            <a:ext cx="2814449" cy="202487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4" name="Google Shape;194;g1f072e437ee_0_0"/>
          <p:cNvSpPr/>
          <p:nvPr/>
        </p:nvSpPr>
        <p:spPr>
          <a:xfrm>
            <a:off x="257012" y="2374625"/>
            <a:ext cx="2962179" cy="1596136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Fall 2023 Enrollment Information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SAC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○"/>
            </a:pPr>
            <a:r>
              <a:rPr lang="en-US" sz="1000" b="1">
                <a:latin typeface="Comfortaa"/>
                <a:ea typeface="Comfortaa"/>
                <a:cs typeface="Comfortaa"/>
                <a:sym typeface="Comfortaa"/>
              </a:rPr>
              <a:t>SPC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g1f072e437ee_0_0"/>
          <p:cNvSpPr/>
          <p:nvPr/>
        </p:nvSpPr>
        <p:spPr>
          <a:xfrm>
            <a:off x="4239150" y="138125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SAISD Central Office: Training Room 1300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96" name="Google Shape;196;g1f072e437ee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1/26/2023 8:30-10:30 AM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g1f072e437ee_0_0"/>
          <p:cNvSpPr/>
          <p:nvPr/>
        </p:nvSpPr>
        <p:spPr>
          <a:xfrm>
            <a:off x="3462388" y="1090988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Summer camp and bridge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Camp (June)  and or Bridge (July-Aug) Dates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Budget planning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Schoolmint report out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OAES recruitment opportunities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SY 23-24: 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ACD Schedule Request review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ECHS</a:t>
            </a: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22"/>
              </a:rPr>
              <a:t>P-TECH</a:t>
            </a: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Blueprint Review: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Review blueprint; provide feedback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Breakout groups to collaborate and share 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omfortaa"/>
              <a:buChar char="○"/>
            </a:pPr>
            <a:r>
              <a:rPr lang="en-US" sz="10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Whole Group share</a:t>
            </a:r>
            <a:endParaRPr sz="10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g1f072e437ee_0_0"/>
          <p:cNvSpPr/>
          <p:nvPr/>
        </p:nvSpPr>
        <p:spPr>
          <a:xfrm>
            <a:off x="6567588" y="10264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CENSUS DATE:  Spring 2023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FF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1, 2023</a:t>
            </a:r>
            <a:endParaRPr sz="1100" b="1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&amp; Networking Opportunities:  </a:t>
            </a:r>
            <a:endParaRPr sz="1100" b="1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14-15, 2023 (CCRSM Mid-Winter, Regional)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3"/>
              </a:rPr>
              <a:t>Alamo STEM Ecosystem Educator Conference 2023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June 13-15: Houston, TX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		(CCRSM State Summit)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dates–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SAISD  Central Office Rm. TBD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&amp; ECHS April 13, 2023 1-4 PM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1-5PM ECHS April 19th, 2023 2-5	PM</a:t>
            </a:r>
            <a:endParaRPr sz="11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4"/>
              </a:rPr>
              <a:t>Steering Committee Presentations:  Fall 2022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MOY  Dual Credit Meeting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2, 2023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■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5"/>
              </a:rPr>
              <a:t>Register here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Lego league P-TECH/ECHS Showcase (OLGUIN)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February 18, 2023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Alamo Colleges District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6"/>
              </a:rPr>
              <a:t>Faculty Development Opportunities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g1f072e437ee_0_0"/>
          <p:cNvSpPr txBox="1"/>
          <p:nvPr/>
        </p:nvSpPr>
        <p:spPr>
          <a:xfrm flipH="1">
            <a:off x="7157288" y="875625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g1f072e437ee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f072e437ee_0_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367237" y="102640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f072e437ee_0_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370688" y="222975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f072e437ee_0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16850" y="422635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f072e437ee_0_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3742038" y="870675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f072e437ee_0_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/>
          <p:nvPr/>
        </p:nvSpPr>
        <p:spPr>
          <a:xfrm>
            <a:off x="3507850" y="5180525"/>
            <a:ext cx="2814449" cy="202487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1" name="Google Shape;211;p1"/>
          <p:cNvSpPr/>
          <p:nvPr/>
        </p:nvSpPr>
        <p:spPr>
          <a:xfrm>
            <a:off x="127900" y="1112350"/>
            <a:ext cx="2962179" cy="139468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4239150" y="138125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SAISD Central Office: RM 3306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or 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ZOOM:  </a:t>
            </a:r>
            <a:r>
              <a:rPr lang="en-US" b="1" u="sng">
                <a:solidFill>
                  <a:schemeClr val="hlink"/>
                </a:solidFill>
                <a:hlinkClick r:id="rId7"/>
              </a:rPr>
              <a:t>https://saisd.zoom.us/j/92240398415</a:t>
            </a:r>
            <a:r>
              <a:rPr lang="en-US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164175" y="419500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1/12/2023 8:30-10:00 AM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Lego League announcement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Spring and summer DC rosters and registration; crosswalks; IHE parent consent forms 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TX CCRSM Convening(s):  Travel Authorization Forms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Summer/summer camp and bridge budgets 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Schoolinks:  </a:t>
            </a:r>
            <a:r>
              <a:rPr lang="en-US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Reports review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omfortaa"/>
              <a:buChar char="➢"/>
            </a:pPr>
            <a:r>
              <a:rPr lang="en-US" sz="1200" b="1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Program needs assessment(s) 23-24</a:t>
            </a:r>
            <a:endParaRPr sz="1200" b="1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6476701" y="1112350"/>
            <a:ext cx="3144001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NOTES: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Ozuna-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CCMR Mtgs going well; TSI Workbook in Spanish being delivered; SHHS and Highlands, Cambridge TSI consultant will attend PLCs; Collaborate with Academic Deans for TSIA interventions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Pena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-Reminder DC classes start 1/17; reminder to reach out about issues with Alamobooks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Anna Olguin, STEM Coordinator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:-2nd Lego League at Hot Wells, 2/18/2023; Opportunity to showcase HS programs 10:30-1 PM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Brenda Burmeister, WBL Coord.</a:t>
            </a: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-Please read SA Works email from Brenda re:  </a:t>
            </a:r>
            <a:r>
              <a:rPr lang="en-US" sz="11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Professional development: Equipping job seekers with the fundamentals for success</a:t>
            </a:r>
            <a:endParaRPr sz="1100" b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sng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Konise</a:t>
            </a:r>
            <a:r>
              <a:rPr lang="en-US" sz="1100" b="1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Alamo STEM Ecosystem Educator Conference 2/11/2023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sng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Dustin</a:t>
            </a: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-Review of 8th grade schoolinks interests report; download using CSV format not excel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GENERAL:  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*CCRSM Convenings:  For February (optional), use grant/campus funds if you plan on attending…June summit, other grant funding may be available for travel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*Summer camp and or bridge:  Budget request forthcoming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*Parent/Student commitment forms will be sent for review; will discuss at MOY DC meeting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7413" y="1096900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7500" y="1112350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"/>
          <p:cNvSpPr txBox="1"/>
          <p:nvPr/>
        </p:nvSpPr>
        <p:spPr>
          <a:xfrm>
            <a:off x="513625" y="2965150"/>
            <a:ext cx="251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164163" y="2650350"/>
            <a:ext cx="3053090" cy="279969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WHAT’S NEXT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Limelight"/>
              <a:ea typeface="Limelight"/>
              <a:cs typeface="Limelight"/>
              <a:sym typeface="Lime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 HSP Annual Breakfast:  February 10, 2023, 8:30 AM @ SPC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US" sz="8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3"/>
              </a:rPr>
              <a:t>MOY Dual Credit Meeting</a:t>
            </a: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:  February 2, 2023 5-6:30 PM 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Opportunities:  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○"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CCRSM Mid-Winter Convening:  February 14-15* Houston, TX (optional)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○"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CCRSM Leadership Summit:  June 13-16; Houston, TX</a:t>
            </a:r>
            <a:endParaRPr sz="800">
              <a:solidFill>
                <a:srgbClr val="242424"/>
              </a:solidFill>
              <a:highlight>
                <a:schemeClr val="lt1"/>
              </a:highlight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Meetings–Central Office: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800" b="1" u="sng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and ECHS April 13, 2023 1-4 PM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</a:t>
            </a: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 PM 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 PM</a:t>
            </a:r>
            <a:endParaRPr sz="800">
              <a:solidFill>
                <a:srgbClr val="242424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14"/>
              </a:rPr>
              <a:t>Steering Committee Presentations:  Fall 2022</a:t>
            </a: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275625" y="5514575"/>
            <a:ext cx="2814449" cy="139468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FF0000"/>
                </a:solidFill>
              </a:rPr>
              <a:t>TODAY’S MEETING LINK: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>
                <a:solidFill>
                  <a:srgbClr val="FF0000"/>
                </a:solidFill>
              </a:rPr>
              <a:t>(COPY AND PASTE LINK INTO BROWSER)</a:t>
            </a:r>
            <a:endParaRPr sz="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C:\Users\YBENTON1\Documents\Zoom\2023-01-12 08.34.03 P_H-TECH And ECHS Bi-Weekly Check in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c808611b3_0_0"/>
          <p:cNvSpPr/>
          <p:nvPr/>
        </p:nvSpPr>
        <p:spPr>
          <a:xfrm>
            <a:off x="212925" y="1295525"/>
            <a:ext cx="2958724" cy="774343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Leadership Moment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Topics (AGENDA)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➢"/>
            </a:pPr>
            <a:r>
              <a:rPr lang="en-US" sz="1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g1fc808611b3_0_0"/>
          <p:cNvSpPr/>
          <p:nvPr/>
        </p:nvSpPr>
        <p:spPr>
          <a:xfrm>
            <a:off x="209450" y="4521600"/>
            <a:ext cx="3053090" cy="240195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Supply Request form</a:t>
            </a:r>
            <a:endParaRPr sz="1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Dual Credit Handbook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Advising Syllabus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CCMR Quick Guide with TSI Resource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Schoolmint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Schoolinks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Volunteer Background Check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Department Marketing Toolkit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★"/>
            </a:pPr>
            <a:r>
              <a:rPr lang="en-US" sz="1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tutor.com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g1fc808611b3_0_0"/>
          <p:cNvSpPr/>
          <p:nvPr/>
        </p:nvSpPr>
        <p:spPr>
          <a:xfrm>
            <a:off x="3507850" y="5180525"/>
            <a:ext cx="2814449" cy="202487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Meeting Norms: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Agree to be fully present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Stay focused on the outcomes for student success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 and accept grace; assume positive intent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voices are heard, valued and equal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575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o"/>
            </a:pPr>
            <a:r>
              <a:rPr lang="en-US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Keep focused on today’s task; use the parking lot for issues needing another meeting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0" name="Google Shape;230;g1fc808611b3_0_0"/>
          <p:cNvSpPr/>
          <p:nvPr/>
        </p:nvSpPr>
        <p:spPr>
          <a:xfrm>
            <a:off x="209450" y="2260975"/>
            <a:ext cx="2962179" cy="2138512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2"/>
              </a:rPr>
              <a:t>UTSA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Alamo Colleges Academic Calendar</a:t>
            </a: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SAISD Instructional Calendar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SAISD Assessment Calendar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</a:pPr>
            <a:r>
              <a:rPr lang="en-US" sz="10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Course Convention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g1fc808611b3_0_0"/>
          <p:cNvSpPr/>
          <p:nvPr/>
        </p:nvSpPr>
        <p:spPr>
          <a:xfrm>
            <a:off x="4239150" y="138125"/>
            <a:ext cx="5218015" cy="625729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SAISD Central Office: Board Room C1302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32" name="Google Shape;232;g1fc808611b3_0_0"/>
          <p:cNvSpPr txBox="1"/>
          <p:nvPr/>
        </p:nvSpPr>
        <p:spPr>
          <a:xfrm>
            <a:off x="84725" y="198225"/>
            <a:ext cx="405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Bi-Weekly P-TECH/ECHS 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Meeting:</a:t>
            </a:r>
            <a:r>
              <a:rPr lang="en-US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-U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12/1/2022 8:30-10:30 AM</a:t>
            </a:r>
            <a:endParaRPr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g1fc808611b3_0_0"/>
          <p:cNvSpPr/>
          <p:nvPr/>
        </p:nvSpPr>
        <p:spPr>
          <a:xfrm>
            <a:off x="3462400" y="1096900"/>
            <a:ext cx="2814449" cy="3936101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➢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Designation Application Assurances:  Dec 16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Website presence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➢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Spring 2023 Rosters and Registration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➢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SY 23-24 Needs Assessment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Non-consumables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➢"/>
            </a:pPr>
            <a:r>
              <a:rPr lang="en-US" sz="11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Choice Application</a:t>
            </a: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➢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5-6-year planning: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8"/>
              </a:rPr>
              <a:t>Handbook review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Internal flowchart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Comfortaa"/>
              <a:buChar char="○"/>
            </a:pPr>
            <a:r>
              <a:rPr lang="en-US" sz="1100" b="1">
                <a:solidFill>
                  <a:srgbClr val="201F1E"/>
                </a:solidFill>
                <a:latin typeface="Comfortaa"/>
                <a:ea typeface="Comfortaa"/>
                <a:cs typeface="Comfortaa"/>
                <a:sym typeface="Comfortaa"/>
              </a:rPr>
              <a:t>Educate TX PLN (via Mobilize)</a:t>
            </a:r>
            <a:endParaRPr sz="11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1F1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" name="Google Shape;234;g1fc808611b3_0_0"/>
          <p:cNvSpPr/>
          <p:nvPr/>
        </p:nvSpPr>
        <p:spPr>
          <a:xfrm>
            <a:off x="6567588" y="1225100"/>
            <a:ext cx="2962179" cy="6090110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fortaa"/>
              <a:buChar char="●"/>
            </a:pPr>
            <a:r>
              <a:rPr lang="en-US" sz="1100" b="1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TX</a:t>
            </a:r>
            <a:r>
              <a:rPr lang="en-US" sz="11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&amp; Parent Consent Forms for spring 2023 DC students 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5-6-year planning:  District Handbook forthcoming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Professional Development Opportunities:  CCRSM Spring Convenings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Designation Application Submittal:  Due December 16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Proposal to present:  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42424"/>
                </a:solidFill>
                <a:highlight>
                  <a:srgbClr val="FFFFFF"/>
                </a:highlight>
              </a:rPr>
              <a:t>Alamo STEM Ecosystem Educator Conference 2023</a:t>
            </a:r>
            <a:endParaRPr sz="11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Spring 2023 Steering Committee dates are set and will be at Central Office: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SAC: 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and ECHS April 13, 2023 1-4 PM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SPC: 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P-TECH April 14th, 2023 1-5 PM </a:t>
            </a:r>
            <a:endParaRPr sz="1100" b="1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ECHS April 19th, 2023 2-5 PM</a:t>
            </a:r>
            <a:endParaRPr sz="11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hlink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  <a:hlinkClick r:id="rId21"/>
              </a:rPr>
              <a:t>Steering Committee Presentations:  Fall 2022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g1fc808611b3_0_0"/>
          <p:cNvSpPr txBox="1"/>
          <p:nvPr/>
        </p:nvSpPr>
        <p:spPr>
          <a:xfrm flipH="1">
            <a:off x="7121075" y="1096900"/>
            <a:ext cx="1855200" cy="4002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WHAT’S NEXT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g1fc808611b3_0_0"/>
          <p:cNvSpPr txBox="1"/>
          <p:nvPr/>
        </p:nvSpPr>
        <p:spPr>
          <a:xfrm>
            <a:off x="481250" y="6965225"/>
            <a:ext cx="25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TXCCRSM (Educate Texas)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1fc808611b3_0_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121450" y="1112350"/>
            <a:ext cx="83017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fc808611b3_0_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367238" y="2374625"/>
            <a:ext cx="64313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fc808611b3_0_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18950" y="4521100"/>
            <a:ext cx="2038300" cy="5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fc808611b3_0_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87500" y="1112350"/>
            <a:ext cx="2255137" cy="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fc808611b3_0_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787524" y="5103475"/>
            <a:ext cx="709950" cy="4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4594</Words>
  <Application>Microsoft Office PowerPoint</Application>
  <PresentationFormat>Custom</PresentationFormat>
  <Paragraphs>1368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Roboto</vt:lpstr>
      <vt:lpstr>Calibri</vt:lpstr>
      <vt:lpstr>Arial</vt:lpstr>
      <vt:lpstr>Limelight</vt:lpstr>
      <vt:lpstr>Comfortaa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KAHN, STEVENS T</dc:creator>
  <cp:lastModifiedBy>KAHN, STEVENS T</cp:lastModifiedBy>
  <cp:revision>1</cp:revision>
  <dcterms:created xsi:type="dcterms:W3CDTF">2006-08-16T00:00:00Z</dcterms:created>
  <dcterms:modified xsi:type="dcterms:W3CDTF">2023-09-04T18:29:50Z</dcterms:modified>
</cp:coreProperties>
</file>