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753600" cy="73152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mfortaa" panose="020B0604020202020204" charset="0"/>
      <p:regular r:id="rId11"/>
      <p:bold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iMtD7ZFPpM26dxiJoTL2u0dsAA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A58922-4A70-409D-82DF-8BBDFA64A060}">
  <a:tblStyle styleId="{33A58922-4A70-409D-82DF-8BBDFA64A06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27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d8bee7e1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13d8bee7e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drive/folders/1anxLaLvoCAaeXwVbX8vxs1Nsfs8KmZNw?usp=sharing" TargetMode="External"/><Relationship Id="rId3" Type="http://schemas.openxmlformats.org/officeDocument/2006/relationships/hyperlink" Target="https://livesaisd.sharepoint.com/sites/intranet/memos/Weekly_Memos/2022-2023/August/WMP%2008-22-22%20Dual%20Credit%20Mandatory%20Withdrawal%20Procedure,%20School%20Year%202022-2023.pdf?CT=1660937530247&amp;OR=ItemsViewos/2021-2022/January/WMP%2001-24-22%20Dual%20Credit%20Mandatory%20Withdrawal%20Procedure,%20Spring%202022.pdf?CT=1642778973364&amp;OR=ItemsView" TargetMode="External"/><Relationship Id="rId7" Type="http://schemas.openxmlformats.org/officeDocument/2006/relationships/hyperlink" Target="https://docs.google.com/document/d/1dMqQX1EO6E03e0vYU5Qe0PaDqtACG3s7XsXzhLFrksU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cs.google.com/document/d/1dKHROMWnzb1jaARvEZwL8vcYgx66gtfMEmd7llA55rs/copy" TargetMode="External"/><Relationship Id="rId5" Type="http://schemas.openxmlformats.org/officeDocument/2006/relationships/hyperlink" Target="https://docs.google.com/document/d/1jA-m3GpAjqeWCP9tfWI0PupEeIxyxR7SNx_zdoRvzvk/copyWCP9tfWI0PupEeIxyxR7SNx_zdoRvzvk/edit?usp=sharing6VpalK7lkotXcV01ec/copy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docs.google.com/document/d/1jA-m3GpAjqeWCP9tfWI0PupEeIxyxR7SNx_zdoRvzvk/copy" TargetMode="External"/><Relationship Id="rId9" Type="http://schemas.openxmlformats.org/officeDocument/2006/relationships/hyperlink" Target="https://docs.google.com/spreadsheets/d/1hN7aoWOtWK7ntWaU_qnQDGEs46VOO-6t/edit?usp=sharing&amp;ouid=108715678307466363559&amp;rtpof=true&amp;sd=tru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pena10@saisd.net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cmank1@saisd.net" TargetMode="External"/><Relationship Id="rId4" Type="http://schemas.openxmlformats.org/officeDocument/2006/relationships/hyperlink" Target="mailto:eozuna1@saisd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Yhhm9lUQKCOHkQ96Fu9aDQlichz4IFCf/view?usp=share_link" TargetMode="External"/><Relationship Id="rId4" Type="http://schemas.openxmlformats.org/officeDocument/2006/relationships/hyperlink" Target="https://docs.google.com/presentation/d/1tiO0z6dk5bss0jNs6CixsgmKkmQfx5g5/edit?usp=share_link&amp;ouid=108715678307466363559&amp;rtpof=true&amp;sd=tru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ENm0R0zE4xuzFuHZTUkHzkNeXcpmgcjl/view?ts=62cdfc0f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drive.google.com/file/d/1ORXPVSnn9j9kJ1V6MFADbpaJe0CECM7I/view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amusa.edu/provost/documents/academic-calendar-2022-2023-05192022.pdf" TargetMode="External"/><Relationship Id="rId5" Type="http://schemas.openxmlformats.org/officeDocument/2006/relationships/hyperlink" Target="https://www.alamo.edu/contentassets/a308471438db4746a76f00d44279643a/academic-calendar-22-23.pdf" TargetMode="External"/><Relationship Id="rId4" Type="http://schemas.openxmlformats.org/officeDocument/2006/relationships/hyperlink" Target="https://www.utsa.edu/registrar/reg_materials/reg_calendar_fall.pdf#_ga=2.212162644.1198587828.1656086012-1697947957.1656086012" TargetMode="External"/><Relationship Id="rId9" Type="http://schemas.openxmlformats.org/officeDocument/2006/relationships/hyperlink" Target="https://drive.google.com/file/d/1_GGquvyeavcc_PgKSyuTx2fukT6mYiiS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990723" y="1653375"/>
            <a:ext cx="6361257" cy="988027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-323850" algn="l" rtl="0">
              <a:lnSpc>
                <a:spcPct val="106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★"/>
            </a:pPr>
            <a:r>
              <a:rPr lang="en-US" sz="15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Weekly Memo re: Mandatory Drop</a:t>
            </a:r>
            <a:endParaRPr sz="1500" b="0" i="0" u="none" strike="noStrike" cap="non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★"/>
            </a:pPr>
            <a:r>
              <a:rPr lang="en-US" sz="15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Permission form</a:t>
            </a:r>
            <a:r>
              <a:rPr lang="en-US" sz="15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 </a:t>
            </a:r>
            <a:r>
              <a:rPr lang="en-US" sz="1500" b="0" i="0" u="none" strike="noStrike" cap="non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- English-speaking families</a:t>
            </a:r>
            <a:endParaRPr sz="1500" b="0" i="0" u="none" strike="noStrike" cap="non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★"/>
            </a:pPr>
            <a:r>
              <a:rPr lang="en-US" sz="1500" b="0" i="0" u="sng" strike="noStrike" cap="non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Permission form </a:t>
            </a:r>
            <a:r>
              <a:rPr lang="en-US" sz="1500" b="0" i="0" u="none" strike="noStrike" cap="non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- Spanish-speaking families </a:t>
            </a:r>
            <a:endParaRPr sz="1500" b="0" i="0" u="none" strike="noStrike" cap="non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500"/>
              <a:buFont typeface="Montserrat"/>
              <a:buChar char="★"/>
            </a:pPr>
            <a:r>
              <a:rPr lang="en-US" sz="1500" b="0" i="0" u="sng" strike="noStrike" cap="none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SAISD Advising Syllabus</a:t>
            </a:r>
            <a:endParaRPr sz="1500" b="0" i="0" u="none" strike="noStrike" cap="non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731520" y="1184417"/>
            <a:ext cx="1742136" cy="32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rPr lang="en-US" sz="19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1461351" y="1492791"/>
            <a:ext cx="1012304" cy="0"/>
          </a:xfrm>
          <a:prstGeom prst="straightConnector1">
            <a:avLst/>
          </a:prstGeom>
          <a:noFill/>
          <a:ln w="28575" cap="rnd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124750" y="3029425"/>
            <a:ext cx="4022806" cy="4173714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●"/>
            </a:pPr>
            <a:r>
              <a:rPr lang="en-US" sz="1700" b="0" i="0" u="sng" strike="noStrike" cap="none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Brackenridge</a:t>
            </a:r>
            <a:r>
              <a:rPr lang="en-US" sz="17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folder</a:t>
            </a:r>
            <a:endParaRPr sz="1700" b="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-U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Campus Course Details-</a:t>
            </a:r>
            <a:r>
              <a:rPr lang="en-US" sz="17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9"/>
              </a:rPr>
              <a:t>template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lang="en-U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Due 21st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●"/>
            </a:pPr>
            <a:r>
              <a:rPr lang="en-U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Graduation cords have been ordered OnRamps cords are in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lang="en-U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15+ hrs only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mfortaa"/>
              <a:buChar char="○"/>
            </a:pPr>
            <a:r>
              <a:rPr lang="en-US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 campus list is good to go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●"/>
            </a:pP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696302" y="1407925"/>
            <a:ext cx="3317295" cy="310388"/>
          </a:xfrm>
          <a:custGeom>
            <a:avLst/>
            <a:gdLst/>
            <a:ahLst/>
            <a:cxnLst/>
            <a:rect l="l" t="t" r="r" b="b"/>
            <a:pathLst>
              <a:path w="7172529" h="660400" extrusionOk="0">
                <a:moveTo>
                  <a:pt x="7048069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048069" y="0"/>
                </a:lnTo>
                <a:cubicBezTo>
                  <a:pt x="7116649" y="0"/>
                  <a:pt x="7172529" y="55880"/>
                  <a:pt x="7172529" y="124460"/>
                </a:cubicBezTo>
                <a:lnTo>
                  <a:pt x="7172529" y="535940"/>
                </a:lnTo>
                <a:cubicBezTo>
                  <a:pt x="7172529" y="604520"/>
                  <a:pt x="7116649" y="660400"/>
                  <a:pt x="7048069" y="660400"/>
                </a:cubicBezTo>
                <a:close/>
              </a:path>
            </a:pathLst>
          </a:cu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38570" y="120262"/>
            <a:ext cx="1574954" cy="122251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731520" y="392713"/>
            <a:ext cx="5138053" cy="390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Dual Credit Monthly Campus Meetings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839100" y="1401101"/>
            <a:ext cx="29691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2"/>
              <a:buFont typeface="Arial"/>
              <a:buNone/>
            </a:pPr>
            <a:r>
              <a:rPr lang="en-US" sz="2062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Resources and Forms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1"/>
          <p:cNvGrpSpPr/>
          <p:nvPr/>
        </p:nvGrpSpPr>
        <p:grpSpPr>
          <a:xfrm>
            <a:off x="485358" y="2936527"/>
            <a:ext cx="2688000" cy="321945"/>
            <a:chOff x="4645067" y="102913"/>
            <a:chExt cx="2688000" cy="321945"/>
          </a:xfrm>
        </p:grpSpPr>
        <p:sp>
          <p:nvSpPr>
            <p:cNvPr id="97" name="Google Shape;97;p1"/>
            <p:cNvSpPr/>
            <p:nvPr/>
          </p:nvSpPr>
          <p:spPr>
            <a:xfrm>
              <a:off x="4984900" y="102913"/>
              <a:ext cx="2008308" cy="321945"/>
            </a:xfrm>
            <a:custGeom>
              <a:avLst/>
              <a:gdLst/>
              <a:ahLst/>
              <a:cxnLst/>
              <a:rect l="l" t="t" r="r" b="b"/>
              <a:pathLst>
                <a:path w="7172529" h="660400" extrusionOk="0">
                  <a:moveTo>
                    <a:pt x="704806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48069" y="0"/>
                  </a:lnTo>
                  <a:cubicBezTo>
                    <a:pt x="7116649" y="0"/>
                    <a:pt x="7172529" y="55880"/>
                    <a:pt x="7172529" y="124460"/>
                  </a:cubicBezTo>
                  <a:lnTo>
                    <a:pt x="7172529" y="535940"/>
                  </a:lnTo>
                  <a:cubicBezTo>
                    <a:pt x="7172529" y="604520"/>
                    <a:pt x="7116649" y="660400"/>
                    <a:pt x="7048069" y="66040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 txBox="1"/>
            <p:nvPr/>
          </p:nvSpPr>
          <p:spPr>
            <a:xfrm>
              <a:off x="4645067" y="142376"/>
              <a:ext cx="26880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79"/>
                <a:buFont typeface="Arial"/>
                <a:buNone/>
              </a:pPr>
              <a:r>
                <a:rPr lang="en-US" sz="1579" b="0" i="0" u="none" strike="noStrike" cap="none">
                  <a:solidFill>
                    <a:srgbClr val="FFFFF9"/>
                  </a:solidFill>
                  <a:latin typeface="Arial"/>
                  <a:ea typeface="Arial"/>
                  <a:cs typeface="Arial"/>
                  <a:sym typeface="Arial"/>
                </a:rPr>
                <a:t>Campus Updates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731520" y="899855"/>
            <a:ext cx="1742136" cy="32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1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Arial"/>
              <a:buNone/>
            </a:pPr>
            <a:r>
              <a:rPr lang="en-US" sz="192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Campus: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1"/>
          <p:cNvCxnSpPr/>
          <p:nvPr/>
        </p:nvCxnSpPr>
        <p:spPr>
          <a:xfrm>
            <a:off x="1943016" y="1193942"/>
            <a:ext cx="1753277" cy="0"/>
          </a:xfrm>
          <a:prstGeom prst="straightConnector1">
            <a:avLst/>
          </a:prstGeom>
          <a:noFill/>
          <a:ln w="28575" cap="rnd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1" name="Google Shape;101;p1"/>
          <p:cNvGrpSpPr/>
          <p:nvPr/>
        </p:nvGrpSpPr>
        <p:grpSpPr>
          <a:xfrm>
            <a:off x="4141912" y="2951997"/>
            <a:ext cx="5471607" cy="4142056"/>
            <a:chOff x="3859784" y="3708851"/>
            <a:chExt cx="3067732" cy="3404056"/>
          </a:xfrm>
        </p:grpSpPr>
        <p:sp>
          <p:nvSpPr>
            <p:cNvPr id="102" name="Google Shape;102;p1"/>
            <p:cNvSpPr/>
            <p:nvPr/>
          </p:nvSpPr>
          <p:spPr>
            <a:xfrm>
              <a:off x="3957761" y="3708851"/>
              <a:ext cx="2969755" cy="3404056"/>
            </a:xfrm>
            <a:custGeom>
              <a:avLst/>
              <a:gdLst/>
              <a:ahLst/>
              <a:cxnLst/>
              <a:rect l="l" t="t" r="r" b="b"/>
              <a:pathLst>
                <a:path w="1515181" h="2066195" extrusionOk="0">
                  <a:moveTo>
                    <a:pt x="1390721" y="2066195"/>
                  </a:moveTo>
                  <a:lnTo>
                    <a:pt x="124460" y="2066195"/>
                  </a:lnTo>
                  <a:cubicBezTo>
                    <a:pt x="55880" y="2066195"/>
                    <a:pt x="0" y="2010315"/>
                    <a:pt x="0" y="1941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90721" y="0"/>
                  </a:lnTo>
                  <a:cubicBezTo>
                    <a:pt x="1459301" y="0"/>
                    <a:pt x="1515181" y="55880"/>
                    <a:pt x="1515181" y="124460"/>
                  </a:cubicBezTo>
                  <a:lnTo>
                    <a:pt x="1515181" y="1941735"/>
                  </a:lnTo>
                  <a:cubicBezTo>
                    <a:pt x="1515181" y="2010315"/>
                    <a:pt x="1459301" y="2066195"/>
                    <a:pt x="1390721" y="2066195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SPC</a:t>
              </a:r>
              <a:endParaRPr sz="13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-3111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omfortaa"/>
                <a:buChar char="●"/>
              </a:pPr>
              <a:endParaRPr sz="13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US" sz="13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UTSA</a:t>
              </a:r>
              <a:endParaRPr sz="13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omfortaa"/>
                <a:buChar char="●"/>
              </a:pPr>
              <a:endParaRPr sz="1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-29210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omfortaa"/>
                <a:buChar char="●"/>
              </a:pPr>
              <a:r>
                <a:rPr lang="en-US" sz="10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CTE Room 1010, students are in Room 1009:every other Friday-guest speakers, course success, </a:t>
              </a:r>
              <a:endParaRPr sz="10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103" name="Google Shape;103;p1"/>
            <p:cNvGrpSpPr/>
            <p:nvPr/>
          </p:nvGrpSpPr>
          <p:grpSpPr>
            <a:xfrm>
              <a:off x="3859784" y="3708854"/>
              <a:ext cx="2688000" cy="321945"/>
              <a:chOff x="5069873" y="860403"/>
              <a:chExt cx="2688000" cy="321945"/>
            </a:xfrm>
          </p:grpSpPr>
          <p:sp>
            <p:nvSpPr>
              <p:cNvPr id="104" name="Google Shape;104;p1"/>
              <p:cNvSpPr/>
              <p:nvPr/>
            </p:nvSpPr>
            <p:spPr>
              <a:xfrm>
                <a:off x="5600550" y="860403"/>
                <a:ext cx="2008308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7172529" h="660400" extrusionOk="0">
                    <a:moveTo>
                      <a:pt x="704806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048069" y="0"/>
                    </a:lnTo>
                    <a:cubicBezTo>
                      <a:pt x="7116649" y="0"/>
                      <a:pt x="7172529" y="55880"/>
                      <a:pt x="7172529" y="124460"/>
                    </a:cubicBezTo>
                    <a:lnTo>
                      <a:pt x="7172529" y="535940"/>
                    </a:lnTo>
                    <a:cubicBezTo>
                      <a:pt x="7172529" y="604520"/>
                      <a:pt x="7116649" y="660400"/>
                      <a:pt x="7048069" y="66040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 txBox="1"/>
              <p:nvPr/>
            </p:nvSpPr>
            <p:spPr>
              <a:xfrm>
                <a:off x="5069873" y="860407"/>
                <a:ext cx="2688000" cy="19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2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79"/>
                  <a:buFont typeface="Arial"/>
                  <a:buNone/>
                </a:pPr>
                <a:r>
                  <a:rPr lang="en-US" sz="1579" b="0" i="0" u="none" strike="noStrike" cap="none">
                    <a:solidFill>
                      <a:srgbClr val="FFFFF9"/>
                    </a:solidFill>
                    <a:latin typeface="Arial"/>
                    <a:ea typeface="Arial"/>
                    <a:cs typeface="Arial"/>
                    <a:sym typeface="Arial"/>
                  </a:rPr>
                  <a:t>Advising</a:t>
                </a:r>
                <a:endParaRPr sz="1579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" name="Google Shape;106;p1"/>
          <p:cNvSpPr txBox="1"/>
          <p:nvPr/>
        </p:nvSpPr>
        <p:spPr>
          <a:xfrm>
            <a:off x="1990725" y="782875"/>
            <a:ext cx="130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059275" y="861100"/>
            <a:ext cx="1753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9"/>
                </a:solidFill>
                <a:latin typeface="Montserrat"/>
                <a:ea typeface="Montserrat"/>
                <a:cs typeface="Montserrat"/>
                <a:sym typeface="Montserrat"/>
              </a:rPr>
              <a:t>Brackenridge</a:t>
            </a:r>
            <a:endParaRPr sz="1400" b="1" i="0" u="none" strike="noStrike" cap="none">
              <a:solidFill>
                <a:srgbClr val="FFFFF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381125" y="1145650"/>
            <a:ext cx="130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FFFFF9"/>
                </a:solidFill>
                <a:latin typeface="Calibri"/>
                <a:ea typeface="Calibri"/>
                <a:cs typeface="Calibri"/>
                <a:sym typeface="Calibri"/>
              </a:rPr>
              <a:t>4/27</a:t>
            </a:r>
            <a:r>
              <a:rPr lang="en-US" sz="1400" b="1" i="0" u="none" strike="noStrike" cap="none">
                <a:solidFill>
                  <a:srgbClr val="FFFFF9"/>
                </a:solidFill>
                <a:latin typeface="Calibri"/>
                <a:ea typeface="Calibri"/>
                <a:cs typeface="Calibri"/>
                <a:sym typeface="Calibri"/>
              </a:rPr>
              <a:t>/23 </a:t>
            </a:r>
            <a:r>
              <a:rPr lang="en-US" sz="1100" b="1" i="0" u="none" strike="noStrike" cap="none">
                <a:solidFill>
                  <a:srgbClr val="FFFFF9"/>
                </a:solidFill>
                <a:latin typeface="Calibri"/>
                <a:ea typeface="Calibri"/>
                <a:cs typeface="Calibri"/>
                <a:sym typeface="Calibri"/>
              </a:rPr>
              <a:t>@9AM</a:t>
            </a:r>
            <a:endParaRPr sz="1100" b="1" i="0" u="none" strike="noStrike" cap="none">
              <a:solidFill>
                <a:srgbClr val="FFFFF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88200" y="1545850"/>
            <a:ext cx="1806935" cy="1390008"/>
          </a:xfrm>
          <a:custGeom>
            <a:avLst/>
            <a:gdLst/>
            <a:ahLst/>
            <a:cxnLst/>
            <a:rect l="l" t="t" r="r" b="b"/>
            <a:pathLst>
              <a:path w="4226749" h="846276" extrusionOk="0">
                <a:moveTo>
                  <a:pt x="4102288" y="846276"/>
                </a:moveTo>
                <a:lnTo>
                  <a:pt x="124460" y="846276"/>
                </a:lnTo>
                <a:cubicBezTo>
                  <a:pt x="55880" y="846276"/>
                  <a:pt x="0" y="790396"/>
                  <a:pt x="0" y="721816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102289" y="0"/>
                </a:lnTo>
                <a:cubicBezTo>
                  <a:pt x="4170869" y="0"/>
                  <a:pt x="4226749" y="55880"/>
                  <a:pt x="4226749" y="124460"/>
                </a:cubicBezTo>
                <a:lnTo>
                  <a:pt x="4226749" y="721816"/>
                </a:lnTo>
                <a:cubicBezTo>
                  <a:pt x="4226749" y="790396"/>
                  <a:pt x="4170869" y="846276"/>
                  <a:pt x="4102289" y="8462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sng" strike="noStrike" cap="none">
                <a:solidFill>
                  <a:srgbClr val="424242"/>
                </a:solidFill>
                <a:latin typeface="Montserrat"/>
                <a:ea typeface="Montserrat"/>
                <a:cs typeface="Montserrat"/>
                <a:sym typeface="Montserrat"/>
              </a:rPr>
              <a:t>Attendees</a:t>
            </a:r>
            <a:endParaRPr sz="1000" b="0" i="0" u="sng" strike="noStrike" cap="non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42424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/>
          <p:nvPr/>
        </p:nvSpPr>
        <p:spPr>
          <a:xfrm>
            <a:off x="548650" y="1724300"/>
            <a:ext cx="2660885" cy="5462665"/>
          </a:xfrm>
          <a:custGeom>
            <a:avLst/>
            <a:gdLst/>
            <a:ahLst/>
            <a:cxnLst/>
            <a:rect l="l" t="t" r="r" b="b"/>
            <a:pathLst>
              <a:path w="1615105" h="2787074" extrusionOk="0">
                <a:moveTo>
                  <a:pt x="1490645" y="2787074"/>
                </a:moveTo>
                <a:lnTo>
                  <a:pt x="124460" y="2787074"/>
                </a:lnTo>
                <a:cubicBezTo>
                  <a:pt x="55880" y="2787074"/>
                  <a:pt x="0" y="2731194"/>
                  <a:pt x="0" y="266261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90645" y="0"/>
                </a:lnTo>
                <a:cubicBezTo>
                  <a:pt x="1559225" y="0"/>
                  <a:pt x="1615105" y="55880"/>
                  <a:pt x="1615105" y="124460"/>
                </a:cubicBezTo>
                <a:lnTo>
                  <a:pt x="1615105" y="2662614"/>
                </a:lnTo>
                <a:cubicBezTo>
                  <a:pt x="1615105" y="2731194"/>
                  <a:pt x="1559225" y="2787074"/>
                  <a:pt x="1490645" y="2787074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BUSI instructors</a:t>
            </a:r>
            <a:endParaRPr sz="13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Mr. Behnsch- </a:t>
            </a:r>
            <a:r>
              <a:rPr lang="en-US" sz="1300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interviewed 4/24</a:t>
            </a:r>
            <a:endParaRPr sz="13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Mr. Guerrero applicants applied- hired - re</a:t>
            </a:r>
            <a:r>
              <a:rPr lang="en-US" sz="1300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ceived email regarding a semester contract? -ask dept. </a:t>
            </a:r>
            <a:endParaRPr sz="13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KINE-Mr. Veryan sent campus the req number 9158- instructor applied 1/12- interview 2/16 -hired</a:t>
            </a:r>
            <a:endParaRPr sz="13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noStrike" cap="none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Spanish DC-Martinez (replace Mar)-SPC approved for application process-out of state no teaching cert.-looking into alternative </a:t>
            </a:r>
            <a:r>
              <a:rPr lang="en-US" sz="1300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cert</a:t>
            </a:r>
            <a:endParaRPr sz="1300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Leal-Sci-campus will check with inst. on major. </a:t>
            </a:r>
            <a:endParaRPr sz="13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strike="sngStrik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0" i="0" u="none" strike="sngStrike" cap="none">
                <a:solidFill>
                  <a:srgbClr val="424242"/>
                </a:solidFill>
                <a:latin typeface="Comfortaa"/>
                <a:ea typeface="Comfortaa"/>
                <a:cs typeface="Comfortaa"/>
                <a:sym typeface="Comfortaa"/>
              </a:rPr>
              <a:t>History-Olsen- sent to Lily 11/30–</a:t>
            </a:r>
            <a:r>
              <a:rPr lang="en-US" sz="1300" b="1" i="0" u="none" strike="noStrike" cap="non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not approved 12/6/22</a:t>
            </a:r>
            <a:endParaRPr sz="1000" b="0" i="0" u="none" strike="noStrike" cap="none">
              <a:solidFill>
                <a:srgbClr val="42424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0" i="0" u="none" strike="noStrike" cap="none">
                <a:solidFill>
                  <a:srgbClr val="424242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Please send these to Ruby Pena </a:t>
            </a:r>
            <a:r>
              <a:rPr lang="en-US" sz="1000" b="0" i="0" u="sng" strike="noStrike" cap="none">
                <a:solidFill>
                  <a:schemeClr val="hlink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3"/>
              </a:rPr>
              <a:t>rpena10@saisd.net</a:t>
            </a:r>
            <a:r>
              <a:rPr lang="en-US" sz="1000" b="0" i="0" u="none" strike="noStrike" cap="none">
                <a:solidFill>
                  <a:srgbClr val="424242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 and be sure to copy Liz Ozuna </a:t>
            </a:r>
            <a:r>
              <a:rPr lang="en-US" sz="1000" b="0" i="0" u="sng" strike="noStrike" cap="none">
                <a:solidFill>
                  <a:schemeClr val="hlink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4"/>
              </a:rPr>
              <a:t>eozuna1@saisd.net</a:t>
            </a:r>
            <a:r>
              <a:rPr lang="en-US" sz="1000" b="0" i="0" u="none" strike="noStrike" cap="none">
                <a:solidFill>
                  <a:srgbClr val="424242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 and Christina Man-Allen </a:t>
            </a:r>
            <a:r>
              <a:rPr lang="en-US" sz="1000" b="0" i="0" u="sng" strike="noStrike" cap="none">
                <a:solidFill>
                  <a:schemeClr val="hlink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  <a:hlinkClick r:id="rId5"/>
              </a:rPr>
              <a:t>cmank1@saisd.net</a:t>
            </a:r>
            <a:r>
              <a:rPr lang="en-US" sz="1000" b="0" i="0" u="none" strike="noStrike" cap="none">
                <a:solidFill>
                  <a:srgbClr val="424242"/>
                </a:solidFill>
                <a:highlight>
                  <a:srgbClr val="FFFF00"/>
                </a:highlight>
                <a:latin typeface="Comfortaa"/>
                <a:ea typeface="Comfortaa"/>
                <a:cs typeface="Comfortaa"/>
                <a:sym typeface="Comfortaa"/>
              </a:rPr>
              <a:t> in the office of  CTE (if a CTE class) when submitting transcripts for review to college partner</a:t>
            </a:r>
            <a:endParaRPr sz="1000" b="0" i="0" u="none" strike="noStrike" cap="none">
              <a:solidFill>
                <a:srgbClr val="424242"/>
              </a:solidFill>
              <a:highlight>
                <a:srgbClr val="FFFF00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3351150" y="1724300"/>
            <a:ext cx="6169361" cy="5462665"/>
          </a:xfrm>
          <a:custGeom>
            <a:avLst/>
            <a:gdLst/>
            <a:ahLst/>
            <a:cxnLst/>
            <a:rect l="l" t="t" r="r" b="b"/>
            <a:pathLst>
              <a:path w="1674182" h="2787074" extrusionOk="0">
                <a:moveTo>
                  <a:pt x="1549722" y="2787074"/>
                </a:moveTo>
                <a:lnTo>
                  <a:pt x="124460" y="2787074"/>
                </a:lnTo>
                <a:cubicBezTo>
                  <a:pt x="55880" y="2787074"/>
                  <a:pt x="0" y="2731194"/>
                  <a:pt x="0" y="266261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549723" y="0"/>
                </a:lnTo>
                <a:cubicBezTo>
                  <a:pt x="1618303" y="0"/>
                  <a:pt x="1674182" y="55880"/>
                  <a:pt x="1674182" y="124460"/>
                </a:cubicBezTo>
                <a:lnTo>
                  <a:pt x="1674182" y="2662614"/>
                </a:lnTo>
                <a:cubicBezTo>
                  <a:pt x="1674182" y="2731194"/>
                  <a:pt x="1618303" y="2787074"/>
                  <a:pt x="1549723" y="2787074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Timeline/Dates: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Spring: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4/14/23	last date to withdraw</a:t>
            </a:r>
            <a:endParaRPr sz="15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Updates: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ApplyTX completed </a:t>
            </a:r>
            <a:endParaRPr sz="14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Char char="●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working on registration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collected parent consent forms for new students and can provide originals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all online students have been registered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summer registration complete!  :)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38570" y="120262"/>
            <a:ext cx="1574954" cy="122251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/>
        </p:nvSpPr>
        <p:spPr>
          <a:xfrm>
            <a:off x="731520" y="392713"/>
            <a:ext cx="51381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Dual Credit Monthly Campus Meetings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2"/>
          <p:cNvGrpSpPr/>
          <p:nvPr/>
        </p:nvGrpSpPr>
        <p:grpSpPr>
          <a:xfrm>
            <a:off x="535381" y="1629266"/>
            <a:ext cx="2688000" cy="374781"/>
            <a:chOff x="3695503" y="550141"/>
            <a:chExt cx="2688000" cy="374780"/>
          </a:xfrm>
        </p:grpSpPr>
        <p:sp>
          <p:nvSpPr>
            <p:cNvPr id="119" name="Google Shape;119;p2"/>
            <p:cNvSpPr/>
            <p:nvPr/>
          </p:nvSpPr>
          <p:spPr>
            <a:xfrm>
              <a:off x="4021854" y="550144"/>
              <a:ext cx="2044171" cy="374777"/>
            </a:xfrm>
            <a:custGeom>
              <a:avLst/>
              <a:gdLst/>
              <a:ahLst/>
              <a:cxnLst/>
              <a:rect l="l" t="t" r="r" b="b"/>
              <a:pathLst>
                <a:path w="7172529" h="660400" extrusionOk="0">
                  <a:moveTo>
                    <a:pt x="704806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48069" y="0"/>
                  </a:lnTo>
                  <a:cubicBezTo>
                    <a:pt x="7116649" y="0"/>
                    <a:pt x="7172529" y="55880"/>
                    <a:pt x="7172529" y="124460"/>
                  </a:cubicBezTo>
                  <a:lnTo>
                    <a:pt x="7172529" y="535940"/>
                  </a:lnTo>
                  <a:cubicBezTo>
                    <a:pt x="7172529" y="604520"/>
                    <a:pt x="7116649" y="660400"/>
                    <a:pt x="7048069" y="66040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3695503" y="550141"/>
              <a:ext cx="26880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79"/>
                <a:buFont typeface="Arial"/>
                <a:buNone/>
              </a:pPr>
              <a:r>
                <a:rPr lang="en-US" sz="1579" b="0" i="0" u="none" strike="noStrike" cap="none">
                  <a:solidFill>
                    <a:srgbClr val="FFFFF9"/>
                  </a:solidFill>
                  <a:latin typeface="Arial"/>
                  <a:ea typeface="Arial"/>
                  <a:cs typeface="Arial"/>
                  <a:sym typeface="Arial"/>
                </a:rPr>
                <a:t>Instructor Approvals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3482521" y="1605032"/>
            <a:ext cx="2688000" cy="322663"/>
            <a:chOff x="4690142" y="847788"/>
            <a:chExt cx="2688000" cy="322663"/>
          </a:xfrm>
        </p:grpSpPr>
        <p:sp>
          <p:nvSpPr>
            <p:cNvPr id="122" name="Google Shape;122;p2"/>
            <p:cNvSpPr/>
            <p:nvPr/>
          </p:nvSpPr>
          <p:spPr>
            <a:xfrm>
              <a:off x="5105400" y="847788"/>
              <a:ext cx="2006372" cy="322663"/>
            </a:xfrm>
            <a:custGeom>
              <a:avLst/>
              <a:gdLst/>
              <a:ahLst/>
              <a:cxnLst/>
              <a:rect l="l" t="t" r="r" b="b"/>
              <a:pathLst>
                <a:path w="7172529" h="660400" extrusionOk="0">
                  <a:moveTo>
                    <a:pt x="704806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48069" y="0"/>
                  </a:lnTo>
                  <a:cubicBezTo>
                    <a:pt x="7116649" y="0"/>
                    <a:pt x="7172529" y="55880"/>
                    <a:pt x="7172529" y="124460"/>
                  </a:cubicBezTo>
                  <a:lnTo>
                    <a:pt x="7172529" y="535940"/>
                  </a:lnTo>
                  <a:cubicBezTo>
                    <a:pt x="7172529" y="604520"/>
                    <a:pt x="7116649" y="660400"/>
                    <a:pt x="7048069" y="66040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4690142" y="862626"/>
              <a:ext cx="2688000" cy="24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79"/>
                <a:buFont typeface="Arial"/>
                <a:buNone/>
              </a:pPr>
              <a:r>
                <a:rPr lang="en-US" sz="1579" b="0" i="0" u="none" strike="noStrike" cap="none">
                  <a:solidFill>
                    <a:srgbClr val="FFFFF9"/>
                  </a:solidFill>
                  <a:latin typeface="Arial"/>
                  <a:ea typeface="Arial"/>
                  <a:cs typeface="Arial"/>
                  <a:sym typeface="Arial"/>
                </a:rPr>
                <a:t>SPC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717245" y="686275"/>
            <a:ext cx="3080955" cy="951100"/>
            <a:chOff x="717245" y="686275"/>
            <a:chExt cx="3080955" cy="951100"/>
          </a:xfrm>
        </p:grpSpPr>
        <p:cxnSp>
          <p:nvCxnSpPr>
            <p:cNvPr id="125" name="Google Shape;125;p2"/>
            <p:cNvCxnSpPr/>
            <p:nvPr/>
          </p:nvCxnSpPr>
          <p:spPr>
            <a:xfrm>
              <a:off x="1461351" y="1492791"/>
              <a:ext cx="1012200" cy="0"/>
            </a:xfrm>
            <a:prstGeom prst="straightConnector1">
              <a:avLst/>
            </a:prstGeom>
            <a:noFill/>
            <a:ln w="28575" cap="rnd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6" name="Google Shape;126;p2"/>
            <p:cNvCxnSpPr/>
            <p:nvPr/>
          </p:nvCxnSpPr>
          <p:spPr>
            <a:xfrm>
              <a:off x="1888561" y="989105"/>
              <a:ext cx="1753200" cy="0"/>
            </a:xfrm>
            <a:prstGeom prst="straightConnector1">
              <a:avLst/>
            </a:prstGeom>
            <a:noFill/>
            <a:ln w="28575" cap="rnd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7" name="Google Shape;127;p2"/>
            <p:cNvGrpSpPr/>
            <p:nvPr/>
          </p:nvGrpSpPr>
          <p:grpSpPr>
            <a:xfrm>
              <a:off x="717245" y="686275"/>
              <a:ext cx="3080955" cy="400200"/>
              <a:chOff x="731520" y="861100"/>
              <a:chExt cx="3080955" cy="400200"/>
            </a:xfrm>
          </p:grpSpPr>
          <p:sp>
            <p:nvSpPr>
              <p:cNvPr id="128" name="Google Shape;128;p2"/>
              <p:cNvSpPr txBox="1"/>
              <p:nvPr/>
            </p:nvSpPr>
            <p:spPr>
              <a:xfrm>
                <a:off x="731520" y="899855"/>
                <a:ext cx="17421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010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20"/>
                  <a:buFont typeface="Arial"/>
                  <a:buNone/>
                </a:pPr>
                <a:r>
                  <a:rPr lang="en-US" sz="192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Campus: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 txBox="1"/>
              <p:nvPr/>
            </p:nvSpPr>
            <p:spPr>
              <a:xfrm>
                <a:off x="2059275" y="861100"/>
                <a:ext cx="1753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9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Brackenridge</a:t>
                </a:r>
                <a:endParaRPr sz="1400" b="1" i="0" u="none" strike="noStrike" cap="none">
                  <a:solidFill>
                    <a:srgbClr val="FFFFF9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30" name="Google Shape;130;p2"/>
            <p:cNvGrpSpPr/>
            <p:nvPr/>
          </p:nvGrpSpPr>
          <p:grpSpPr>
            <a:xfrm>
              <a:off x="717245" y="1237175"/>
              <a:ext cx="1954605" cy="400200"/>
              <a:chOff x="731520" y="1145650"/>
              <a:chExt cx="1954605" cy="400200"/>
            </a:xfrm>
          </p:grpSpPr>
          <p:sp>
            <p:nvSpPr>
              <p:cNvPr id="131" name="Google Shape;131;p2"/>
              <p:cNvSpPr txBox="1"/>
              <p:nvPr/>
            </p:nvSpPr>
            <p:spPr>
              <a:xfrm>
                <a:off x="731520" y="1184417"/>
                <a:ext cx="1742100" cy="29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010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20"/>
                  <a:buFont typeface="Arial"/>
                  <a:buNone/>
                </a:pPr>
                <a:r>
                  <a:rPr lang="en-US" sz="192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Date: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 txBox="1"/>
              <p:nvPr/>
            </p:nvSpPr>
            <p:spPr>
              <a:xfrm>
                <a:off x="1381125" y="1145650"/>
                <a:ext cx="1305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en-US" b="1">
                    <a:solidFill>
                      <a:srgbClr val="FFFFF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4/27/</a:t>
                </a:r>
                <a:r>
                  <a:rPr lang="en-US" sz="1400" b="1" i="0" u="none" strike="noStrike" cap="none">
                    <a:solidFill>
                      <a:srgbClr val="FFFFF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23 </a:t>
                </a:r>
                <a:r>
                  <a:rPr lang="en-US" sz="1100" b="1" i="0" u="none" strike="noStrike" cap="none">
                    <a:solidFill>
                      <a:srgbClr val="FFFFF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@9AM</a:t>
                </a:r>
                <a:endParaRPr sz="1400" b="1" i="0" u="none" strike="noStrike" cap="none">
                  <a:solidFill>
                    <a:srgbClr val="FFFFF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" name="Google Shape;133;p2"/>
            <p:cNvGrpSpPr/>
            <p:nvPr/>
          </p:nvGrpSpPr>
          <p:grpSpPr>
            <a:xfrm>
              <a:off x="731677" y="972925"/>
              <a:ext cx="2550300" cy="400200"/>
              <a:chOff x="731527" y="1145650"/>
              <a:chExt cx="2550300" cy="400200"/>
            </a:xfrm>
          </p:grpSpPr>
          <p:sp>
            <p:nvSpPr>
              <p:cNvPr id="134" name="Google Shape;134;p2"/>
              <p:cNvSpPr txBox="1"/>
              <p:nvPr/>
            </p:nvSpPr>
            <p:spPr>
              <a:xfrm>
                <a:off x="731527" y="1184425"/>
                <a:ext cx="2550300" cy="29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4010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20"/>
                  <a:buFont typeface="Arial"/>
                  <a:buNone/>
                </a:pPr>
                <a:r>
                  <a:rPr lang="en-US" sz="192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IHE Liaison: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 txBox="1"/>
              <p:nvPr/>
            </p:nvSpPr>
            <p:spPr>
              <a:xfrm>
                <a:off x="1888400" y="1145650"/>
                <a:ext cx="13050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1" i="0" u="none" strike="noStrike" cap="none">
                    <a:solidFill>
                      <a:srgbClr val="FFFFF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Lily Gonzalez</a:t>
                </a:r>
                <a:endParaRPr sz="1400" b="1" i="0" u="none" strike="noStrike" cap="none">
                  <a:solidFill>
                    <a:srgbClr val="FFFFF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36" name="Google Shape;136;p2"/>
            <p:cNvCxnSpPr/>
            <p:nvPr/>
          </p:nvCxnSpPr>
          <p:spPr>
            <a:xfrm>
              <a:off x="1651561" y="1283530"/>
              <a:ext cx="1753200" cy="0"/>
            </a:xfrm>
            <a:prstGeom prst="straightConnector1">
              <a:avLst/>
            </a:prstGeom>
            <a:noFill/>
            <a:ln w="28575" cap="rnd" cmpd="sng">
              <a:solidFill>
                <a:srgbClr val="73737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7" name="Google Shape;13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1899" y="5124600"/>
            <a:ext cx="6027849" cy="19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2" name="Google Shape;142;g13d8bee7e13_0_1"/>
          <p:cNvCxnSpPr/>
          <p:nvPr/>
        </p:nvCxnSpPr>
        <p:spPr>
          <a:xfrm>
            <a:off x="1461351" y="1492791"/>
            <a:ext cx="1012200" cy="0"/>
          </a:xfrm>
          <a:prstGeom prst="straightConnector1">
            <a:avLst/>
          </a:prstGeom>
          <a:noFill/>
          <a:ln w="28575" cap="rnd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3" name="Google Shape;143;g13d8bee7e13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8570" y="120262"/>
            <a:ext cx="1574954" cy="12225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3d8bee7e13_0_1"/>
          <p:cNvSpPr txBox="1"/>
          <p:nvPr/>
        </p:nvSpPr>
        <p:spPr>
          <a:xfrm>
            <a:off x="731520" y="392713"/>
            <a:ext cx="51381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3"/>
              <a:buFont typeface="Arial"/>
              <a:buNone/>
            </a:pPr>
            <a:r>
              <a:rPr lang="en-US" sz="22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Dual Credit Monthly Campus Meetings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g13d8bee7e13_0_1"/>
          <p:cNvCxnSpPr/>
          <p:nvPr/>
        </p:nvCxnSpPr>
        <p:spPr>
          <a:xfrm>
            <a:off x="1888561" y="989105"/>
            <a:ext cx="1753200" cy="0"/>
          </a:xfrm>
          <a:prstGeom prst="straightConnector1">
            <a:avLst/>
          </a:prstGeom>
          <a:noFill/>
          <a:ln w="28575" cap="rnd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6" name="Google Shape;146;g13d8bee7e13_0_1"/>
          <p:cNvGrpSpPr/>
          <p:nvPr/>
        </p:nvGrpSpPr>
        <p:grpSpPr>
          <a:xfrm>
            <a:off x="731668" y="1605029"/>
            <a:ext cx="8697617" cy="5601514"/>
            <a:chOff x="3351146" y="1605032"/>
            <a:chExt cx="2950746" cy="5601514"/>
          </a:xfrm>
        </p:grpSpPr>
        <p:sp>
          <p:nvSpPr>
            <p:cNvPr id="147" name="Google Shape;147;g13d8bee7e13_0_1"/>
            <p:cNvSpPr/>
            <p:nvPr/>
          </p:nvSpPr>
          <p:spPr>
            <a:xfrm>
              <a:off x="3351146" y="1702075"/>
              <a:ext cx="2950746" cy="5504471"/>
            </a:xfrm>
            <a:custGeom>
              <a:avLst/>
              <a:gdLst/>
              <a:ahLst/>
              <a:cxnLst/>
              <a:rect l="l" t="t" r="r" b="b"/>
              <a:pathLst>
                <a:path w="1674182" h="2787074" extrusionOk="0">
                  <a:moveTo>
                    <a:pt x="1549722" y="2787074"/>
                  </a:moveTo>
                  <a:lnTo>
                    <a:pt x="124460" y="2787074"/>
                  </a:lnTo>
                  <a:cubicBezTo>
                    <a:pt x="55880" y="2787074"/>
                    <a:pt x="0" y="2731194"/>
                    <a:pt x="0" y="2662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549723" y="0"/>
                  </a:lnTo>
                  <a:cubicBezTo>
                    <a:pt x="1618303" y="0"/>
                    <a:pt x="1674182" y="55880"/>
                    <a:pt x="1674182" y="124460"/>
                  </a:cubicBezTo>
                  <a:lnTo>
                    <a:pt x="1674182" y="2662614"/>
                  </a:lnTo>
                  <a:cubicBezTo>
                    <a:pt x="1674182" y="2731194"/>
                    <a:pt x="1618303" y="2787074"/>
                    <a:pt x="1549723" y="2787074"/>
                  </a:cubicBezTo>
                  <a:close/>
                </a:path>
              </a:pathLst>
            </a:custGeom>
            <a:solidFill>
              <a:srgbClr val="FFFFF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Timeline/Dates:</a:t>
              </a:r>
              <a:endPara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April 28: Withdrawal Deadline (all classes)</a:t>
              </a:r>
              <a:endPara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May 2: Last day of classes</a:t>
              </a:r>
              <a:endPara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May 4-10: Final Exams</a:t>
              </a:r>
              <a:endParaRPr sz="12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May 16: Final Grades Visible</a:t>
              </a:r>
              <a:endPara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rPr>
                <a:t>Updates:</a:t>
              </a:r>
              <a:endPara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 sz="1400" b="0" i="0" u="sng" strike="noStrike" cap="none">
                  <a:solidFill>
                    <a:schemeClr val="hlink"/>
                  </a:solidFill>
                  <a:latin typeface="Comfortaa"/>
                  <a:ea typeface="Comfortaa"/>
                  <a:cs typeface="Comfortaa"/>
                  <a:sym typeface="Comfortaa"/>
                  <a:hlinkClick r:id="rId4"/>
                </a:rPr>
                <a:t>Application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 guide -let Jillian know if need application session (deadline June 1st)</a:t>
              </a:r>
              <a:endPara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Need HS transcripts showing sophomore grade level and no TSI scores, still need bacterial meningitis.</a:t>
              </a:r>
              <a:endPara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UTSA Info </a:t>
              </a:r>
              <a:r>
                <a:rPr lang="en-US" sz="1400" b="0" i="0" u="sng" strike="noStrike" cap="none">
                  <a:solidFill>
                    <a:schemeClr val="hlink"/>
                  </a:solidFill>
                  <a:latin typeface="Comfortaa"/>
                  <a:ea typeface="Comfortaa"/>
                  <a:cs typeface="Comfortaa"/>
                  <a:sym typeface="Comfortaa"/>
                  <a:hlinkClick r:id="rId5"/>
                </a:rPr>
                <a:t>Packet</a:t>
              </a:r>
              <a:endPara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-students need to complete their field hours for EED 2013 and turn in paperwork by May 2nd. Students who do not submit will not get credit for the course.</a:t>
              </a:r>
              <a:endPara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-last day of classes is May 2nd</a:t>
              </a:r>
              <a:endPara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-last day to withdraw is tomorrow!</a:t>
              </a:r>
              <a:endPara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-finals info has been provided to the campus -</a:t>
              </a:r>
              <a:endPara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encourage campus to have new admits apply as soon as possible. Deadline is June 1st </a:t>
              </a:r>
              <a:endPara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r>
                <a:rPr lang="en-US">
                  <a:solidFill>
                    <a:schemeClr val="dk1"/>
                  </a:solidFill>
                  <a:latin typeface="Comfortaa"/>
                  <a:ea typeface="Comfortaa"/>
                  <a:cs typeface="Comfortaa"/>
                  <a:sym typeface="Comfortaa"/>
                </a:rPr>
                <a:t>-final grade reports will be sent out by May 17th</a:t>
              </a:r>
              <a:endPara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mfortaa"/>
                <a:buChar char="●"/>
              </a:pPr>
              <a:endPara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marL="45720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grpSp>
          <p:nvGrpSpPr>
            <p:cNvPr id="148" name="Google Shape;148;g13d8bee7e13_0_1"/>
            <p:cNvGrpSpPr/>
            <p:nvPr/>
          </p:nvGrpSpPr>
          <p:grpSpPr>
            <a:xfrm>
              <a:off x="3482521" y="1605032"/>
              <a:ext cx="2688000" cy="321945"/>
              <a:chOff x="4690142" y="847788"/>
              <a:chExt cx="2688000" cy="321945"/>
            </a:xfrm>
          </p:grpSpPr>
          <p:sp>
            <p:nvSpPr>
              <p:cNvPr id="149" name="Google Shape;149;g13d8bee7e13_0_1"/>
              <p:cNvSpPr/>
              <p:nvPr/>
            </p:nvSpPr>
            <p:spPr>
              <a:xfrm>
                <a:off x="5105400" y="847788"/>
                <a:ext cx="2008308" cy="321945"/>
              </a:xfrm>
              <a:custGeom>
                <a:avLst/>
                <a:gdLst/>
                <a:ahLst/>
                <a:cxnLst/>
                <a:rect l="l" t="t" r="r" b="b"/>
                <a:pathLst>
                  <a:path w="7172529" h="660400" extrusionOk="0">
                    <a:moveTo>
                      <a:pt x="704806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048069" y="0"/>
                    </a:lnTo>
                    <a:cubicBezTo>
                      <a:pt x="7116649" y="0"/>
                      <a:pt x="7172529" y="55880"/>
                      <a:pt x="7172529" y="124460"/>
                    </a:cubicBezTo>
                    <a:lnTo>
                      <a:pt x="7172529" y="535940"/>
                    </a:lnTo>
                    <a:cubicBezTo>
                      <a:pt x="7172529" y="604520"/>
                      <a:pt x="7116649" y="660400"/>
                      <a:pt x="7048069" y="660400"/>
                    </a:cubicBezTo>
                    <a:close/>
                  </a:path>
                </a:pathLst>
              </a:custGeom>
              <a:solidFill>
                <a:srgbClr val="7373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g13d8bee7e13_0_1"/>
              <p:cNvSpPr txBox="1"/>
              <p:nvPr/>
            </p:nvSpPr>
            <p:spPr>
              <a:xfrm>
                <a:off x="4690142" y="862626"/>
                <a:ext cx="2688000" cy="243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lnSpc>
                    <a:spcPct val="14002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79"/>
                  <a:buFont typeface="Arial"/>
                  <a:buNone/>
                </a:pPr>
                <a:r>
                  <a:rPr lang="en-US" sz="1579" b="0" i="0" u="none" strike="noStrike" cap="none">
                    <a:solidFill>
                      <a:srgbClr val="FFFFF9"/>
                    </a:solidFill>
                    <a:latin typeface="Arial"/>
                    <a:ea typeface="Arial"/>
                    <a:cs typeface="Arial"/>
                    <a:sym typeface="Arial"/>
                  </a:rPr>
                  <a:t>UTSA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1" name="Google Shape;151;g13d8bee7e13_0_1"/>
          <p:cNvGrpSpPr/>
          <p:nvPr/>
        </p:nvGrpSpPr>
        <p:grpSpPr>
          <a:xfrm>
            <a:off x="717245" y="686275"/>
            <a:ext cx="2980455" cy="400200"/>
            <a:chOff x="731520" y="861100"/>
            <a:chExt cx="2980455" cy="400200"/>
          </a:xfrm>
        </p:grpSpPr>
        <p:sp>
          <p:nvSpPr>
            <p:cNvPr id="152" name="Google Shape;152;g13d8bee7e13_0_1"/>
            <p:cNvSpPr txBox="1"/>
            <p:nvPr/>
          </p:nvSpPr>
          <p:spPr>
            <a:xfrm>
              <a:off x="731520" y="899855"/>
              <a:ext cx="1742100" cy="2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20"/>
                <a:buFont typeface="Arial"/>
                <a:buNone/>
              </a:pPr>
              <a:r>
                <a:rPr lang="en-US" sz="192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Campus: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g13d8bee7e13_0_1"/>
            <p:cNvSpPr txBox="1"/>
            <p:nvPr/>
          </p:nvSpPr>
          <p:spPr>
            <a:xfrm>
              <a:off x="2059275" y="861100"/>
              <a:ext cx="16527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Brackenridge</a:t>
              </a:r>
              <a:endParaRPr sz="1400" b="1" i="0" u="none" strike="noStrike" cap="none">
                <a:solidFill>
                  <a:srgbClr val="FFFFF9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4" name="Google Shape;154;g13d8bee7e13_0_1"/>
          <p:cNvGrpSpPr/>
          <p:nvPr/>
        </p:nvGrpSpPr>
        <p:grpSpPr>
          <a:xfrm>
            <a:off x="717245" y="1237175"/>
            <a:ext cx="1954605" cy="400200"/>
            <a:chOff x="731520" y="1145650"/>
            <a:chExt cx="1954605" cy="400200"/>
          </a:xfrm>
        </p:grpSpPr>
        <p:sp>
          <p:nvSpPr>
            <p:cNvPr id="155" name="Google Shape;155;g13d8bee7e13_0_1"/>
            <p:cNvSpPr txBox="1"/>
            <p:nvPr/>
          </p:nvSpPr>
          <p:spPr>
            <a:xfrm>
              <a:off x="731520" y="1184417"/>
              <a:ext cx="1742100" cy="2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20"/>
                <a:buFont typeface="Arial"/>
                <a:buNone/>
              </a:pPr>
              <a:r>
                <a:rPr lang="en-US" sz="192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Date: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g13d8bee7e13_0_1"/>
            <p:cNvSpPr txBox="1"/>
            <p:nvPr/>
          </p:nvSpPr>
          <p:spPr>
            <a:xfrm>
              <a:off x="1381125" y="1145650"/>
              <a:ext cx="1305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b="1">
                  <a:solidFill>
                    <a:srgbClr val="FFFFF9"/>
                  </a:solidFill>
                  <a:latin typeface="Calibri"/>
                  <a:ea typeface="Calibri"/>
                  <a:cs typeface="Calibri"/>
                  <a:sym typeface="Calibri"/>
                </a:rPr>
                <a:t>4/27</a:t>
              </a:r>
              <a:r>
                <a:rPr lang="en-US" sz="1400" b="1" i="0" u="none" strike="noStrike" cap="none">
                  <a:solidFill>
                    <a:srgbClr val="FFFFF9"/>
                  </a:solidFill>
                  <a:latin typeface="Calibri"/>
                  <a:ea typeface="Calibri"/>
                  <a:cs typeface="Calibri"/>
                  <a:sym typeface="Calibri"/>
                </a:rPr>
                <a:t>/23 </a:t>
              </a:r>
              <a:r>
                <a:rPr lang="en-US" sz="1100" b="1" i="0" u="none" strike="noStrike" cap="none">
                  <a:solidFill>
                    <a:srgbClr val="FFFFF9"/>
                  </a:solidFill>
                  <a:latin typeface="Calibri"/>
                  <a:ea typeface="Calibri"/>
                  <a:cs typeface="Calibri"/>
                  <a:sym typeface="Calibri"/>
                </a:rPr>
                <a:t>@9AM</a:t>
              </a:r>
              <a:endParaRPr sz="1400" b="1" i="0" u="none" strike="noStrike" cap="none">
                <a:solidFill>
                  <a:srgbClr val="FFFF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g13d8bee7e13_0_1"/>
          <p:cNvGrpSpPr/>
          <p:nvPr/>
        </p:nvGrpSpPr>
        <p:grpSpPr>
          <a:xfrm>
            <a:off x="731677" y="972925"/>
            <a:ext cx="2550300" cy="400200"/>
            <a:chOff x="731527" y="1145650"/>
            <a:chExt cx="2550300" cy="400200"/>
          </a:xfrm>
        </p:grpSpPr>
        <p:sp>
          <p:nvSpPr>
            <p:cNvPr id="158" name="Google Shape;158;g13d8bee7e13_0_1"/>
            <p:cNvSpPr txBox="1"/>
            <p:nvPr/>
          </p:nvSpPr>
          <p:spPr>
            <a:xfrm>
              <a:off x="731527" y="1184425"/>
              <a:ext cx="2550300" cy="29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10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20"/>
                <a:buFont typeface="Arial"/>
                <a:buNone/>
              </a:pPr>
              <a:r>
                <a:rPr lang="en-US" sz="192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Liaison: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g13d8bee7e13_0_1"/>
            <p:cNvSpPr txBox="1"/>
            <p:nvPr/>
          </p:nvSpPr>
          <p:spPr>
            <a:xfrm>
              <a:off x="1888400" y="1145650"/>
              <a:ext cx="1305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FFFFF9"/>
                  </a:solidFill>
                  <a:latin typeface="Calibri"/>
                  <a:ea typeface="Calibri"/>
                  <a:cs typeface="Calibri"/>
                  <a:sym typeface="Calibri"/>
                </a:rPr>
                <a:t>Jillian Woolard</a:t>
              </a:r>
              <a:endParaRPr sz="1400" b="1" i="0" u="none" strike="noStrike" cap="none">
                <a:solidFill>
                  <a:srgbClr val="FFFFF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0" name="Google Shape;160;g13d8bee7e13_0_1"/>
          <p:cNvCxnSpPr/>
          <p:nvPr/>
        </p:nvCxnSpPr>
        <p:spPr>
          <a:xfrm>
            <a:off x="1651561" y="1283530"/>
            <a:ext cx="1753200" cy="0"/>
          </a:xfrm>
          <a:prstGeom prst="straightConnector1">
            <a:avLst/>
          </a:prstGeom>
          <a:noFill/>
          <a:ln w="28575" cap="rnd" cmpd="sng">
            <a:solidFill>
              <a:srgbClr val="73737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799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50" y="6027424"/>
            <a:ext cx="4288151" cy="9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 txBox="1"/>
          <p:nvPr/>
        </p:nvSpPr>
        <p:spPr>
          <a:xfrm>
            <a:off x="5450125" y="5771413"/>
            <a:ext cx="4167600" cy="14775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Useful Links: </a:t>
            </a:r>
            <a:endParaRPr sz="14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UTSA Academic Calendar</a:t>
            </a:r>
            <a:endParaRPr sz="14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Alamo Colleges Academic Calendar</a:t>
            </a:r>
            <a:endParaRPr sz="1400" b="1" i="0" u="none" strike="noStrike" cap="none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sng" strike="noStrike" cap="none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6"/>
              </a:rPr>
              <a:t>TAMUSA Academic Calendar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600" b="0" i="0" u="sng" strike="noStrike" cap="none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7"/>
              </a:rPr>
              <a:t>OnRamps Calendar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sng" strike="noStrike" cap="none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8"/>
              </a:rPr>
              <a:t>SAISD Assessment Calendar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412825" y="662225"/>
            <a:ext cx="4159172" cy="4700594"/>
          </a:xfrm>
          <a:custGeom>
            <a:avLst/>
            <a:gdLst/>
            <a:ahLst/>
            <a:cxnLst/>
            <a:rect l="l" t="t" r="r" b="b"/>
            <a:pathLst>
              <a:path w="1515181" h="2066195" extrusionOk="0">
                <a:moveTo>
                  <a:pt x="1390721" y="2066195"/>
                </a:moveTo>
                <a:lnTo>
                  <a:pt x="124460" y="2066195"/>
                </a:lnTo>
                <a:cubicBezTo>
                  <a:pt x="55880" y="2066195"/>
                  <a:pt x="0" y="2010315"/>
                  <a:pt x="0" y="1941735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390721" y="0"/>
                </a:lnTo>
                <a:cubicBezTo>
                  <a:pt x="1459301" y="0"/>
                  <a:pt x="1515181" y="55880"/>
                  <a:pt x="1515181" y="124460"/>
                </a:cubicBezTo>
                <a:lnTo>
                  <a:pt x="1515181" y="1941735"/>
                </a:lnTo>
                <a:cubicBezTo>
                  <a:pt x="1515181" y="2010315"/>
                  <a:pt x="1459301" y="2066195"/>
                  <a:pt x="1390721" y="2066195"/>
                </a:cubicBezTo>
                <a:close/>
              </a:path>
            </a:pathLst>
          </a:custGeom>
          <a:solidFill>
            <a:srgbClr val="FFFFF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fortaa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Instructor applications open</a:t>
            </a:r>
            <a:endParaRPr sz="16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-US" sz="1600">
                <a:latin typeface="Comfortaa"/>
                <a:ea typeface="Comfortaa"/>
                <a:cs typeface="Comfortaa"/>
                <a:sym typeface="Comfortaa"/>
              </a:rPr>
              <a:t>geoscience? look at budget- going to replace physics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mfortaa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Info sheet on </a:t>
            </a:r>
            <a:r>
              <a:rPr lang="en-US" sz="1600" b="0" i="0" u="sng" strike="noStrike" cap="none">
                <a:solidFill>
                  <a:srgbClr val="0000FF"/>
                </a:solidFill>
                <a:latin typeface="Comfortaa"/>
                <a:ea typeface="Comfortaa"/>
                <a:cs typeface="Comfortaa"/>
                <a:sym typeface="Comforta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PLD</a:t>
            </a:r>
            <a:endParaRPr sz="16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68" name="Google Shape;168;p3"/>
          <p:cNvGrpSpPr/>
          <p:nvPr/>
        </p:nvGrpSpPr>
        <p:grpSpPr>
          <a:xfrm>
            <a:off x="1207236" y="454285"/>
            <a:ext cx="2685581" cy="346928"/>
            <a:chOff x="5892508" y="4600667"/>
            <a:chExt cx="2688000" cy="321945"/>
          </a:xfrm>
        </p:grpSpPr>
        <p:sp>
          <p:nvSpPr>
            <p:cNvPr id="169" name="Google Shape;169;p3"/>
            <p:cNvSpPr/>
            <p:nvPr/>
          </p:nvSpPr>
          <p:spPr>
            <a:xfrm>
              <a:off x="6307766" y="4600667"/>
              <a:ext cx="2008308" cy="321945"/>
            </a:xfrm>
            <a:custGeom>
              <a:avLst/>
              <a:gdLst/>
              <a:ahLst/>
              <a:cxnLst/>
              <a:rect l="l" t="t" r="r" b="b"/>
              <a:pathLst>
                <a:path w="7172529" h="660400" extrusionOk="0">
                  <a:moveTo>
                    <a:pt x="704806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048069" y="0"/>
                  </a:lnTo>
                  <a:cubicBezTo>
                    <a:pt x="7116649" y="0"/>
                    <a:pt x="7172529" y="55880"/>
                    <a:pt x="7172529" y="124460"/>
                  </a:cubicBezTo>
                  <a:lnTo>
                    <a:pt x="7172529" y="535940"/>
                  </a:lnTo>
                  <a:cubicBezTo>
                    <a:pt x="7172529" y="604520"/>
                    <a:pt x="7116649" y="660400"/>
                    <a:pt x="7048069" y="660400"/>
                  </a:cubicBez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5892508" y="4615505"/>
              <a:ext cx="26880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79"/>
                <a:buFont typeface="Arial"/>
                <a:buNone/>
              </a:pPr>
              <a:r>
                <a:rPr lang="en-US" sz="1579" b="0" i="0" u="none" strike="noStrike" cap="none">
                  <a:solidFill>
                    <a:srgbClr val="FFFFF9"/>
                  </a:solidFill>
                  <a:latin typeface="Arial"/>
                  <a:ea typeface="Arial"/>
                  <a:cs typeface="Arial"/>
                  <a:sym typeface="Arial"/>
                </a:rPr>
                <a:t>OnRamps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71" name="Google Shape;171;p3"/>
          <p:cNvGraphicFramePr/>
          <p:nvPr/>
        </p:nvGraphicFramePr>
        <p:xfrm>
          <a:off x="5577950" y="15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{33A58922-4A70-409D-82DF-8BBDFA64A060}</a:tableStyleId>
              </a:tblPr>
              <a:tblGrid>
                <a:gridCol w="366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Upcoming Calendar Dates</a:t>
                      </a:r>
                      <a:endParaRPr sz="1400" b="1" u="none" strike="noStrike" cap="none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Alamo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rgbClr val="000000"/>
                          </a:solidFill>
                        </a:rPr>
                        <a:t>April 7, 2023 Deadline to have parent meetings</a:t>
                      </a:r>
                      <a:endParaRPr sz="14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Alamo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April 14, 2023 Last day to withdraw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TAMUSA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April 24, 2023 Last day to withdraw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Custom</PresentationFormat>
  <Paragraphs>107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Comfortaa</vt:lpstr>
      <vt:lpstr>Calibri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KAHN, STEVENS T</dc:creator>
  <cp:lastModifiedBy>KAHN, STEVENS T</cp:lastModifiedBy>
  <cp:revision>1</cp:revision>
  <dcterms:created xsi:type="dcterms:W3CDTF">2006-08-16T00:00:00Z</dcterms:created>
  <dcterms:modified xsi:type="dcterms:W3CDTF">2023-09-04T18:42:15Z</dcterms:modified>
</cp:coreProperties>
</file>