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Libre Franklin"/>
      <p:regular r:id="rId17"/>
      <p:bold r:id="rId18"/>
      <p:italic r:id="rId19"/>
      <p:boldItalic r:id="rId20"/>
    </p:embeddedFont>
    <p:embeddedFont>
      <p:font typeface="Libre Franklin Thin"/>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http://customooxmlschemas.google.com/">
      <go:slidesCustomData xmlns:go="http://customooxmlschemas.google.com/" r:id="rId25" roundtripDataSignature="AMtx7mgIw+byEmEHMUlK7bujRpvLRpmm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Italic.fntdata"/><Relationship Id="rId22" Type="http://schemas.openxmlformats.org/officeDocument/2006/relationships/font" Target="fonts/LibreFranklinThin-bold.fntdata"/><Relationship Id="rId21" Type="http://schemas.openxmlformats.org/officeDocument/2006/relationships/font" Target="fonts/LibreFranklinThin-regular.fntdata"/><Relationship Id="rId24" Type="http://schemas.openxmlformats.org/officeDocument/2006/relationships/font" Target="fonts/LibreFranklinThin-boldItalic.fntdata"/><Relationship Id="rId23" Type="http://schemas.openxmlformats.org/officeDocument/2006/relationships/font" Target="fonts/LibreFranklinTh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regular.fntdata"/><Relationship Id="rId16" Type="http://schemas.openxmlformats.org/officeDocument/2006/relationships/slide" Target="slides/slide11.xml"/><Relationship Id="rId19" Type="http://schemas.openxmlformats.org/officeDocument/2006/relationships/font" Target="fonts/LibreFranklin-italic.fntdata"/><Relationship Id="rId1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Libre Franklin Thin"/>
                <a:ea typeface="Libre Franklin Thin"/>
                <a:cs typeface="Libre Franklin Thin"/>
                <a:sym typeface="Libre Franklin Thin"/>
              </a:rPr>
              <a:t>‹#›</a:t>
            </a:fld>
            <a:endParaRPr b="0" i="0" sz="1200" u="none" cap="none" strike="noStrike">
              <a:solidFill>
                <a:schemeClr val="dk1"/>
              </a:solidFill>
              <a:latin typeface="Libre Franklin Thin"/>
              <a:ea typeface="Libre Franklin Thin"/>
              <a:cs typeface="Libre Franklin Thin"/>
              <a:sym typeface="Libre Franklin Thi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5a17c59ab_0_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d5a17c59ab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5a17c59ab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d5a17c59ab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5a17c59ab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d5a17c59a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5a17c59ab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d5a17c59ab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5a17c59ab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d5a17c59ab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5a17c59ab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d5a17c59ab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5a17c59ab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d5a17c59ab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6"/>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 type="body"/>
          </p:nvPr>
        </p:nvSpPr>
        <p:spPr>
          <a:xfrm>
            <a:off x="1524000" y="1828799"/>
            <a:ext cx="9144000" cy="457200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3F3F3F"/>
              </a:buClr>
              <a:buSzPts val="1800"/>
              <a:buChar char="▪"/>
              <a:defRPr/>
            </a:lvl1pPr>
            <a:lvl2pPr indent="-342900" lvl="1" marL="914400" algn="l">
              <a:lnSpc>
                <a:spcPct val="90000"/>
              </a:lnSpc>
              <a:spcBef>
                <a:spcPts val="600"/>
              </a:spcBef>
              <a:spcAft>
                <a:spcPts val="0"/>
              </a:spcAft>
              <a:buClr>
                <a:srgbClr val="3F3F3F"/>
              </a:buClr>
              <a:buSzPts val="1800"/>
              <a:buChar char="▪"/>
              <a:defRPr/>
            </a:lvl2pPr>
            <a:lvl3pPr indent="-342900" lvl="2" marL="1371600" algn="l">
              <a:lnSpc>
                <a:spcPct val="90000"/>
              </a:lnSpc>
              <a:spcBef>
                <a:spcPts val="600"/>
              </a:spcBef>
              <a:spcAft>
                <a:spcPts val="0"/>
              </a:spcAft>
              <a:buClr>
                <a:srgbClr val="3F3F3F"/>
              </a:buClr>
              <a:buSzPts val="1800"/>
              <a:buChar char="▪"/>
              <a:defRPr/>
            </a:lvl3pPr>
            <a:lvl4pPr indent="-342900" lvl="3" marL="1828800" algn="l">
              <a:lnSpc>
                <a:spcPct val="90000"/>
              </a:lnSpc>
              <a:spcBef>
                <a:spcPts val="600"/>
              </a:spcBef>
              <a:spcAft>
                <a:spcPts val="0"/>
              </a:spcAft>
              <a:buClr>
                <a:srgbClr val="3F3F3F"/>
              </a:buClr>
              <a:buSzPts val="1800"/>
              <a:buChar char="▪"/>
              <a:defRPr/>
            </a:lvl4pPr>
            <a:lvl5pPr indent="-330200" lvl="4" marL="2286000" algn="l">
              <a:lnSpc>
                <a:spcPct val="90000"/>
              </a:lnSpc>
              <a:spcBef>
                <a:spcPts val="600"/>
              </a:spcBef>
              <a:spcAft>
                <a:spcPts val="0"/>
              </a:spcAft>
              <a:buClr>
                <a:srgbClr val="3F3F3F"/>
              </a:buClr>
              <a:buSzPts val="1600"/>
              <a:buChar char="▪"/>
              <a:defRPr/>
            </a:lvl5pPr>
            <a:lvl6pPr indent="-342900" lvl="5" marL="2743200" algn="l">
              <a:lnSpc>
                <a:spcPct val="90000"/>
              </a:lnSpc>
              <a:spcBef>
                <a:spcPts val="400"/>
              </a:spcBef>
              <a:spcAft>
                <a:spcPts val="0"/>
              </a:spcAft>
              <a:buClr>
                <a:srgbClr val="3F3F3F"/>
              </a:buClr>
              <a:buSzPts val="1800"/>
              <a:buChar char="▪"/>
              <a:defRPr/>
            </a:lvl6pPr>
            <a:lvl7pPr indent="-342900" lvl="6" marL="3200400" algn="l">
              <a:lnSpc>
                <a:spcPct val="90000"/>
              </a:lnSpc>
              <a:spcBef>
                <a:spcPts val="400"/>
              </a:spcBef>
              <a:spcAft>
                <a:spcPts val="0"/>
              </a:spcAft>
              <a:buClr>
                <a:srgbClr val="3F3F3F"/>
              </a:buClr>
              <a:buSzPts val="1800"/>
              <a:buChar char="▪"/>
              <a:defRPr/>
            </a:lvl7pPr>
            <a:lvl8pPr indent="-342900" lvl="7" marL="3657600" algn="l">
              <a:lnSpc>
                <a:spcPct val="90000"/>
              </a:lnSpc>
              <a:spcBef>
                <a:spcPts val="400"/>
              </a:spcBef>
              <a:spcAft>
                <a:spcPts val="0"/>
              </a:spcAft>
              <a:buClr>
                <a:srgbClr val="3F3F3F"/>
              </a:buClr>
              <a:buSzPts val="1800"/>
              <a:buChar char="▪"/>
              <a:defRPr/>
            </a:lvl8pPr>
            <a:lvl9pPr indent="-342900" lvl="8" marL="4114800" algn="l">
              <a:lnSpc>
                <a:spcPct val="90000"/>
              </a:lnSpc>
              <a:spcBef>
                <a:spcPts val="400"/>
              </a:spcBef>
              <a:spcAft>
                <a:spcPts val="0"/>
              </a:spcAft>
              <a:buClr>
                <a:srgbClr val="3F3F3F"/>
              </a:buClr>
              <a:buSzPts val="1800"/>
              <a:buChar char="▪"/>
              <a:defRPr/>
            </a:lvl9pPr>
          </a:lstStyle>
          <a:p/>
        </p:txBody>
      </p:sp>
      <p:sp>
        <p:nvSpPr>
          <p:cNvPr id="19" name="Google Shape;19;p6"/>
          <p:cNvSpPr txBox="1"/>
          <p:nvPr>
            <p:ph idx="11" type="ftr"/>
          </p:nvPr>
        </p:nvSpPr>
        <p:spPr>
          <a:xfrm>
            <a:off x="1066800" y="6481760"/>
            <a:ext cx="7848600" cy="23971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0" type="dt"/>
          </p:nvPr>
        </p:nvSpPr>
        <p:spPr>
          <a:xfrm>
            <a:off x="9067800" y="6465885"/>
            <a:ext cx="1066800" cy="23971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7"/>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1" type="ftr"/>
          </p:nvPr>
        </p:nvSpPr>
        <p:spPr>
          <a:xfrm>
            <a:off x="1066800" y="6481760"/>
            <a:ext cx="7848600" cy="23971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0" type="dt"/>
          </p:nvPr>
        </p:nvSpPr>
        <p:spPr>
          <a:xfrm>
            <a:off x="9067800" y="6465885"/>
            <a:ext cx="1066800" cy="23971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rgbClr val="FFFFFF"/>
        </a:solidFill>
      </p:bgPr>
    </p:bg>
    <p:spTree>
      <p:nvGrpSpPr>
        <p:cNvPr id="27" name="Shape 27"/>
        <p:cNvGrpSpPr/>
        <p:nvPr/>
      </p:nvGrpSpPr>
      <p:grpSpPr>
        <a:xfrm>
          <a:off x="0" y="0"/>
          <a:ext cx="0" cy="0"/>
          <a:chOff x="0" y="0"/>
          <a:chExt cx="0" cy="0"/>
        </a:xfrm>
      </p:grpSpPr>
      <p:sp>
        <p:nvSpPr>
          <p:cNvPr descr="Rectangle" id="28" name="Google Shape;28;p8"/>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Thin"/>
              <a:ea typeface="Libre Franklin Thin"/>
              <a:cs typeface="Libre Franklin Thin"/>
              <a:sym typeface="Libre Franklin Thin"/>
            </a:endParaRPr>
          </a:p>
        </p:txBody>
      </p:sp>
      <p:sp>
        <p:nvSpPr>
          <p:cNvPr descr="Rectangle" id="29" name="Google Shape;29;p8"/>
          <p:cNvSpPr/>
          <p:nvPr/>
        </p:nvSpPr>
        <p:spPr>
          <a:xfrm>
            <a:off x="7255668" y="228600"/>
            <a:ext cx="4686300" cy="6400800"/>
          </a:xfrm>
          <a:prstGeom prst="rect">
            <a:avLst/>
          </a:prstGeom>
          <a:noFill/>
          <a:ln cap="flat" cmpd="sng" w="1587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Thin"/>
              <a:ea typeface="Libre Franklin Thin"/>
              <a:cs typeface="Libre Franklin Thin"/>
              <a:sym typeface="Libre Franklin Thin"/>
            </a:endParaRPr>
          </a:p>
        </p:txBody>
      </p:sp>
      <p:sp>
        <p:nvSpPr>
          <p:cNvPr id="30" name="Google Shape;30;p8"/>
          <p:cNvSpPr txBox="1"/>
          <p:nvPr>
            <p:ph type="title"/>
          </p:nvPr>
        </p:nvSpPr>
        <p:spPr>
          <a:xfrm>
            <a:off x="7635240" y="3200400"/>
            <a:ext cx="3932237" cy="1752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Libre Franklin Thin"/>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31" name="Google Shape;31;p8"/>
          <p:cNvSpPr/>
          <p:nvPr>
            <p:ph idx="2" type="pic"/>
          </p:nvPr>
        </p:nvSpPr>
        <p:spPr>
          <a:xfrm>
            <a:off x="1" y="0"/>
            <a:ext cx="7008810" cy="6857999"/>
          </a:xfrm>
          <a:prstGeom prst="rect">
            <a:avLst/>
          </a:prstGeom>
          <a:noFill/>
          <a:ln>
            <a:noFill/>
          </a:ln>
        </p:spPr>
        <p:txBody>
          <a:bodyPr anchorCtr="0" anchor="t" bIns="45700" lIns="91425" spcFirstLastPara="1" rIns="91425" wrap="square" tIns="457200">
            <a:noAutofit/>
          </a:bodyPr>
          <a:lstStyle>
            <a:lvl1pPr lvl="0" marR="0" rtl="0" algn="ctr">
              <a:lnSpc>
                <a:spcPct val="90000"/>
              </a:lnSpc>
              <a:spcBef>
                <a:spcPts val="1800"/>
              </a:spcBef>
              <a:spcAft>
                <a:spcPts val="0"/>
              </a:spcAft>
              <a:buClr>
                <a:srgbClr val="3F3F3F"/>
              </a:buClr>
              <a:buSzPts val="2400"/>
              <a:buFont typeface="Arial"/>
              <a:buNone/>
              <a:defRPr b="0" i="0" sz="2400" u="none" cap="none" strike="noStrike">
                <a:solidFill>
                  <a:srgbClr val="3F3F3F"/>
                </a:solidFill>
                <a:latin typeface="Libre Franklin Thin"/>
                <a:ea typeface="Libre Franklin Thin"/>
                <a:cs typeface="Libre Franklin Thin"/>
                <a:sym typeface="Libre Franklin Thin"/>
              </a:defRPr>
            </a:lvl1pPr>
            <a:lvl2pPr lvl="1" marR="0" rtl="0" algn="l">
              <a:lnSpc>
                <a:spcPct val="90000"/>
              </a:lnSpc>
              <a:spcBef>
                <a:spcPts val="600"/>
              </a:spcBef>
              <a:spcAft>
                <a:spcPts val="0"/>
              </a:spcAft>
              <a:buClr>
                <a:srgbClr val="3F3F3F"/>
              </a:buClr>
              <a:buSzPts val="2800"/>
              <a:buFont typeface="Arial"/>
              <a:buNone/>
              <a:defRPr b="0" i="0" sz="2800" u="none" cap="none" strike="noStrike">
                <a:solidFill>
                  <a:srgbClr val="3F3F3F"/>
                </a:solidFill>
                <a:latin typeface="Libre Franklin Thin"/>
                <a:ea typeface="Libre Franklin Thin"/>
                <a:cs typeface="Libre Franklin Thin"/>
                <a:sym typeface="Libre Franklin Thin"/>
              </a:defRPr>
            </a:lvl2pPr>
            <a:lvl3pPr lvl="2" marR="0" rtl="0" algn="l">
              <a:lnSpc>
                <a:spcPct val="90000"/>
              </a:lnSpc>
              <a:spcBef>
                <a:spcPts val="600"/>
              </a:spcBef>
              <a:spcAft>
                <a:spcPts val="0"/>
              </a:spcAft>
              <a:buClr>
                <a:srgbClr val="3F3F3F"/>
              </a:buClr>
              <a:buSzPts val="2400"/>
              <a:buFont typeface="Arial"/>
              <a:buNone/>
              <a:defRPr b="0" i="0" sz="2400" u="none" cap="none" strike="noStrike">
                <a:solidFill>
                  <a:srgbClr val="3F3F3F"/>
                </a:solidFill>
                <a:latin typeface="Libre Franklin Thin"/>
                <a:ea typeface="Libre Franklin Thin"/>
                <a:cs typeface="Libre Franklin Thin"/>
                <a:sym typeface="Libre Franklin Thin"/>
              </a:defRPr>
            </a:lvl3pPr>
            <a:lvl4pPr lvl="3" marR="0" rtl="0" algn="l">
              <a:lnSpc>
                <a:spcPct val="90000"/>
              </a:lnSpc>
              <a:spcBef>
                <a:spcPts val="6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4pPr>
            <a:lvl5pPr lvl="4" marR="0" rtl="0" algn="l">
              <a:lnSpc>
                <a:spcPct val="90000"/>
              </a:lnSpc>
              <a:spcBef>
                <a:spcPts val="6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5pPr>
            <a:lvl6pPr lvl="5" marR="0" rtl="0" algn="l">
              <a:lnSpc>
                <a:spcPct val="90000"/>
              </a:lnSpc>
              <a:spcBef>
                <a:spcPts val="4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6pPr>
            <a:lvl7pPr lvl="6" marR="0" rtl="0" algn="l">
              <a:lnSpc>
                <a:spcPct val="90000"/>
              </a:lnSpc>
              <a:spcBef>
                <a:spcPts val="4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7pPr>
            <a:lvl8pPr lvl="7" marR="0" rtl="0" algn="l">
              <a:lnSpc>
                <a:spcPct val="90000"/>
              </a:lnSpc>
              <a:spcBef>
                <a:spcPts val="4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8pPr>
            <a:lvl9pPr lvl="8" marR="0" rtl="0" algn="l">
              <a:lnSpc>
                <a:spcPct val="90000"/>
              </a:lnSpc>
              <a:spcBef>
                <a:spcPts val="400"/>
              </a:spcBef>
              <a:spcAft>
                <a:spcPts val="0"/>
              </a:spcAft>
              <a:buClr>
                <a:srgbClr val="3F3F3F"/>
              </a:buClr>
              <a:buSzPts val="2000"/>
              <a:buFont typeface="Arial"/>
              <a:buNone/>
              <a:defRPr b="0" i="0" sz="2000" u="none" cap="none" strike="noStrike">
                <a:solidFill>
                  <a:srgbClr val="3F3F3F"/>
                </a:solidFill>
                <a:latin typeface="Libre Franklin Thin"/>
                <a:ea typeface="Libre Franklin Thin"/>
                <a:cs typeface="Libre Franklin Thin"/>
                <a:sym typeface="Libre Franklin Thin"/>
              </a:defRPr>
            </a:lvl9pPr>
          </a:lstStyle>
          <a:p/>
        </p:txBody>
      </p:sp>
      <p:sp>
        <p:nvSpPr>
          <p:cNvPr id="32" name="Google Shape;32;p8"/>
          <p:cNvSpPr txBox="1"/>
          <p:nvPr>
            <p:ph idx="1" type="body"/>
          </p:nvPr>
        </p:nvSpPr>
        <p:spPr>
          <a:xfrm>
            <a:off x="7635240" y="5029200"/>
            <a:ext cx="3932237" cy="13746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800"/>
              </a:spcBef>
              <a:spcAft>
                <a:spcPts val="0"/>
              </a:spcAft>
              <a:buClr>
                <a:schemeClr val="lt1"/>
              </a:buClr>
              <a:buSzPts val="1600"/>
              <a:buNone/>
              <a:defRPr sz="1600">
                <a:solidFill>
                  <a:schemeClr val="lt1"/>
                </a:solidFill>
              </a:defRPr>
            </a:lvl1pPr>
            <a:lvl2pPr indent="-228600" lvl="1" marL="914400" algn="l">
              <a:lnSpc>
                <a:spcPct val="90000"/>
              </a:lnSpc>
              <a:spcBef>
                <a:spcPts val="600"/>
              </a:spcBef>
              <a:spcAft>
                <a:spcPts val="0"/>
              </a:spcAft>
              <a:buClr>
                <a:srgbClr val="3F3F3F"/>
              </a:buClr>
              <a:buSzPts val="1400"/>
              <a:buNone/>
              <a:defRPr sz="1400"/>
            </a:lvl2pPr>
            <a:lvl3pPr indent="-228600" lvl="2" marL="1371600" algn="l">
              <a:lnSpc>
                <a:spcPct val="90000"/>
              </a:lnSpc>
              <a:spcBef>
                <a:spcPts val="600"/>
              </a:spcBef>
              <a:spcAft>
                <a:spcPts val="0"/>
              </a:spcAft>
              <a:buClr>
                <a:srgbClr val="3F3F3F"/>
              </a:buClr>
              <a:buSzPts val="1200"/>
              <a:buNone/>
              <a:defRPr sz="1200"/>
            </a:lvl3pPr>
            <a:lvl4pPr indent="-228600" lvl="3" marL="1828800" algn="l">
              <a:lnSpc>
                <a:spcPct val="90000"/>
              </a:lnSpc>
              <a:spcBef>
                <a:spcPts val="600"/>
              </a:spcBef>
              <a:spcAft>
                <a:spcPts val="0"/>
              </a:spcAft>
              <a:buClr>
                <a:srgbClr val="3F3F3F"/>
              </a:buClr>
              <a:buSzPts val="1000"/>
              <a:buNone/>
              <a:defRPr sz="1000"/>
            </a:lvl4pPr>
            <a:lvl5pPr indent="-228600" lvl="4" marL="2286000" algn="l">
              <a:lnSpc>
                <a:spcPct val="90000"/>
              </a:lnSpc>
              <a:spcBef>
                <a:spcPts val="600"/>
              </a:spcBef>
              <a:spcAft>
                <a:spcPts val="0"/>
              </a:spcAft>
              <a:buClr>
                <a:srgbClr val="3F3F3F"/>
              </a:buClr>
              <a:buSzPts val="1000"/>
              <a:buNone/>
              <a:defRPr sz="1000"/>
            </a:lvl5pPr>
            <a:lvl6pPr indent="-228600" lvl="5" marL="2743200" algn="l">
              <a:lnSpc>
                <a:spcPct val="90000"/>
              </a:lnSpc>
              <a:spcBef>
                <a:spcPts val="400"/>
              </a:spcBef>
              <a:spcAft>
                <a:spcPts val="0"/>
              </a:spcAft>
              <a:buClr>
                <a:srgbClr val="3F3F3F"/>
              </a:buClr>
              <a:buSzPts val="1000"/>
              <a:buNone/>
              <a:defRPr sz="1000"/>
            </a:lvl6pPr>
            <a:lvl7pPr indent="-228600" lvl="6" marL="3200400" algn="l">
              <a:lnSpc>
                <a:spcPct val="90000"/>
              </a:lnSpc>
              <a:spcBef>
                <a:spcPts val="400"/>
              </a:spcBef>
              <a:spcAft>
                <a:spcPts val="0"/>
              </a:spcAft>
              <a:buClr>
                <a:srgbClr val="3F3F3F"/>
              </a:buClr>
              <a:buSzPts val="1000"/>
              <a:buNone/>
              <a:defRPr sz="1000"/>
            </a:lvl7pPr>
            <a:lvl8pPr indent="-228600" lvl="7" marL="3657600" algn="l">
              <a:lnSpc>
                <a:spcPct val="90000"/>
              </a:lnSpc>
              <a:spcBef>
                <a:spcPts val="400"/>
              </a:spcBef>
              <a:spcAft>
                <a:spcPts val="0"/>
              </a:spcAft>
              <a:buClr>
                <a:srgbClr val="3F3F3F"/>
              </a:buClr>
              <a:buSzPts val="1000"/>
              <a:buNone/>
              <a:defRPr sz="1000"/>
            </a:lvl8pPr>
            <a:lvl9pPr indent="-228600" lvl="8" marL="4114800" algn="l">
              <a:lnSpc>
                <a:spcPct val="90000"/>
              </a:lnSpc>
              <a:spcBef>
                <a:spcPts val="400"/>
              </a:spcBef>
              <a:spcAft>
                <a:spcPts val="0"/>
              </a:spcAft>
              <a:buClr>
                <a:srgbClr val="3F3F3F"/>
              </a:buClr>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9"/>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rot="5400000">
            <a:off x="3809999" y="-457201"/>
            <a:ext cx="4572001" cy="9144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Clr>
                <a:srgbClr val="3F3F3F"/>
              </a:buClr>
              <a:buSzPts val="1800"/>
              <a:buChar char="▪"/>
              <a:defRPr/>
            </a:lvl1pPr>
            <a:lvl2pPr indent="-342900" lvl="1" marL="914400" algn="l">
              <a:lnSpc>
                <a:spcPct val="90000"/>
              </a:lnSpc>
              <a:spcBef>
                <a:spcPts val="600"/>
              </a:spcBef>
              <a:spcAft>
                <a:spcPts val="0"/>
              </a:spcAft>
              <a:buClr>
                <a:srgbClr val="3F3F3F"/>
              </a:buClr>
              <a:buSzPts val="1800"/>
              <a:buChar char="▪"/>
              <a:defRPr/>
            </a:lvl2pPr>
            <a:lvl3pPr indent="-342900" lvl="2" marL="1371600" algn="l">
              <a:lnSpc>
                <a:spcPct val="90000"/>
              </a:lnSpc>
              <a:spcBef>
                <a:spcPts val="600"/>
              </a:spcBef>
              <a:spcAft>
                <a:spcPts val="0"/>
              </a:spcAft>
              <a:buClr>
                <a:srgbClr val="3F3F3F"/>
              </a:buClr>
              <a:buSzPts val="1800"/>
              <a:buChar char="▪"/>
              <a:defRPr/>
            </a:lvl3pPr>
            <a:lvl4pPr indent="-342900" lvl="3" marL="1828800" algn="l">
              <a:lnSpc>
                <a:spcPct val="90000"/>
              </a:lnSpc>
              <a:spcBef>
                <a:spcPts val="600"/>
              </a:spcBef>
              <a:spcAft>
                <a:spcPts val="0"/>
              </a:spcAft>
              <a:buClr>
                <a:srgbClr val="3F3F3F"/>
              </a:buClr>
              <a:buSzPts val="1800"/>
              <a:buChar char="▪"/>
              <a:defRPr/>
            </a:lvl4pPr>
            <a:lvl5pPr indent="-342900" lvl="4" marL="2286000" algn="l">
              <a:lnSpc>
                <a:spcPct val="90000"/>
              </a:lnSpc>
              <a:spcBef>
                <a:spcPts val="600"/>
              </a:spcBef>
              <a:spcAft>
                <a:spcPts val="0"/>
              </a:spcAft>
              <a:buClr>
                <a:srgbClr val="3F3F3F"/>
              </a:buClr>
              <a:buSzPts val="1800"/>
              <a:buChar char="▪"/>
              <a:defRPr/>
            </a:lvl5pPr>
            <a:lvl6pPr indent="-342900" lvl="5" marL="2743200" algn="l">
              <a:lnSpc>
                <a:spcPct val="90000"/>
              </a:lnSpc>
              <a:spcBef>
                <a:spcPts val="400"/>
              </a:spcBef>
              <a:spcAft>
                <a:spcPts val="0"/>
              </a:spcAft>
              <a:buClr>
                <a:srgbClr val="3F3F3F"/>
              </a:buClr>
              <a:buSzPts val="1800"/>
              <a:buChar char="▪"/>
              <a:defRPr/>
            </a:lvl6pPr>
            <a:lvl7pPr indent="-342900" lvl="6" marL="3200400" algn="l">
              <a:lnSpc>
                <a:spcPct val="90000"/>
              </a:lnSpc>
              <a:spcBef>
                <a:spcPts val="400"/>
              </a:spcBef>
              <a:spcAft>
                <a:spcPts val="0"/>
              </a:spcAft>
              <a:buClr>
                <a:srgbClr val="3F3F3F"/>
              </a:buClr>
              <a:buSzPts val="1800"/>
              <a:buChar char="▪"/>
              <a:defRPr/>
            </a:lvl7pPr>
            <a:lvl8pPr indent="-342900" lvl="7" marL="3657600" algn="l">
              <a:lnSpc>
                <a:spcPct val="90000"/>
              </a:lnSpc>
              <a:spcBef>
                <a:spcPts val="400"/>
              </a:spcBef>
              <a:spcAft>
                <a:spcPts val="0"/>
              </a:spcAft>
              <a:buClr>
                <a:srgbClr val="3F3F3F"/>
              </a:buClr>
              <a:buSzPts val="1800"/>
              <a:buChar char="▪"/>
              <a:defRPr/>
            </a:lvl8pPr>
            <a:lvl9pPr indent="-342900" lvl="8" marL="4114800" algn="l">
              <a:lnSpc>
                <a:spcPct val="90000"/>
              </a:lnSpc>
              <a:spcBef>
                <a:spcPts val="400"/>
              </a:spcBef>
              <a:spcAft>
                <a:spcPts val="0"/>
              </a:spcAft>
              <a:buClr>
                <a:srgbClr val="3F3F3F"/>
              </a:buClr>
              <a:buSzPts val="1800"/>
              <a:buChar char="▪"/>
              <a:defRPr/>
            </a:lvl9pPr>
          </a:lstStyle>
          <a:p/>
        </p:txBody>
      </p:sp>
      <p:sp>
        <p:nvSpPr>
          <p:cNvPr id="36" name="Google Shape;36;p9"/>
          <p:cNvSpPr txBox="1"/>
          <p:nvPr>
            <p:ph idx="11" type="ftr"/>
          </p:nvPr>
        </p:nvSpPr>
        <p:spPr>
          <a:xfrm>
            <a:off x="1066800" y="6481760"/>
            <a:ext cx="7848600" cy="23971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0" type="dt"/>
          </p:nvPr>
        </p:nvSpPr>
        <p:spPr>
          <a:xfrm>
            <a:off x="9067800" y="6465885"/>
            <a:ext cx="1066800" cy="23971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descr="Red bar" id="10" name="Google Shape;10;p5"/>
          <p:cNvSpPr/>
          <p:nvPr/>
        </p:nvSpPr>
        <p:spPr>
          <a:xfrm>
            <a:off x="1" y="1"/>
            <a:ext cx="12188825" cy="1524000"/>
          </a:xfrm>
          <a:prstGeom prst="rect">
            <a:avLst/>
          </a:prstGeom>
          <a:gradFill>
            <a:gsLst>
              <a:gs pos="0">
                <a:schemeClr val="accent1"/>
              </a:gs>
              <a:gs pos="100000">
                <a:srgbClr val="8A2123"/>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Thin"/>
              <a:ea typeface="Libre Franklin Thin"/>
              <a:cs typeface="Libre Franklin Thin"/>
              <a:sym typeface="Libre Franklin Thin"/>
            </a:endParaRPr>
          </a:p>
        </p:txBody>
      </p:sp>
      <p:sp>
        <p:nvSpPr>
          <p:cNvPr id="11" name="Google Shape;11;p5"/>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Libre Franklin Thin"/>
              <a:buNone/>
              <a:defRPr b="0" i="0" sz="3600" u="none" cap="none" strike="noStrike">
                <a:solidFill>
                  <a:schemeClr val="lt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
          <p:cNvSpPr txBox="1"/>
          <p:nvPr>
            <p:ph idx="1" type="body"/>
          </p:nvPr>
        </p:nvSpPr>
        <p:spPr>
          <a:xfrm>
            <a:off x="1524000" y="1828799"/>
            <a:ext cx="9144000" cy="45720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Libre Franklin Thin"/>
                <a:ea typeface="Libre Franklin Thin"/>
                <a:cs typeface="Libre Franklin Thin"/>
                <a:sym typeface="Libre Franklin Thin"/>
              </a:defRPr>
            </a:lvl1pPr>
            <a:lvl2pPr indent="-368300" lvl="1" marL="914400" marR="0" rtl="0" algn="l">
              <a:lnSpc>
                <a:spcPct val="90000"/>
              </a:lnSpc>
              <a:spcBef>
                <a:spcPts val="600"/>
              </a:spcBef>
              <a:spcAft>
                <a:spcPts val="0"/>
              </a:spcAft>
              <a:buClr>
                <a:srgbClr val="3F3F3F"/>
              </a:buClr>
              <a:buSzPts val="2200"/>
              <a:buFont typeface="Arial"/>
              <a:buChar char="▪"/>
              <a:defRPr b="0" i="0" sz="2200" u="none" cap="none" strike="noStrike">
                <a:solidFill>
                  <a:srgbClr val="3F3F3F"/>
                </a:solidFill>
                <a:latin typeface="Libre Franklin Thin"/>
                <a:ea typeface="Libre Franklin Thin"/>
                <a:cs typeface="Libre Franklin Thin"/>
                <a:sym typeface="Libre Franklin Thin"/>
              </a:defRPr>
            </a:lvl2pPr>
            <a:lvl3pPr indent="-355600" lvl="2" marL="13716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Libre Franklin Thin"/>
                <a:ea typeface="Libre Franklin Thin"/>
                <a:cs typeface="Libre Franklin Thin"/>
                <a:sym typeface="Libre Franklin Thin"/>
              </a:defRPr>
            </a:lvl3pPr>
            <a:lvl4pPr indent="-342900" lvl="3" marL="18288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Libre Franklin Thin"/>
                <a:ea typeface="Libre Franklin Thin"/>
                <a:cs typeface="Libre Franklin Thin"/>
                <a:sym typeface="Libre Franklin Thin"/>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Libre Franklin Thin"/>
                <a:ea typeface="Libre Franklin Thin"/>
                <a:cs typeface="Libre Franklin Thin"/>
                <a:sym typeface="Libre Franklin Thin"/>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Libre Franklin Thin"/>
                <a:ea typeface="Libre Franklin Thin"/>
                <a:cs typeface="Libre Franklin Thin"/>
                <a:sym typeface="Libre Franklin Thin"/>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Libre Franklin Thin"/>
                <a:ea typeface="Libre Franklin Thin"/>
                <a:cs typeface="Libre Franklin Thin"/>
                <a:sym typeface="Libre Franklin Thin"/>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Libre Franklin Thin"/>
                <a:ea typeface="Libre Franklin Thin"/>
                <a:cs typeface="Libre Franklin Thin"/>
                <a:sym typeface="Libre Franklin Thin"/>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Libre Franklin Thin"/>
                <a:ea typeface="Libre Franklin Thin"/>
                <a:cs typeface="Libre Franklin Thin"/>
                <a:sym typeface="Libre Franklin Thin"/>
              </a:defRPr>
            </a:lvl9pPr>
          </a:lstStyle>
          <a:p/>
        </p:txBody>
      </p:sp>
      <p:sp>
        <p:nvSpPr>
          <p:cNvPr id="13" name="Google Shape;13;p5"/>
          <p:cNvSpPr txBox="1"/>
          <p:nvPr>
            <p:ph idx="11" type="ftr"/>
          </p:nvPr>
        </p:nvSpPr>
        <p:spPr>
          <a:xfrm>
            <a:off x="1066800" y="6481760"/>
            <a:ext cx="7848600" cy="23971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9pPr>
          </a:lstStyle>
          <a:p/>
        </p:txBody>
      </p:sp>
      <p:sp>
        <p:nvSpPr>
          <p:cNvPr id="14" name="Google Shape;14;p5"/>
          <p:cNvSpPr txBox="1"/>
          <p:nvPr>
            <p:ph idx="10" type="dt"/>
          </p:nvPr>
        </p:nvSpPr>
        <p:spPr>
          <a:xfrm>
            <a:off x="9067800" y="6465885"/>
            <a:ext cx="1066800" cy="23971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Thin"/>
                <a:ea typeface="Libre Franklin Thin"/>
                <a:cs typeface="Libre Franklin Thin"/>
                <a:sym typeface="Libre Franklin Thin"/>
              </a:defRPr>
            </a:lvl9pPr>
          </a:lstStyle>
          <a:p/>
        </p:txBody>
      </p:sp>
      <p:sp>
        <p:nvSpPr>
          <p:cNvPr id="15" name="Google Shape;15;p5"/>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Libre Franklin Thin"/>
                <a:ea typeface="Libre Franklin Thin"/>
                <a:cs typeface="Libre Franklin Thin"/>
                <a:sym typeface="Libre Franklin Th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1.gif"/><Relationship Id="rId10" Type="http://schemas.openxmlformats.org/officeDocument/2006/relationships/image" Target="../media/image42.png"/><Relationship Id="rId9"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6.jpg"/><Relationship Id="rId13" Type="http://schemas.openxmlformats.org/officeDocument/2006/relationships/image" Target="../media/image40.jpg"/><Relationship Id="rId12"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2.png"/><Relationship Id="rId9" Type="http://schemas.openxmlformats.org/officeDocument/2006/relationships/image" Target="../media/image31.png"/><Relationship Id="rId14" Type="http://schemas.openxmlformats.org/officeDocument/2006/relationships/image" Target="../media/image41.png"/><Relationship Id="rId5" Type="http://schemas.openxmlformats.org/officeDocument/2006/relationships/image" Target="../media/image22.png"/><Relationship Id="rId6" Type="http://schemas.openxmlformats.org/officeDocument/2006/relationships/image" Target="../media/image30.jpg"/><Relationship Id="rId7" Type="http://schemas.openxmlformats.org/officeDocument/2006/relationships/image" Target="../media/image39.jpg"/><Relationship Id="rId8" Type="http://schemas.openxmlformats.org/officeDocument/2006/relationships/image" Target="../media/image3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hyperlink" Target="mailto:ehernandez28@saisd.net"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png"/><Relationship Id="rId13" Type="http://schemas.openxmlformats.org/officeDocument/2006/relationships/image" Target="../media/image5.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jpg"/><Relationship Id="rId9" Type="http://schemas.openxmlformats.org/officeDocument/2006/relationships/image" Target="../media/image19.png"/><Relationship Id="rId1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6.jpg"/><Relationship Id="rId7" Type="http://schemas.openxmlformats.org/officeDocument/2006/relationships/image" Target="../media/image7.png"/><Relationship Id="rId8"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0.jpg"/><Relationship Id="rId6" Type="http://schemas.openxmlformats.org/officeDocument/2006/relationships/image" Target="../media/image26.png"/><Relationship Id="rId7"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gif"/><Relationship Id="rId4" Type="http://schemas.openxmlformats.org/officeDocument/2006/relationships/image" Target="../media/image15.png"/><Relationship Id="rId5"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hyperlink" Target="http://www.youtube.com/watch?v=TIr9ez2kJwk" TargetMode="External"/><Relationship Id="rId5"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www.youtube.com/watch?v=kPx_7-CH-3M" TargetMode="External"/><Relationship Id="rId5"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42.png"/><Relationship Id="rId5" Type="http://schemas.openxmlformats.org/officeDocument/2006/relationships/hyperlink" Target="http://www.youtube.com/watch?v=_8L97S5SXiY" TargetMode="External"/><Relationship Id="rId6" Type="http://schemas.openxmlformats.org/officeDocument/2006/relationships/image" Target="../media/image20.jpg"/><Relationship Id="rId7" Type="http://schemas.openxmlformats.org/officeDocument/2006/relationships/image" Target="../media/image23.jpg"/><Relationship Id="rId8" Type="http://schemas.openxmlformats.org/officeDocument/2006/relationships/image" Target="../media/image27.jpg"/></Relationships>
</file>

<file path=ppt/slides/_rels/slide9.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43.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42.png"/><Relationship Id="rId9" Type="http://schemas.openxmlformats.org/officeDocument/2006/relationships/image" Target="../media/image29.png"/><Relationship Id="rId5" Type="http://schemas.openxmlformats.org/officeDocument/2006/relationships/hyperlink" Target="https://www.youtube.com/watch?v=4T7KWL4hIzQ" TargetMode="External"/><Relationship Id="rId6" Type="http://schemas.openxmlformats.org/officeDocument/2006/relationships/image" Target="../media/image24.jpg"/><Relationship Id="rId7" Type="http://schemas.openxmlformats.org/officeDocument/2006/relationships/image" Target="../media/image32.jpg"/><Relationship Id="rId8"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p:nvPr/>
        </p:nvSpPr>
        <p:spPr>
          <a:xfrm>
            <a:off x="0" y="19840"/>
            <a:ext cx="12192000" cy="81144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4" name="Google Shape;44;p1"/>
          <p:cNvPicPr preferRelativeResize="0"/>
          <p:nvPr/>
        </p:nvPicPr>
        <p:blipFill rotWithShape="1">
          <a:blip r:embed="rId3">
            <a:alphaModFix/>
          </a:blip>
          <a:srcRect b="0" l="0" r="0" t="0"/>
          <a:stretch/>
        </p:blipFill>
        <p:spPr>
          <a:xfrm>
            <a:off x="4054461" y="5115243"/>
            <a:ext cx="3715567" cy="763018"/>
          </a:xfrm>
          <a:prstGeom prst="rect">
            <a:avLst/>
          </a:prstGeom>
          <a:noFill/>
          <a:ln>
            <a:noFill/>
          </a:ln>
        </p:spPr>
      </p:pic>
      <p:pic>
        <p:nvPicPr>
          <p:cNvPr descr="Text&#10;&#10;Description automatically generated" id="45" name="Google Shape;45;p1"/>
          <p:cNvPicPr preferRelativeResize="0"/>
          <p:nvPr/>
        </p:nvPicPr>
        <p:blipFill rotWithShape="1">
          <a:blip r:embed="rId4">
            <a:alphaModFix/>
          </a:blip>
          <a:srcRect b="0" l="2912" r="4942" t="0"/>
          <a:stretch/>
        </p:blipFill>
        <p:spPr>
          <a:xfrm>
            <a:off x="4921270" y="4222925"/>
            <a:ext cx="1981943" cy="846018"/>
          </a:xfrm>
          <a:prstGeom prst="rect">
            <a:avLst/>
          </a:prstGeom>
          <a:noFill/>
          <a:ln>
            <a:noFill/>
          </a:ln>
        </p:spPr>
      </p:pic>
      <p:pic>
        <p:nvPicPr>
          <p:cNvPr descr="Logo&#10;&#10;Description automatically generated" id="46" name="Google Shape;46;p1"/>
          <p:cNvPicPr preferRelativeResize="0"/>
          <p:nvPr/>
        </p:nvPicPr>
        <p:blipFill rotWithShape="1">
          <a:blip r:embed="rId5">
            <a:alphaModFix/>
          </a:blip>
          <a:srcRect b="0" l="0" r="0" t="0"/>
          <a:stretch/>
        </p:blipFill>
        <p:spPr>
          <a:xfrm>
            <a:off x="567160" y="4870182"/>
            <a:ext cx="1813650" cy="1813650"/>
          </a:xfrm>
          <a:prstGeom prst="rect">
            <a:avLst/>
          </a:prstGeom>
          <a:noFill/>
          <a:ln>
            <a:noFill/>
          </a:ln>
        </p:spPr>
      </p:pic>
      <p:pic>
        <p:nvPicPr>
          <p:cNvPr id="47" name="Google Shape;47;p1"/>
          <p:cNvPicPr preferRelativeResize="0"/>
          <p:nvPr/>
        </p:nvPicPr>
        <p:blipFill rotWithShape="1">
          <a:blip r:embed="rId6">
            <a:alphaModFix/>
          </a:blip>
          <a:srcRect b="7592" l="7090" r="5021" t="12911"/>
          <a:stretch/>
        </p:blipFill>
        <p:spPr>
          <a:xfrm>
            <a:off x="8935753" y="5068943"/>
            <a:ext cx="1643510" cy="1535037"/>
          </a:xfrm>
          <a:prstGeom prst="rect">
            <a:avLst/>
          </a:prstGeom>
          <a:noFill/>
          <a:ln>
            <a:noFill/>
          </a:ln>
        </p:spPr>
      </p:pic>
      <p:pic>
        <p:nvPicPr>
          <p:cNvPr id="48" name="Google Shape;48;p1"/>
          <p:cNvPicPr preferRelativeResize="0"/>
          <p:nvPr/>
        </p:nvPicPr>
        <p:blipFill rotWithShape="1">
          <a:blip r:embed="rId7">
            <a:alphaModFix/>
          </a:blip>
          <a:srcRect b="0" l="0" r="0" t="0"/>
          <a:stretch/>
        </p:blipFill>
        <p:spPr>
          <a:xfrm>
            <a:off x="4054459" y="6085179"/>
            <a:ext cx="3715567" cy="619261"/>
          </a:xfrm>
          <a:prstGeom prst="rect">
            <a:avLst/>
          </a:prstGeom>
          <a:noFill/>
          <a:ln>
            <a:noFill/>
          </a:ln>
        </p:spPr>
      </p:pic>
      <p:sp>
        <p:nvSpPr>
          <p:cNvPr id="49" name="Google Shape;49;p1"/>
          <p:cNvSpPr txBox="1"/>
          <p:nvPr>
            <p:ph idx="1" type="body"/>
          </p:nvPr>
        </p:nvSpPr>
        <p:spPr>
          <a:xfrm>
            <a:off x="2123207" y="1292613"/>
            <a:ext cx="8380200" cy="3110400"/>
          </a:xfrm>
          <a:prstGeom prst="rect">
            <a:avLst/>
          </a:prstGeom>
          <a:noFill/>
          <a:ln>
            <a:noFill/>
          </a:ln>
        </p:spPr>
        <p:txBody>
          <a:bodyPr anchorCtr="0" anchor="t" bIns="45700" lIns="91425" spcFirstLastPara="1" rIns="91425" wrap="square" tIns="45700">
            <a:noAutofit/>
          </a:bodyPr>
          <a:lstStyle/>
          <a:p>
            <a:pPr indent="-342900" lvl="0" marL="495300" rtl="0" algn="l">
              <a:lnSpc>
                <a:spcPct val="80000"/>
              </a:lnSpc>
              <a:spcBef>
                <a:spcPts val="1800"/>
              </a:spcBef>
              <a:spcAft>
                <a:spcPts val="0"/>
              </a:spcAft>
              <a:buSzPts val="2400"/>
              <a:buChar char="▪"/>
            </a:pPr>
            <a:r>
              <a:rPr b="1" lang="en-US" sz="1800"/>
              <a:t>A-Rated Campus with ALL 7 TEA Distinctions for Excellence</a:t>
            </a:r>
            <a:endParaRPr/>
          </a:p>
          <a:p>
            <a:pPr indent="-342900" lvl="0" marL="495300" rtl="0" algn="l">
              <a:lnSpc>
                <a:spcPct val="80000"/>
              </a:lnSpc>
              <a:spcBef>
                <a:spcPts val="1800"/>
              </a:spcBef>
              <a:spcAft>
                <a:spcPts val="0"/>
              </a:spcAft>
              <a:buSzPts val="2400"/>
              <a:buChar char="▪"/>
            </a:pPr>
            <a:r>
              <a:rPr b="1" lang="en-US" sz="1800"/>
              <a:t>100% Graduation Rate</a:t>
            </a:r>
            <a:endParaRPr/>
          </a:p>
          <a:p>
            <a:pPr indent="-342900" lvl="0" marL="495300" rtl="0" algn="l">
              <a:lnSpc>
                <a:spcPct val="80000"/>
              </a:lnSpc>
              <a:spcBef>
                <a:spcPts val="1800"/>
              </a:spcBef>
              <a:spcAft>
                <a:spcPts val="0"/>
              </a:spcAft>
              <a:buSzPts val="2400"/>
              <a:buChar char="▪"/>
            </a:pPr>
            <a:r>
              <a:rPr b="1" lang="en-US" sz="1800"/>
              <a:t>US Department of Education Blue Ribbon School</a:t>
            </a:r>
            <a:endParaRPr/>
          </a:p>
          <a:p>
            <a:pPr indent="-342900" lvl="0" marL="495300" rtl="0" algn="l">
              <a:lnSpc>
                <a:spcPct val="80000"/>
              </a:lnSpc>
              <a:spcBef>
                <a:spcPts val="1800"/>
              </a:spcBef>
              <a:spcAft>
                <a:spcPts val="0"/>
              </a:spcAft>
              <a:buSzPts val="2400"/>
              <a:buChar char="▪"/>
            </a:pPr>
            <a:r>
              <a:rPr b="1" lang="en-US" sz="1800"/>
              <a:t>Voted by US News &amp; World Report as one of their Best High Schools </a:t>
            </a:r>
            <a:br>
              <a:rPr b="1" lang="en-US" sz="1800"/>
            </a:br>
            <a:r>
              <a:rPr b="1" i="1" lang="en-US" sz="1800"/>
              <a:t>(#7 in entire San Antonio Metro Area &amp; surrounding counties)</a:t>
            </a:r>
            <a:endParaRPr/>
          </a:p>
          <a:p>
            <a:pPr indent="-342900" lvl="0" marL="495300" rtl="0" algn="l">
              <a:lnSpc>
                <a:spcPct val="80000"/>
              </a:lnSpc>
              <a:spcBef>
                <a:spcPts val="1800"/>
              </a:spcBef>
              <a:spcAft>
                <a:spcPts val="0"/>
              </a:spcAft>
              <a:buSzPts val="2400"/>
              <a:buChar char="▪"/>
            </a:pPr>
            <a:r>
              <a:rPr b="1" lang="en-US" sz="1800"/>
              <a:t>Named 2020 Top Performer in Racial Equity for High Schools by </a:t>
            </a:r>
            <a:r>
              <a:rPr b="1" i="1" lang="en-US" sz="1800"/>
              <a:t>Children At Risk</a:t>
            </a:r>
            <a:endParaRPr/>
          </a:p>
        </p:txBody>
      </p:sp>
      <p:pic>
        <p:nvPicPr>
          <p:cNvPr id="50" name="Google Shape;50;p1"/>
          <p:cNvPicPr preferRelativeResize="0"/>
          <p:nvPr/>
        </p:nvPicPr>
        <p:blipFill rotWithShape="1">
          <a:blip r:embed="rId8">
            <a:alphaModFix/>
          </a:blip>
          <a:srcRect b="18343" l="33375" r="26962" t="26891"/>
          <a:stretch/>
        </p:blipFill>
        <p:spPr>
          <a:xfrm>
            <a:off x="4054459" y="-143607"/>
            <a:ext cx="4517703" cy="1848708"/>
          </a:xfrm>
          <a:prstGeom prst="rect">
            <a:avLst/>
          </a:prstGeom>
          <a:noFill/>
          <a:ln>
            <a:noFill/>
          </a:ln>
        </p:spPr>
      </p:pic>
      <p:pic>
        <p:nvPicPr>
          <p:cNvPr id="51" name="Google Shape;51;p1"/>
          <p:cNvPicPr preferRelativeResize="0"/>
          <p:nvPr/>
        </p:nvPicPr>
        <p:blipFill rotWithShape="1">
          <a:blip r:embed="rId9">
            <a:alphaModFix/>
          </a:blip>
          <a:srcRect b="0" l="0" r="69368" t="15034"/>
          <a:stretch/>
        </p:blipFill>
        <p:spPr>
          <a:xfrm>
            <a:off x="158201" y="231347"/>
            <a:ext cx="2434528" cy="2353178"/>
          </a:xfrm>
          <a:prstGeom prst="rect">
            <a:avLst/>
          </a:prstGeom>
          <a:noFill/>
          <a:ln>
            <a:noFill/>
          </a:ln>
          <a:effectLst>
            <a:outerShdw blurRad="50800" sx="97000" rotWithShape="0" algn="ctr" dir="6480000" dist="165100" sy="97000">
              <a:srgbClr val="000000">
                <a:alpha val="20000"/>
              </a:srgbClr>
            </a:outerShdw>
          </a:effectLst>
        </p:spPr>
      </p:pic>
      <p:pic>
        <p:nvPicPr>
          <p:cNvPr id="52" name="Google Shape;52;p1"/>
          <p:cNvPicPr preferRelativeResize="0"/>
          <p:nvPr/>
        </p:nvPicPr>
        <p:blipFill rotWithShape="1">
          <a:blip r:embed="rId10">
            <a:alphaModFix/>
          </a:blip>
          <a:srcRect b="0" l="0" r="0" t="0"/>
          <a:stretch/>
        </p:blipFill>
        <p:spPr>
          <a:xfrm>
            <a:off x="9247377" y="-47558"/>
            <a:ext cx="2944623" cy="2828789"/>
          </a:xfrm>
          <a:prstGeom prst="rect">
            <a:avLst/>
          </a:prstGeom>
          <a:noFill/>
          <a:ln>
            <a:noFill/>
          </a:ln>
          <a:effectLst>
            <a:outerShdw blurRad="50800" sx="97000" rotWithShape="0" algn="ctr" dir="6600000" dist="101600" sy="97000">
              <a:srgbClr val="000000">
                <a:alpha val="2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d5a17c59ab_0_109"/>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0" name="Google Shape;160;gd5a17c59ab_0_109"/>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pic>
        <p:nvPicPr>
          <p:cNvPr id="161" name="Google Shape;161;gd5a17c59ab_0_109"/>
          <p:cNvPicPr preferRelativeResize="0"/>
          <p:nvPr/>
        </p:nvPicPr>
        <p:blipFill rotWithShape="1">
          <a:blip r:embed="rId4">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
        <p:nvSpPr>
          <p:cNvPr id="162" name="Google Shape;162;gd5a17c59ab_0_109"/>
          <p:cNvSpPr txBox="1"/>
          <p:nvPr>
            <p:ph type="title"/>
          </p:nvPr>
        </p:nvSpPr>
        <p:spPr>
          <a:xfrm>
            <a:off x="2557626" y="0"/>
            <a:ext cx="68835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Athletics</a:t>
            </a:r>
            <a:endParaRPr/>
          </a:p>
        </p:txBody>
      </p:sp>
      <p:sp>
        <p:nvSpPr>
          <p:cNvPr id="163" name="Google Shape;163;gd5a17c59ab_0_109"/>
          <p:cNvSpPr txBox="1"/>
          <p:nvPr/>
        </p:nvSpPr>
        <p:spPr>
          <a:xfrm>
            <a:off x="315650" y="2918225"/>
            <a:ext cx="4505100" cy="39711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Archery</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Basketball</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Cross Country</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Golf</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Soccer</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Swim</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Track &amp; Field</a:t>
            </a:r>
            <a:endParaRPr b="1" sz="2900">
              <a:latin typeface="Libre Franklin"/>
              <a:ea typeface="Libre Franklin"/>
              <a:cs typeface="Libre Franklin"/>
              <a:sym typeface="Libre Franklin"/>
            </a:endParaRPr>
          </a:p>
          <a:p>
            <a:pPr indent="-412750" lvl="0" marL="457200" rtl="0" algn="l">
              <a:spcBef>
                <a:spcPts val="0"/>
              </a:spcBef>
              <a:spcAft>
                <a:spcPts val="0"/>
              </a:spcAft>
              <a:buSzPts val="2900"/>
              <a:buFont typeface="Libre Franklin"/>
              <a:buChar char="●"/>
            </a:pPr>
            <a:r>
              <a:rPr b="1" lang="en-US" sz="2900">
                <a:latin typeface="Libre Franklin"/>
                <a:ea typeface="Libre Franklin"/>
                <a:cs typeface="Libre Franklin"/>
                <a:sym typeface="Libre Franklin"/>
              </a:rPr>
              <a:t>Volleyball</a:t>
            </a:r>
            <a:endParaRPr b="1" sz="2900">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Thin"/>
              <a:ea typeface="Libre Franklin Thin"/>
              <a:cs typeface="Libre Franklin Thin"/>
              <a:sym typeface="Libre Franklin Thin"/>
            </a:endParaRPr>
          </a:p>
        </p:txBody>
      </p:sp>
      <p:pic>
        <p:nvPicPr>
          <p:cNvPr id="164" name="Google Shape;164;gd5a17c59ab_0_109"/>
          <p:cNvPicPr preferRelativeResize="0"/>
          <p:nvPr/>
        </p:nvPicPr>
        <p:blipFill rotWithShape="1">
          <a:blip r:embed="rId5">
            <a:alphaModFix/>
          </a:blip>
          <a:srcRect b="0" l="0" r="0" t="0"/>
          <a:stretch/>
        </p:blipFill>
        <p:spPr>
          <a:xfrm>
            <a:off x="2895425" y="1788475"/>
            <a:ext cx="1211975" cy="1211975"/>
          </a:xfrm>
          <a:prstGeom prst="rect">
            <a:avLst/>
          </a:prstGeom>
          <a:noFill/>
          <a:ln>
            <a:noFill/>
          </a:ln>
        </p:spPr>
      </p:pic>
      <p:pic>
        <p:nvPicPr>
          <p:cNvPr id="165" name="Google Shape;165;gd5a17c59ab_0_109"/>
          <p:cNvPicPr preferRelativeResize="0"/>
          <p:nvPr/>
        </p:nvPicPr>
        <p:blipFill rotWithShape="1">
          <a:blip r:embed="rId6">
            <a:alphaModFix/>
          </a:blip>
          <a:srcRect b="0" l="0" r="0" t="0"/>
          <a:stretch/>
        </p:blipFill>
        <p:spPr>
          <a:xfrm>
            <a:off x="3958029" y="3000450"/>
            <a:ext cx="1334300" cy="1000725"/>
          </a:xfrm>
          <a:prstGeom prst="rect">
            <a:avLst/>
          </a:prstGeom>
          <a:noFill/>
          <a:ln>
            <a:noFill/>
          </a:ln>
        </p:spPr>
      </p:pic>
      <p:pic>
        <p:nvPicPr>
          <p:cNvPr id="166" name="Google Shape;166;gd5a17c59ab_0_109"/>
          <p:cNvPicPr preferRelativeResize="0"/>
          <p:nvPr/>
        </p:nvPicPr>
        <p:blipFill rotWithShape="1">
          <a:blip r:embed="rId7">
            <a:alphaModFix/>
          </a:blip>
          <a:srcRect b="0" l="0" r="0" t="0"/>
          <a:stretch/>
        </p:blipFill>
        <p:spPr>
          <a:xfrm>
            <a:off x="4350750" y="4548200"/>
            <a:ext cx="1745253" cy="1211975"/>
          </a:xfrm>
          <a:prstGeom prst="rect">
            <a:avLst/>
          </a:prstGeom>
          <a:noFill/>
          <a:ln>
            <a:noFill/>
          </a:ln>
        </p:spPr>
      </p:pic>
      <p:pic>
        <p:nvPicPr>
          <p:cNvPr id="167" name="Google Shape;167;gd5a17c59ab_0_109"/>
          <p:cNvPicPr preferRelativeResize="0"/>
          <p:nvPr/>
        </p:nvPicPr>
        <p:blipFill rotWithShape="1">
          <a:blip r:embed="rId8">
            <a:alphaModFix/>
          </a:blip>
          <a:srcRect b="0" l="0" r="0" t="0"/>
          <a:stretch/>
        </p:blipFill>
        <p:spPr>
          <a:xfrm>
            <a:off x="5483261" y="1691800"/>
            <a:ext cx="2482428" cy="1405325"/>
          </a:xfrm>
          <a:prstGeom prst="rect">
            <a:avLst/>
          </a:prstGeom>
          <a:noFill/>
          <a:ln>
            <a:noFill/>
          </a:ln>
        </p:spPr>
      </p:pic>
      <p:pic>
        <p:nvPicPr>
          <p:cNvPr id="168" name="Google Shape;168;gd5a17c59ab_0_109"/>
          <p:cNvPicPr preferRelativeResize="0"/>
          <p:nvPr/>
        </p:nvPicPr>
        <p:blipFill rotWithShape="1">
          <a:blip r:embed="rId9">
            <a:alphaModFix/>
          </a:blip>
          <a:srcRect b="0" l="0" r="0" t="0"/>
          <a:stretch/>
        </p:blipFill>
        <p:spPr>
          <a:xfrm>
            <a:off x="6460963" y="3367963"/>
            <a:ext cx="1334300" cy="1334300"/>
          </a:xfrm>
          <a:prstGeom prst="rect">
            <a:avLst/>
          </a:prstGeom>
          <a:noFill/>
          <a:ln>
            <a:noFill/>
          </a:ln>
        </p:spPr>
      </p:pic>
      <p:pic>
        <p:nvPicPr>
          <p:cNvPr id="169" name="Google Shape;169;gd5a17c59ab_0_109"/>
          <p:cNvPicPr preferRelativeResize="0"/>
          <p:nvPr/>
        </p:nvPicPr>
        <p:blipFill rotWithShape="1">
          <a:blip r:embed="rId10">
            <a:alphaModFix/>
          </a:blip>
          <a:srcRect b="0" l="0" r="0" t="0"/>
          <a:stretch/>
        </p:blipFill>
        <p:spPr>
          <a:xfrm>
            <a:off x="8156625" y="2463037"/>
            <a:ext cx="1494751" cy="1120307"/>
          </a:xfrm>
          <a:prstGeom prst="rect">
            <a:avLst/>
          </a:prstGeom>
          <a:noFill/>
          <a:ln>
            <a:noFill/>
          </a:ln>
        </p:spPr>
      </p:pic>
      <p:pic>
        <p:nvPicPr>
          <p:cNvPr id="170" name="Google Shape;170;gd5a17c59ab_0_109"/>
          <p:cNvPicPr preferRelativeResize="0"/>
          <p:nvPr/>
        </p:nvPicPr>
        <p:blipFill rotWithShape="1">
          <a:blip r:embed="rId11">
            <a:alphaModFix/>
          </a:blip>
          <a:srcRect b="0" l="0" r="0" t="0"/>
          <a:stretch/>
        </p:blipFill>
        <p:spPr>
          <a:xfrm>
            <a:off x="8160251" y="4001175"/>
            <a:ext cx="1334300" cy="1334300"/>
          </a:xfrm>
          <a:prstGeom prst="rect">
            <a:avLst/>
          </a:prstGeom>
          <a:noFill/>
          <a:ln>
            <a:noFill/>
          </a:ln>
        </p:spPr>
      </p:pic>
      <p:pic>
        <p:nvPicPr>
          <p:cNvPr id="171" name="Google Shape;171;gd5a17c59ab_0_109"/>
          <p:cNvPicPr preferRelativeResize="0"/>
          <p:nvPr/>
        </p:nvPicPr>
        <p:blipFill rotWithShape="1">
          <a:blip r:embed="rId12">
            <a:alphaModFix/>
          </a:blip>
          <a:srcRect b="0" l="0" r="0" t="0"/>
          <a:stretch/>
        </p:blipFill>
        <p:spPr>
          <a:xfrm>
            <a:off x="10214634" y="2918225"/>
            <a:ext cx="1694195" cy="1405325"/>
          </a:xfrm>
          <a:prstGeom prst="rect">
            <a:avLst/>
          </a:prstGeom>
          <a:noFill/>
          <a:ln>
            <a:noFill/>
          </a:ln>
        </p:spPr>
      </p:pic>
      <p:pic>
        <p:nvPicPr>
          <p:cNvPr id="172" name="Google Shape;172;gd5a17c59ab_0_109"/>
          <p:cNvPicPr preferRelativeResize="0"/>
          <p:nvPr/>
        </p:nvPicPr>
        <p:blipFill rotWithShape="1">
          <a:blip r:embed="rId13">
            <a:alphaModFix/>
          </a:blip>
          <a:srcRect b="0" l="0" r="0" t="0"/>
          <a:stretch/>
        </p:blipFill>
        <p:spPr>
          <a:xfrm>
            <a:off x="9786325" y="4702274"/>
            <a:ext cx="2208000" cy="1471999"/>
          </a:xfrm>
          <a:prstGeom prst="rect">
            <a:avLst/>
          </a:prstGeom>
          <a:noFill/>
          <a:ln>
            <a:noFill/>
          </a:ln>
        </p:spPr>
      </p:pic>
      <p:pic>
        <p:nvPicPr>
          <p:cNvPr id="173" name="Google Shape;173;gd5a17c59ab_0_109"/>
          <p:cNvPicPr preferRelativeResize="0"/>
          <p:nvPr/>
        </p:nvPicPr>
        <p:blipFill rotWithShape="1">
          <a:blip r:embed="rId14">
            <a:alphaModFix/>
          </a:blip>
          <a:srcRect b="0" l="0" r="0" t="0"/>
          <a:stretch/>
        </p:blipFill>
        <p:spPr>
          <a:xfrm>
            <a:off x="6328980" y="5335475"/>
            <a:ext cx="2838450" cy="12573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d5a17c59ab_0_134"/>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9" name="Google Shape;179;gd5a17c59ab_0_134"/>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pic>
        <p:nvPicPr>
          <p:cNvPr id="180" name="Google Shape;180;gd5a17c59ab_0_134"/>
          <p:cNvPicPr preferRelativeResize="0"/>
          <p:nvPr/>
        </p:nvPicPr>
        <p:blipFill rotWithShape="1">
          <a:blip r:embed="rId4">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
        <p:nvSpPr>
          <p:cNvPr id="181" name="Google Shape;181;gd5a17c59ab_0_134"/>
          <p:cNvSpPr txBox="1"/>
          <p:nvPr>
            <p:ph type="title"/>
          </p:nvPr>
        </p:nvSpPr>
        <p:spPr>
          <a:xfrm>
            <a:off x="2654251" y="258250"/>
            <a:ext cx="68835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Thank You!</a:t>
            </a:r>
            <a:endParaRPr/>
          </a:p>
        </p:txBody>
      </p:sp>
      <p:sp>
        <p:nvSpPr>
          <p:cNvPr id="182" name="Google Shape;182;gd5a17c59ab_0_134"/>
          <p:cNvSpPr txBox="1"/>
          <p:nvPr/>
        </p:nvSpPr>
        <p:spPr>
          <a:xfrm>
            <a:off x="615300" y="2159625"/>
            <a:ext cx="10961400" cy="1369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US" sz="2100">
                <a:latin typeface="Libre Franklin"/>
                <a:ea typeface="Libre Franklin"/>
                <a:cs typeface="Libre Franklin"/>
                <a:sym typeface="Libre Franklin"/>
              </a:rPr>
              <a:t>Thank you for visiting Fox Tech- </a:t>
            </a:r>
            <a:br>
              <a:rPr b="1" lang="en-US" sz="2100">
                <a:latin typeface="Libre Franklin"/>
                <a:ea typeface="Libre Franklin"/>
                <a:cs typeface="Libre Franklin"/>
                <a:sym typeface="Libre Franklin"/>
              </a:rPr>
            </a:br>
            <a:r>
              <a:rPr b="1" lang="en-US" sz="2100">
                <a:latin typeface="Libre Franklin"/>
                <a:ea typeface="Libre Franklin"/>
                <a:cs typeface="Libre Franklin"/>
                <a:sym typeface="Libre Franklin"/>
              </a:rPr>
              <a:t>We would love to have you become part of the Fox Tech Buffalo Nation, </a:t>
            </a:r>
            <a:br>
              <a:rPr b="1" lang="en-US" sz="2100">
                <a:latin typeface="Libre Franklin"/>
                <a:ea typeface="Libre Franklin"/>
                <a:cs typeface="Libre Franklin"/>
                <a:sym typeface="Libre Franklin"/>
              </a:rPr>
            </a:br>
            <a:r>
              <a:rPr b="1" lang="en-US" sz="2100">
                <a:latin typeface="Libre Franklin"/>
                <a:ea typeface="Libre Franklin"/>
                <a:cs typeface="Libre Franklin"/>
                <a:sym typeface="Libre Franklin"/>
              </a:rPr>
              <a:t>where your success is our priority.</a:t>
            </a:r>
            <a:endParaRPr b="1" sz="2100">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Thin"/>
              <a:ea typeface="Libre Franklin Thin"/>
              <a:cs typeface="Libre Franklin Thin"/>
              <a:sym typeface="Libre Franklin Thin"/>
            </a:endParaRPr>
          </a:p>
        </p:txBody>
      </p:sp>
      <p:pic>
        <p:nvPicPr>
          <p:cNvPr id="183" name="Google Shape;183;gd5a17c59ab_0_134"/>
          <p:cNvPicPr preferRelativeResize="0"/>
          <p:nvPr/>
        </p:nvPicPr>
        <p:blipFill>
          <a:blip r:embed="rId5">
            <a:alphaModFix/>
          </a:blip>
          <a:stretch>
            <a:fillRect/>
          </a:stretch>
        </p:blipFill>
        <p:spPr>
          <a:xfrm>
            <a:off x="6728875" y="3429000"/>
            <a:ext cx="5266174" cy="3269850"/>
          </a:xfrm>
          <a:prstGeom prst="rect">
            <a:avLst/>
          </a:prstGeom>
          <a:noFill/>
          <a:ln>
            <a:noFill/>
          </a:ln>
        </p:spPr>
      </p:pic>
      <p:sp>
        <p:nvSpPr>
          <p:cNvPr id="184" name="Google Shape;184;gd5a17c59ab_0_134"/>
          <p:cNvSpPr txBox="1"/>
          <p:nvPr/>
        </p:nvSpPr>
        <p:spPr>
          <a:xfrm>
            <a:off x="301300" y="4544175"/>
            <a:ext cx="5997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Libre Franklin"/>
                <a:ea typeface="Libre Franklin"/>
                <a:cs typeface="Libre Franklin"/>
                <a:sym typeface="Libre Franklin"/>
              </a:rPr>
              <a:t>For additional information, contact us at:</a:t>
            </a:r>
            <a:endParaRPr b="1">
              <a:latin typeface="Libre Franklin"/>
              <a:ea typeface="Libre Franklin"/>
              <a:cs typeface="Libre Franklin"/>
              <a:sym typeface="Libre Franklin"/>
            </a:endParaRPr>
          </a:p>
          <a:p>
            <a:pPr indent="0" lvl="0" marL="0" rtl="0" algn="l">
              <a:spcBef>
                <a:spcPts val="0"/>
              </a:spcBef>
              <a:spcAft>
                <a:spcPts val="0"/>
              </a:spcAft>
              <a:buNone/>
            </a:pPr>
            <a:r>
              <a:rPr b="1" lang="en-US">
                <a:latin typeface="Libre Franklin"/>
                <a:ea typeface="Libre Franklin"/>
                <a:cs typeface="Libre Franklin"/>
                <a:sym typeface="Libre Franklin"/>
              </a:rPr>
              <a:t>210-738-9730</a:t>
            </a:r>
            <a:endParaRPr b="1">
              <a:latin typeface="Libre Franklin"/>
              <a:ea typeface="Libre Franklin"/>
              <a:cs typeface="Libre Franklin"/>
              <a:sym typeface="Libre Franklin"/>
            </a:endParaRPr>
          </a:p>
          <a:p>
            <a:pPr indent="0" lvl="0" marL="0" rtl="0" algn="l">
              <a:spcBef>
                <a:spcPts val="0"/>
              </a:spcBef>
              <a:spcAft>
                <a:spcPts val="0"/>
              </a:spcAft>
              <a:buNone/>
            </a:pPr>
            <a:r>
              <a:t/>
            </a:r>
            <a:endParaRPr b="1">
              <a:latin typeface="Libre Franklin"/>
              <a:ea typeface="Libre Franklin"/>
              <a:cs typeface="Libre Franklin"/>
              <a:sym typeface="Libre Franklin"/>
            </a:endParaRPr>
          </a:p>
          <a:p>
            <a:pPr indent="0" lvl="0" marL="0" rtl="0" algn="l">
              <a:spcBef>
                <a:spcPts val="0"/>
              </a:spcBef>
              <a:spcAft>
                <a:spcPts val="0"/>
              </a:spcAft>
              <a:buNone/>
            </a:pPr>
            <a:r>
              <a:rPr b="1" lang="en-US" u="sng">
                <a:latin typeface="Libre Franklin"/>
                <a:ea typeface="Libre Franklin"/>
                <a:cs typeface="Libre Franklin"/>
                <a:sym typeface="Libre Franklin"/>
                <a:hlinkClick r:id="rId6"/>
              </a:rPr>
              <a:t>ehernandez28@saisd.net</a:t>
            </a:r>
            <a:endParaRPr b="1">
              <a:latin typeface="Libre Franklin"/>
              <a:ea typeface="Libre Franklin"/>
              <a:cs typeface="Libre Franklin"/>
              <a:sym typeface="Libre Franklin"/>
            </a:endParaRPr>
          </a:p>
          <a:p>
            <a:pPr indent="0" lvl="0" marL="0" rtl="0" algn="l">
              <a:spcBef>
                <a:spcPts val="0"/>
              </a:spcBef>
              <a:spcAft>
                <a:spcPts val="0"/>
              </a:spcAft>
              <a:buNone/>
            </a:pPr>
            <a:r>
              <a:t/>
            </a:r>
            <a:endParaRPr b="1">
              <a:latin typeface="Libre Franklin"/>
              <a:ea typeface="Libre Franklin"/>
              <a:cs typeface="Libre Franklin"/>
              <a:sym typeface="Libre Franklin"/>
            </a:endParaRPr>
          </a:p>
          <a:p>
            <a:pPr indent="0" lvl="0" marL="0" rtl="0" algn="l">
              <a:spcBef>
                <a:spcPts val="0"/>
              </a:spcBef>
              <a:spcAft>
                <a:spcPts val="0"/>
              </a:spcAft>
              <a:buNone/>
            </a:pPr>
            <a:r>
              <a:rPr b="1" lang="en-US">
                <a:latin typeface="Libre Franklin"/>
                <a:ea typeface="Libre Franklin"/>
                <a:cs typeface="Libre Franklin"/>
                <a:sym typeface="Libre Franklin"/>
              </a:rPr>
              <a:t>or visit our website at:</a:t>
            </a:r>
            <a:br>
              <a:rPr b="1" lang="en-US">
                <a:latin typeface="Libre Franklin"/>
                <a:ea typeface="Libre Franklin"/>
                <a:cs typeface="Libre Franklin"/>
                <a:sym typeface="Libre Franklin"/>
              </a:rPr>
            </a:br>
            <a:r>
              <a:rPr b="1" lang="en-US">
                <a:latin typeface="Libre Franklin"/>
                <a:ea typeface="Libre Franklin"/>
                <a:cs typeface="Libre Franklin"/>
                <a:sym typeface="Libre Franklin"/>
              </a:rPr>
              <a:t>https://schools.saisd.net/page/004.homepage</a:t>
            </a:r>
            <a:endParaRPr b="1">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Thin"/>
              <a:ea typeface="Libre Franklin Thin"/>
              <a:cs typeface="Libre Franklin Thin"/>
              <a:sym typeface="Libre Franklin Thi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2"/>
          <p:cNvPicPr preferRelativeResize="0"/>
          <p:nvPr/>
        </p:nvPicPr>
        <p:blipFill rotWithShape="1">
          <a:blip r:embed="rId3">
            <a:alphaModFix/>
          </a:blip>
          <a:srcRect b="0" l="0" r="0" t="0"/>
          <a:stretch/>
        </p:blipFill>
        <p:spPr>
          <a:xfrm>
            <a:off x="10495888" y="5939199"/>
            <a:ext cx="1596067" cy="653258"/>
          </a:xfrm>
          <a:prstGeom prst="rect">
            <a:avLst/>
          </a:prstGeom>
          <a:noFill/>
          <a:ln>
            <a:noFill/>
          </a:ln>
        </p:spPr>
      </p:pic>
      <p:sp>
        <p:nvSpPr>
          <p:cNvPr id="58" name="Google Shape;58;p2"/>
          <p:cNvSpPr txBox="1"/>
          <p:nvPr>
            <p:ph idx="1" type="body"/>
          </p:nvPr>
        </p:nvSpPr>
        <p:spPr>
          <a:xfrm>
            <a:off x="-24500" y="1333350"/>
            <a:ext cx="5163000" cy="5459100"/>
          </a:xfrm>
          <a:prstGeom prst="rect">
            <a:avLst/>
          </a:prstGeom>
          <a:noFill/>
          <a:ln>
            <a:noFill/>
          </a:ln>
        </p:spPr>
        <p:txBody>
          <a:bodyPr anchorCtr="0" anchor="t" bIns="45700" lIns="91425" spcFirstLastPara="1" rIns="91425" wrap="square" tIns="45700">
            <a:noAutofit/>
          </a:bodyPr>
          <a:lstStyle/>
          <a:p>
            <a:pPr indent="-76200" lvl="0" marL="228600" rtl="0" algn="l">
              <a:lnSpc>
                <a:spcPct val="80000"/>
              </a:lnSpc>
              <a:spcBef>
                <a:spcPts val="1800"/>
              </a:spcBef>
              <a:spcAft>
                <a:spcPts val="0"/>
              </a:spcAft>
              <a:buClr>
                <a:srgbClr val="3F3F3F"/>
              </a:buClr>
              <a:buSzPts val="2300"/>
              <a:buNone/>
            </a:pPr>
            <a:r>
              <a:t/>
            </a:r>
            <a:endParaRPr sz="2300"/>
          </a:p>
          <a:p>
            <a:pPr indent="-76200" lvl="0" marL="228600" rtl="0" algn="l">
              <a:lnSpc>
                <a:spcPct val="80000"/>
              </a:lnSpc>
              <a:spcBef>
                <a:spcPts val="1800"/>
              </a:spcBef>
              <a:spcAft>
                <a:spcPts val="0"/>
              </a:spcAft>
              <a:buClr>
                <a:srgbClr val="3F3F3F"/>
              </a:buClr>
              <a:buSzPts val="2300"/>
              <a:buNone/>
            </a:pPr>
            <a:r>
              <a:t/>
            </a:r>
            <a:endParaRPr sz="2300"/>
          </a:p>
          <a:p>
            <a:pPr indent="-222250" lvl="0" marL="228600" rtl="0" algn="l">
              <a:lnSpc>
                <a:spcPct val="80000"/>
              </a:lnSpc>
              <a:spcBef>
                <a:spcPts val="1800"/>
              </a:spcBef>
              <a:spcAft>
                <a:spcPts val="0"/>
              </a:spcAft>
              <a:buClr>
                <a:srgbClr val="3F3F3F"/>
              </a:buClr>
              <a:buSzPts val="2300"/>
              <a:buChar char="▪"/>
            </a:pPr>
            <a:r>
              <a:rPr b="1" lang="en-US" sz="1800"/>
              <a:t>Hands-on, real-world work-based experience</a:t>
            </a:r>
            <a:endParaRPr b="1" sz="1800"/>
          </a:p>
          <a:p>
            <a:pPr indent="-222250" lvl="0" marL="228600" rtl="0" algn="l">
              <a:lnSpc>
                <a:spcPct val="80000"/>
              </a:lnSpc>
              <a:spcBef>
                <a:spcPts val="1800"/>
              </a:spcBef>
              <a:spcAft>
                <a:spcPts val="0"/>
              </a:spcAft>
              <a:buSzPts val="2300"/>
              <a:buChar char="▪"/>
            </a:pPr>
            <a:r>
              <a:rPr b="1" lang="en-US" sz="1800"/>
              <a:t>Mentorships, Internships &amp; Job Shadowing</a:t>
            </a:r>
            <a:endParaRPr/>
          </a:p>
          <a:p>
            <a:pPr indent="-222250" lvl="0" marL="228600" rtl="0" algn="l">
              <a:lnSpc>
                <a:spcPct val="80000"/>
              </a:lnSpc>
              <a:spcBef>
                <a:spcPts val="1800"/>
              </a:spcBef>
              <a:spcAft>
                <a:spcPts val="0"/>
              </a:spcAft>
              <a:buSzPts val="2300"/>
              <a:buChar char="▪"/>
            </a:pPr>
            <a:r>
              <a:rPr b="1" lang="en-US" sz="1800"/>
              <a:t>Innovative Scheduling for Field Experiences</a:t>
            </a:r>
            <a:endParaRPr b="1" sz="1800"/>
          </a:p>
          <a:p>
            <a:pPr indent="-222250" lvl="0" marL="228600" rtl="0" algn="l">
              <a:lnSpc>
                <a:spcPct val="80000"/>
              </a:lnSpc>
              <a:spcBef>
                <a:spcPts val="1800"/>
              </a:spcBef>
              <a:spcAft>
                <a:spcPts val="0"/>
              </a:spcAft>
              <a:buSzPts val="2300"/>
              <a:buChar char="▪"/>
            </a:pPr>
            <a:r>
              <a:rPr b="1" lang="en-US" sz="1800"/>
              <a:t>State of the art Facilities</a:t>
            </a:r>
            <a:br>
              <a:rPr b="1" lang="en-US" sz="1800"/>
            </a:br>
            <a:r>
              <a:rPr b="1" lang="en-US" sz="1800"/>
              <a:t> in Hospital/ Healthcare Setting</a:t>
            </a:r>
            <a:endParaRPr/>
          </a:p>
          <a:p>
            <a:pPr indent="-222250" lvl="0" marL="228600" rtl="0" algn="l">
              <a:lnSpc>
                <a:spcPct val="80000"/>
              </a:lnSpc>
              <a:spcBef>
                <a:spcPts val="1800"/>
              </a:spcBef>
              <a:spcAft>
                <a:spcPts val="0"/>
              </a:spcAft>
              <a:buSzPts val="2300"/>
              <a:buChar char="▪"/>
            </a:pPr>
            <a:r>
              <a:rPr b="1" lang="en-US" sz="1800"/>
              <a:t>Highly Qualified Faculty &amp; Staff</a:t>
            </a:r>
            <a:endParaRPr/>
          </a:p>
          <a:p>
            <a:pPr indent="-222250" lvl="1" marL="685800" rtl="0" algn="l">
              <a:lnSpc>
                <a:spcPct val="80000"/>
              </a:lnSpc>
              <a:spcBef>
                <a:spcPts val="1800"/>
              </a:spcBef>
              <a:spcAft>
                <a:spcPts val="0"/>
              </a:spcAft>
              <a:buClr>
                <a:srgbClr val="000000"/>
              </a:buClr>
              <a:buSzPts val="2300"/>
              <a:buChar char="▪"/>
            </a:pPr>
            <a:r>
              <a:rPr lang="en-US" sz="1600">
                <a:solidFill>
                  <a:srgbClr val="000000"/>
                </a:solidFill>
                <a:latin typeface="Arial"/>
                <a:ea typeface="Arial"/>
                <a:cs typeface="Arial"/>
                <a:sym typeface="Arial"/>
              </a:rPr>
              <a:t>Master Teachers</a:t>
            </a:r>
            <a:endParaRPr>
              <a:solidFill>
                <a:srgbClr val="000000"/>
              </a:solidFill>
              <a:latin typeface="Arial"/>
              <a:ea typeface="Arial"/>
              <a:cs typeface="Arial"/>
              <a:sym typeface="Arial"/>
            </a:endParaRPr>
          </a:p>
          <a:p>
            <a:pPr indent="-222250" lvl="1" marL="685800" rtl="0" algn="l">
              <a:lnSpc>
                <a:spcPct val="80000"/>
              </a:lnSpc>
              <a:spcBef>
                <a:spcPts val="1800"/>
              </a:spcBef>
              <a:spcAft>
                <a:spcPts val="0"/>
              </a:spcAft>
              <a:buClr>
                <a:srgbClr val="000000"/>
              </a:buClr>
              <a:buSzPts val="2300"/>
              <a:buChar char="▪"/>
            </a:pPr>
            <a:r>
              <a:rPr lang="en-US" sz="1600">
                <a:solidFill>
                  <a:srgbClr val="000000"/>
                </a:solidFill>
                <a:latin typeface="Arial"/>
                <a:ea typeface="Arial"/>
                <a:cs typeface="Arial"/>
                <a:sym typeface="Arial"/>
              </a:rPr>
              <a:t>Medical Industry Professionals</a:t>
            </a:r>
            <a:endParaRPr>
              <a:solidFill>
                <a:srgbClr val="000000"/>
              </a:solidFill>
              <a:latin typeface="Arial"/>
              <a:ea typeface="Arial"/>
              <a:cs typeface="Arial"/>
              <a:sym typeface="Arial"/>
            </a:endParaRPr>
          </a:p>
          <a:p>
            <a:pPr indent="-222250" lvl="1" marL="685800" rtl="0" algn="l">
              <a:lnSpc>
                <a:spcPct val="80000"/>
              </a:lnSpc>
              <a:spcBef>
                <a:spcPts val="1800"/>
              </a:spcBef>
              <a:spcAft>
                <a:spcPts val="0"/>
              </a:spcAft>
              <a:buClr>
                <a:srgbClr val="000000"/>
              </a:buClr>
              <a:buSzPts val="2300"/>
              <a:buChar char="▪"/>
            </a:pPr>
            <a:r>
              <a:rPr lang="en-US" sz="1600">
                <a:solidFill>
                  <a:srgbClr val="000000"/>
                </a:solidFill>
                <a:latin typeface="Arial"/>
                <a:ea typeface="Arial"/>
                <a:cs typeface="Arial"/>
                <a:sym typeface="Arial"/>
              </a:rPr>
              <a:t>College Professors</a:t>
            </a:r>
            <a:endParaRPr>
              <a:solidFill>
                <a:srgbClr val="000000"/>
              </a:solidFill>
              <a:latin typeface="Arial"/>
              <a:ea typeface="Arial"/>
              <a:cs typeface="Arial"/>
              <a:sym typeface="Arial"/>
            </a:endParaRPr>
          </a:p>
        </p:txBody>
      </p:sp>
      <p:pic>
        <p:nvPicPr>
          <p:cNvPr id="59" name="Google Shape;59;p2"/>
          <p:cNvPicPr preferRelativeResize="0"/>
          <p:nvPr/>
        </p:nvPicPr>
        <p:blipFill rotWithShape="1">
          <a:blip r:embed="rId4">
            <a:alphaModFix/>
          </a:blip>
          <a:srcRect b="0" l="14923" r="17822" t="0"/>
          <a:stretch/>
        </p:blipFill>
        <p:spPr>
          <a:xfrm rot="5400000">
            <a:off x="10240777" y="474783"/>
            <a:ext cx="1626651" cy="1868950"/>
          </a:xfrm>
          <a:prstGeom prst="rect">
            <a:avLst/>
          </a:prstGeom>
          <a:noFill/>
          <a:ln>
            <a:noFill/>
          </a:ln>
          <a:effectLst>
            <a:outerShdw blurRad="57150" rotWithShape="0" algn="bl" dir="8640000" dist="171450">
              <a:srgbClr val="000000">
                <a:alpha val="38823"/>
              </a:srgbClr>
            </a:outerShdw>
          </a:effectLst>
        </p:spPr>
      </p:pic>
      <p:sp>
        <p:nvSpPr>
          <p:cNvPr id="60" name="Google Shape;60;p2"/>
          <p:cNvSpPr/>
          <p:nvPr/>
        </p:nvSpPr>
        <p:spPr>
          <a:xfrm>
            <a:off x="0" y="0"/>
            <a:ext cx="12192000" cy="5905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1" name="Google Shape;61;p2"/>
          <p:cNvPicPr preferRelativeResize="0"/>
          <p:nvPr/>
        </p:nvPicPr>
        <p:blipFill rotWithShape="1">
          <a:blip r:embed="rId5">
            <a:alphaModFix/>
          </a:blip>
          <a:srcRect b="0" l="0" r="69368" t="0"/>
          <a:stretch/>
        </p:blipFill>
        <p:spPr>
          <a:xfrm>
            <a:off x="154231" y="96297"/>
            <a:ext cx="2241548" cy="2412357"/>
          </a:xfrm>
          <a:prstGeom prst="rect">
            <a:avLst/>
          </a:prstGeom>
          <a:noFill/>
          <a:ln>
            <a:noFill/>
          </a:ln>
          <a:effectLst>
            <a:outerShdw blurRad="50800" sx="103000" rotWithShape="0" algn="ctr" dir="6480000" dist="165100" sy="103000">
              <a:srgbClr val="000000">
                <a:alpha val="20000"/>
              </a:srgbClr>
            </a:outerShdw>
          </a:effectLst>
        </p:spPr>
      </p:pic>
      <p:pic>
        <p:nvPicPr>
          <p:cNvPr id="62" name="Google Shape;62;p2"/>
          <p:cNvPicPr preferRelativeResize="0"/>
          <p:nvPr/>
        </p:nvPicPr>
        <p:blipFill rotWithShape="1">
          <a:blip r:embed="rId6">
            <a:alphaModFix/>
          </a:blip>
          <a:srcRect b="0" l="27818" r="0" t="0"/>
          <a:stretch/>
        </p:blipFill>
        <p:spPr>
          <a:xfrm rot="-5400000">
            <a:off x="10543954" y="2193079"/>
            <a:ext cx="1497479" cy="1593610"/>
          </a:xfrm>
          <a:prstGeom prst="rect">
            <a:avLst/>
          </a:prstGeom>
          <a:noFill/>
          <a:ln>
            <a:noFill/>
          </a:ln>
          <a:effectLst>
            <a:outerShdw blurRad="57150" rotWithShape="0" algn="bl" dir="8580000" dist="171450">
              <a:srgbClr val="000000">
                <a:alpha val="25882"/>
              </a:srgbClr>
            </a:outerShdw>
          </a:effectLst>
        </p:spPr>
      </p:pic>
      <p:sp>
        <p:nvSpPr>
          <p:cNvPr id="63" name="Google Shape;63;p2"/>
          <p:cNvSpPr txBox="1"/>
          <p:nvPr/>
        </p:nvSpPr>
        <p:spPr>
          <a:xfrm>
            <a:off x="5315115" y="1696248"/>
            <a:ext cx="4936241" cy="5266057"/>
          </a:xfrm>
          <a:prstGeom prst="rect">
            <a:avLst/>
          </a:prstGeom>
          <a:noFill/>
          <a:ln>
            <a:noFill/>
          </a:ln>
        </p:spPr>
        <p:txBody>
          <a:bodyPr anchorCtr="0" anchor="t" bIns="45700" lIns="91425" spcFirstLastPara="1" rIns="91425" wrap="square" tIns="45700">
            <a:spAutoFit/>
          </a:bodyPr>
          <a:lstStyle/>
          <a:p>
            <a:pPr indent="0" lvl="0" marL="635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Industry based certifications:</a:t>
            </a:r>
            <a:endParaRPr/>
          </a:p>
          <a:p>
            <a:pPr indent="-260350" lvl="1" marL="457200" marR="0" rtl="0" algn="l">
              <a:lnSpc>
                <a:spcPct val="80000"/>
              </a:lnSpc>
              <a:spcBef>
                <a:spcPts val="1800"/>
              </a:spcBef>
              <a:spcAft>
                <a:spcPts val="0"/>
              </a:spcAft>
              <a:buClr>
                <a:srgbClr val="000000"/>
              </a:buClr>
              <a:buSzPts val="2300"/>
              <a:buFont typeface="Arial"/>
              <a:buChar char="▪"/>
            </a:pPr>
            <a:r>
              <a:rPr b="0" i="0" lang="en-US" sz="1800" u="none" cap="none" strike="noStrike">
                <a:solidFill>
                  <a:srgbClr val="000000"/>
                </a:solidFill>
                <a:latin typeface="Arial"/>
                <a:ea typeface="Arial"/>
                <a:cs typeface="Arial"/>
                <a:sym typeface="Arial"/>
              </a:rPr>
              <a:t>Pharmacy Technician ($32,000)</a:t>
            </a:r>
            <a:endParaRPr/>
          </a:p>
          <a:p>
            <a:pPr indent="-260350" lvl="1" marL="457200" marR="0" rtl="0" algn="l">
              <a:lnSpc>
                <a:spcPct val="80000"/>
              </a:lnSpc>
              <a:spcBef>
                <a:spcPts val="1800"/>
              </a:spcBef>
              <a:spcAft>
                <a:spcPts val="0"/>
              </a:spcAft>
              <a:buClr>
                <a:srgbClr val="000000"/>
              </a:buClr>
              <a:buSzPts val="2300"/>
              <a:buFont typeface="Arial"/>
              <a:buChar char="▪"/>
            </a:pPr>
            <a:r>
              <a:rPr b="0" i="0" lang="en-US" sz="1800" u="none" cap="none" strike="noStrike">
                <a:solidFill>
                  <a:srgbClr val="000000"/>
                </a:solidFill>
                <a:latin typeface="Arial"/>
                <a:ea typeface="Arial"/>
                <a:cs typeface="Arial"/>
                <a:sym typeface="Arial"/>
              </a:rPr>
              <a:t>Patient Care Technician ($38,000)</a:t>
            </a:r>
            <a:endParaRPr/>
          </a:p>
          <a:p>
            <a:pPr indent="-214630" lvl="2" marL="685800" marR="0" rtl="0" algn="l">
              <a:lnSpc>
                <a:spcPct val="80000"/>
              </a:lnSpc>
              <a:spcBef>
                <a:spcPts val="1800"/>
              </a:spcBef>
              <a:spcAft>
                <a:spcPts val="0"/>
              </a:spcAft>
              <a:buClr>
                <a:srgbClr val="000000"/>
              </a:buClr>
              <a:buSzPts val="2300"/>
              <a:buFont typeface="Arial"/>
              <a:buChar char="▪"/>
            </a:pPr>
            <a:r>
              <a:rPr b="0" i="0" lang="en-US" sz="1800" u="none" cap="none" strike="noStrike">
                <a:solidFill>
                  <a:srgbClr val="000000"/>
                </a:solidFill>
                <a:latin typeface="Arial"/>
                <a:ea typeface="Arial"/>
                <a:cs typeface="Arial"/>
                <a:sym typeface="Arial"/>
              </a:rPr>
              <a:t>Phlebotomy ($38,000)</a:t>
            </a:r>
            <a:endParaRPr/>
          </a:p>
          <a:p>
            <a:pPr indent="0" lvl="0" marL="0" marR="0" rtl="0" algn="l">
              <a:lnSpc>
                <a:spcPct val="80000"/>
              </a:lnSpc>
              <a:spcBef>
                <a:spcPts val="1800"/>
              </a:spcBef>
              <a:spcAft>
                <a:spcPts val="0"/>
              </a:spcAft>
              <a:buClr>
                <a:srgbClr val="000000"/>
              </a:buClr>
              <a:buSzPts val="1800"/>
              <a:buFont typeface="Arial"/>
              <a:buNone/>
            </a:pPr>
            <a:r>
              <a:rPr b="1" i="1" lang="en-US" sz="1800" u="none" cap="none" strike="noStrike">
                <a:solidFill>
                  <a:srgbClr val="000000"/>
                </a:solidFill>
                <a:latin typeface="Arial"/>
                <a:ea typeface="Arial"/>
                <a:cs typeface="Arial"/>
                <a:sym typeface="Arial"/>
              </a:rPr>
              <a:t>Coming soon:</a:t>
            </a:r>
            <a:br>
              <a:rPr b="1" i="1"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EKG Technician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Medical Billing &amp; Coding</a:t>
            </a:r>
            <a:endParaRPr/>
          </a:p>
          <a:p>
            <a:pPr indent="0" lvl="0" marL="0" marR="0" rtl="0" algn="l">
              <a:lnSpc>
                <a:spcPct val="80000"/>
              </a:lnSpc>
              <a:spcBef>
                <a:spcPts val="18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Leading Industry Partners</a:t>
            </a:r>
            <a:endParaRPr/>
          </a:p>
          <a:p>
            <a:pPr indent="0" lvl="0" marL="0" marR="0" rtl="0" algn="l">
              <a:lnSpc>
                <a:spcPct val="80000"/>
              </a:lnSpc>
              <a:spcBef>
                <a:spcPts val="18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Industry-Based Clubs &amp; Organizations</a:t>
            </a:r>
            <a:endParaRPr/>
          </a:p>
          <a:p>
            <a:pPr indent="-285750" lvl="0" marL="285750" marR="0" rtl="0" algn="l">
              <a:lnSpc>
                <a:spcPct val="80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Competitive events</a:t>
            </a:r>
            <a:endParaRPr/>
          </a:p>
          <a:p>
            <a:pPr indent="-285750" lvl="0" marL="285750" marR="0" rtl="0" algn="l">
              <a:lnSpc>
                <a:spcPct val="80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Service learning</a:t>
            </a:r>
            <a:endParaRPr/>
          </a:p>
          <a:p>
            <a:pPr indent="-285750" lvl="0" marL="285750" marR="0" rtl="0" algn="l">
              <a:lnSpc>
                <a:spcPct val="80000"/>
              </a:lnSpc>
              <a:spcBef>
                <a:spcPts val="18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Community Service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4" name="Google Shape;64;p2"/>
          <p:cNvPicPr preferRelativeResize="0"/>
          <p:nvPr/>
        </p:nvPicPr>
        <p:blipFill rotWithShape="1">
          <a:blip r:embed="rId7">
            <a:alphaModFix/>
          </a:blip>
          <a:srcRect b="0" l="0" r="0" t="0"/>
          <a:stretch/>
        </p:blipFill>
        <p:spPr>
          <a:xfrm>
            <a:off x="9587292" y="3841572"/>
            <a:ext cx="2502207" cy="653256"/>
          </a:xfrm>
          <a:prstGeom prst="rect">
            <a:avLst/>
          </a:prstGeom>
          <a:noFill/>
          <a:ln>
            <a:noFill/>
          </a:ln>
          <a:effectLst>
            <a:outerShdw blurRad="57150" rotWithShape="0" algn="bl" dir="6720000" dist="142875">
              <a:srgbClr val="000000">
                <a:alpha val="25882"/>
              </a:srgbClr>
            </a:outerShdw>
          </a:effectLst>
        </p:spPr>
      </p:pic>
      <p:pic>
        <p:nvPicPr>
          <p:cNvPr id="65" name="Google Shape;65;p2"/>
          <p:cNvPicPr preferRelativeResize="0"/>
          <p:nvPr/>
        </p:nvPicPr>
        <p:blipFill rotWithShape="1">
          <a:blip r:embed="rId8">
            <a:alphaModFix/>
          </a:blip>
          <a:srcRect b="0" l="0" r="0" t="0"/>
          <a:stretch/>
        </p:blipFill>
        <p:spPr>
          <a:xfrm>
            <a:off x="9527126" y="4565355"/>
            <a:ext cx="2562373" cy="653256"/>
          </a:xfrm>
          <a:prstGeom prst="rect">
            <a:avLst/>
          </a:prstGeom>
          <a:noFill/>
          <a:ln>
            <a:noFill/>
          </a:ln>
          <a:effectLst>
            <a:outerShdw blurRad="57150" rotWithShape="0" algn="bl" dir="6840000" dist="133350">
              <a:srgbClr val="000000">
                <a:alpha val="28627"/>
              </a:srgbClr>
            </a:outerShdw>
          </a:effectLst>
        </p:spPr>
      </p:pic>
      <p:pic>
        <p:nvPicPr>
          <p:cNvPr id="66" name="Google Shape;66;p2"/>
          <p:cNvPicPr preferRelativeResize="0"/>
          <p:nvPr/>
        </p:nvPicPr>
        <p:blipFill rotWithShape="1">
          <a:blip r:embed="rId9">
            <a:alphaModFix/>
          </a:blip>
          <a:srcRect b="0" l="0" r="0" t="0"/>
          <a:stretch/>
        </p:blipFill>
        <p:spPr>
          <a:xfrm>
            <a:off x="5695574" y="3036063"/>
            <a:ext cx="400426" cy="408127"/>
          </a:xfrm>
          <a:prstGeom prst="rect">
            <a:avLst/>
          </a:prstGeom>
          <a:noFill/>
          <a:ln>
            <a:noFill/>
          </a:ln>
        </p:spPr>
      </p:pic>
      <p:pic>
        <p:nvPicPr>
          <p:cNvPr id="67" name="Google Shape;67;p2"/>
          <p:cNvPicPr preferRelativeResize="0"/>
          <p:nvPr/>
        </p:nvPicPr>
        <p:blipFill rotWithShape="1">
          <a:blip r:embed="rId10">
            <a:alphaModFix/>
          </a:blip>
          <a:srcRect b="0" l="0" r="0" t="0"/>
          <a:stretch/>
        </p:blipFill>
        <p:spPr>
          <a:xfrm>
            <a:off x="5463074" y="2092325"/>
            <a:ext cx="310970" cy="290319"/>
          </a:xfrm>
          <a:prstGeom prst="rect">
            <a:avLst/>
          </a:prstGeom>
          <a:noFill/>
          <a:ln>
            <a:noFill/>
          </a:ln>
        </p:spPr>
      </p:pic>
      <p:pic>
        <p:nvPicPr>
          <p:cNvPr id="68" name="Google Shape;68;p2"/>
          <p:cNvPicPr preferRelativeResize="0"/>
          <p:nvPr/>
        </p:nvPicPr>
        <p:blipFill rotWithShape="1">
          <a:blip r:embed="rId11">
            <a:alphaModFix/>
          </a:blip>
          <a:srcRect b="0" l="0" r="0" t="0"/>
          <a:stretch/>
        </p:blipFill>
        <p:spPr>
          <a:xfrm>
            <a:off x="5463074" y="2565411"/>
            <a:ext cx="363702" cy="384685"/>
          </a:xfrm>
          <a:prstGeom prst="rect">
            <a:avLst/>
          </a:prstGeom>
          <a:noFill/>
          <a:ln>
            <a:noFill/>
          </a:ln>
        </p:spPr>
      </p:pic>
      <p:pic>
        <p:nvPicPr>
          <p:cNvPr id="69" name="Google Shape;69;p2"/>
          <p:cNvPicPr preferRelativeResize="0"/>
          <p:nvPr/>
        </p:nvPicPr>
        <p:blipFill rotWithShape="1">
          <a:blip r:embed="rId12">
            <a:alphaModFix/>
          </a:blip>
          <a:srcRect b="0" l="0" r="0" t="0"/>
          <a:stretch/>
        </p:blipFill>
        <p:spPr>
          <a:xfrm>
            <a:off x="10273823" y="5248619"/>
            <a:ext cx="1815676" cy="653257"/>
          </a:xfrm>
          <a:prstGeom prst="rect">
            <a:avLst/>
          </a:prstGeom>
          <a:noFill/>
          <a:ln>
            <a:noFill/>
          </a:ln>
        </p:spPr>
      </p:pic>
      <p:sp>
        <p:nvSpPr>
          <p:cNvPr id="70" name="Google Shape;70;p2"/>
          <p:cNvSpPr txBox="1"/>
          <p:nvPr>
            <p:ph type="title"/>
          </p:nvPr>
        </p:nvSpPr>
        <p:spPr>
          <a:xfrm>
            <a:off x="3050525" y="180901"/>
            <a:ext cx="8486700" cy="12042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lt1"/>
              </a:buClr>
              <a:buSzPts val="3600"/>
              <a:buFont typeface="Libre Franklin Thin"/>
              <a:buNone/>
            </a:pPr>
            <a:r>
              <a:rPr lang="en-US"/>
              <a:t>Health Professions Institute</a:t>
            </a:r>
            <a:br>
              <a:rPr lang="en-US"/>
            </a:br>
            <a:r>
              <a:rPr lang="en-US"/>
              <a:t>&amp; Medical Magnet High School</a:t>
            </a:r>
            <a:endParaRPr/>
          </a:p>
        </p:txBody>
      </p:sp>
      <p:pic>
        <p:nvPicPr>
          <p:cNvPr id="71" name="Google Shape;71;p2"/>
          <p:cNvPicPr preferRelativeResize="0"/>
          <p:nvPr/>
        </p:nvPicPr>
        <p:blipFill rotWithShape="1">
          <a:blip r:embed="rId13">
            <a:alphaModFix/>
          </a:blip>
          <a:srcRect b="0" l="0" r="0" t="0"/>
          <a:stretch/>
        </p:blipFill>
        <p:spPr>
          <a:xfrm>
            <a:off x="5478598" y="4097615"/>
            <a:ext cx="279930" cy="223135"/>
          </a:xfrm>
          <a:prstGeom prst="rect">
            <a:avLst/>
          </a:prstGeom>
          <a:noFill/>
          <a:ln>
            <a:noFill/>
          </a:ln>
        </p:spPr>
      </p:pic>
      <p:pic>
        <p:nvPicPr>
          <p:cNvPr id="72" name="Google Shape;72;p2"/>
          <p:cNvPicPr preferRelativeResize="0"/>
          <p:nvPr/>
        </p:nvPicPr>
        <p:blipFill rotWithShape="1">
          <a:blip r:embed="rId14">
            <a:alphaModFix/>
          </a:blip>
          <a:srcRect b="0" l="0" r="0" t="0"/>
          <a:stretch/>
        </p:blipFill>
        <p:spPr>
          <a:xfrm>
            <a:off x="5448034" y="4345239"/>
            <a:ext cx="341056" cy="22313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p:nvPr/>
        </p:nvSpPr>
        <p:spPr>
          <a:xfrm>
            <a:off x="0" y="0"/>
            <a:ext cx="12192000" cy="821803"/>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8" name="Google Shape;78;p3"/>
          <p:cNvSpPr txBox="1"/>
          <p:nvPr>
            <p:ph type="title"/>
          </p:nvPr>
        </p:nvSpPr>
        <p:spPr>
          <a:xfrm>
            <a:off x="124718" y="154399"/>
            <a:ext cx="100584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Libre Franklin Thin"/>
              <a:buNone/>
            </a:pPr>
            <a:r>
              <a:rPr lang="en-US"/>
              <a:t>H-TECH</a:t>
            </a:r>
            <a:endParaRPr/>
          </a:p>
          <a:p>
            <a:pPr indent="0" lvl="0" marL="0" rtl="0" algn="l">
              <a:lnSpc>
                <a:spcPct val="90000"/>
              </a:lnSpc>
              <a:spcBef>
                <a:spcPts val="0"/>
              </a:spcBef>
              <a:spcAft>
                <a:spcPts val="0"/>
              </a:spcAft>
              <a:buClr>
                <a:schemeClr val="lt1"/>
              </a:buClr>
              <a:buSzPts val="3600"/>
              <a:buFont typeface="Libre Franklin Thin"/>
              <a:buNone/>
            </a:pPr>
            <a:r>
              <a:rPr lang="en-US" sz="3200"/>
              <a:t>Nursing &amp; Healthcare Early College High School</a:t>
            </a:r>
            <a:endParaRPr sz="3200"/>
          </a:p>
        </p:txBody>
      </p:sp>
      <p:sp>
        <p:nvSpPr>
          <p:cNvPr id="79" name="Google Shape;79;p3"/>
          <p:cNvSpPr txBox="1"/>
          <p:nvPr>
            <p:ph idx="1" type="body"/>
          </p:nvPr>
        </p:nvSpPr>
        <p:spPr>
          <a:xfrm>
            <a:off x="0" y="1303175"/>
            <a:ext cx="9936000" cy="5554800"/>
          </a:xfrm>
          <a:prstGeom prst="rect">
            <a:avLst/>
          </a:prstGeom>
          <a:noFill/>
          <a:ln>
            <a:noFill/>
          </a:ln>
          <a:effectLst>
            <a:outerShdw blurRad="57150" rotWithShape="0" algn="bl" dir="5400000" dist="19050">
              <a:srgbClr val="000000">
                <a:alpha val="2745"/>
              </a:srgbClr>
            </a:outerShdw>
          </a:effectLst>
        </p:spPr>
        <p:txBody>
          <a:bodyPr anchorCtr="0" anchor="t" bIns="45700" lIns="91425" spcFirstLastPara="1" rIns="91425" wrap="square" tIns="45700">
            <a:noAutofit/>
          </a:bodyPr>
          <a:lstStyle/>
          <a:p>
            <a:pPr indent="-342900" lvl="1" marL="914400" rtl="0" algn="l">
              <a:lnSpc>
                <a:spcPct val="80000"/>
              </a:lnSpc>
              <a:spcBef>
                <a:spcPts val="1800"/>
              </a:spcBef>
              <a:spcAft>
                <a:spcPts val="0"/>
              </a:spcAft>
              <a:buSzPts val="1800"/>
              <a:buFont typeface="Arial"/>
              <a:buChar char="▪"/>
            </a:pPr>
            <a:r>
              <a:rPr b="1" lang="en-US" sz="1800">
                <a:solidFill>
                  <a:srgbClr val="980000"/>
                </a:solidFill>
                <a:latin typeface="Arial"/>
                <a:ea typeface="Arial"/>
                <a:cs typeface="Arial"/>
                <a:sym typeface="Arial"/>
              </a:rPr>
              <a:t>6 yr program:</a:t>
            </a:r>
            <a:r>
              <a:rPr b="1" lang="en-US" sz="1800">
                <a:latin typeface="Arial"/>
                <a:ea typeface="Arial"/>
                <a:cs typeface="Arial"/>
                <a:sym typeface="Arial"/>
              </a:rPr>
              <a:t> Bachelor of Science in Nursing with RN Certification </a:t>
            </a:r>
            <a:br>
              <a:rPr b="1" lang="en-US" sz="1800">
                <a:latin typeface="Arial"/>
                <a:ea typeface="Arial"/>
                <a:cs typeface="Arial"/>
                <a:sym typeface="Arial"/>
              </a:rPr>
            </a:br>
            <a:r>
              <a:rPr lang="en-US" sz="1800">
                <a:latin typeface="Arial"/>
                <a:ea typeface="Arial"/>
                <a:cs typeface="Arial"/>
                <a:sym typeface="Arial"/>
              </a:rPr>
              <a:t>(</a:t>
            </a:r>
            <a:r>
              <a:rPr i="1" lang="en-US" sz="1800">
                <a:latin typeface="Arial"/>
                <a:ea typeface="Arial"/>
                <a:cs typeface="Arial"/>
                <a:sym typeface="Arial"/>
              </a:rPr>
              <a:t>Average annual salary $85,000 ~ziprecruiter </a:t>
            </a:r>
            <a:r>
              <a:rPr lang="en-US" sz="1800">
                <a:latin typeface="Arial"/>
                <a:ea typeface="Arial"/>
                <a:cs typeface="Arial"/>
                <a:sym typeface="Arial"/>
              </a:rPr>
              <a:t>)</a:t>
            </a:r>
            <a:endParaRPr sz="1800">
              <a:latin typeface="Arial"/>
              <a:ea typeface="Arial"/>
              <a:cs typeface="Arial"/>
              <a:sym typeface="Arial"/>
            </a:endParaRPr>
          </a:p>
          <a:p>
            <a:pPr indent="-342900" lvl="1" marL="914400" rtl="0" algn="l">
              <a:lnSpc>
                <a:spcPct val="100000"/>
              </a:lnSpc>
              <a:spcBef>
                <a:spcPts val="0"/>
              </a:spcBef>
              <a:spcAft>
                <a:spcPts val="0"/>
              </a:spcAft>
              <a:buClr>
                <a:srgbClr val="3F3F3F"/>
              </a:buClr>
              <a:buSzPts val="1800"/>
              <a:buChar char="▪"/>
            </a:pPr>
            <a:r>
              <a:rPr b="1" lang="en-US" sz="1800">
                <a:solidFill>
                  <a:srgbClr val="980000"/>
                </a:solidFill>
                <a:latin typeface="Arial"/>
                <a:ea typeface="Arial"/>
                <a:cs typeface="Arial"/>
                <a:sym typeface="Arial"/>
              </a:rPr>
              <a:t>4  yr program:</a:t>
            </a:r>
            <a:r>
              <a:rPr b="1" lang="en-US" sz="1800">
                <a:solidFill>
                  <a:srgbClr val="FF0000"/>
                </a:solidFill>
                <a:latin typeface="Arial"/>
                <a:ea typeface="Arial"/>
                <a:cs typeface="Arial"/>
                <a:sym typeface="Arial"/>
              </a:rPr>
              <a:t> </a:t>
            </a:r>
            <a:r>
              <a:rPr b="1" lang="en-US" sz="1800">
                <a:latin typeface="Arial"/>
                <a:ea typeface="Arial"/>
                <a:cs typeface="Arial"/>
                <a:sym typeface="Arial"/>
              </a:rPr>
              <a:t>Associate's of Science degree from San Antonio College</a:t>
            </a:r>
            <a:endParaRPr b="1" sz="1800">
              <a:latin typeface="Arial"/>
              <a:ea typeface="Arial"/>
              <a:cs typeface="Arial"/>
              <a:sym typeface="Arial"/>
            </a:endParaRPr>
          </a:p>
          <a:p>
            <a:pPr indent="-342900" lvl="1" marL="914400" rtl="0" algn="l">
              <a:lnSpc>
                <a:spcPct val="100000"/>
              </a:lnSpc>
              <a:spcBef>
                <a:spcPts val="0"/>
              </a:spcBef>
              <a:spcAft>
                <a:spcPts val="0"/>
              </a:spcAft>
              <a:buSzPts val="1800"/>
              <a:buChar char="▪"/>
            </a:pPr>
            <a:r>
              <a:rPr b="1" lang="en-US" sz="1800">
                <a:latin typeface="Arial"/>
                <a:ea typeface="Arial"/>
                <a:cs typeface="Arial"/>
                <a:sym typeface="Arial"/>
              </a:rPr>
              <a:t>Various Industry-Based Certifications</a:t>
            </a:r>
            <a:endParaRPr b="1" sz="1800">
              <a:latin typeface="Arial"/>
              <a:ea typeface="Arial"/>
              <a:cs typeface="Arial"/>
              <a:sym typeface="Arial"/>
            </a:endParaRPr>
          </a:p>
          <a:p>
            <a:pPr indent="-342900" lvl="1" marL="914400" rtl="0" algn="l">
              <a:lnSpc>
                <a:spcPct val="100000"/>
              </a:lnSpc>
              <a:spcBef>
                <a:spcPts val="0"/>
              </a:spcBef>
              <a:spcAft>
                <a:spcPts val="0"/>
              </a:spcAft>
              <a:buSzPts val="1800"/>
              <a:buChar char="▪"/>
            </a:pPr>
            <a:r>
              <a:rPr b="1" lang="en-US" sz="1800">
                <a:latin typeface="Arial"/>
                <a:ea typeface="Arial"/>
                <a:cs typeface="Arial"/>
                <a:sym typeface="Arial"/>
              </a:rPr>
              <a:t>Guaranteed / </a:t>
            </a:r>
            <a:r>
              <a:rPr b="1" lang="en-US" sz="1800">
                <a:latin typeface="Arial"/>
                <a:ea typeface="Arial"/>
                <a:cs typeface="Arial"/>
                <a:sym typeface="Arial"/>
              </a:rPr>
              <a:t>preferential</a:t>
            </a:r>
            <a:r>
              <a:rPr b="1" lang="en-US" sz="1800">
                <a:latin typeface="Arial"/>
                <a:ea typeface="Arial"/>
                <a:cs typeface="Arial"/>
                <a:sym typeface="Arial"/>
              </a:rPr>
              <a:t> job interviews and placement with industry partners</a:t>
            </a:r>
            <a:endParaRPr b="1" sz="1800">
              <a:latin typeface="Arial"/>
              <a:ea typeface="Arial"/>
              <a:cs typeface="Arial"/>
              <a:sym typeface="Arial"/>
            </a:endParaRPr>
          </a:p>
          <a:p>
            <a:pPr indent="0" lvl="0" marL="0" rtl="0" algn="ctr">
              <a:lnSpc>
                <a:spcPct val="100000"/>
              </a:lnSpc>
              <a:spcBef>
                <a:spcPts val="0"/>
              </a:spcBef>
              <a:spcAft>
                <a:spcPts val="0"/>
              </a:spcAft>
              <a:buNone/>
            </a:pPr>
            <a:br>
              <a:rPr lang="en-US" sz="1900">
                <a:latin typeface="Arial"/>
                <a:ea typeface="Arial"/>
                <a:cs typeface="Arial"/>
                <a:sym typeface="Arial"/>
              </a:rPr>
            </a:br>
            <a:r>
              <a:rPr b="1" lang="en-US" sz="1500">
                <a:solidFill>
                  <a:srgbClr val="A61C00"/>
                </a:solidFill>
                <a:latin typeface="Arial"/>
                <a:ea typeface="Arial"/>
                <a:cs typeface="Arial"/>
                <a:sym typeface="Arial"/>
              </a:rPr>
              <a:t>Transferable to a 4-year university for students pursuing other fields of medicine or science </a:t>
            </a:r>
            <a:br>
              <a:rPr b="1" lang="en-US" sz="1500">
                <a:solidFill>
                  <a:srgbClr val="A61C00"/>
                </a:solidFill>
                <a:latin typeface="Arial"/>
                <a:ea typeface="Arial"/>
                <a:cs typeface="Arial"/>
                <a:sym typeface="Arial"/>
              </a:rPr>
            </a:br>
            <a:r>
              <a:rPr b="1" lang="en-US" sz="1500">
                <a:solidFill>
                  <a:srgbClr val="A61C00"/>
                </a:solidFill>
                <a:latin typeface="Arial"/>
                <a:ea typeface="Arial"/>
                <a:cs typeface="Arial"/>
                <a:sym typeface="Arial"/>
              </a:rPr>
              <a:t>(medical, pharmacology, veterinary, or science-based industry)</a:t>
            </a:r>
            <a:endParaRPr b="1" sz="1500">
              <a:solidFill>
                <a:srgbClr val="A61C00"/>
              </a:solidFill>
              <a:latin typeface="Arial"/>
              <a:ea typeface="Arial"/>
              <a:cs typeface="Arial"/>
              <a:sym typeface="Arial"/>
            </a:endParaRPr>
          </a:p>
          <a:p>
            <a:pPr indent="-171450" lvl="0" marL="228600" rtl="0" algn="l">
              <a:lnSpc>
                <a:spcPct val="80000"/>
              </a:lnSpc>
              <a:spcBef>
                <a:spcPts val="1800"/>
              </a:spcBef>
              <a:spcAft>
                <a:spcPts val="0"/>
              </a:spcAft>
              <a:buClr>
                <a:srgbClr val="3F3F3F"/>
              </a:buClr>
              <a:buSzPts val="1500"/>
              <a:buChar char="▪"/>
            </a:pPr>
            <a:r>
              <a:rPr lang="en-US" sz="1500">
                <a:latin typeface="Arial"/>
                <a:ea typeface="Arial"/>
                <a:cs typeface="Arial"/>
                <a:sym typeface="Arial"/>
              </a:rPr>
              <a:t>Access to all the resources of both San Antonio College &amp; SAISD</a:t>
            </a:r>
            <a:endParaRPr sz="1500">
              <a:latin typeface="Arial"/>
              <a:ea typeface="Arial"/>
              <a:cs typeface="Arial"/>
              <a:sym typeface="Arial"/>
            </a:endParaRPr>
          </a:p>
          <a:p>
            <a:pPr indent="-171450" lvl="0" marL="228600" rtl="0" algn="l">
              <a:lnSpc>
                <a:spcPct val="80000"/>
              </a:lnSpc>
              <a:spcBef>
                <a:spcPts val="1800"/>
              </a:spcBef>
              <a:spcAft>
                <a:spcPts val="0"/>
              </a:spcAft>
              <a:buClr>
                <a:srgbClr val="3F3F3F"/>
              </a:buClr>
              <a:buSzPts val="1500"/>
              <a:buChar char="▪"/>
            </a:pPr>
            <a:r>
              <a:rPr lang="en-US" sz="1500">
                <a:latin typeface="Arial"/>
                <a:ea typeface="Arial"/>
                <a:cs typeface="Arial"/>
                <a:sym typeface="Arial"/>
              </a:rPr>
              <a:t>Multiple levels of support and intervention to ensure student success</a:t>
            </a:r>
            <a:endParaRPr sz="1500">
              <a:latin typeface="Arial"/>
              <a:ea typeface="Arial"/>
              <a:cs typeface="Arial"/>
              <a:sym typeface="Arial"/>
            </a:endParaRPr>
          </a:p>
          <a:p>
            <a:pPr indent="-171450" lvl="0" marL="228600" rtl="0" algn="l">
              <a:lnSpc>
                <a:spcPct val="80000"/>
              </a:lnSpc>
              <a:spcBef>
                <a:spcPts val="1800"/>
              </a:spcBef>
              <a:spcAft>
                <a:spcPts val="0"/>
              </a:spcAft>
              <a:buSzPts val="1500"/>
              <a:buChar char="▪"/>
            </a:pPr>
            <a:r>
              <a:rPr lang="en-US" sz="1500">
                <a:latin typeface="Arial"/>
                <a:ea typeface="Arial"/>
                <a:cs typeface="Arial"/>
                <a:sym typeface="Arial"/>
              </a:rPr>
              <a:t>Mentorships, Internships, Guest Speakers, Interview Training &amp; Job Shadowing with </a:t>
            </a:r>
            <a:br>
              <a:rPr lang="en-US" sz="1500">
                <a:latin typeface="Arial"/>
                <a:ea typeface="Arial"/>
                <a:cs typeface="Arial"/>
                <a:sym typeface="Arial"/>
              </a:rPr>
            </a:br>
            <a:r>
              <a:rPr lang="en-US" sz="1500">
                <a:latin typeface="Arial"/>
                <a:ea typeface="Arial"/>
                <a:cs typeface="Arial"/>
                <a:sym typeface="Arial"/>
              </a:rPr>
              <a:t>University Health System &amp; Methodist Health System</a:t>
            </a:r>
            <a:endParaRPr sz="1500">
              <a:latin typeface="Arial"/>
              <a:ea typeface="Arial"/>
              <a:cs typeface="Arial"/>
              <a:sym typeface="Arial"/>
            </a:endParaRPr>
          </a:p>
          <a:p>
            <a:pPr indent="-177800" lvl="0" marL="228600" rtl="0" algn="l">
              <a:lnSpc>
                <a:spcPct val="80000"/>
              </a:lnSpc>
              <a:spcBef>
                <a:spcPts val="1800"/>
              </a:spcBef>
              <a:spcAft>
                <a:spcPts val="0"/>
              </a:spcAft>
              <a:buSzPts val="1500"/>
              <a:buChar char="▪"/>
            </a:pPr>
            <a:r>
              <a:rPr lang="en-US" sz="1500">
                <a:latin typeface="Arial"/>
                <a:ea typeface="Arial"/>
                <a:cs typeface="Arial"/>
                <a:sym typeface="Arial"/>
              </a:rPr>
              <a:t>Students can  earn medical industry-standard certifications, based on individual student interest. </a:t>
            </a:r>
            <a:endParaRPr sz="1500">
              <a:latin typeface="Arial"/>
              <a:ea typeface="Arial"/>
              <a:cs typeface="Arial"/>
              <a:sym typeface="Arial"/>
            </a:endParaRPr>
          </a:p>
          <a:p>
            <a:pPr indent="-177800" lvl="0" marL="228600" rtl="0" algn="l">
              <a:lnSpc>
                <a:spcPct val="80000"/>
              </a:lnSpc>
              <a:spcBef>
                <a:spcPts val="1800"/>
              </a:spcBef>
              <a:spcAft>
                <a:spcPts val="0"/>
              </a:spcAft>
              <a:buSzPts val="1500"/>
              <a:buChar char="▪"/>
            </a:pPr>
            <a:r>
              <a:rPr lang="en-US" sz="1500">
                <a:latin typeface="Arial"/>
                <a:ea typeface="Arial"/>
                <a:cs typeface="Arial"/>
                <a:sym typeface="Arial"/>
              </a:rPr>
              <a:t>Free College Education, Job Training, &amp; Industry Networking</a:t>
            </a:r>
            <a:endParaRPr sz="1500">
              <a:latin typeface="Arial"/>
              <a:ea typeface="Arial"/>
              <a:cs typeface="Arial"/>
              <a:sym typeface="Arial"/>
            </a:endParaRPr>
          </a:p>
          <a:p>
            <a:pPr indent="-177800" lvl="0" marL="228600" rtl="0" algn="l">
              <a:lnSpc>
                <a:spcPct val="80000"/>
              </a:lnSpc>
              <a:spcBef>
                <a:spcPts val="1800"/>
              </a:spcBef>
              <a:spcAft>
                <a:spcPts val="0"/>
              </a:spcAft>
              <a:buSzPts val="1500"/>
              <a:buChar char="▪"/>
            </a:pPr>
            <a:r>
              <a:rPr lang="en-US" sz="1500">
                <a:latin typeface="Arial"/>
                <a:ea typeface="Arial"/>
                <a:cs typeface="Arial"/>
                <a:sym typeface="Arial"/>
              </a:rPr>
              <a:t>There are no academic requirements to enter the </a:t>
            </a:r>
            <a:br>
              <a:rPr lang="en-US" sz="1500">
                <a:latin typeface="Arial"/>
                <a:ea typeface="Arial"/>
                <a:cs typeface="Arial"/>
                <a:sym typeface="Arial"/>
              </a:rPr>
            </a:br>
            <a:r>
              <a:rPr lang="en-US" sz="1500">
                <a:latin typeface="Arial"/>
                <a:ea typeface="Arial"/>
                <a:cs typeface="Arial"/>
                <a:sym typeface="Arial"/>
              </a:rPr>
              <a:t>H-TECH program, however it IS a rigorous program.</a:t>
            </a:r>
            <a:endParaRPr/>
          </a:p>
        </p:txBody>
      </p:sp>
      <p:pic>
        <p:nvPicPr>
          <p:cNvPr id="80" name="Google Shape;80;p3"/>
          <p:cNvPicPr preferRelativeResize="0"/>
          <p:nvPr/>
        </p:nvPicPr>
        <p:blipFill rotWithShape="1">
          <a:blip r:embed="rId3">
            <a:alphaModFix/>
          </a:blip>
          <a:srcRect b="27326" l="0" r="0" t="0"/>
          <a:stretch/>
        </p:blipFill>
        <p:spPr>
          <a:xfrm>
            <a:off x="9443857" y="2717551"/>
            <a:ext cx="2516182" cy="1003900"/>
          </a:xfrm>
          <a:prstGeom prst="rect">
            <a:avLst/>
          </a:prstGeom>
          <a:noFill/>
          <a:ln>
            <a:noFill/>
          </a:ln>
          <a:effectLst>
            <a:outerShdw blurRad="57150" rotWithShape="0" algn="bl" dir="8760000" dist="161925">
              <a:srgbClr val="000000">
                <a:alpha val="25882"/>
              </a:srgbClr>
            </a:outerShdw>
          </a:effectLst>
        </p:spPr>
      </p:pic>
      <p:pic>
        <p:nvPicPr>
          <p:cNvPr id="81" name="Google Shape;81;p3"/>
          <p:cNvPicPr preferRelativeResize="0"/>
          <p:nvPr/>
        </p:nvPicPr>
        <p:blipFill rotWithShape="1">
          <a:blip r:embed="rId4">
            <a:alphaModFix/>
          </a:blip>
          <a:srcRect b="0" l="0" r="0" t="0"/>
          <a:stretch/>
        </p:blipFill>
        <p:spPr>
          <a:xfrm>
            <a:off x="6514987" y="5896116"/>
            <a:ext cx="2747058" cy="717179"/>
          </a:xfrm>
          <a:prstGeom prst="rect">
            <a:avLst/>
          </a:prstGeom>
          <a:noFill/>
          <a:ln>
            <a:noFill/>
          </a:ln>
          <a:effectLst>
            <a:outerShdw blurRad="57150" rotWithShape="0" algn="bl" dir="6720000" dist="142875">
              <a:srgbClr val="000000">
                <a:alpha val="25882"/>
              </a:srgbClr>
            </a:outerShdw>
          </a:effectLst>
        </p:spPr>
      </p:pic>
      <p:pic>
        <p:nvPicPr>
          <p:cNvPr id="82" name="Google Shape;82;p3"/>
          <p:cNvPicPr preferRelativeResize="0"/>
          <p:nvPr/>
        </p:nvPicPr>
        <p:blipFill rotWithShape="1">
          <a:blip r:embed="rId5">
            <a:alphaModFix/>
          </a:blip>
          <a:srcRect b="0" l="0" r="0" t="0"/>
          <a:stretch/>
        </p:blipFill>
        <p:spPr>
          <a:xfrm>
            <a:off x="9328415" y="5891735"/>
            <a:ext cx="2747058" cy="721560"/>
          </a:xfrm>
          <a:prstGeom prst="rect">
            <a:avLst/>
          </a:prstGeom>
          <a:noFill/>
          <a:ln>
            <a:noFill/>
          </a:ln>
          <a:effectLst>
            <a:outerShdw blurRad="57150" rotWithShape="0" algn="bl" dir="6840000" dist="133350">
              <a:srgbClr val="000000">
                <a:alpha val="28627"/>
              </a:srgbClr>
            </a:outerShdw>
          </a:effectLst>
        </p:spPr>
      </p:pic>
      <p:pic>
        <p:nvPicPr>
          <p:cNvPr id="83" name="Google Shape;83;p3"/>
          <p:cNvPicPr preferRelativeResize="0"/>
          <p:nvPr/>
        </p:nvPicPr>
        <p:blipFill rotWithShape="1">
          <a:blip r:embed="rId6">
            <a:alphaModFix/>
          </a:blip>
          <a:srcRect b="24783" l="4910" r="0" t="10384"/>
          <a:stretch/>
        </p:blipFill>
        <p:spPr>
          <a:xfrm>
            <a:off x="9071168" y="4317097"/>
            <a:ext cx="3004305" cy="1391732"/>
          </a:xfrm>
          <a:prstGeom prst="rect">
            <a:avLst/>
          </a:prstGeom>
          <a:noFill/>
          <a:ln>
            <a:noFill/>
          </a:ln>
          <a:effectLst>
            <a:outerShdw blurRad="57150" rotWithShape="0" algn="ctr" dir="6720000" dist="133350">
              <a:srgbClr val="000000">
                <a:alpha val="25882"/>
              </a:srgbClr>
            </a:outerShdw>
          </a:effectLst>
        </p:spPr>
      </p:pic>
      <p:pic>
        <p:nvPicPr>
          <p:cNvPr id="84" name="Google Shape;84;p3"/>
          <p:cNvPicPr preferRelativeResize="0"/>
          <p:nvPr/>
        </p:nvPicPr>
        <p:blipFill rotWithShape="1">
          <a:blip r:embed="rId7">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d5a17c59ab_0_11"/>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0" name="Google Shape;90;gd5a17c59ab_0_11"/>
          <p:cNvPicPr preferRelativeResize="0"/>
          <p:nvPr/>
        </p:nvPicPr>
        <p:blipFill rotWithShape="1">
          <a:blip r:embed="rId3">
            <a:alphaModFix/>
          </a:blip>
          <a:srcRect b="0" l="0" r="69368" t="0"/>
          <a:stretch/>
        </p:blipFill>
        <p:spPr>
          <a:xfrm>
            <a:off x="154231" y="96297"/>
            <a:ext cx="2241549" cy="2412357"/>
          </a:xfrm>
          <a:prstGeom prst="rect">
            <a:avLst/>
          </a:prstGeom>
          <a:noFill/>
          <a:ln>
            <a:noFill/>
          </a:ln>
          <a:effectLst>
            <a:outerShdw blurRad="50800" sx="103000" rotWithShape="0" algn="ctr" dir="6480000" dist="165100" sy="103000">
              <a:srgbClr val="000000">
                <a:alpha val="20000"/>
              </a:srgbClr>
            </a:outerShdw>
          </a:effectLst>
        </p:spPr>
      </p:pic>
      <p:sp>
        <p:nvSpPr>
          <p:cNvPr id="91" name="Google Shape;91;gd5a17c59ab_0_11"/>
          <p:cNvSpPr txBox="1"/>
          <p:nvPr/>
        </p:nvSpPr>
        <p:spPr>
          <a:xfrm>
            <a:off x="154225" y="2508650"/>
            <a:ext cx="5941800" cy="426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None/>
            </a:pPr>
            <a:r>
              <a:rPr b="1" lang="en-US" sz="1200"/>
              <a:t>Patient Care Technician ($38,000 per yr)</a:t>
            </a:r>
            <a:endParaRPr b="1" sz="1200"/>
          </a:p>
          <a:p>
            <a:pPr indent="-304800" lvl="0" marL="457200" rtl="0" algn="l">
              <a:lnSpc>
                <a:spcPct val="100000"/>
              </a:lnSpc>
              <a:spcBef>
                <a:spcPts val="1200"/>
              </a:spcBef>
              <a:spcAft>
                <a:spcPts val="0"/>
              </a:spcAft>
              <a:buSzPts val="1200"/>
              <a:buChar char="●"/>
            </a:pPr>
            <a:r>
              <a:rPr lang="en-US" sz="1200"/>
              <a:t>Combination of Certified Medical Assistant and Certified Nurse’s Assistant</a:t>
            </a:r>
            <a:endParaRPr sz="1200"/>
          </a:p>
          <a:p>
            <a:pPr indent="-304800" lvl="0" marL="457200" rtl="0" algn="l">
              <a:lnSpc>
                <a:spcPct val="100000"/>
              </a:lnSpc>
              <a:spcBef>
                <a:spcPts val="0"/>
              </a:spcBef>
              <a:spcAft>
                <a:spcPts val="0"/>
              </a:spcAft>
              <a:buSzPts val="1200"/>
              <a:buChar char="●"/>
            </a:pPr>
            <a:r>
              <a:rPr lang="en-US" sz="1200"/>
              <a:t>More well-rounded, robust certification</a:t>
            </a:r>
            <a:endParaRPr sz="1200"/>
          </a:p>
          <a:p>
            <a:pPr indent="-304800" lvl="0" marL="457200" rtl="0" algn="l">
              <a:lnSpc>
                <a:spcPct val="100000"/>
              </a:lnSpc>
              <a:spcBef>
                <a:spcPts val="0"/>
              </a:spcBef>
              <a:spcAft>
                <a:spcPts val="0"/>
              </a:spcAft>
              <a:buSzPts val="1200"/>
              <a:buChar char="●"/>
            </a:pPr>
            <a:r>
              <a:rPr lang="en-US" sz="1200"/>
              <a:t>Allows for work in the following environments:</a:t>
            </a:r>
            <a:endParaRPr sz="1200"/>
          </a:p>
          <a:p>
            <a:pPr indent="-317500" lvl="1" marL="914400" rtl="0" algn="l">
              <a:lnSpc>
                <a:spcPct val="100000"/>
              </a:lnSpc>
              <a:spcBef>
                <a:spcPts val="0"/>
              </a:spcBef>
              <a:spcAft>
                <a:spcPts val="0"/>
              </a:spcAft>
              <a:buSzPts val="1400"/>
              <a:buChar char="○"/>
            </a:pPr>
            <a:r>
              <a:rPr lang="en-US" sz="800">
                <a:latin typeface="Times New Roman"/>
                <a:ea typeface="Times New Roman"/>
                <a:cs typeface="Times New Roman"/>
                <a:sym typeface="Times New Roman"/>
              </a:rPr>
              <a:t> </a:t>
            </a:r>
            <a:r>
              <a:rPr lang="en-US" sz="1200"/>
              <a:t>Hospitals</a:t>
            </a:r>
            <a:endParaRPr sz="1200"/>
          </a:p>
          <a:p>
            <a:pPr indent="-323850" lvl="1" marL="914400" rtl="0" algn="l">
              <a:lnSpc>
                <a:spcPct val="100000"/>
              </a:lnSpc>
              <a:spcBef>
                <a:spcPts val="0"/>
              </a:spcBef>
              <a:spcAft>
                <a:spcPts val="0"/>
              </a:spcAft>
              <a:buSzPts val="1500"/>
              <a:buChar char="○"/>
            </a:pPr>
            <a:r>
              <a:rPr lang="en-US" sz="1200"/>
              <a:t>Nursing Homes</a:t>
            </a:r>
            <a:endParaRPr sz="1200"/>
          </a:p>
          <a:p>
            <a:pPr indent="-317500" lvl="1" marL="914400" rtl="0" algn="l">
              <a:lnSpc>
                <a:spcPct val="100000"/>
              </a:lnSpc>
              <a:spcBef>
                <a:spcPts val="0"/>
              </a:spcBef>
              <a:spcAft>
                <a:spcPts val="0"/>
              </a:spcAft>
              <a:buSzPts val="1400"/>
              <a:buChar char="○"/>
            </a:pPr>
            <a:r>
              <a:rPr lang="en-US" sz="800">
                <a:latin typeface="Times New Roman"/>
                <a:ea typeface="Times New Roman"/>
                <a:cs typeface="Times New Roman"/>
                <a:sym typeface="Times New Roman"/>
              </a:rPr>
              <a:t> </a:t>
            </a:r>
            <a:r>
              <a:rPr lang="en-US" sz="1200"/>
              <a:t>Doctor’s offices</a:t>
            </a:r>
            <a:endParaRPr sz="1200"/>
          </a:p>
          <a:p>
            <a:pPr indent="-323850" lvl="1" marL="914400" rtl="0" algn="l">
              <a:lnSpc>
                <a:spcPct val="100000"/>
              </a:lnSpc>
              <a:spcBef>
                <a:spcPts val="0"/>
              </a:spcBef>
              <a:spcAft>
                <a:spcPts val="0"/>
              </a:spcAft>
              <a:buSzPts val="1500"/>
              <a:buChar char="○"/>
            </a:pPr>
            <a:r>
              <a:rPr lang="en-US" sz="1200"/>
              <a:t>Medical Laboratories</a:t>
            </a:r>
            <a:endParaRPr sz="1200"/>
          </a:p>
          <a:p>
            <a:pPr indent="-317500" lvl="1" marL="914400" rtl="0" algn="l">
              <a:lnSpc>
                <a:spcPct val="100000"/>
              </a:lnSpc>
              <a:spcBef>
                <a:spcPts val="0"/>
              </a:spcBef>
              <a:spcAft>
                <a:spcPts val="0"/>
              </a:spcAft>
              <a:buSzPts val="1400"/>
              <a:buChar char="○"/>
            </a:pPr>
            <a:r>
              <a:rPr lang="en-US" sz="800">
                <a:latin typeface="Times New Roman"/>
                <a:ea typeface="Times New Roman"/>
                <a:cs typeface="Times New Roman"/>
                <a:sym typeface="Times New Roman"/>
              </a:rPr>
              <a:t> </a:t>
            </a:r>
            <a:r>
              <a:rPr lang="en-US" sz="1200"/>
              <a:t>Blood and tissue centers</a:t>
            </a:r>
            <a:endParaRPr sz="1200"/>
          </a:p>
          <a:p>
            <a:pPr indent="0" lvl="0" marL="0" rtl="0" algn="l">
              <a:lnSpc>
                <a:spcPct val="100000"/>
              </a:lnSpc>
              <a:spcBef>
                <a:spcPts val="1200"/>
              </a:spcBef>
              <a:spcAft>
                <a:spcPts val="0"/>
              </a:spcAft>
              <a:buNone/>
            </a:pPr>
            <a:r>
              <a:rPr b="1" lang="en-US" sz="1200"/>
              <a:t>Phlebotomy (draws blood) ($38,000)</a:t>
            </a:r>
            <a:endParaRPr b="1" sz="1200"/>
          </a:p>
          <a:p>
            <a:pPr indent="-323850" lvl="0" marL="457200" rtl="0" algn="l">
              <a:lnSpc>
                <a:spcPct val="100000"/>
              </a:lnSpc>
              <a:spcBef>
                <a:spcPts val="1200"/>
              </a:spcBef>
              <a:spcAft>
                <a:spcPts val="0"/>
              </a:spcAft>
              <a:buSzPts val="1500"/>
              <a:buChar char="●"/>
            </a:pPr>
            <a:r>
              <a:rPr lang="en-US" sz="1200"/>
              <a:t>*This certification can be added to Pharmacy Technician and Patient Care Technician</a:t>
            </a:r>
            <a:endParaRPr sz="1200"/>
          </a:p>
          <a:p>
            <a:pPr indent="-323850" lvl="0" marL="457200" rtl="0" algn="l">
              <a:lnSpc>
                <a:spcPct val="100000"/>
              </a:lnSpc>
              <a:spcBef>
                <a:spcPts val="0"/>
              </a:spcBef>
              <a:spcAft>
                <a:spcPts val="0"/>
              </a:spcAft>
              <a:buSzPts val="1500"/>
              <a:buChar char="●"/>
            </a:pPr>
            <a:r>
              <a:rPr lang="en-US" sz="1200"/>
              <a:t>Allows for work in the following environments (as a stand alone certification)</a:t>
            </a:r>
            <a:endParaRPr sz="1200"/>
          </a:p>
          <a:p>
            <a:pPr indent="-304800" lvl="1" marL="914400" rtl="0" algn="l">
              <a:lnSpc>
                <a:spcPct val="100000"/>
              </a:lnSpc>
              <a:spcBef>
                <a:spcPts val="0"/>
              </a:spcBef>
              <a:spcAft>
                <a:spcPts val="0"/>
              </a:spcAft>
              <a:buSzPts val="1200"/>
              <a:buChar char="○"/>
            </a:pPr>
            <a:r>
              <a:rPr lang="en-US" sz="1200"/>
              <a:t>Blood and plasma centers</a:t>
            </a:r>
            <a:endParaRPr sz="1200"/>
          </a:p>
          <a:p>
            <a:pPr indent="-304800" lvl="1" marL="914400" rtl="0" algn="l">
              <a:lnSpc>
                <a:spcPct val="100000"/>
              </a:lnSpc>
              <a:spcBef>
                <a:spcPts val="0"/>
              </a:spcBef>
              <a:spcAft>
                <a:spcPts val="0"/>
              </a:spcAft>
              <a:buSzPts val="1200"/>
              <a:buChar char="○"/>
            </a:pPr>
            <a:r>
              <a:rPr lang="en-US" sz="1200"/>
              <a:t>Hospitals</a:t>
            </a:r>
            <a:endParaRPr sz="1200"/>
          </a:p>
          <a:p>
            <a:pPr indent="-304800" lvl="1" marL="914400" rtl="0" algn="l">
              <a:lnSpc>
                <a:spcPct val="100000"/>
              </a:lnSpc>
              <a:spcBef>
                <a:spcPts val="0"/>
              </a:spcBef>
              <a:spcAft>
                <a:spcPts val="0"/>
              </a:spcAft>
              <a:buSzPts val="1200"/>
              <a:buChar char="○"/>
            </a:pPr>
            <a:r>
              <a:rPr lang="en-US" sz="1200"/>
              <a:t>Doctor’s offices</a:t>
            </a:r>
            <a:endParaRPr sz="1200"/>
          </a:p>
          <a:p>
            <a:pPr indent="-304800" lvl="1" marL="914400" rtl="0" algn="l">
              <a:lnSpc>
                <a:spcPct val="100000"/>
              </a:lnSpc>
              <a:spcBef>
                <a:spcPts val="0"/>
              </a:spcBef>
              <a:spcAft>
                <a:spcPts val="0"/>
              </a:spcAft>
              <a:buSzPts val="1200"/>
              <a:buChar char="○"/>
            </a:pPr>
            <a:r>
              <a:rPr lang="en-US" sz="1200"/>
              <a:t>Medical labs</a:t>
            </a:r>
            <a:endParaRPr sz="1200"/>
          </a:p>
          <a:p>
            <a:pPr indent="0" lvl="0" marL="0" rtl="0" algn="l">
              <a:lnSpc>
                <a:spcPct val="100000"/>
              </a:lnSpc>
              <a:spcBef>
                <a:spcPts val="1200"/>
              </a:spcBef>
              <a:spcAft>
                <a:spcPts val="1200"/>
              </a:spcAft>
              <a:buNone/>
            </a:pPr>
            <a:r>
              <a:rPr lang="en-US" sz="1100"/>
              <a:t>·</a:t>
            </a:r>
            <a:r>
              <a:rPr lang="en-US" sz="700">
                <a:latin typeface="Times New Roman"/>
                <a:ea typeface="Times New Roman"/>
                <a:cs typeface="Times New Roman"/>
                <a:sym typeface="Times New Roman"/>
              </a:rPr>
              <a:t>       </a:t>
            </a:r>
            <a:endParaRPr b="1" sz="1800"/>
          </a:p>
        </p:txBody>
      </p:sp>
      <p:pic>
        <p:nvPicPr>
          <p:cNvPr id="92" name="Google Shape;92;gd5a17c59ab_0_11"/>
          <p:cNvPicPr preferRelativeResize="0"/>
          <p:nvPr/>
        </p:nvPicPr>
        <p:blipFill rotWithShape="1">
          <a:blip r:embed="rId4">
            <a:alphaModFix/>
          </a:blip>
          <a:srcRect b="0" l="0" r="0" t="0"/>
          <a:stretch/>
        </p:blipFill>
        <p:spPr>
          <a:xfrm>
            <a:off x="2974211" y="4683063"/>
            <a:ext cx="400426" cy="408127"/>
          </a:xfrm>
          <a:prstGeom prst="rect">
            <a:avLst/>
          </a:prstGeom>
          <a:noFill/>
          <a:ln>
            <a:noFill/>
          </a:ln>
        </p:spPr>
      </p:pic>
      <p:pic>
        <p:nvPicPr>
          <p:cNvPr id="93" name="Google Shape;93;gd5a17c59ab_0_11"/>
          <p:cNvPicPr preferRelativeResize="0"/>
          <p:nvPr/>
        </p:nvPicPr>
        <p:blipFill rotWithShape="1">
          <a:blip r:embed="rId5">
            <a:alphaModFix/>
          </a:blip>
          <a:srcRect b="0" l="0" r="0" t="0"/>
          <a:stretch/>
        </p:blipFill>
        <p:spPr>
          <a:xfrm>
            <a:off x="8676074" y="2626088"/>
            <a:ext cx="310970" cy="290319"/>
          </a:xfrm>
          <a:prstGeom prst="rect">
            <a:avLst/>
          </a:prstGeom>
          <a:noFill/>
          <a:ln>
            <a:noFill/>
          </a:ln>
        </p:spPr>
      </p:pic>
      <p:pic>
        <p:nvPicPr>
          <p:cNvPr id="94" name="Google Shape;94;gd5a17c59ab_0_11"/>
          <p:cNvPicPr preferRelativeResize="0"/>
          <p:nvPr/>
        </p:nvPicPr>
        <p:blipFill rotWithShape="1">
          <a:blip r:embed="rId6">
            <a:alphaModFix/>
          </a:blip>
          <a:srcRect b="0" l="0" r="0" t="0"/>
          <a:stretch/>
        </p:blipFill>
        <p:spPr>
          <a:xfrm>
            <a:off x="3373574" y="2578911"/>
            <a:ext cx="363702" cy="384685"/>
          </a:xfrm>
          <a:prstGeom prst="rect">
            <a:avLst/>
          </a:prstGeom>
          <a:noFill/>
          <a:ln>
            <a:noFill/>
          </a:ln>
        </p:spPr>
      </p:pic>
      <p:sp>
        <p:nvSpPr>
          <p:cNvPr id="95" name="Google Shape;95;gd5a17c59ab_0_11"/>
          <p:cNvSpPr txBox="1"/>
          <p:nvPr>
            <p:ph type="title"/>
          </p:nvPr>
        </p:nvSpPr>
        <p:spPr>
          <a:xfrm>
            <a:off x="2470500" y="256500"/>
            <a:ext cx="9639000" cy="11286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lt1"/>
              </a:buClr>
              <a:buSzPts val="3600"/>
              <a:buFont typeface="Libre Franklin Thin"/>
              <a:buNone/>
            </a:pPr>
            <a:r>
              <a:rPr lang="en-US"/>
              <a:t>Health Professions Institute</a:t>
            </a:r>
            <a:br>
              <a:rPr lang="en-US"/>
            </a:br>
            <a:r>
              <a:rPr lang="en-US"/>
              <a:t>&amp; H-TECH Nursing Early College High School</a:t>
            </a:r>
            <a:endParaRPr/>
          </a:p>
        </p:txBody>
      </p:sp>
      <p:pic>
        <p:nvPicPr>
          <p:cNvPr id="96" name="Google Shape;96;gd5a17c59ab_0_11"/>
          <p:cNvPicPr preferRelativeResize="0"/>
          <p:nvPr/>
        </p:nvPicPr>
        <p:blipFill rotWithShape="1">
          <a:blip r:embed="rId7">
            <a:alphaModFix/>
          </a:blip>
          <a:srcRect b="0" l="0" r="0" t="0"/>
          <a:stretch/>
        </p:blipFill>
        <p:spPr>
          <a:xfrm>
            <a:off x="8543100" y="4000625"/>
            <a:ext cx="279925" cy="223125"/>
          </a:xfrm>
          <a:prstGeom prst="rect">
            <a:avLst/>
          </a:prstGeom>
          <a:noFill/>
          <a:ln>
            <a:noFill/>
          </a:ln>
        </p:spPr>
      </p:pic>
      <p:sp>
        <p:nvSpPr>
          <p:cNvPr id="97" name="Google Shape;97;gd5a17c59ab_0_11"/>
          <p:cNvSpPr txBox="1"/>
          <p:nvPr/>
        </p:nvSpPr>
        <p:spPr>
          <a:xfrm>
            <a:off x="6206099" y="2609300"/>
            <a:ext cx="5331000" cy="40635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Clr>
                <a:schemeClr val="dk1"/>
              </a:buClr>
              <a:buSzPts val="1100"/>
              <a:buFont typeface="Arial"/>
              <a:buNone/>
            </a:pPr>
            <a:r>
              <a:rPr lang="en-US" sz="700">
                <a:solidFill>
                  <a:schemeClr val="dk1"/>
                </a:solidFill>
                <a:latin typeface="Times New Roman"/>
                <a:ea typeface="Times New Roman"/>
                <a:cs typeface="Times New Roman"/>
                <a:sym typeface="Times New Roman"/>
              </a:rPr>
              <a:t>  </a:t>
            </a:r>
            <a:r>
              <a:rPr b="1" lang="en-US" sz="1200">
                <a:solidFill>
                  <a:schemeClr val="dk1"/>
                </a:solidFill>
              </a:rPr>
              <a:t>Pharmacy Technician ($32,000)</a:t>
            </a:r>
            <a:endParaRPr b="1" sz="1200">
              <a:solidFill>
                <a:schemeClr val="dk1"/>
              </a:solidFill>
            </a:endParaRPr>
          </a:p>
          <a:p>
            <a:pPr indent="0" lvl="0" marL="0" rtl="0" algn="l">
              <a:spcBef>
                <a:spcPts val="1200"/>
              </a:spcBef>
              <a:spcAft>
                <a:spcPts val="0"/>
              </a:spcAft>
              <a:buNone/>
            </a:pPr>
            <a:r>
              <a:rPr lang="en-US" sz="1200">
                <a:solidFill>
                  <a:schemeClr val="dk1"/>
                </a:solidFill>
                <a:latin typeface="Courier New"/>
                <a:ea typeface="Courier New"/>
                <a:cs typeface="Courier New"/>
                <a:sym typeface="Courier New"/>
              </a:rPr>
              <a:t>o</a:t>
            </a:r>
            <a:r>
              <a:rPr lang="en-US" sz="1200">
                <a:solidFill>
                  <a:schemeClr val="dk1"/>
                </a:solidFill>
                <a:latin typeface="Times New Roman"/>
                <a:ea typeface="Times New Roman"/>
                <a:cs typeface="Times New Roman"/>
                <a:sym typeface="Times New Roman"/>
              </a:rPr>
              <a:t>   </a:t>
            </a:r>
            <a:r>
              <a:rPr lang="en-US" sz="1200">
                <a:solidFill>
                  <a:schemeClr val="dk1"/>
                </a:solidFill>
              </a:rPr>
              <a:t>Does not deal directly with patients</a:t>
            </a:r>
            <a:endParaRPr sz="1200">
              <a:solidFill>
                <a:schemeClr val="dk1"/>
              </a:solidFill>
            </a:endParaRPr>
          </a:p>
          <a:p>
            <a:pPr indent="0" lvl="0" marL="0" rtl="0" algn="l">
              <a:spcBef>
                <a:spcPts val="0"/>
              </a:spcBef>
              <a:spcAft>
                <a:spcPts val="0"/>
              </a:spcAft>
              <a:buNone/>
            </a:pPr>
            <a:r>
              <a:rPr lang="en-US" sz="1200">
                <a:solidFill>
                  <a:schemeClr val="dk1"/>
                </a:solidFill>
                <a:latin typeface="Courier New"/>
                <a:ea typeface="Courier New"/>
                <a:cs typeface="Courier New"/>
                <a:sym typeface="Courier New"/>
              </a:rPr>
              <a:t>o</a:t>
            </a:r>
            <a:r>
              <a:rPr lang="en-US" sz="1200">
                <a:solidFill>
                  <a:schemeClr val="dk1"/>
                </a:solidFill>
                <a:latin typeface="Times New Roman"/>
                <a:ea typeface="Times New Roman"/>
                <a:cs typeface="Times New Roman"/>
                <a:sym typeface="Times New Roman"/>
              </a:rPr>
              <a:t>   </a:t>
            </a:r>
            <a:r>
              <a:rPr lang="en-US" sz="1200">
                <a:solidFill>
                  <a:schemeClr val="dk1"/>
                </a:solidFill>
              </a:rPr>
              <a:t>Allows for work in the following environments”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Pharmacies</a:t>
            </a:r>
            <a:endParaRPr sz="1200">
              <a:solidFill>
                <a:schemeClr val="dk1"/>
              </a:solidFill>
            </a:endParaRPr>
          </a:p>
          <a:p>
            <a:pPr indent="0" lvl="0" marL="0" rtl="0" algn="l">
              <a:spcBef>
                <a:spcPts val="1200"/>
              </a:spcBef>
              <a:spcAft>
                <a:spcPts val="0"/>
              </a:spcAft>
              <a:buClr>
                <a:schemeClr val="dk1"/>
              </a:buClr>
              <a:buSzPts val="1100"/>
              <a:buFont typeface="Arial"/>
              <a:buNone/>
            </a:pPr>
            <a:r>
              <a:rPr b="1" i="1" lang="en-US" sz="1200">
                <a:solidFill>
                  <a:srgbClr val="FF0000"/>
                </a:solidFill>
              </a:rPr>
              <a:t>Coming next year:</a:t>
            </a:r>
            <a:endParaRPr b="1" i="1" sz="1200">
              <a:solidFill>
                <a:srgbClr val="FF0000"/>
              </a:solidFill>
            </a:endParaRPr>
          </a:p>
          <a:p>
            <a:pPr indent="0" lvl="0" marL="0" rtl="0" algn="l">
              <a:spcBef>
                <a:spcPts val="12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 </a:t>
            </a:r>
            <a:r>
              <a:rPr b="1" lang="en-US" sz="1200">
                <a:solidFill>
                  <a:schemeClr val="dk1"/>
                </a:solidFill>
              </a:rPr>
              <a:t>EKG Technician ($38,000)</a:t>
            </a:r>
            <a:endParaRPr b="1" sz="1200">
              <a:solidFill>
                <a:schemeClr val="dk1"/>
              </a:solidFill>
            </a:endParaRPr>
          </a:p>
          <a:p>
            <a:pPr indent="-304800" lvl="0" marL="457200" rtl="0" algn="l">
              <a:spcBef>
                <a:spcPts val="1200"/>
              </a:spcBef>
              <a:spcAft>
                <a:spcPts val="0"/>
              </a:spcAft>
              <a:buClr>
                <a:schemeClr val="dk1"/>
              </a:buClr>
              <a:buSzPts val="1200"/>
              <a:buChar char="●"/>
            </a:pPr>
            <a:r>
              <a:rPr lang="en-US" sz="1200">
                <a:solidFill>
                  <a:schemeClr val="dk1"/>
                </a:solidFill>
              </a:rPr>
              <a:t>(Electrocardiogram tests, cardiac stress tests, telemetry monitoring)</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*This certification can be added to the Patient Care Technician Certification</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Allows for work in the following environments</a:t>
            </a:r>
            <a:endParaRPr sz="1200">
              <a:solidFill>
                <a:schemeClr val="dk1"/>
              </a:solidFill>
            </a:endParaRPr>
          </a:p>
          <a:p>
            <a:pPr indent="-304800" lvl="1" marL="914400" rtl="0" algn="l">
              <a:spcBef>
                <a:spcPts val="0"/>
              </a:spcBef>
              <a:spcAft>
                <a:spcPts val="0"/>
              </a:spcAft>
              <a:buClr>
                <a:schemeClr val="dk1"/>
              </a:buClr>
              <a:buSzPts val="1200"/>
              <a:buChar char="○"/>
            </a:pPr>
            <a:r>
              <a:rPr lang="en-US" sz="1200">
                <a:solidFill>
                  <a:schemeClr val="dk1"/>
                </a:solidFill>
              </a:rPr>
              <a:t>Specialty doctors’ offices (Cardiologists)</a:t>
            </a:r>
            <a:endParaRPr sz="1200">
              <a:solidFill>
                <a:schemeClr val="dk1"/>
              </a:solidFill>
            </a:endParaRPr>
          </a:p>
          <a:p>
            <a:pPr indent="-304800" lvl="1" marL="914400" rtl="0" algn="l">
              <a:spcBef>
                <a:spcPts val="0"/>
              </a:spcBef>
              <a:spcAft>
                <a:spcPts val="0"/>
              </a:spcAft>
              <a:buClr>
                <a:schemeClr val="dk1"/>
              </a:buClr>
              <a:buSzPts val="1200"/>
              <a:buChar char="○"/>
            </a:pPr>
            <a:r>
              <a:rPr lang="en-US" sz="1200">
                <a:solidFill>
                  <a:schemeClr val="dk1"/>
                </a:solidFill>
              </a:rPr>
              <a:t>Hospitals</a:t>
            </a:r>
            <a:endParaRPr sz="1200">
              <a:solidFill>
                <a:schemeClr val="dk1"/>
              </a:solidFill>
            </a:endParaRPr>
          </a:p>
          <a:p>
            <a:pPr indent="0" lvl="0" marL="0" rtl="0" algn="l">
              <a:spcBef>
                <a:spcPts val="1200"/>
              </a:spcBef>
              <a:spcAft>
                <a:spcPts val="0"/>
              </a:spcAft>
              <a:buClr>
                <a:schemeClr val="dk1"/>
              </a:buClr>
              <a:buSzPts val="1100"/>
              <a:buFont typeface="Arial"/>
              <a:buNone/>
            </a:pPr>
            <a:r>
              <a:rPr b="1" i="1" lang="en-US" sz="1200">
                <a:solidFill>
                  <a:srgbClr val="FF0000"/>
                </a:solidFill>
              </a:rPr>
              <a:t>Coming 2022:</a:t>
            </a:r>
            <a:endParaRPr b="1" i="1" sz="1200">
              <a:solidFill>
                <a:srgbClr val="FF0000"/>
              </a:solidFill>
            </a:endParaRPr>
          </a:p>
          <a:p>
            <a:pPr indent="0" lvl="0" marL="0" rtl="0" algn="l">
              <a:spcBef>
                <a:spcPts val="1200"/>
              </a:spcBef>
              <a:spcAft>
                <a:spcPts val="0"/>
              </a:spcAft>
              <a:buClr>
                <a:schemeClr val="dk1"/>
              </a:buClr>
              <a:buSzPts val="1100"/>
              <a:buFont typeface="Arial"/>
              <a:buNone/>
            </a:pPr>
            <a:r>
              <a:rPr lang="en-US" sz="1200">
                <a:solidFill>
                  <a:schemeClr val="dk1"/>
                </a:solidFill>
              </a:rPr>
              <a:t>·</a:t>
            </a: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  </a:t>
            </a:r>
            <a:r>
              <a:rPr b="1" lang="en-US" sz="1200">
                <a:solidFill>
                  <a:schemeClr val="dk1"/>
                </a:solidFill>
              </a:rPr>
              <a:t>Medical Billing and Coding</a:t>
            </a:r>
            <a:endParaRPr b="1" sz="1200">
              <a:solidFill>
                <a:schemeClr val="dk1"/>
              </a:solidFill>
            </a:endParaRPr>
          </a:p>
          <a:p>
            <a:pPr indent="0" lvl="0" marL="0" rtl="0" algn="l">
              <a:spcBef>
                <a:spcPts val="1200"/>
              </a:spcBef>
              <a:spcAft>
                <a:spcPts val="0"/>
              </a:spcAft>
              <a:buNone/>
            </a:pPr>
            <a:r>
              <a:t/>
            </a:r>
            <a:endParaRPr>
              <a:latin typeface="Libre Franklin Thin"/>
              <a:ea typeface="Libre Franklin Thin"/>
              <a:cs typeface="Libre Franklin Thin"/>
              <a:sym typeface="Libre Franklin Thin"/>
            </a:endParaRPr>
          </a:p>
        </p:txBody>
      </p:sp>
      <p:pic>
        <p:nvPicPr>
          <p:cNvPr id="98" name="Google Shape;98;gd5a17c59ab_0_11"/>
          <p:cNvPicPr preferRelativeResize="0"/>
          <p:nvPr/>
        </p:nvPicPr>
        <p:blipFill rotWithShape="1">
          <a:blip r:embed="rId8">
            <a:alphaModFix/>
          </a:blip>
          <a:srcRect b="0" l="0" r="0" t="0"/>
          <a:stretch/>
        </p:blipFill>
        <p:spPr>
          <a:xfrm>
            <a:off x="8661034" y="5668239"/>
            <a:ext cx="341056" cy="223135"/>
          </a:xfrm>
          <a:prstGeom prst="rect">
            <a:avLst/>
          </a:prstGeom>
          <a:noFill/>
          <a:ln>
            <a:noFill/>
          </a:ln>
        </p:spPr>
      </p:pic>
      <p:sp>
        <p:nvSpPr>
          <p:cNvPr id="99" name="Google Shape;99;gd5a17c59ab_0_11"/>
          <p:cNvSpPr txBox="1"/>
          <p:nvPr/>
        </p:nvSpPr>
        <p:spPr>
          <a:xfrm>
            <a:off x="3010500" y="1633500"/>
            <a:ext cx="8526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t>Certifications Available to ALL Health Professions &amp; H-TECH Students</a:t>
            </a:r>
            <a:endParaRPr b="1" sz="1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Text&#10;&#10;Description automatically generated" id="104" name="Google Shape;104;p4"/>
          <p:cNvPicPr preferRelativeResize="0"/>
          <p:nvPr/>
        </p:nvPicPr>
        <p:blipFill rotWithShape="1">
          <a:blip r:embed="rId3">
            <a:alphaModFix/>
          </a:blip>
          <a:srcRect b="0" l="2912" r="4942" t="0"/>
          <a:stretch/>
        </p:blipFill>
        <p:spPr>
          <a:xfrm>
            <a:off x="2947511" y="1557427"/>
            <a:ext cx="2196236" cy="937492"/>
          </a:xfrm>
          <a:prstGeom prst="rect">
            <a:avLst/>
          </a:prstGeom>
          <a:noFill/>
          <a:ln>
            <a:noFill/>
          </a:ln>
        </p:spPr>
      </p:pic>
      <p:sp>
        <p:nvSpPr>
          <p:cNvPr id="105" name="Google Shape;105;p4"/>
          <p:cNvSpPr txBox="1"/>
          <p:nvPr>
            <p:ph idx="1" type="body"/>
          </p:nvPr>
        </p:nvSpPr>
        <p:spPr>
          <a:xfrm>
            <a:off x="-45954" y="1661435"/>
            <a:ext cx="5207147" cy="5181600"/>
          </a:xfrm>
          <a:prstGeom prst="rect">
            <a:avLst/>
          </a:prstGeom>
          <a:noFill/>
          <a:ln>
            <a:noFill/>
          </a:ln>
        </p:spPr>
        <p:txBody>
          <a:bodyPr anchorCtr="0" anchor="t" bIns="45700" lIns="91425" spcFirstLastPara="1" rIns="91425" wrap="square" tIns="45700">
            <a:noAutofit/>
          </a:bodyPr>
          <a:lstStyle/>
          <a:p>
            <a:pPr indent="-76200" lvl="0" marL="228600" rtl="0" algn="l">
              <a:lnSpc>
                <a:spcPct val="80000"/>
              </a:lnSpc>
              <a:spcBef>
                <a:spcPts val="1800"/>
              </a:spcBef>
              <a:spcAft>
                <a:spcPts val="0"/>
              </a:spcAft>
              <a:buClr>
                <a:srgbClr val="3F3F3F"/>
              </a:buClr>
              <a:buSzPts val="2300"/>
              <a:buNone/>
            </a:pPr>
            <a:r>
              <a:t/>
            </a:r>
            <a:endParaRPr sz="2300"/>
          </a:p>
          <a:p>
            <a:pPr indent="-76200" lvl="0" marL="228600" rtl="0" algn="l">
              <a:lnSpc>
                <a:spcPct val="80000"/>
              </a:lnSpc>
              <a:spcBef>
                <a:spcPts val="1800"/>
              </a:spcBef>
              <a:spcAft>
                <a:spcPts val="0"/>
              </a:spcAft>
              <a:buClr>
                <a:srgbClr val="3F3F3F"/>
              </a:buClr>
              <a:buSzPts val="2300"/>
              <a:buNone/>
            </a:pPr>
            <a:r>
              <a:t/>
            </a:r>
            <a:endParaRPr sz="2300"/>
          </a:p>
          <a:p>
            <a:pPr indent="-222250" lvl="0" marL="228600" rtl="0" algn="l">
              <a:lnSpc>
                <a:spcPct val="100000"/>
              </a:lnSpc>
              <a:spcBef>
                <a:spcPts val="0"/>
              </a:spcBef>
              <a:spcAft>
                <a:spcPts val="0"/>
              </a:spcAft>
              <a:buClr>
                <a:srgbClr val="3F3F3F"/>
              </a:buClr>
              <a:buSzPts val="2300"/>
              <a:buChar char="▪"/>
            </a:pPr>
            <a:r>
              <a:rPr b="1" lang="en-US" sz="1800">
                <a:latin typeface="Calibri"/>
                <a:ea typeface="Calibri"/>
                <a:cs typeface="Calibri"/>
                <a:sym typeface="Calibri"/>
              </a:rPr>
              <a:t>YES</a:t>
            </a:r>
            <a:r>
              <a:rPr lang="en-US" sz="1800">
                <a:latin typeface="Calibri"/>
                <a:ea typeface="Calibri"/>
                <a:cs typeface="Calibri"/>
                <a:sym typeface="Calibri"/>
              </a:rPr>
              <a:t>, we DO have sports, band, dance, clubs, and an award-winning Mariachi!</a:t>
            </a:r>
            <a:endParaRPr/>
          </a:p>
          <a:p>
            <a:pPr indent="-222250" lvl="0" marL="228600" rtl="0" algn="l">
              <a:lnSpc>
                <a:spcPct val="100000"/>
              </a:lnSpc>
              <a:spcBef>
                <a:spcPts val="0"/>
              </a:spcBef>
              <a:spcAft>
                <a:spcPts val="0"/>
              </a:spcAft>
              <a:buClr>
                <a:srgbClr val="3F3F3F"/>
              </a:buClr>
              <a:buSzPts val="2300"/>
              <a:buChar char="▪"/>
            </a:pPr>
            <a:r>
              <a:rPr b="1" lang="en-US" sz="1800">
                <a:latin typeface="Calibri"/>
                <a:ea typeface="Calibri"/>
                <a:cs typeface="Calibri"/>
                <a:sym typeface="Calibri"/>
              </a:rPr>
              <a:t>Uniforms</a:t>
            </a:r>
            <a:r>
              <a:rPr lang="en-US" sz="1800">
                <a:latin typeface="Calibri"/>
                <a:ea typeface="Calibri"/>
                <a:cs typeface="Calibri"/>
                <a:sym typeface="Calibri"/>
              </a:rPr>
              <a:t>: Scrubs or Khakis/black pants with Fox Tech polo shirt</a:t>
            </a:r>
            <a:endParaRPr/>
          </a:p>
          <a:p>
            <a:pPr indent="-222250" lvl="0" marL="228600" rtl="0" algn="l">
              <a:lnSpc>
                <a:spcPct val="100000"/>
              </a:lnSpc>
              <a:spcBef>
                <a:spcPts val="0"/>
              </a:spcBef>
              <a:spcAft>
                <a:spcPts val="0"/>
              </a:spcAft>
              <a:buClr>
                <a:srgbClr val="3F3F3F"/>
              </a:buClr>
              <a:buSzPts val="2300"/>
              <a:buChar char="▪"/>
            </a:pPr>
            <a:r>
              <a:rPr lang="en-US" sz="1800">
                <a:latin typeface="Calibri"/>
                <a:ea typeface="Calibri"/>
                <a:cs typeface="Calibri"/>
                <a:sym typeface="Calibri"/>
              </a:rPr>
              <a:t>Our Health Professions learning area looks and feels just like a hospital &amp; we have the same high quality medical equipment and technology used in hospitals</a:t>
            </a:r>
            <a:endParaRPr/>
          </a:p>
          <a:p>
            <a:pPr indent="-222250" lvl="0" marL="228600" rtl="0" algn="l">
              <a:lnSpc>
                <a:spcPct val="100000"/>
              </a:lnSpc>
              <a:spcBef>
                <a:spcPts val="0"/>
              </a:spcBef>
              <a:spcAft>
                <a:spcPts val="0"/>
              </a:spcAft>
              <a:buClr>
                <a:srgbClr val="3F3F3F"/>
              </a:buClr>
              <a:buSzPts val="2300"/>
              <a:buChar char="▪"/>
            </a:pPr>
            <a:r>
              <a:rPr lang="en-US" sz="1800">
                <a:latin typeface="Calibri"/>
                <a:ea typeface="Calibri"/>
                <a:cs typeface="Calibri"/>
                <a:sym typeface="Calibri"/>
              </a:rPr>
              <a:t>Transportation is available (to and from home campus)</a:t>
            </a:r>
            <a:endParaRPr/>
          </a:p>
          <a:p>
            <a:pPr indent="-222250" lvl="0" marL="228600" rtl="0" algn="l">
              <a:lnSpc>
                <a:spcPct val="100000"/>
              </a:lnSpc>
              <a:spcBef>
                <a:spcPts val="0"/>
              </a:spcBef>
              <a:spcAft>
                <a:spcPts val="0"/>
              </a:spcAft>
              <a:buClr>
                <a:srgbClr val="3F3F3F"/>
              </a:buClr>
              <a:buSzPts val="2300"/>
              <a:buChar char="▪"/>
            </a:pPr>
            <a:r>
              <a:rPr b="1" lang="en-US" sz="1800">
                <a:latin typeface="Calibri"/>
                <a:ea typeface="Calibri"/>
                <a:cs typeface="Calibri"/>
                <a:sym typeface="Calibri"/>
              </a:rPr>
              <a:t>All students have access to dual credit courses AND certifications</a:t>
            </a:r>
            <a:endParaRPr b="1">
              <a:latin typeface="Libre Franklin"/>
              <a:ea typeface="Libre Franklin"/>
              <a:cs typeface="Libre Franklin"/>
              <a:sym typeface="Libre Franklin"/>
            </a:endParaRPr>
          </a:p>
          <a:p>
            <a:pPr indent="-76200" lvl="0" marL="228600" rtl="0" algn="l">
              <a:lnSpc>
                <a:spcPct val="80000"/>
              </a:lnSpc>
              <a:spcBef>
                <a:spcPts val="1800"/>
              </a:spcBef>
              <a:spcAft>
                <a:spcPts val="0"/>
              </a:spcAft>
              <a:buClr>
                <a:srgbClr val="3F3F3F"/>
              </a:buClr>
              <a:buSzPts val="2300"/>
              <a:buNone/>
            </a:pPr>
            <a:r>
              <a:t/>
            </a:r>
            <a:endParaRPr sz="1600"/>
          </a:p>
        </p:txBody>
      </p:sp>
      <p:sp>
        <p:nvSpPr>
          <p:cNvPr id="106" name="Google Shape;106;p4"/>
          <p:cNvSpPr/>
          <p:nvPr/>
        </p:nvSpPr>
        <p:spPr>
          <a:xfrm>
            <a:off x="0" y="0"/>
            <a:ext cx="12192000" cy="5905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7" name="Google Shape;107;p4"/>
          <p:cNvPicPr preferRelativeResize="0"/>
          <p:nvPr/>
        </p:nvPicPr>
        <p:blipFill rotWithShape="1">
          <a:blip r:embed="rId4">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pic>
        <p:nvPicPr>
          <p:cNvPr id="108" name="Google Shape;108;p4"/>
          <p:cNvPicPr preferRelativeResize="0"/>
          <p:nvPr/>
        </p:nvPicPr>
        <p:blipFill rotWithShape="1">
          <a:blip r:embed="rId5">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
        <p:nvSpPr>
          <p:cNvPr id="109" name="Google Shape;109;p4"/>
          <p:cNvSpPr txBox="1"/>
          <p:nvPr>
            <p:ph type="title"/>
          </p:nvPr>
        </p:nvSpPr>
        <p:spPr>
          <a:xfrm>
            <a:off x="1495231" y="-40461"/>
            <a:ext cx="8515160" cy="13314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Answers to</a:t>
            </a:r>
            <a:br>
              <a:rPr lang="en-US"/>
            </a:br>
            <a:r>
              <a:rPr lang="en-US"/>
              <a:t>Frequently Asked Questions</a:t>
            </a:r>
            <a:endParaRPr/>
          </a:p>
        </p:txBody>
      </p:sp>
      <p:sp>
        <p:nvSpPr>
          <p:cNvPr id="110" name="Google Shape;110;p4"/>
          <p:cNvSpPr txBox="1"/>
          <p:nvPr/>
        </p:nvSpPr>
        <p:spPr>
          <a:xfrm>
            <a:off x="5343832" y="1528413"/>
            <a:ext cx="6784768" cy="54476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What makes H-TECH different than other </a:t>
            </a:r>
            <a:br>
              <a:rPr b="1" i="0" lang="en-US" sz="1600" u="none" cap="none" strike="noStrike">
                <a:solidFill>
                  <a:srgbClr val="000000"/>
                </a:solidFill>
                <a:latin typeface="Arial"/>
                <a:ea typeface="Arial"/>
                <a:cs typeface="Arial"/>
                <a:sym typeface="Arial"/>
              </a:rPr>
            </a:br>
            <a:r>
              <a:rPr b="1" i="0" lang="en-US" sz="1600" u="none" cap="none" strike="noStrike">
                <a:solidFill>
                  <a:srgbClr val="000000"/>
                </a:solidFill>
                <a:latin typeface="Arial"/>
                <a:ea typeface="Arial"/>
                <a:cs typeface="Arial"/>
                <a:sym typeface="Arial"/>
              </a:rPr>
              <a:t>Early College High Schools or schools that </a:t>
            </a:r>
            <a:br>
              <a:rPr b="1" i="0" lang="en-US" sz="1600" u="none" cap="none" strike="noStrike">
                <a:solidFill>
                  <a:srgbClr val="000000"/>
                </a:solidFill>
                <a:latin typeface="Arial"/>
                <a:ea typeface="Arial"/>
                <a:cs typeface="Arial"/>
                <a:sym typeface="Arial"/>
              </a:rPr>
            </a:br>
            <a:r>
              <a:rPr b="1" i="0" lang="en-US" sz="1600" u="none" cap="none" strike="noStrike">
                <a:solidFill>
                  <a:srgbClr val="000000"/>
                </a:solidFill>
                <a:latin typeface="Arial"/>
                <a:ea typeface="Arial"/>
                <a:cs typeface="Arial"/>
                <a:sym typeface="Arial"/>
              </a:rPr>
              <a:t>offer a Healthcare pathway?</a:t>
            </a:r>
            <a:br>
              <a:rPr b="1" i="0" lang="en-US" sz="1600" u="none" cap="none" strike="noStrike">
                <a:solidFill>
                  <a:srgbClr val="000000"/>
                </a:solidFill>
                <a:latin typeface="Arial"/>
                <a:ea typeface="Arial"/>
                <a:cs typeface="Arial"/>
                <a:sym typeface="Arial"/>
              </a:rPr>
            </a:b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 Collegiate Network Partnership with SAC &amp; access to the </a:t>
            </a:r>
            <a:r>
              <a:rPr b="1" i="0" lang="en-US" sz="1800" u="none" cap="none" strike="noStrike">
                <a:solidFill>
                  <a:srgbClr val="000000"/>
                </a:solidFill>
                <a:latin typeface="Calibri"/>
                <a:ea typeface="Calibri"/>
                <a:cs typeface="Calibri"/>
                <a:sym typeface="Calibri"/>
              </a:rPr>
              <a:t>Bachelor of Science in Nursing &amp; Registered Nurse’s Certification</a:t>
            </a:r>
            <a:br>
              <a:rPr b="1" i="0" lang="en-US" sz="1800" u="none" cap="none" strike="noStrike">
                <a:solidFill>
                  <a:srgbClr val="000000"/>
                </a:solidFill>
                <a:latin typeface="Calibri"/>
                <a:ea typeface="Calibri"/>
                <a:cs typeface="Calibri"/>
                <a:sym typeface="Calibri"/>
              </a:rPr>
            </a:br>
            <a:endParaRPr b="1"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We offer </a:t>
            </a:r>
            <a:r>
              <a:rPr b="1" i="0" lang="en-US" sz="1800" u="none" cap="none" strike="noStrike">
                <a:solidFill>
                  <a:srgbClr val="000000"/>
                </a:solidFill>
                <a:latin typeface="Calibri"/>
                <a:ea typeface="Calibri"/>
                <a:cs typeface="Calibri"/>
                <a:sym typeface="Calibri"/>
              </a:rPr>
              <a:t>A SCIENCE DEGREE BECAUSE WE ARE A HEALTHCARE/NURSING EARLY COLLEGE HIGH SCHOOL</a:t>
            </a:r>
            <a:br>
              <a:rPr b="1"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a:t>
            </a:r>
            <a:r>
              <a:rPr b="0" i="1" lang="en-US" sz="1800" u="none" cap="none" strike="noStrike">
                <a:solidFill>
                  <a:srgbClr val="000000"/>
                </a:solidFill>
                <a:latin typeface="Calibri"/>
                <a:ea typeface="Calibri"/>
                <a:cs typeface="Calibri"/>
                <a:sym typeface="Calibri"/>
              </a:rPr>
              <a:t>other Early College High Schools offer a Liberal Arts degree)</a:t>
            </a:r>
            <a:br>
              <a:rPr b="0" i="1" lang="en-US" sz="1800" u="none" cap="none" strike="noStrike">
                <a:solidFill>
                  <a:srgbClr val="000000"/>
                </a:solidFill>
                <a:latin typeface="Calibri"/>
                <a:ea typeface="Calibri"/>
                <a:cs typeface="Calibri"/>
                <a:sym typeface="Calibri"/>
              </a:rPr>
            </a:br>
            <a:endParaRPr b="1" i="1"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0000"/>
                </a:solidFill>
                <a:latin typeface="Calibri"/>
                <a:ea typeface="Calibri"/>
                <a:cs typeface="Calibri"/>
                <a:sym typeface="Calibri"/>
              </a:rPr>
              <a:t>SUCCESS</a:t>
            </a:r>
            <a:r>
              <a:rPr b="1" i="0" lang="en-US" sz="1800" u="none" cap="none" strike="noStrike">
                <a:solidFill>
                  <a:srgbClr val="000000"/>
                </a:solidFill>
                <a:latin typeface="Calibri"/>
                <a:ea typeface="Calibri"/>
                <a:cs typeface="Calibri"/>
                <a:sym typeface="Calibri"/>
              </a:rPr>
              <a:t>:</a:t>
            </a:r>
            <a:r>
              <a:rPr b="0" i="0" lang="en-US" sz="1800" u="none" cap="none" strike="noStrike">
                <a:solidFill>
                  <a:srgbClr val="000000"/>
                </a:solidFill>
                <a:latin typeface="Calibri"/>
                <a:ea typeface="Calibri"/>
                <a:cs typeface="Calibri"/>
                <a:sym typeface="Calibri"/>
              </a:rPr>
              <a:t> We are an </a:t>
            </a:r>
            <a:r>
              <a:rPr b="1" i="0" lang="en-US" sz="1800" u="none" cap="none" strike="noStrike">
                <a:solidFill>
                  <a:srgbClr val="FF0000"/>
                </a:solidFill>
                <a:latin typeface="Calibri"/>
                <a:ea typeface="Calibri"/>
                <a:cs typeface="Calibri"/>
                <a:sym typeface="Calibri"/>
              </a:rPr>
              <a:t>A-Rated Campus with ALL 7 TEA Distinctions </a:t>
            </a:r>
            <a:br>
              <a:rPr b="0" i="0" lang="en-US"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0000"/>
                </a:solidFill>
                <a:latin typeface="Calibri"/>
                <a:ea typeface="Calibri"/>
                <a:cs typeface="Calibri"/>
                <a:sym typeface="Calibri"/>
              </a:rPr>
              <a:t>EXCELLENCE:</a:t>
            </a:r>
            <a:r>
              <a:rPr b="0" i="0" lang="en-US" sz="1800" u="none" cap="none" strike="noStrike">
                <a:solidFill>
                  <a:srgbClr val="FF0000"/>
                </a:solidFill>
                <a:latin typeface="Calibri"/>
                <a:ea typeface="Calibri"/>
                <a:cs typeface="Calibri"/>
                <a:sym typeface="Calibri"/>
              </a:rPr>
              <a:t> </a:t>
            </a:r>
            <a:r>
              <a:rPr b="0" i="0" lang="en-US" sz="1800" u="none" cap="none" strike="noStrike">
                <a:solidFill>
                  <a:srgbClr val="000000"/>
                </a:solidFill>
                <a:latin typeface="Calibri"/>
                <a:ea typeface="Calibri"/>
                <a:cs typeface="Calibri"/>
                <a:sym typeface="Calibri"/>
              </a:rPr>
              <a:t>We are a National Blue Ribbon School</a:t>
            </a:r>
            <a:br>
              <a:rPr b="0" i="0" lang="en-US"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0000"/>
                </a:solidFill>
                <a:latin typeface="Calibri"/>
                <a:ea typeface="Calibri"/>
                <a:cs typeface="Calibri"/>
                <a:sym typeface="Calibri"/>
              </a:rPr>
              <a:t>STUDENT SUPPORT</a:t>
            </a:r>
            <a:r>
              <a:rPr b="0" i="0" lang="en-US" sz="1800" u="none" cap="none" strike="noStrike">
                <a:solidFill>
                  <a:srgbClr val="FF0000"/>
                </a:solidFill>
                <a:latin typeface="Calibri"/>
                <a:ea typeface="Calibri"/>
                <a:cs typeface="Calibri"/>
                <a:sym typeface="Calibri"/>
              </a:rPr>
              <a:t>: </a:t>
            </a:r>
            <a:r>
              <a:rPr b="1" i="0" lang="en-US" sz="1800" u="none" cap="none" strike="noStrike">
                <a:solidFill>
                  <a:srgbClr val="FF0000"/>
                </a:solidFill>
                <a:latin typeface="Calibri"/>
                <a:ea typeface="Calibri"/>
                <a:cs typeface="Calibri"/>
                <a:sym typeface="Calibri"/>
              </a:rPr>
              <a:t>We have 100% graduation rate</a:t>
            </a:r>
            <a:br>
              <a:rPr b="0" i="0" lang="en-US" sz="1800" u="none" cap="none" strike="noStrike">
                <a:solidFill>
                  <a:srgbClr val="FF0000"/>
                </a:solidFill>
                <a:latin typeface="Calibri"/>
                <a:ea typeface="Calibri"/>
                <a:cs typeface="Calibri"/>
                <a:sym typeface="Calibri"/>
              </a:rPr>
            </a:br>
            <a:endParaRPr b="0" i="0" sz="1800" u="none" cap="none" strike="noStrike">
              <a:solidFill>
                <a:srgbClr val="FF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Calibri"/>
                <a:ea typeface="Calibri"/>
                <a:cs typeface="Calibri"/>
                <a:sym typeface="Calibri"/>
              </a:rPr>
              <a:t>WE HAVE BEEN DOING THIS A LONG TIME &amp; WE ARE GREAT AT MAKING OUR STUDENTS SUCCESSFUL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d5a17c59ab_0_63"/>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6" name="Google Shape;116;gd5a17c59ab_0_63"/>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sp>
        <p:nvSpPr>
          <p:cNvPr id="117" name="Google Shape;117;gd5a17c59ab_0_63"/>
          <p:cNvSpPr txBox="1"/>
          <p:nvPr>
            <p:ph type="title"/>
          </p:nvPr>
        </p:nvSpPr>
        <p:spPr>
          <a:xfrm>
            <a:off x="1495231" y="-40461"/>
            <a:ext cx="85152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Judge Andy Mireles</a:t>
            </a:r>
            <a:endParaRPr/>
          </a:p>
          <a:p>
            <a:pPr indent="0" lvl="0" marL="0" rtl="0" algn="ctr">
              <a:lnSpc>
                <a:spcPct val="90000"/>
              </a:lnSpc>
              <a:spcBef>
                <a:spcPts val="0"/>
              </a:spcBef>
              <a:spcAft>
                <a:spcPts val="0"/>
              </a:spcAft>
              <a:buClr>
                <a:schemeClr val="lt1"/>
              </a:buClr>
              <a:buSzPts val="3600"/>
              <a:buFont typeface="Libre Franklin Thin"/>
              <a:buNone/>
            </a:pPr>
            <a:r>
              <a:rPr lang="en-US"/>
              <a:t>Law Magnet</a:t>
            </a:r>
            <a:endParaRPr/>
          </a:p>
        </p:txBody>
      </p:sp>
      <p:pic>
        <p:nvPicPr>
          <p:cNvPr descr="Fox Tech High School Andy Mireles Law Magnet Program" id="118" name="Google Shape;118;gd5a17c59ab_0_63" title="Fox Tech High School Andy Mireles Law Magnet Program">
            <a:hlinkClick r:id="rId4"/>
          </p:cNvPr>
          <p:cNvPicPr preferRelativeResize="0"/>
          <p:nvPr/>
        </p:nvPicPr>
        <p:blipFill>
          <a:blip r:embed="rId5">
            <a:alphaModFix/>
          </a:blip>
          <a:stretch>
            <a:fillRect/>
          </a:stretch>
        </p:blipFill>
        <p:spPr>
          <a:xfrm>
            <a:off x="4638300" y="1290950"/>
            <a:ext cx="7422760" cy="55670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d5a17c59ab_0_53"/>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4" name="Google Shape;124;gd5a17c59ab_0_53"/>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sp>
        <p:nvSpPr>
          <p:cNvPr id="125" name="Google Shape;125;gd5a17c59ab_0_53"/>
          <p:cNvSpPr txBox="1"/>
          <p:nvPr>
            <p:ph type="title"/>
          </p:nvPr>
        </p:nvSpPr>
        <p:spPr>
          <a:xfrm>
            <a:off x="1495231" y="-40461"/>
            <a:ext cx="85152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Judge Andy Mireles</a:t>
            </a:r>
            <a:endParaRPr/>
          </a:p>
          <a:p>
            <a:pPr indent="0" lvl="0" marL="0" rtl="0" algn="ctr">
              <a:lnSpc>
                <a:spcPct val="90000"/>
              </a:lnSpc>
              <a:spcBef>
                <a:spcPts val="0"/>
              </a:spcBef>
              <a:spcAft>
                <a:spcPts val="0"/>
              </a:spcAft>
              <a:buClr>
                <a:schemeClr val="lt1"/>
              </a:buClr>
              <a:buSzPts val="3600"/>
              <a:buFont typeface="Libre Franklin Thin"/>
              <a:buNone/>
            </a:pPr>
            <a:r>
              <a:rPr lang="en-US"/>
              <a:t>Law Magnet, Continued</a:t>
            </a:r>
            <a:endParaRPr/>
          </a:p>
        </p:txBody>
      </p:sp>
      <p:pic>
        <p:nvPicPr>
          <p:cNvPr descr="http://saisd.net - This video short was produced to feature the exciting world of the legal profession and to showcase the hands-on, real-world experience that students in this Fox Tech Magnet program receive." id="126" name="Google Shape;126;gd5a17c59ab_0_53" title="Fox Tech HS Law Magnet video short">
            <a:hlinkClick r:id="rId4"/>
          </p:cNvPr>
          <p:cNvPicPr preferRelativeResize="0"/>
          <p:nvPr/>
        </p:nvPicPr>
        <p:blipFill>
          <a:blip r:embed="rId5">
            <a:alphaModFix/>
          </a:blip>
          <a:stretch>
            <a:fillRect/>
          </a:stretch>
        </p:blipFill>
        <p:spPr>
          <a:xfrm>
            <a:off x="2867850" y="1443350"/>
            <a:ext cx="9183875" cy="52738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d5a17c59ab_0_76"/>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2" name="Google Shape;132;gd5a17c59ab_0_76"/>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pic>
        <p:nvPicPr>
          <p:cNvPr id="133" name="Google Shape;133;gd5a17c59ab_0_76"/>
          <p:cNvPicPr preferRelativeResize="0"/>
          <p:nvPr/>
        </p:nvPicPr>
        <p:blipFill rotWithShape="1">
          <a:blip r:embed="rId4">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
        <p:nvSpPr>
          <p:cNvPr id="134" name="Google Shape;134;gd5a17c59ab_0_76"/>
          <p:cNvSpPr txBox="1"/>
          <p:nvPr>
            <p:ph type="title"/>
          </p:nvPr>
        </p:nvSpPr>
        <p:spPr>
          <a:xfrm>
            <a:off x="1495231" y="-40461"/>
            <a:ext cx="85152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Fine Arts</a:t>
            </a:r>
            <a:endParaRPr/>
          </a:p>
          <a:p>
            <a:pPr indent="0" lvl="0" marL="0" rtl="0" algn="ctr">
              <a:lnSpc>
                <a:spcPct val="90000"/>
              </a:lnSpc>
              <a:spcBef>
                <a:spcPts val="0"/>
              </a:spcBef>
              <a:spcAft>
                <a:spcPts val="0"/>
              </a:spcAft>
              <a:buClr>
                <a:schemeClr val="lt1"/>
              </a:buClr>
              <a:buSzPts val="3600"/>
              <a:buFont typeface="Libre Franklin Thin"/>
              <a:buNone/>
            </a:pPr>
            <a:r>
              <a:rPr lang="en-US"/>
              <a:t>@ Fox Tech</a:t>
            </a:r>
            <a:endParaRPr/>
          </a:p>
        </p:txBody>
      </p:sp>
      <p:pic>
        <p:nvPicPr>
          <p:cNvPr descr="SAISD Directors for the Fox Tech ALA CAST Mariachi David Zamarripa &amp; Alicia Covarrubias&#10;&#10;In a time of hybrid classes, we believe more than ever in creating new ways to stay in touch and keep doing the things we love. So, with that in mind, here is our Fox Tech/ALA/CAST Varsity Mariachi recorded straight from our own school. We hope it brings some happiness and calm during these crazy times. &#10;This video shows what can happen when we work together, and how we can overcome obstacles with technology and our imagination.  Thank you for watching and please share." id="135" name="Google Shape;135;gd5a17c59ab_0_76" title="&quot;El Marcumbe Viejo&quot; - SAISD Fox Tech  ALA CAST Mariachi Bonito Tech-Alitlan">
            <a:hlinkClick r:id="rId5"/>
          </p:cNvPr>
          <p:cNvPicPr preferRelativeResize="0"/>
          <p:nvPr/>
        </p:nvPicPr>
        <p:blipFill>
          <a:blip r:embed="rId6">
            <a:alphaModFix/>
          </a:blip>
          <a:stretch>
            <a:fillRect/>
          </a:stretch>
        </p:blipFill>
        <p:spPr>
          <a:xfrm>
            <a:off x="2616725" y="1498047"/>
            <a:ext cx="6665700" cy="4999275"/>
          </a:xfrm>
          <a:prstGeom prst="rect">
            <a:avLst/>
          </a:prstGeom>
          <a:noFill/>
          <a:ln>
            <a:noFill/>
          </a:ln>
        </p:spPr>
      </p:pic>
      <p:pic>
        <p:nvPicPr>
          <p:cNvPr id="136" name="Google Shape;136;gd5a17c59ab_0_76"/>
          <p:cNvPicPr preferRelativeResize="0"/>
          <p:nvPr/>
        </p:nvPicPr>
        <p:blipFill rotWithShape="1">
          <a:blip r:embed="rId7">
            <a:alphaModFix/>
          </a:blip>
          <a:srcRect b="0" l="0" r="0" t="0"/>
          <a:stretch/>
        </p:blipFill>
        <p:spPr>
          <a:xfrm>
            <a:off x="274750" y="2918225"/>
            <a:ext cx="2208200" cy="2646527"/>
          </a:xfrm>
          <a:prstGeom prst="rect">
            <a:avLst/>
          </a:prstGeom>
          <a:noFill/>
          <a:ln>
            <a:noFill/>
          </a:ln>
        </p:spPr>
      </p:pic>
      <p:pic>
        <p:nvPicPr>
          <p:cNvPr id="137" name="Google Shape;137;gd5a17c59ab_0_76"/>
          <p:cNvPicPr preferRelativeResize="0"/>
          <p:nvPr/>
        </p:nvPicPr>
        <p:blipFill rotWithShape="1">
          <a:blip r:embed="rId8">
            <a:alphaModFix/>
          </a:blip>
          <a:srcRect b="0" l="0" r="0" t="0"/>
          <a:stretch/>
        </p:blipFill>
        <p:spPr>
          <a:xfrm>
            <a:off x="9850525" y="2543425"/>
            <a:ext cx="1775206" cy="1331400"/>
          </a:xfrm>
          <a:prstGeom prst="rect">
            <a:avLst/>
          </a:prstGeom>
          <a:noFill/>
          <a:ln>
            <a:noFill/>
          </a:ln>
        </p:spPr>
      </p:pic>
      <p:sp>
        <p:nvSpPr>
          <p:cNvPr id="138" name="Google Shape;138;gd5a17c59ab_0_76"/>
          <p:cNvSpPr txBox="1"/>
          <p:nvPr/>
        </p:nvSpPr>
        <p:spPr>
          <a:xfrm>
            <a:off x="9490875" y="3934550"/>
            <a:ext cx="2554200" cy="2828700"/>
          </a:xfrm>
          <a:prstGeom prst="rect">
            <a:avLst/>
          </a:prstGeom>
          <a:solidFill>
            <a:srgbClr val="000000"/>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rgbClr val="FFFFFF"/>
                </a:solidFill>
                <a:latin typeface="Comic Sans MS"/>
                <a:ea typeface="Comic Sans MS"/>
                <a:cs typeface="Comic Sans MS"/>
                <a:sym typeface="Comic Sans MS"/>
              </a:rPr>
              <a:t>Class Offerings:</a:t>
            </a:r>
            <a:endParaRPr b="1" i="0" sz="1400" u="sng" cap="none" strike="noStrike">
              <a:solidFill>
                <a:srgbClr val="FFFFFF"/>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rgbClr val="FFFFFF"/>
              </a:buClr>
              <a:buSzPts val="1400"/>
              <a:buFont typeface="Comic Sans MS"/>
              <a:buChar char="●"/>
            </a:pPr>
            <a:r>
              <a:rPr b="0" i="0" lang="en-US" sz="1400" u="none" cap="none" strike="noStrike">
                <a:solidFill>
                  <a:srgbClr val="FFFFFF"/>
                </a:solidFill>
                <a:latin typeface="Comic Sans MS"/>
                <a:ea typeface="Comic Sans MS"/>
                <a:cs typeface="Comic Sans MS"/>
                <a:sym typeface="Comic Sans MS"/>
              </a:rPr>
              <a:t>Beginner Dance</a:t>
            </a:r>
            <a:endParaRPr b="0" i="0" sz="1400" u="none" cap="none" strike="noStrike">
              <a:solidFill>
                <a:srgbClr val="FFFFFF"/>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rgbClr val="FFFFFF"/>
              </a:buClr>
              <a:buSzPts val="1400"/>
              <a:buFont typeface="Comic Sans MS"/>
              <a:buChar char="●"/>
            </a:pPr>
            <a:r>
              <a:rPr b="0" i="0" lang="en-US" sz="1400" u="none" cap="none" strike="noStrike">
                <a:solidFill>
                  <a:srgbClr val="FFFFFF"/>
                </a:solidFill>
                <a:latin typeface="Comic Sans MS"/>
                <a:ea typeface="Comic Sans MS"/>
                <a:cs typeface="Comic Sans MS"/>
                <a:sym typeface="Comic Sans MS"/>
              </a:rPr>
              <a:t>Intermediate Dance </a:t>
            </a:r>
            <a:endParaRPr b="0" i="0" sz="1400" u="none" cap="none" strike="noStrike">
              <a:solidFill>
                <a:srgbClr val="FFFFFF"/>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rgbClr val="FFFFFF"/>
              </a:buClr>
              <a:buSzPts val="1400"/>
              <a:buFont typeface="Comic Sans MS"/>
              <a:buChar char="●"/>
            </a:pPr>
            <a:r>
              <a:rPr b="0" i="0" lang="en-US" sz="1400" u="none" cap="none" strike="noStrike">
                <a:solidFill>
                  <a:srgbClr val="FFFFFF"/>
                </a:solidFill>
                <a:latin typeface="Comic Sans MS"/>
                <a:ea typeface="Comic Sans MS"/>
                <a:cs typeface="Comic Sans MS"/>
                <a:sym typeface="Comic Sans MS"/>
              </a:rPr>
              <a:t>Advanced Dance </a:t>
            </a:r>
            <a:endParaRPr b="0" i="0" sz="1400" u="none" cap="none" strike="noStrike">
              <a:solidFill>
                <a:srgbClr val="FFFFFF"/>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rgbClr val="FFFFFF"/>
                </a:solidFill>
                <a:latin typeface="Comic Sans MS"/>
                <a:ea typeface="Comic Sans MS"/>
                <a:cs typeface="Comic Sans MS"/>
                <a:sym typeface="Comic Sans MS"/>
              </a:rPr>
              <a:t>Extra-Curricular Dance Teams</a:t>
            </a:r>
            <a:endParaRPr b="1" i="0" sz="1400" u="sng" cap="none" strike="noStrike">
              <a:solidFill>
                <a:srgbClr val="FFFFFF"/>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rgbClr val="FFFFFF"/>
              </a:buClr>
              <a:buSzPts val="1400"/>
              <a:buFont typeface="Comic Sans MS"/>
              <a:buChar char="●"/>
            </a:pPr>
            <a:r>
              <a:rPr b="0" i="0" lang="en-US" sz="1400" u="none" cap="none" strike="noStrike">
                <a:solidFill>
                  <a:srgbClr val="FFFFFF"/>
                </a:solidFill>
                <a:latin typeface="Comic Sans MS"/>
                <a:ea typeface="Comic Sans MS"/>
                <a:cs typeface="Comic Sans MS"/>
                <a:sym typeface="Comic Sans MS"/>
              </a:rPr>
              <a:t>Red Diamonds Pom Squad- Varsity level</a:t>
            </a:r>
            <a:endParaRPr b="0" i="0" sz="1400" u="none" cap="none" strike="noStrike">
              <a:solidFill>
                <a:srgbClr val="FFFFFF"/>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rgbClr val="FFFFFF"/>
              </a:buClr>
              <a:buSzPts val="1400"/>
              <a:buFont typeface="Comic Sans MS"/>
              <a:buChar char="●"/>
            </a:pPr>
            <a:r>
              <a:rPr b="0" i="0" lang="en-US" sz="1400" u="none" cap="none" strike="noStrike">
                <a:solidFill>
                  <a:srgbClr val="FFFFFF"/>
                </a:solidFill>
                <a:latin typeface="Comic Sans MS"/>
                <a:ea typeface="Comic Sans MS"/>
                <a:cs typeface="Comic Sans MS"/>
                <a:sym typeface="Comic Sans MS"/>
              </a:rPr>
              <a:t>Red Rubies Pep Squad- JV level, tryout not required. </a:t>
            </a:r>
            <a:endParaRPr b="0" i="0" sz="1400" u="none" cap="none" strike="noStrike">
              <a:solidFill>
                <a:srgbClr val="FFFFFF"/>
              </a:solidFill>
              <a:latin typeface="Comic Sans MS"/>
              <a:ea typeface="Comic Sans MS"/>
              <a:cs typeface="Comic Sans MS"/>
              <a:sym typeface="Comic Sans M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omic Sans MS"/>
                <a:ea typeface="Comic Sans MS"/>
                <a:cs typeface="Comic Sans MS"/>
                <a:sym typeface="Comic Sans MS"/>
              </a:rPr>
              <a:t>-For tryout information, email ldickinson2@saisd.net</a:t>
            </a:r>
            <a:endParaRPr b="0" i="0" sz="1400" u="none" cap="none" strike="noStrike">
              <a:solidFill>
                <a:srgbClr val="FFFFFF"/>
              </a:solidFill>
              <a:latin typeface="Comic Sans MS"/>
              <a:ea typeface="Comic Sans MS"/>
              <a:cs typeface="Comic Sans MS"/>
              <a:sym typeface="Comic Sans M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d5a17c59ab_0_90"/>
          <p:cNvSpPr/>
          <p:nvPr/>
        </p:nvSpPr>
        <p:spPr>
          <a:xfrm>
            <a:off x="0" y="0"/>
            <a:ext cx="12192000" cy="5907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4" name="Google Shape;144;gd5a17c59ab_0_90"/>
          <p:cNvPicPr preferRelativeResize="0"/>
          <p:nvPr/>
        </p:nvPicPr>
        <p:blipFill rotWithShape="1">
          <a:blip r:embed="rId3">
            <a:alphaModFix/>
          </a:blip>
          <a:srcRect b="0" l="0" r="69368" t="0"/>
          <a:stretch/>
        </p:blipFill>
        <p:spPr>
          <a:xfrm>
            <a:off x="200085" y="76200"/>
            <a:ext cx="2357535" cy="2537182"/>
          </a:xfrm>
          <a:prstGeom prst="rect">
            <a:avLst/>
          </a:prstGeom>
          <a:noFill/>
          <a:ln>
            <a:noFill/>
          </a:ln>
          <a:effectLst>
            <a:outerShdw blurRad="50800" sx="103000" rotWithShape="0" algn="ctr" dir="6480000" dist="165100" sy="103000">
              <a:srgbClr val="000000">
                <a:alpha val="20000"/>
              </a:srgbClr>
            </a:outerShdw>
          </a:effectLst>
        </p:spPr>
      </p:pic>
      <p:pic>
        <p:nvPicPr>
          <p:cNvPr id="145" name="Google Shape;145;gd5a17c59ab_0_90"/>
          <p:cNvPicPr preferRelativeResize="0"/>
          <p:nvPr/>
        </p:nvPicPr>
        <p:blipFill rotWithShape="1">
          <a:blip r:embed="rId4">
            <a:alphaModFix/>
          </a:blip>
          <a:srcRect b="0" l="0" r="0" t="0"/>
          <a:stretch/>
        </p:blipFill>
        <p:spPr>
          <a:xfrm>
            <a:off x="9341552" y="-111232"/>
            <a:ext cx="2944623" cy="2828789"/>
          </a:xfrm>
          <a:prstGeom prst="rect">
            <a:avLst/>
          </a:prstGeom>
          <a:noFill/>
          <a:ln>
            <a:noFill/>
          </a:ln>
          <a:effectLst>
            <a:outerShdw blurRad="50800" sx="103000" rotWithShape="0" algn="ctr" dir="6600000" dist="101600" sy="103000">
              <a:srgbClr val="000000">
                <a:alpha val="20000"/>
              </a:srgbClr>
            </a:outerShdw>
          </a:effectLst>
        </p:spPr>
      </p:pic>
      <p:sp>
        <p:nvSpPr>
          <p:cNvPr id="146" name="Google Shape;146;gd5a17c59ab_0_90"/>
          <p:cNvSpPr txBox="1"/>
          <p:nvPr>
            <p:ph type="title"/>
          </p:nvPr>
        </p:nvSpPr>
        <p:spPr>
          <a:xfrm>
            <a:off x="2557626" y="0"/>
            <a:ext cx="6883500" cy="1331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Libre Franklin Thin"/>
              <a:buNone/>
            </a:pPr>
            <a:r>
              <a:rPr lang="en-US"/>
              <a:t>Clubs &amp; Organizations</a:t>
            </a:r>
            <a:endParaRPr/>
          </a:p>
        </p:txBody>
      </p:sp>
      <p:sp>
        <p:nvSpPr>
          <p:cNvPr id="147" name="Google Shape;147;gd5a17c59ab_0_90"/>
          <p:cNvSpPr txBox="1"/>
          <p:nvPr/>
        </p:nvSpPr>
        <p:spPr>
          <a:xfrm>
            <a:off x="315650" y="2918225"/>
            <a:ext cx="4505100" cy="1631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ibre Franklin"/>
              <a:buChar char="●"/>
            </a:pPr>
            <a:r>
              <a:rPr b="1" lang="en-US" sz="1600">
                <a:latin typeface="Libre Franklin"/>
                <a:ea typeface="Libre Franklin"/>
                <a:cs typeface="Libre Franklin"/>
                <a:sym typeface="Libre Franklin"/>
              </a:rPr>
              <a:t>Math Club</a:t>
            </a:r>
            <a:endParaRPr b="1" sz="1600">
              <a:latin typeface="Libre Franklin"/>
              <a:ea typeface="Libre Franklin"/>
              <a:cs typeface="Libre Franklin"/>
              <a:sym typeface="Libre Franklin"/>
            </a:endParaRPr>
          </a:p>
          <a:p>
            <a:pPr indent="-330200" lvl="0" marL="457200" rtl="0" algn="l">
              <a:spcBef>
                <a:spcPts val="0"/>
              </a:spcBef>
              <a:spcAft>
                <a:spcPts val="0"/>
              </a:spcAft>
              <a:buSzPts val="1600"/>
              <a:buFont typeface="Libre Franklin"/>
              <a:buChar char="●"/>
            </a:pPr>
            <a:r>
              <a:rPr b="1" lang="en-US" sz="1600">
                <a:latin typeface="Libre Franklin"/>
                <a:ea typeface="Libre Franklin"/>
                <a:cs typeface="Libre Franklin"/>
                <a:sym typeface="Libre Franklin"/>
              </a:rPr>
              <a:t>HOSA</a:t>
            </a:r>
            <a:endParaRPr b="1" sz="1600">
              <a:latin typeface="Libre Franklin"/>
              <a:ea typeface="Libre Franklin"/>
              <a:cs typeface="Libre Franklin"/>
              <a:sym typeface="Libre Franklin"/>
            </a:endParaRPr>
          </a:p>
          <a:p>
            <a:pPr indent="-330200" lvl="0" marL="457200" rtl="0" algn="l">
              <a:spcBef>
                <a:spcPts val="0"/>
              </a:spcBef>
              <a:spcAft>
                <a:spcPts val="0"/>
              </a:spcAft>
              <a:buSzPts val="1600"/>
              <a:buFont typeface="Libre Franklin"/>
              <a:buChar char="●"/>
            </a:pPr>
            <a:r>
              <a:rPr b="1" lang="en-US" sz="1600">
                <a:latin typeface="Libre Franklin"/>
                <a:ea typeface="Libre Franklin"/>
                <a:cs typeface="Libre Franklin"/>
                <a:sym typeface="Libre Franklin"/>
              </a:rPr>
              <a:t>Student Council</a:t>
            </a:r>
            <a:endParaRPr b="1" sz="1600">
              <a:latin typeface="Libre Franklin"/>
              <a:ea typeface="Libre Franklin"/>
              <a:cs typeface="Libre Franklin"/>
              <a:sym typeface="Libre Franklin"/>
            </a:endParaRPr>
          </a:p>
          <a:p>
            <a:pPr indent="-330200" lvl="0" marL="457200" rtl="0" algn="l">
              <a:spcBef>
                <a:spcPts val="0"/>
              </a:spcBef>
              <a:spcAft>
                <a:spcPts val="0"/>
              </a:spcAft>
              <a:buSzPts val="1600"/>
              <a:buFont typeface="Libre Franklin"/>
              <a:buChar char="●"/>
            </a:pPr>
            <a:r>
              <a:rPr b="1" lang="en-US" sz="1600">
                <a:latin typeface="Libre Franklin"/>
                <a:ea typeface="Libre Franklin"/>
                <a:cs typeface="Libre Franklin"/>
                <a:sym typeface="Libre Franklin"/>
              </a:rPr>
              <a:t>Academic </a:t>
            </a:r>
            <a:r>
              <a:rPr b="1" lang="en-US" sz="1600">
                <a:latin typeface="Libre Franklin"/>
                <a:ea typeface="Libre Franklin"/>
                <a:cs typeface="Libre Franklin"/>
                <a:sym typeface="Libre Franklin"/>
              </a:rPr>
              <a:t>Decathlon</a:t>
            </a:r>
            <a:endParaRPr b="1" sz="1600">
              <a:latin typeface="Libre Franklin"/>
              <a:ea typeface="Libre Franklin"/>
              <a:cs typeface="Libre Franklin"/>
              <a:sym typeface="Libre Franklin"/>
            </a:endParaRPr>
          </a:p>
          <a:p>
            <a:pPr indent="-330200" lvl="0" marL="457200" rtl="0" algn="l">
              <a:spcBef>
                <a:spcPts val="0"/>
              </a:spcBef>
              <a:spcAft>
                <a:spcPts val="0"/>
              </a:spcAft>
              <a:buSzPts val="1600"/>
              <a:buFont typeface="Libre Franklin"/>
              <a:buChar char="●"/>
            </a:pPr>
            <a:r>
              <a:rPr b="1" lang="en-US" sz="1600">
                <a:latin typeface="Libre Franklin"/>
                <a:ea typeface="Libre Franklin"/>
                <a:cs typeface="Libre Franklin"/>
                <a:sym typeface="Libre Franklin"/>
              </a:rPr>
              <a:t>SKILLS USA</a:t>
            </a:r>
            <a:endParaRPr b="1" sz="1600">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Thin"/>
              <a:ea typeface="Libre Franklin Thin"/>
              <a:cs typeface="Libre Franklin Thin"/>
              <a:sym typeface="Libre Franklin Thin"/>
            </a:endParaRPr>
          </a:p>
        </p:txBody>
      </p:sp>
      <p:pic>
        <p:nvPicPr>
          <p:cNvPr id="148" name="Google Shape;148;gd5a17c59ab_0_90">
            <a:hlinkClick r:id="rId5"/>
          </p:cNvPr>
          <p:cNvPicPr preferRelativeResize="0"/>
          <p:nvPr/>
        </p:nvPicPr>
        <p:blipFill rotWithShape="1">
          <a:blip r:embed="rId6">
            <a:alphaModFix/>
          </a:blip>
          <a:srcRect b="0" l="0" r="0" t="30905"/>
          <a:stretch/>
        </p:blipFill>
        <p:spPr>
          <a:xfrm>
            <a:off x="3318050" y="1747525"/>
            <a:ext cx="3386675" cy="1754977"/>
          </a:xfrm>
          <a:prstGeom prst="rect">
            <a:avLst/>
          </a:prstGeom>
          <a:noFill/>
          <a:ln>
            <a:noFill/>
          </a:ln>
        </p:spPr>
      </p:pic>
      <p:pic>
        <p:nvPicPr>
          <p:cNvPr id="149" name="Google Shape;149;gd5a17c59ab_0_90"/>
          <p:cNvPicPr preferRelativeResize="0"/>
          <p:nvPr/>
        </p:nvPicPr>
        <p:blipFill rotWithShape="1">
          <a:blip r:embed="rId7">
            <a:alphaModFix/>
          </a:blip>
          <a:srcRect b="0" l="0" r="0" t="0"/>
          <a:stretch/>
        </p:blipFill>
        <p:spPr>
          <a:xfrm>
            <a:off x="9671250" y="2984700"/>
            <a:ext cx="2155127" cy="1981100"/>
          </a:xfrm>
          <a:prstGeom prst="rect">
            <a:avLst/>
          </a:prstGeom>
          <a:noFill/>
          <a:ln>
            <a:noFill/>
          </a:ln>
        </p:spPr>
      </p:pic>
      <p:pic>
        <p:nvPicPr>
          <p:cNvPr id="150" name="Google Shape;150;gd5a17c59ab_0_90"/>
          <p:cNvPicPr preferRelativeResize="0"/>
          <p:nvPr/>
        </p:nvPicPr>
        <p:blipFill rotWithShape="1">
          <a:blip r:embed="rId8">
            <a:alphaModFix/>
          </a:blip>
          <a:srcRect b="25279" l="0" r="0" t="30009"/>
          <a:stretch/>
        </p:blipFill>
        <p:spPr>
          <a:xfrm>
            <a:off x="3318050" y="3502511"/>
            <a:ext cx="3386675" cy="2442990"/>
          </a:xfrm>
          <a:prstGeom prst="rect">
            <a:avLst/>
          </a:prstGeom>
          <a:noFill/>
          <a:ln>
            <a:noFill/>
          </a:ln>
        </p:spPr>
      </p:pic>
      <p:pic>
        <p:nvPicPr>
          <p:cNvPr id="151" name="Google Shape;151;gd5a17c59ab_0_90"/>
          <p:cNvPicPr preferRelativeResize="0"/>
          <p:nvPr/>
        </p:nvPicPr>
        <p:blipFill rotWithShape="1">
          <a:blip r:embed="rId9">
            <a:alphaModFix/>
          </a:blip>
          <a:srcRect b="0" l="0" r="0" t="0"/>
          <a:stretch/>
        </p:blipFill>
        <p:spPr>
          <a:xfrm>
            <a:off x="9446988" y="5232950"/>
            <a:ext cx="2603650" cy="930375"/>
          </a:xfrm>
          <a:prstGeom prst="rect">
            <a:avLst/>
          </a:prstGeom>
          <a:noFill/>
          <a:ln>
            <a:noFill/>
          </a:ln>
        </p:spPr>
      </p:pic>
      <p:pic>
        <p:nvPicPr>
          <p:cNvPr id="152" name="Google Shape;152;gd5a17c59ab_0_90"/>
          <p:cNvPicPr preferRelativeResize="0"/>
          <p:nvPr/>
        </p:nvPicPr>
        <p:blipFill rotWithShape="1">
          <a:blip r:embed="rId10">
            <a:alphaModFix/>
          </a:blip>
          <a:srcRect b="0" l="0" r="0" t="0"/>
          <a:stretch/>
        </p:blipFill>
        <p:spPr>
          <a:xfrm>
            <a:off x="6853550" y="1758638"/>
            <a:ext cx="1744379" cy="1732750"/>
          </a:xfrm>
          <a:prstGeom prst="rect">
            <a:avLst/>
          </a:prstGeom>
          <a:noFill/>
          <a:ln>
            <a:noFill/>
          </a:ln>
        </p:spPr>
      </p:pic>
      <p:pic>
        <p:nvPicPr>
          <p:cNvPr id="153" name="Google Shape;153;gd5a17c59ab_0_90"/>
          <p:cNvPicPr preferRelativeResize="0"/>
          <p:nvPr/>
        </p:nvPicPr>
        <p:blipFill>
          <a:blip r:embed="rId11">
            <a:alphaModFix/>
          </a:blip>
          <a:stretch>
            <a:fillRect/>
          </a:stretch>
        </p:blipFill>
        <p:spPr>
          <a:xfrm>
            <a:off x="200075" y="4514047"/>
            <a:ext cx="3162124" cy="1239550"/>
          </a:xfrm>
          <a:prstGeom prst="rect">
            <a:avLst/>
          </a:prstGeom>
          <a:noFill/>
          <a:ln>
            <a:noFill/>
          </a:ln>
        </p:spPr>
      </p:pic>
      <p:pic>
        <p:nvPicPr>
          <p:cNvPr id="154" name="Google Shape;154;gd5a17c59ab_0_90"/>
          <p:cNvPicPr preferRelativeResize="0"/>
          <p:nvPr/>
        </p:nvPicPr>
        <p:blipFill>
          <a:blip r:embed="rId12">
            <a:alphaModFix/>
          </a:blip>
          <a:stretch>
            <a:fillRect/>
          </a:stretch>
        </p:blipFill>
        <p:spPr>
          <a:xfrm>
            <a:off x="6857125" y="4043738"/>
            <a:ext cx="2437463" cy="17098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cal Design 16x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Hernandez, Esther G</dc:creator>
</cp:coreProperties>
</file>