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</p:sldIdLst>
  <p:sldSz cx="24384000" cy="13716000"/>
  <p:notesSz cx="6858000" cy="9144000"/>
  <p:embeddedFontLst>
    <p:embeddedFont>
      <p:font typeface="Anton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ExtraBold" panose="00000900000000000000" pitchFamily="2" charset="0"/>
      <p:bold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</a:pPr>
            <a:r>
              <a:rPr lang="en-US" sz="1400"/>
              <a:t>Purpose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</a:pPr>
            <a:r>
              <a:rPr lang="en-US" sz="1400"/>
              <a:t>Process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</a:pPr>
            <a:r>
              <a:rPr lang="en-US" sz="1400"/>
              <a:t>Payoff</a:t>
            </a:r>
            <a:endParaRPr sz="1400"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246e8f3a6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9246e8f3a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246e8f3a6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9246e8f3a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246e8f3a6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9246e8f3a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246e8f3a6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9246e8f3a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930e841709_1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2930e841709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 Background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6518141" y="9268881"/>
            <a:ext cx="11110652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Char char="•"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3146312" y="4795532"/>
            <a:ext cx="18091376" cy="277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800"/>
              <a:buFont typeface="Montserrat ExtraBold"/>
              <a:buNone/>
              <a:defRPr sz="10800" b="1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line Top, Blank Center">
  <p:cSld name="Headline Top, Blank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SAISD 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96411" y="12209332"/>
            <a:ext cx="1782976" cy="1239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"/>
          <p:cNvCxnSpPr/>
          <p:nvPr/>
        </p:nvCxnSpPr>
        <p:spPr>
          <a:xfrm>
            <a:off x="533400" y="13189139"/>
            <a:ext cx="21148882" cy="1"/>
          </a:xfrm>
          <a:prstGeom prst="straightConnector1">
            <a:avLst/>
          </a:prstGeom>
          <a:noFill/>
          <a:ln w="63500" cap="flat" cmpd="sng">
            <a:solidFill>
              <a:srgbClr val="25366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6" name="Google Shape;26;p3"/>
          <p:cNvSpPr/>
          <p:nvPr/>
        </p:nvSpPr>
        <p:spPr>
          <a:xfrm>
            <a:off x="-15789" y="-1826"/>
            <a:ext cx="2858073" cy="317255"/>
          </a:xfrm>
          <a:prstGeom prst="rect">
            <a:avLst/>
          </a:prstGeom>
          <a:solidFill>
            <a:srgbClr val="2536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2825503" y="-1826"/>
            <a:ext cx="2858074" cy="317255"/>
          </a:xfrm>
          <a:prstGeom prst="rect">
            <a:avLst/>
          </a:prstGeom>
          <a:solidFill>
            <a:srgbClr val="FBCE2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8" name="Google Shape;28;p3"/>
          <p:cNvCxnSpPr/>
          <p:nvPr/>
        </p:nvCxnSpPr>
        <p:spPr>
          <a:xfrm>
            <a:off x="1617559" y="1918034"/>
            <a:ext cx="21148882" cy="1"/>
          </a:xfrm>
          <a:prstGeom prst="straightConnector1">
            <a:avLst/>
          </a:prstGeom>
          <a:noFill/>
          <a:ln w="25400" cap="flat" cmpd="sng">
            <a:solidFill>
              <a:srgbClr val="FBCE2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617270" y="832462"/>
            <a:ext cx="21149459" cy="102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667"/>
              </a:buClr>
              <a:buSzPts val="6000"/>
              <a:buFont typeface="Montserrat"/>
              <a:buNone/>
              <a:defRPr sz="6000" b="1" i="1" u="none" strike="noStrike" cap="none">
                <a:solidFill>
                  <a:srgbClr val="25366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line Top, Bullets">
  <p:cSld name="Headline Top, 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SAISD 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96411" y="12209332"/>
            <a:ext cx="1782976" cy="1239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4"/>
          <p:cNvCxnSpPr/>
          <p:nvPr/>
        </p:nvCxnSpPr>
        <p:spPr>
          <a:xfrm>
            <a:off x="533400" y="13189139"/>
            <a:ext cx="21148882" cy="1"/>
          </a:xfrm>
          <a:prstGeom prst="straightConnector1">
            <a:avLst/>
          </a:prstGeom>
          <a:noFill/>
          <a:ln w="63500" cap="flat" cmpd="sng">
            <a:solidFill>
              <a:srgbClr val="25366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3" name="Google Shape;33;p4"/>
          <p:cNvSpPr/>
          <p:nvPr/>
        </p:nvSpPr>
        <p:spPr>
          <a:xfrm>
            <a:off x="-15789" y="-1826"/>
            <a:ext cx="2858073" cy="317255"/>
          </a:xfrm>
          <a:prstGeom prst="rect">
            <a:avLst/>
          </a:prstGeom>
          <a:solidFill>
            <a:srgbClr val="2536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2825503" y="-1826"/>
            <a:ext cx="2858074" cy="317255"/>
          </a:xfrm>
          <a:prstGeom prst="rect">
            <a:avLst/>
          </a:prstGeom>
          <a:solidFill>
            <a:srgbClr val="FBCE2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5" name="Google Shape;35;p4"/>
          <p:cNvCxnSpPr/>
          <p:nvPr/>
        </p:nvCxnSpPr>
        <p:spPr>
          <a:xfrm>
            <a:off x="1617559" y="1918034"/>
            <a:ext cx="21148882" cy="1"/>
          </a:xfrm>
          <a:prstGeom prst="straightConnector1">
            <a:avLst/>
          </a:prstGeom>
          <a:noFill/>
          <a:ln w="25400" cap="flat" cmpd="sng">
            <a:solidFill>
              <a:srgbClr val="FBCE2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1617270" y="832462"/>
            <a:ext cx="21149459" cy="102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667"/>
              </a:buClr>
              <a:buSzPts val="6000"/>
              <a:buFont typeface="Montserrat"/>
              <a:buNone/>
              <a:defRPr sz="6000" b="1" i="1" u="none" strike="noStrike" cap="none">
                <a:solidFill>
                  <a:srgbClr val="25366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2"/>
          </p:nvPr>
        </p:nvSpPr>
        <p:spPr>
          <a:xfrm>
            <a:off x="1563726" y="3196927"/>
            <a:ext cx="2533066" cy="348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Char char="•"/>
              <a:defRPr sz="4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oter w/Logo">
  <p:cSld name="Footer w/Log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 descr="SAISD 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96411" y="12209332"/>
            <a:ext cx="1782976" cy="1239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5"/>
          <p:cNvCxnSpPr/>
          <p:nvPr/>
        </p:nvCxnSpPr>
        <p:spPr>
          <a:xfrm>
            <a:off x="533400" y="13189139"/>
            <a:ext cx="21148882" cy="1"/>
          </a:xfrm>
          <a:prstGeom prst="straightConnector1">
            <a:avLst/>
          </a:prstGeom>
          <a:noFill/>
          <a:ln w="63500" cap="flat" cmpd="sng">
            <a:solidFill>
              <a:srgbClr val="253667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09600" y="8475135"/>
            <a:ext cx="2844800" cy="48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165600" y="8475135"/>
            <a:ext cx="3860800" cy="48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737600" y="8475135"/>
            <a:ext cx="2844800" cy="48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50800" y="-26575"/>
            <a:ext cx="24485600" cy="13769150"/>
          </a:xfrm>
          <a:prstGeom prst="rect">
            <a:avLst/>
          </a:prstGeom>
          <a:solidFill>
            <a:srgbClr val="25366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Google Shape;7;p1" descr="Blue Skyline 21.png"/>
          <p:cNvPicPr preferRelativeResize="0"/>
          <p:nvPr/>
        </p:nvPicPr>
        <p:blipFill rotWithShape="1">
          <a:blip r:embed="rId8">
            <a:alphaModFix/>
          </a:blip>
          <a:srcRect b="15625"/>
          <a:stretch/>
        </p:blipFill>
        <p:spPr>
          <a:xfrm>
            <a:off x="6506765" y="11710399"/>
            <a:ext cx="11370661" cy="18436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4430" y="13526996"/>
            <a:ext cx="24375140" cy="175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19621922" y="12735372"/>
            <a:ext cx="3159519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 ExtraBold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www.saisd.net</a:t>
            </a:r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1384942" y="12735372"/>
            <a:ext cx="3478517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 ExtraBold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San Antonio ISD</a:t>
            </a:r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165100" y="13017500"/>
            <a:ext cx="1098887" cy="0"/>
          </a:xfrm>
          <a:prstGeom prst="straightConnector1">
            <a:avLst/>
          </a:prstGeom>
          <a:noFill/>
          <a:ln w="63500" cap="flat" cmpd="sng">
            <a:solidFill>
              <a:srgbClr val="FBCE2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4984413" y="13017500"/>
            <a:ext cx="1098887" cy="0"/>
          </a:xfrm>
          <a:prstGeom prst="straightConnector1">
            <a:avLst/>
          </a:prstGeom>
          <a:noFill/>
          <a:ln w="63500" cap="flat" cmpd="sng">
            <a:solidFill>
              <a:srgbClr val="FBCE2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18227316" y="13017500"/>
            <a:ext cx="1098888" cy="0"/>
          </a:xfrm>
          <a:prstGeom prst="straightConnector1">
            <a:avLst/>
          </a:prstGeom>
          <a:noFill/>
          <a:ln w="63500" cap="flat" cmpd="sng">
            <a:solidFill>
              <a:srgbClr val="FBCE2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4" name="Google Shape;14;p1"/>
          <p:cNvCxnSpPr/>
          <p:nvPr/>
        </p:nvCxnSpPr>
        <p:spPr>
          <a:xfrm>
            <a:off x="23077158" y="13017500"/>
            <a:ext cx="1098888" cy="0"/>
          </a:xfrm>
          <a:prstGeom prst="straightConnector1">
            <a:avLst/>
          </a:prstGeom>
          <a:noFill/>
          <a:ln w="63500" cap="flat" cmpd="sng">
            <a:solidFill>
              <a:srgbClr val="FBCE2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" name="Google Shape;15;p1"/>
          <p:cNvSpPr/>
          <p:nvPr/>
        </p:nvSpPr>
        <p:spPr>
          <a:xfrm>
            <a:off x="2929402" y="3836710"/>
            <a:ext cx="18525196" cy="4689236"/>
          </a:xfrm>
          <a:prstGeom prst="rect">
            <a:avLst/>
          </a:prstGeom>
          <a:noFill/>
          <a:ln w="63500" cap="flat" cmpd="sng">
            <a:solidFill>
              <a:srgbClr val="FBCE2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444500" y="-24371"/>
            <a:ext cx="2917222" cy="2205199"/>
          </a:xfrm>
          <a:prstGeom prst="rect">
            <a:avLst/>
          </a:prstGeom>
          <a:solidFill>
            <a:srgbClr val="FBCE2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7" name="Google Shape;17;p1"/>
          <p:cNvCxnSpPr/>
          <p:nvPr/>
        </p:nvCxnSpPr>
        <p:spPr>
          <a:xfrm rot="10800000" flipH="1">
            <a:off x="1903110" y="2180828"/>
            <a:ext cx="1" cy="4002812"/>
          </a:xfrm>
          <a:prstGeom prst="straightConnector1">
            <a:avLst/>
          </a:prstGeom>
          <a:noFill/>
          <a:ln w="63500" cap="flat" cmpd="sng">
            <a:solidFill>
              <a:srgbClr val="FBCE2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8" name="Google Shape;18;p1"/>
          <p:cNvCxnSpPr/>
          <p:nvPr/>
        </p:nvCxnSpPr>
        <p:spPr>
          <a:xfrm flipH="1">
            <a:off x="1877710" y="6181328"/>
            <a:ext cx="1077093" cy="1"/>
          </a:xfrm>
          <a:prstGeom prst="straightConnector1">
            <a:avLst/>
          </a:prstGeom>
          <a:noFill/>
          <a:ln w="63500" cap="flat" cmpd="sng">
            <a:solidFill>
              <a:srgbClr val="FBCE2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9" name="Google Shape;19;p1" descr="SAISD Blu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102" y="361998"/>
            <a:ext cx="2124018" cy="14764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schools.saisd.net/page/001.ech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518150" y="8906550"/>
            <a:ext cx="111108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 ExtraBold"/>
              <a:buNone/>
            </a:pPr>
            <a:r>
              <a:rPr lang="en-US" b="1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Brackenridge High School</a:t>
            </a:r>
            <a:endParaRPr b="1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 ExtraBold"/>
              <a:buNone/>
            </a:pPr>
            <a:r>
              <a:rPr lang="en-US" b="1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ECHS</a:t>
            </a:r>
            <a:endParaRPr dirty="0">
              <a:solidFill>
                <a:srgbClr val="FBC21D"/>
              </a:solidFill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341825" y="4618550"/>
            <a:ext cx="180915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800"/>
              <a:buFont typeface="Montserrat ExtraBold"/>
              <a:buNone/>
            </a:pPr>
            <a:r>
              <a:rPr lang="en-US"/>
              <a:t>8</a:t>
            </a:r>
            <a:r>
              <a:rPr lang="en-US" baseline="30000"/>
              <a:t>th</a:t>
            </a:r>
            <a:r>
              <a:rPr lang="en-US"/>
              <a:t> Grade Parent Night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800"/>
              <a:buFont typeface="Montserrat ExtraBold"/>
              <a:buNone/>
            </a:pPr>
            <a:r>
              <a:rPr lang="en-US"/>
              <a:t>Showcase</a:t>
            </a:r>
            <a:endParaRPr/>
          </a:p>
        </p:txBody>
      </p:sp>
      <p:pic>
        <p:nvPicPr>
          <p:cNvPr id="52" name="Google Shape;52;p8" descr="A purple and white logo with a bird fly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00575" y="9295225"/>
            <a:ext cx="3384726" cy="34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1712178" y="-432815"/>
            <a:ext cx="1371599" cy="3056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9"/>
          <p:cNvGrpSpPr/>
          <p:nvPr/>
        </p:nvGrpSpPr>
        <p:grpSpPr>
          <a:xfrm>
            <a:off x="0" y="12757335"/>
            <a:ext cx="24384021" cy="4356045"/>
            <a:chOff x="0" y="-47625"/>
            <a:chExt cx="5469886" cy="860425"/>
          </a:xfrm>
        </p:grpSpPr>
        <p:sp>
          <p:nvSpPr>
            <p:cNvPr id="59" name="Google Shape;59;p9"/>
            <p:cNvSpPr/>
            <p:nvPr/>
          </p:nvSpPr>
          <p:spPr>
            <a:xfrm>
              <a:off x="0" y="0"/>
              <a:ext cx="5469886" cy="12543"/>
            </a:xfrm>
            <a:custGeom>
              <a:avLst/>
              <a:gdLst/>
              <a:ahLst/>
              <a:cxnLst/>
              <a:rect l="l" t="t" r="r" b="b"/>
              <a:pathLst>
                <a:path w="5469886" h="12543" extrusionOk="0">
                  <a:moveTo>
                    <a:pt x="0" y="0"/>
                  </a:moveTo>
                  <a:lnTo>
                    <a:pt x="5469886" y="0"/>
                  </a:lnTo>
                  <a:lnTo>
                    <a:pt x="546988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BC21D"/>
            </a:solidFill>
            <a:ln>
              <a:noFill/>
            </a:ln>
          </p:spPr>
        </p:sp>
        <p:sp>
          <p:nvSpPr>
            <p:cNvPr id="60" name="Google Shape;60;p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725" tIns="67725" rIns="67725" bIns="67725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9"/>
          <p:cNvSpPr txBox="1"/>
          <p:nvPr/>
        </p:nvSpPr>
        <p:spPr>
          <a:xfrm>
            <a:off x="1371600" y="1522768"/>
            <a:ext cx="175551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900"/>
              <a:buFont typeface="Poppins"/>
              <a:buNone/>
            </a:pPr>
            <a:r>
              <a:rPr lang="en-US" sz="7733" b="1" i="0" u="none" strike="noStrike" cap="none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THREE P’s</a:t>
            </a:r>
            <a:endParaRPr sz="7733" b="1" i="0" u="none" strike="noStrike" cap="none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1460267" y="3150970"/>
            <a:ext cx="17048400" cy="56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9608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32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3" name="Google Shape;63;p9"/>
          <p:cNvGrpSpPr/>
          <p:nvPr/>
        </p:nvGrpSpPr>
        <p:grpSpPr>
          <a:xfrm>
            <a:off x="1371601" y="2350890"/>
            <a:ext cx="2715544" cy="1101101"/>
            <a:chOff x="0" y="-47624"/>
            <a:chExt cx="536400" cy="217500"/>
          </a:xfrm>
        </p:grpSpPr>
        <p:sp>
          <p:nvSpPr>
            <p:cNvPr id="64" name="Google Shape;64;p9"/>
            <p:cNvSpPr/>
            <p:nvPr/>
          </p:nvSpPr>
          <p:spPr>
            <a:xfrm>
              <a:off x="0" y="0"/>
              <a:ext cx="349484" cy="12543"/>
            </a:xfrm>
            <a:custGeom>
              <a:avLst/>
              <a:gdLst/>
              <a:ahLst/>
              <a:cxnLst/>
              <a:rect l="l" t="t" r="r" b="b"/>
              <a:pathLst>
                <a:path w="349484" h="12543" extrusionOk="0">
                  <a:moveTo>
                    <a:pt x="0" y="0"/>
                  </a:moveTo>
                  <a:lnTo>
                    <a:pt x="349484" y="0"/>
                  </a:lnTo>
                  <a:lnTo>
                    <a:pt x="349484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BC21D"/>
            </a:solidFill>
            <a:ln>
              <a:noFill/>
            </a:ln>
          </p:spPr>
        </p:sp>
        <p:sp>
          <p:nvSpPr>
            <p:cNvPr id="65" name="Google Shape;65;p9"/>
            <p:cNvSpPr txBox="1"/>
            <p:nvPr/>
          </p:nvSpPr>
          <p:spPr>
            <a:xfrm>
              <a:off x="0" y="-47624"/>
              <a:ext cx="536400" cy="2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725" tIns="67725" rIns="67725" bIns="67725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6" name="Google Shape;6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41619" y="11788933"/>
            <a:ext cx="1398848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/>
          <p:nvPr/>
        </p:nvSpPr>
        <p:spPr>
          <a:xfrm>
            <a:off x="10494467" y="2812336"/>
            <a:ext cx="2713600" cy="3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134"/>
              <a:buFont typeface="Anton"/>
              <a:buNone/>
            </a:pPr>
            <a:r>
              <a:rPr lang="en-US" sz="22134" b="1" i="0" u="none" strike="noStrike" cap="none">
                <a:solidFill>
                  <a:srgbClr val="7030A0"/>
                </a:solidFill>
                <a:latin typeface="Anton"/>
                <a:ea typeface="Anton"/>
                <a:cs typeface="Anton"/>
                <a:sym typeface="Anton"/>
              </a:rPr>
              <a:t>P</a:t>
            </a:r>
            <a:endParaRPr sz="22134" b="1" i="0" u="none" strike="noStrike" cap="none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3118341" y="2812301"/>
            <a:ext cx="2713600" cy="3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134"/>
              <a:buFont typeface="Anton"/>
              <a:buNone/>
            </a:pPr>
            <a:r>
              <a:rPr lang="en-US" sz="22134" b="1" i="0" u="none" strike="noStrike" cap="none">
                <a:solidFill>
                  <a:srgbClr val="7030A0"/>
                </a:solidFill>
                <a:latin typeface="Anton"/>
                <a:ea typeface="Anton"/>
                <a:cs typeface="Anton"/>
                <a:sym typeface="Anton"/>
              </a:rPr>
              <a:t>P</a:t>
            </a:r>
            <a:endParaRPr sz="2933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17660000" y="2812336"/>
            <a:ext cx="2713600" cy="3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134"/>
              <a:buFont typeface="Anton"/>
              <a:buNone/>
            </a:pPr>
            <a:r>
              <a:rPr lang="en-US" sz="22134" b="1" i="0" u="none" strike="noStrike" cap="none">
                <a:solidFill>
                  <a:srgbClr val="7030A0"/>
                </a:solidFill>
                <a:latin typeface="Anton"/>
                <a:ea typeface="Anton"/>
                <a:cs typeface="Anton"/>
                <a:sym typeface="Anton"/>
              </a:rPr>
              <a:t>P</a:t>
            </a:r>
            <a:endParaRPr sz="22134" b="1" i="0" u="none" strike="noStrike" cap="none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2107717" y="6038768"/>
            <a:ext cx="4207200" cy="1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8800"/>
              <a:buFont typeface="Anton"/>
              <a:buNone/>
            </a:pPr>
            <a:r>
              <a:rPr lang="en-US" sz="8800" b="0" i="0" u="none" strike="noStrike" cap="none">
                <a:solidFill>
                  <a:srgbClr val="3D85C6"/>
                </a:solidFill>
                <a:latin typeface="Anton"/>
                <a:ea typeface="Anton"/>
                <a:cs typeface="Anton"/>
                <a:sym typeface="Anton"/>
              </a:rPr>
              <a:t>PURPOSE</a:t>
            </a:r>
            <a:endParaRPr sz="8800" b="0" i="0" u="none" strike="noStrike" cap="none">
              <a:solidFill>
                <a:srgbClr val="3D85C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9640448" y="6019451"/>
            <a:ext cx="4597600" cy="1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800"/>
              <a:buFont typeface="Anton"/>
              <a:buNone/>
            </a:pPr>
            <a:r>
              <a:rPr lang="en-US" sz="8800" b="0" i="0" u="none" strike="noStrike" cap="none">
                <a:solidFill>
                  <a:srgbClr val="3C78D8"/>
                </a:solidFill>
                <a:latin typeface="Anton"/>
                <a:ea typeface="Anton"/>
                <a:cs typeface="Anton"/>
                <a:sym typeface="Anton"/>
              </a:rPr>
              <a:t>PROCESS</a:t>
            </a:r>
            <a:endParaRPr sz="8800" b="0" i="0" u="none" strike="noStrike" cap="none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17025072" y="6079005"/>
            <a:ext cx="3734400" cy="1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8800"/>
              <a:buFont typeface="Anton"/>
              <a:buNone/>
            </a:pPr>
            <a:r>
              <a:rPr lang="en-US" sz="8800" b="0" i="0" u="none" strike="noStrike" cap="none">
                <a:solidFill>
                  <a:srgbClr val="3D85C6"/>
                </a:solidFill>
                <a:latin typeface="Anton"/>
                <a:ea typeface="Anton"/>
                <a:cs typeface="Anton"/>
                <a:sym typeface="Anton"/>
              </a:rPr>
              <a:t>PAY OFF</a:t>
            </a:r>
            <a:endParaRPr sz="8800" b="0" i="0" u="none" strike="noStrike" cap="none">
              <a:solidFill>
                <a:srgbClr val="3D85C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1190200" y="333800"/>
            <a:ext cx="22598400" cy="28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endParaRPr sz="8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1494081" y="7599578"/>
            <a:ext cx="6385824" cy="527831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 the Brackenridge HS programs to the upcoming 8</a:t>
            </a:r>
            <a:r>
              <a:rPr lang="en-US" sz="4800" b="0" i="0" u="none" strike="noStrike" cap="none" baseline="30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grade students.  </a:t>
            </a: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8746336" y="7586102"/>
            <a:ext cx="6385824" cy="527831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 the timeline of when 8</a:t>
            </a:r>
            <a:r>
              <a:rPr lang="en-US" sz="4800" b="0" i="0" u="none" strike="noStrike" cap="none" baseline="30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grade students can select the program / pathway they want for their high school career.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16012152" y="7559330"/>
            <a:ext cx="6385824" cy="527831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students with a completion of a program or pathway and to be college, career &amp; military ready.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617270" y="832462"/>
            <a:ext cx="21149459" cy="102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667"/>
              </a:buClr>
              <a:buSzPts val="6000"/>
              <a:buFont typeface="Montserrat"/>
              <a:buNone/>
            </a:pPr>
            <a:r>
              <a:rPr lang="en-US"/>
              <a:t>Early College High School Program</a:t>
            </a:r>
            <a:endParaRPr/>
          </a:p>
        </p:txBody>
      </p:sp>
      <p:sp>
        <p:nvSpPr>
          <p:cNvPr id="82" name="Google Shape;82;p10"/>
          <p:cNvSpPr txBox="1"/>
          <p:nvPr/>
        </p:nvSpPr>
        <p:spPr>
          <a:xfrm>
            <a:off x="3570247" y="6791028"/>
            <a:ext cx="102657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0" descr="A purple and white label with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475" y="8881730"/>
            <a:ext cx="3473071" cy="400180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/>
        </p:nvSpPr>
        <p:spPr>
          <a:xfrm>
            <a:off x="5348525" y="2065650"/>
            <a:ext cx="15143400" cy="9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90550" algn="l" rtl="0">
              <a:spcBef>
                <a:spcPts val="0"/>
              </a:spcBef>
              <a:spcAft>
                <a:spcPts val="0"/>
              </a:spcAft>
              <a:buSzPts val="5700"/>
              <a:buChar char="●"/>
            </a:pPr>
            <a:r>
              <a:rPr lang="en-US" sz="5700"/>
              <a:t>Texans with a college degree can earn nearly twice as much (at least $50,441) as those with only a high school diploma ($26,008).</a:t>
            </a:r>
            <a:endParaRPr sz="5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700"/>
          </a:p>
          <a:p>
            <a:pPr marL="457200" lvl="0" indent="-590550" algn="l" rtl="0">
              <a:spcBef>
                <a:spcPts val="0"/>
              </a:spcBef>
              <a:spcAft>
                <a:spcPts val="0"/>
              </a:spcAft>
              <a:buSzPts val="5700"/>
              <a:buChar char="●"/>
            </a:pPr>
            <a:r>
              <a:rPr lang="en-US" sz="5700"/>
              <a:t>You can start your college degree while still in high school for FREE!</a:t>
            </a:r>
            <a:endParaRPr sz="5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700"/>
          </a:p>
          <a:p>
            <a:pPr marL="457200" lvl="0" indent="-590550" algn="l" rtl="0">
              <a:spcBef>
                <a:spcPts val="0"/>
              </a:spcBef>
              <a:spcAft>
                <a:spcPts val="0"/>
              </a:spcAft>
              <a:buSzPts val="5700"/>
              <a:buChar char="●"/>
            </a:pPr>
            <a:r>
              <a:rPr lang="en-US" sz="5700"/>
              <a:t>You can do this at Brackenridge High School because of our Early College High School program!</a:t>
            </a:r>
            <a:endParaRPr sz="5700"/>
          </a:p>
        </p:txBody>
      </p:sp>
      <p:sp>
        <p:nvSpPr>
          <p:cNvPr id="85" name="Google Shape;85;p10"/>
          <p:cNvSpPr txBox="1"/>
          <p:nvPr/>
        </p:nvSpPr>
        <p:spPr>
          <a:xfrm>
            <a:off x="17013350" y="832450"/>
            <a:ext cx="6901800" cy="1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accent5"/>
                </a:solidFill>
              </a:rPr>
              <a:t>Did you know?</a:t>
            </a:r>
            <a:endParaRPr sz="6000"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1617270" y="832462"/>
            <a:ext cx="2114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667"/>
              </a:buClr>
              <a:buSzPts val="6000"/>
              <a:buFont typeface="Montserrat"/>
              <a:buNone/>
            </a:pPr>
            <a:r>
              <a:rPr lang="en-US"/>
              <a:t>Early College High School Program</a:t>
            </a:r>
            <a:endParaRPr/>
          </a:p>
        </p:txBody>
      </p:sp>
      <p:sp>
        <p:nvSpPr>
          <p:cNvPr id="91" name="Google Shape;91;p11"/>
          <p:cNvSpPr txBox="1"/>
          <p:nvPr/>
        </p:nvSpPr>
        <p:spPr>
          <a:xfrm>
            <a:off x="3570247" y="6791028"/>
            <a:ext cx="102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1" descr="A purple and white label with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475" y="8881730"/>
            <a:ext cx="3473071" cy="400180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 txBox="1"/>
          <p:nvPr/>
        </p:nvSpPr>
        <p:spPr>
          <a:xfrm>
            <a:off x="4689100" y="1985450"/>
            <a:ext cx="17154300" cy="10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Students take Alamo Colleges classes in a sequence with the goal of earning an Associates Degree (60 college credits) by the time they graduate high school.</a:t>
            </a:r>
            <a:endParaRPr sz="5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All courses are “dual credit”, i.e. they earn high school credit plus college credit at the same time.</a:t>
            </a:r>
            <a:endParaRPr sz="5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Alamo College Courses credit transfers to any public 2- or 4- year college in Texas.</a:t>
            </a:r>
            <a:endParaRPr sz="5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Alamo College classes are part of the school day, and transportation is provided to and from St. Philip’s college.</a:t>
            </a:r>
            <a:endParaRPr sz="5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Students can start ECHS during the Spring of 9th grade.</a:t>
            </a:r>
            <a:endParaRPr sz="5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700"/>
          </a:p>
        </p:txBody>
      </p:sp>
      <p:sp>
        <p:nvSpPr>
          <p:cNvPr id="94" name="Google Shape;94;p11"/>
          <p:cNvSpPr txBox="1"/>
          <p:nvPr/>
        </p:nvSpPr>
        <p:spPr>
          <a:xfrm>
            <a:off x="16436275" y="832450"/>
            <a:ext cx="6901800" cy="1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accent5"/>
                </a:solidFill>
              </a:rPr>
              <a:t>What is ECHS?</a:t>
            </a:r>
            <a:endParaRPr sz="6000"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1617270" y="832462"/>
            <a:ext cx="2114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667"/>
              </a:buClr>
              <a:buSzPts val="6000"/>
              <a:buFont typeface="Montserrat"/>
              <a:buNone/>
            </a:pPr>
            <a:r>
              <a:rPr lang="en-US"/>
              <a:t>Early College High School Program</a:t>
            </a:r>
            <a:endParaRPr/>
          </a:p>
        </p:txBody>
      </p:sp>
      <p:sp>
        <p:nvSpPr>
          <p:cNvPr id="100" name="Google Shape;100;p12"/>
          <p:cNvSpPr txBox="1"/>
          <p:nvPr/>
        </p:nvSpPr>
        <p:spPr>
          <a:xfrm>
            <a:off x="3570247" y="6791028"/>
            <a:ext cx="102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2" descr="A purple and white label with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475" y="8881730"/>
            <a:ext cx="3473071" cy="4001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 txBox="1"/>
          <p:nvPr/>
        </p:nvSpPr>
        <p:spPr>
          <a:xfrm>
            <a:off x="4689100" y="1985450"/>
            <a:ext cx="17154300" cy="10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Free tuition, textbooks, transportation</a:t>
            </a:r>
            <a:r>
              <a:rPr lang="en-US" sz="4700"/>
              <a:t>!!! - $0 cost to parents/students.</a:t>
            </a:r>
            <a:endParaRPr sz="4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Save at least $10,000 or more</a:t>
            </a:r>
            <a:r>
              <a:rPr lang="en-US" sz="4700"/>
              <a:t> depending on the college attended after high school.</a:t>
            </a:r>
            <a:endParaRPr sz="4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Save time and reach your educational goals</a:t>
            </a:r>
            <a:r>
              <a:rPr lang="en-US" sz="4700"/>
              <a:t> more quickly.</a:t>
            </a:r>
            <a:endParaRPr sz="4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Prepare for academic success in college</a:t>
            </a:r>
            <a:r>
              <a:rPr lang="en-US" sz="4700"/>
              <a:t> after high school.</a:t>
            </a:r>
            <a:endParaRPr sz="4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Access to St. Philip’s</a:t>
            </a:r>
            <a:r>
              <a:rPr lang="en-US" sz="4700"/>
              <a:t> support services, facilities, and events.</a:t>
            </a:r>
            <a:endParaRPr sz="4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Benefits from lots of academic support and emotional support</a:t>
            </a:r>
            <a:r>
              <a:rPr lang="en-US" sz="4700"/>
              <a:t> from Brackenridge and St. Philip’s staff and services throughout the program.</a:t>
            </a:r>
            <a:endParaRPr sz="4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/>
          </a:p>
        </p:txBody>
      </p:sp>
      <p:sp>
        <p:nvSpPr>
          <p:cNvPr id="103" name="Google Shape;103;p12"/>
          <p:cNvSpPr txBox="1"/>
          <p:nvPr/>
        </p:nvSpPr>
        <p:spPr>
          <a:xfrm>
            <a:off x="16436275" y="832450"/>
            <a:ext cx="6901800" cy="1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accent5"/>
                </a:solidFill>
              </a:rPr>
              <a:t>Why ECHS?</a:t>
            </a:r>
            <a:endParaRPr sz="6000"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1617295" y="348887"/>
            <a:ext cx="2114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667"/>
              </a:buClr>
              <a:buSzPts val="6000"/>
              <a:buFont typeface="Montserrat"/>
              <a:buNone/>
            </a:pPr>
            <a:r>
              <a:rPr lang="en-US"/>
              <a:t>Brackenridge ECHS 4-year Plan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3570247" y="6791028"/>
            <a:ext cx="102657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182" y="1364675"/>
            <a:ext cx="19741644" cy="1235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1617300" y="1008277"/>
            <a:ext cx="211494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667"/>
              </a:buClr>
              <a:buSzPts val="6000"/>
              <a:buFont typeface="Montserrat"/>
              <a:buNone/>
            </a:pPr>
            <a:r>
              <a:rPr lang="en-US" sz="5500"/>
              <a:t>Brackenridge ECHS Level 1 Certificate of Completion</a:t>
            </a:r>
            <a:endParaRPr sz="55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667"/>
              </a:buClr>
              <a:buSzPts val="6000"/>
              <a:buFont typeface="Montserrat"/>
              <a:buNone/>
            </a:pPr>
            <a:r>
              <a:rPr lang="en-US" sz="5500"/>
              <a:t>Small Business Management</a:t>
            </a:r>
            <a:endParaRPr sz="55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667"/>
              </a:buClr>
              <a:buSzPts val="6000"/>
              <a:buFont typeface="Montserrat"/>
              <a:buNone/>
            </a:pPr>
            <a:endParaRPr sz="5500"/>
          </a:p>
        </p:txBody>
      </p:sp>
      <p:sp>
        <p:nvSpPr>
          <p:cNvPr id="116" name="Google Shape;116;p14"/>
          <p:cNvSpPr txBox="1"/>
          <p:nvPr/>
        </p:nvSpPr>
        <p:spPr>
          <a:xfrm>
            <a:off x="3570247" y="6791028"/>
            <a:ext cx="102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975" y="3265325"/>
            <a:ext cx="20715875" cy="9672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3209350" y="8018900"/>
            <a:ext cx="4352100" cy="56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1617270" y="832462"/>
            <a:ext cx="2114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667"/>
              </a:buClr>
              <a:buSzPts val="6000"/>
              <a:buFont typeface="Montserrat"/>
              <a:buNone/>
            </a:pPr>
            <a:r>
              <a:rPr lang="en-US"/>
              <a:t>Early College High School Program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3570247" y="6791028"/>
            <a:ext cx="102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5" descr="A purple and white label with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475" y="8881730"/>
            <a:ext cx="3473071" cy="400180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/>
        </p:nvSpPr>
        <p:spPr>
          <a:xfrm>
            <a:off x="4689100" y="1985450"/>
            <a:ext cx="17154300" cy="10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endParaRPr sz="5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700"/>
          </a:p>
        </p:txBody>
      </p:sp>
      <p:sp>
        <p:nvSpPr>
          <p:cNvPr id="127" name="Google Shape;127;p15"/>
          <p:cNvSpPr txBox="1"/>
          <p:nvPr/>
        </p:nvSpPr>
        <p:spPr>
          <a:xfrm>
            <a:off x="16436275" y="832450"/>
            <a:ext cx="6901800" cy="1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accent5"/>
                </a:solidFill>
              </a:rPr>
              <a:t>How to Apply?</a:t>
            </a:r>
            <a:endParaRPr sz="6000" b="1">
              <a:solidFill>
                <a:schemeClr val="accent5"/>
              </a:solidFill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3948550" y="1985450"/>
            <a:ext cx="17894700" cy="10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Submit the Brackenridge ECHS Program application </a:t>
            </a:r>
            <a:r>
              <a:rPr lang="en-US" sz="4700"/>
              <a:t>beginning </a:t>
            </a:r>
            <a:r>
              <a:rPr lang="en-US" sz="4700" b="1">
                <a:highlight>
                  <a:schemeClr val="accent4"/>
                </a:highlight>
              </a:rPr>
              <a:t>December 1st</a:t>
            </a:r>
            <a:r>
              <a:rPr lang="en-US" sz="4700"/>
              <a:t>.</a:t>
            </a:r>
            <a:endParaRPr sz="4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You can pick up paper applications from Brackenridge HS front office OR you can download a copy from </a:t>
            </a:r>
            <a:r>
              <a:rPr lang="en-US" sz="4700" b="1" u="sng">
                <a:solidFill>
                  <a:schemeClr val="hlink"/>
                </a:solidFill>
                <a:hlinkClick r:id="rId4"/>
              </a:rPr>
              <a:t>https://schools.saisd.net/page/001.echs</a:t>
            </a:r>
            <a:r>
              <a:rPr lang="en-US" sz="4700" b="1"/>
              <a:t> </a:t>
            </a: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Applications are DUE </a:t>
            </a:r>
            <a:r>
              <a:rPr lang="en-US" sz="4700"/>
              <a:t>by</a:t>
            </a:r>
            <a:r>
              <a:rPr lang="en-US" sz="4700">
                <a:highlight>
                  <a:schemeClr val="accent4"/>
                </a:highlight>
              </a:rPr>
              <a:t> </a:t>
            </a:r>
            <a:r>
              <a:rPr lang="en-US" sz="4700" b="1">
                <a:highlight>
                  <a:schemeClr val="accent4"/>
                </a:highlight>
              </a:rPr>
              <a:t>January 31, 2025 </a:t>
            </a:r>
            <a:endParaRPr sz="4700" b="1">
              <a:highlight>
                <a:schemeClr val="accent4"/>
              </a:highlight>
            </a:endParaRPr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Applications Review - </a:t>
            </a:r>
            <a:r>
              <a:rPr lang="en-US" sz="4700"/>
              <a:t>February 2025</a:t>
            </a: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Offers from Lottery - </a:t>
            </a:r>
            <a:r>
              <a:rPr lang="en-US" sz="4700"/>
              <a:t>March 2025</a:t>
            </a: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Accepted Students </a:t>
            </a:r>
            <a:r>
              <a:rPr lang="en-US" sz="4700"/>
              <a:t>- May 2025</a:t>
            </a: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●"/>
            </a:pPr>
            <a:r>
              <a:rPr lang="en-US" sz="4700" b="1"/>
              <a:t>Summer Bridge</a:t>
            </a:r>
            <a:r>
              <a:rPr lang="en-US" sz="4700"/>
              <a:t> - June 2025</a:t>
            </a:r>
            <a:endParaRPr sz="4700"/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8538" y="10132900"/>
            <a:ext cx="13257224" cy="27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4"/>
          <p:cNvSpPr txBox="1">
            <a:spLocks noGrp="1"/>
          </p:cNvSpPr>
          <p:nvPr>
            <p:ph type="body" idx="1"/>
          </p:nvPr>
        </p:nvSpPr>
        <p:spPr>
          <a:xfrm>
            <a:off x="1617270" y="832462"/>
            <a:ext cx="21149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C21D"/>
              </a:buClr>
              <a:buSzPts val="6000"/>
              <a:buFont typeface="Poppins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  <a:r>
              <a:rPr lang="en-US" sz="6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667"/>
              </a:buClr>
              <a:buSzPts val="6000"/>
              <a:buFont typeface="Montserrat"/>
              <a:buNone/>
            </a:pPr>
            <a:endParaRPr/>
          </a:p>
        </p:txBody>
      </p:sp>
      <p:pic>
        <p:nvPicPr>
          <p:cNvPr id="394" name="Google Shape;394;p44" descr="A purple and white label with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1967" y="2771357"/>
            <a:ext cx="6864600" cy="79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445</Words>
  <Application>Microsoft Office PowerPoint</Application>
  <PresentationFormat>Custom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Century Gothic</vt:lpstr>
      <vt:lpstr>Arial</vt:lpstr>
      <vt:lpstr>Helvetica Neue</vt:lpstr>
      <vt:lpstr>Montserrat ExtraBold</vt:lpstr>
      <vt:lpstr>Poppins</vt:lpstr>
      <vt:lpstr>Montserrat</vt:lpstr>
      <vt:lpstr>Anton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VILLALOBOS, DAVID C</cp:lastModifiedBy>
  <cp:revision>2</cp:revision>
  <dcterms:modified xsi:type="dcterms:W3CDTF">2023-11-10T05:36:26Z</dcterms:modified>
</cp:coreProperties>
</file>