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comments/comment4.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Anton" pitchFamily="2" charset="0"/>
      <p:regular r:id="rId32"/>
    </p:embeddedFont>
    <p:embeddedFont>
      <p:font typeface="Baloo 2" panose="020B0604020202020204" charset="0"/>
      <p:regular r:id="rId33"/>
      <p:bold r:id="rId34"/>
    </p:embeddedFon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Poppins" panose="00000500000000000000" pitchFamily="2" charset="0"/>
      <p:regular r:id="rId43"/>
      <p:bold r:id="rId44"/>
      <p:italic r:id="rId45"/>
      <p:boldItalic r:id="rId46"/>
    </p:embeddedFont>
    <p:embeddedFont>
      <p:font typeface="Poppins ExtraBold" panose="00000900000000000000" pitchFamily="2" charset="0"/>
      <p:bold r:id="rId47"/>
      <p:boldItalic r:id="rId48"/>
    </p:embeddedFont>
    <p:embeddedFont>
      <p:font typeface="Segoe UI" panose="020B0502040204020203"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LYN SULLIVAN" initials="" lastIdx="5" clrIdx="0"/>
  <p:cmAuthor id="1" name="DAVID VILLALOBOS" initials="" lastIdx="2" clrIdx="1"/>
  <p:cmAuthor id="2" name="MENCHACA, GABRIELA A" initials="MGA" lastIdx="1" clrIdx="2">
    <p:extLst>
      <p:ext uri="{19B8F6BF-5375-455C-9EA6-DF929625EA0E}">
        <p15:presenceInfo xmlns:p15="http://schemas.microsoft.com/office/powerpoint/2012/main" userId="S::GMENCHACA4@saisd.net::9894a562-6d2e-4078-830a-0d0e6c0052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E5524-547C-420D-8FC7-F890B8FECC91}" v="7" dt="2023-10-04T18:58:16.857"/>
    <p1510:client id="{4B2E957E-CDE1-5CAA-3C4A-964EAFC1C18A}" v="1229" dt="2023-10-04T21:59:30.634"/>
  </p1510:revLst>
</p1510:revInfo>
</file>

<file path=ppt/tableStyles.xml><?xml version="1.0" encoding="utf-8"?>
<a:tblStyleLst xmlns:a="http://schemas.openxmlformats.org/drawingml/2006/main" def="{0B1B0523-347B-416E-93FA-D79F08501445}">
  <a:tblStyle styleId="{0B1B0523-347B-416E-93FA-D79F0850144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E3C9D7D-857A-4F96-A78A-80A42292B54A}" styleName="Table_1">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8F1E6"/>
          </a:solidFill>
        </a:fill>
      </a:tcStyle>
    </a:wholeTbl>
    <a:band1H>
      <a:tcTxStyle b="off" i="off"/>
      <a:tcStyle>
        <a:tcBdr/>
        <a:fill>
          <a:solidFill>
            <a:srgbClr val="F2E1CA"/>
          </a:solidFill>
        </a:fill>
      </a:tcStyle>
    </a:band1H>
    <a:band2H>
      <a:tcTxStyle b="off" i="off"/>
      <a:tcStyle>
        <a:tcBdr/>
      </a:tcStyle>
    </a:band2H>
    <a:band1V>
      <a:tcTxStyle b="off" i="off"/>
      <a:tcStyle>
        <a:tcBdr/>
        <a:fill>
          <a:solidFill>
            <a:srgbClr val="F2E1CA"/>
          </a:solidFill>
        </a:fill>
      </a:tcStyle>
    </a:band1V>
    <a:band2V>
      <a:tcTxStyle b="off" i="off"/>
      <a:tcStyle>
        <a:tcBdr/>
      </a:tcStyle>
    </a:band2V>
    <a:lastCol>
      <a:tcTxStyle b="on" i="off">
        <a:font>
          <a:latin typeface="Arial"/>
          <a:ea typeface="Arial"/>
          <a:cs typeface="Arial"/>
        </a:font>
        <a:srgbClr val="FFFFFF"/>
      </a:tcTxStyle>
      <a:tcStyle>
        <a:tcBdr/>
        <a:fill>
          <a:solidFill>
            <a:srgbClr val="DCA900"/>
          </a:solidFill>
        </a:fill>
      </a:tcStyle>
    </a:lastCol>
    <a:firstCol>
      <a:tcTxStyle b="on" i="off">
        <a:font>
          <a:latin typeface="Arial"/>
          <a:ea typeface="Arial"/>
          <a:cs typeface="Arial"/>
        </a:font>
        <a:srgbClr val="FFFFFF"/>
      </a:tcTxStyle>
      <a:tcStyle>
        <a:tcBdr/>
        <a:fill>
          <a:solidFill>
            <a:srgbClr val="DCA900"/>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DCA900"/>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DCA900"/>
          </a:solidFill>
        </a:fill>
      </a:tcStyle>
    </a:firstRow>
    <a:neCell>
      <a:tcTxStyle b="off" i="off"/>
      <a:tcStyle>
        <a:tcBdr/>
      </a:tcStyle>
    </a:neCell>
    <a:nwCell>
      <a:tcTxStyle b="off" i="off"/>
      <a:tcStyle>
        <a:tcBdr/>
      </a:tcStyle>
    </a:nwCell>
  </a:tblStyle>
  <a:tblStyle styleId="{0949C057-6CFA-4B3B-822D-2096BD0EE0F9}"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54" autoAdjust="0"/>
  </p:normalViewPr>
  <p:slideViewPr>
    <p:cSldViewPr snapToGrid="0">
      <p:cViewPr varScale="1">
        <p:scale>
          <a:sx n="65" d="100"/>
          <a:sy n="65" d="100"/>
        </p:scale>
        <p:origin x="1320" y="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9-26T19:58:47.579" idx="1">
    <p:pos x="6000" y="0"/>
    <p:text>Updated data</p:text>
  </p:cm>
  <p:cm authorId="1" dt="2023-09-26T19:58:47.579" idx="1">
    <p:pos x="6000" y="0"/>
    <p:text>👍ty!</p:text>
  </p:cm>
  <p:cm authorId="2" dt="2023-10-05T19:02:20.387"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3-09-26T20:58:09.244" idx="2">
    <p:pos x="6000" y="0"/>
    <p:text>I have a bunch of 9th graders still testing right now.  I will update 9th grade numbers tomorrow once I am able to process their scores.</p:text>
  </p:cm>
  <p:cm authorId="1" dt="2023-09-26T20:58:09.244" idx="2">
    <p:pos x="6000" y="0"/>
    <p:text>ok.  thank you!</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3-09-27T13:43:25.796" idx="3">
    <p:pos x="6000" y="0"/>
    <p:text>Data updated - for the students with disabilities I only counted Sped.  If it should also include 504, let me know and I will redo those numbers.</p:text>
  </p:cm>
  <p:cm authorId="0" dt="2023-09-27T13:43:25.796" idx="4">
    <p:pos x="6000" y="0"/>
    <p:text>Redoing data with new denominators and adding 504 to the last indicator.</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3-09-27T15:04:44.116" idx="5">
    <p:pos x="6000" y="0"/>
    <p:text>Class of 2023's graduation rate for ECHS was 99% - 93/94.  State data for 2023 isn't available, but for 2022 it was 89.7%.  Not sure how you want to reflect on this table.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428904ce7_2_75: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US" sz="1400" dirty="0"/>
              <a:t>Hello, welcome to our Steering Committee Presentation. </a:t>
            </a:r>
          </a:p>
          <a:p>
            <a:pPr marL="0" lvl="0" indent="0" algn="l" rtl="0">
              <a:lnSpc>
                <a:spcPct val="100000"/>
              </a:lnSpc>
              <a:spcBef>
                <a:spcPts val="0"/>
              </a:spcBef>
              <a:spcAft>
                <a:spcPts val="0"/>
              </a:spcAft>
              <a:buSzPts val="1100"/>
              <a:buNone/>
            </a:pPr>
            <a:r>
              <a:rPr lang="en-US" sz="1400" dirty="0"/>
              <a:t>My name is Gabriela </a:t>
            </a:r>
            <a:r>
              <a:rPr lang="en-US" sz="1400" dirty="0" err="1"/>
              <a:t>Menchaca</a:t>
            </a:r>
            <a:r>
              <a:rPr lang="en-US" sz="1400" dirty="0"/>
              <a:t> and I am one of the Aps  at Brackenridge.  </a:t>
            </a:r>
          </a:p>
          <a:p>
            <a:pPr marL="0" lvl="0" indent="0" algn="l" rtl="0">
              <a:lnSpc>
                <a:spcPct val="100000"/>
              </a:lnSpc>
              <a:spcBef>
                <a:spcPts val="0"/>
              </a:spcBef>
              <a:spcAft>
                <a:spcPts val="0"/>
              </a:spcAft>
              <a:buSzPts val="1100"/>
              <a:buNone/>
            </a:pPr>
            <a:r>
              <a:rPr lang="en-US" sz="1400" dirty="0"/>
              <a:t>Also presenting today will be Dr. Villalobos, our lead ECHS administrator.  </a:t>
            </a:r>
          </a:p>
        </p:txBody>
      </p:sp>
      <p:sp>
        <p:nvSpPr>
          <p:cNvPr id="170" name="Google Shape;170;g28428904ce7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8428904ce7_2_151: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US" sz="1400" dirty="0"/>
              <a:t>The target population for this program is historically underserved students.  We include students that are at risk od dropping out of high school or those who wish to</a:t>
            </a:r>
            <a:r>
              <a:rPr lang="en-US" sz="1400" b="0" i="0" u="none" strike="noStrike" cap="none" dirty="0">
                <a:solidFill>
                  <a:schemeClr val="dk1"/>
                </a:solidFill>
                <a:latin typeface="Poppins"/>
                <a:ea typeface="Poppins"/>
                <a:cs typeface="Poppins"/>
                <a:sym typeface="Poppins"/>
              </a:rPr>
              <a:t>to accelerate</a:t>
            </a:r>
            <a:r>
              <a:rPr lang="en-US" sz="1400" dirty="0">
                <a:solidFill>
                  <a:schemeClr val="dk1"/>
                </a:solidFill>
                <a:latin typeface="Poppins"/>
                <a:ea typeface="Poppins"/>
                <a:cs typeface="Poppins"/>
                <a:sym typeface="Poppins"/>
              </a:rPr>
              <a:t> </a:t>
            </a:r>
            <a:r>
              <a:rPr lang="en-US" sz="1400" b="0" i="0" u="none" strike="noStrike" cap="none" dirty="0">
                <a:solidFill>
                  <a:schemeClr val="dk1"/>
                </a:solidFill>
                <a:latin typeface="Poppins"/>
                <a:ea typeface="Poppins"/>
                <a:cs typeface="Poppins"/>
                <a:sym typeface="Poppins"/>
              </a:rPr>
              <a:t>completion of high school to combine high school courses and college-level courses.</a:t>
            </a:r>
          </a:p>
          <a:p>
            <a:pPr marL="0" marR="0" lvl="0" indent="0" algn="l" rtl="0">
              <a:lnSpc>
                <a:spcPct val="100000"/>
              </a:lnSpc>
              <a:spcBef>
                <a:spcPts val="0"/>
              </a:spcBef>
              <a:spcAft>
                <a:spcPts val="0"/>
              </a:spcAft>
              <a:buClr>
                <a:schemeClr val="dk1"/>
              </a:buClr>
              <a:buSzPts val="600"/>
              <a:buFont typeface="Arial"/>
              <a:buNone/>
            </a:pPr>
            <a:endParaRPr lang="en-US" sz="14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US" sz="1400" b="0" i="0" u="none" strike="noStrike" cap="none" dirty="0">
                <a:solidFill>
                  <a:schemeClr val="dk1"/>
                </a:solidFill>
                <a:latin typeface="Poppins"/>
                <a:ea typeface="Poppins"/>
                <a:cs typeface="Poppins"/>
                <a:sym typeface="Poppins"/>
              </a:rPr>
              <a:t>Enrollment decisions shall not be based on state assessment scores, discipline history, teacher recommendations, parent or</a:t>
            </a:r>
            <a:r>
              <a:rPr lang="en-US" sz="1400" dirty="0">
                <a:solidFill>
                  <a:schemeClr val="dk1"/>
                </a:solidFill>
                <a:latin typeface="Poppins"/>
                <a:ea typeface="Poppins"/>
                <a:cs typeface="Poppins"/>
                <a:sym typeface="Poppins"/>
              </a:rPr>
              <a:t> </a:t>
            </a:r>
            <a:r>
              <a:rPr lang="en-US" sz="1400" b="0" i="0" u="none" strike="noStrike" cap="none" dirty="0">
                <a:solidFill>
                  <a:schemeClr val="dk1"/>
                </a:solidFill>
                <a:latin typeface="Poppins"/>
                <a:ea typeface="Poppins"/>
                <a:cs typeface="Poppins"/>
                <a:sym typeface="Poppins"/>
              </a:rPr>
              <a:t>student essays, minimum grade point average (GPA), or other criteria that create barriers for student </a:t>
            </a:r>
          </a:p>
          <a:p>
            <a:pPr marL="0" marR="0" lvl="0" indent="0" algn="l" rtl="0">
              <a:lnSpc>
                <a:spcPct val="100000"/>
              </a:lnSpc>
              <a:spcBef>
                <a:spcPts val="0"/>
              </a:spcBef>
              <a:spcAft>
                <a:spcPts val="0"/>
              </a:spcAft>
              <a:buClr>
                <a:schemeClr val="dk1"/>
              </a:buClr>
              <a:buSzPts val="600"/>
              <a:buFont typeface="Arial"/>
              <a:buNone/>
            </a:pPr>
            <a:r>
              <a:rPr lang="en-US" sz="1400" b="0" i="0" u="none" strike="noStrike" cap="none" dirty="0">
                <a:solidFill>
                  <a:schemeClr val="dk1"/>
                </a:solidFill>
                <a:latin typeface="Poppins"/>
                <a:cs typeface="Poppins"/>
                <a:sym typeface="Poppins"/>
              </a:rPr>
              <a:t>Enrollment to the program is a lottery system with clearly defined procedures.  These are public and available to view on our ECHS Website.  </a:t>
            </a:r>
            <a:endParaRPr sz="1400" dirty="0"/>
          </a:p>
        </p:txBody>
      </p:sp>
      <p:sp>
        <p:nvSpPr>
          <p:cNvPr id="320" name="Google Shape;320;g28428904ce7_2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8428904ce7_2_167: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Curriculum and Rigor is now Academic Infrastructure.  Remind listening audience of goal for ECHS programming:  allows students the opportunity to earn a high school diploma and enables a student to combine high school courses and college-level courses with the goal of earning an associate degree or up to 60 semester credit hours toward a baccalaureate degree.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Explain and display regional need and how ECHS academic plan and targeted postsecondary credentials connect with the local economic needs.</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Talk about strategic master scheduling and where a stakeholder can view the current ECHS master schedule on your school site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p:txBody>
      </p:sp>
      <p:sp>
        <p:nvSpPr>
          <p:cNvPr id="353" name="Google Shape;353;g28428904ce7_2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83f77b8321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83f77b8321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83f77b8321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83f77b8321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83f77b8321_1_86: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Curriculum and Rigor is now Academic Infrastructure.  Remind listening audience of goal for ECHS programming:  allows students the opportunity to earn a high school diploma and enables a student to combine high school courses and college-level courses with the goal of earning an associate degree or up to 60 semester credit hours toward a baccalaureate degree.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Explain and display regional need and how ECHS academic plan and targeted postsecondary credentials connect with the local economic needs.</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Talk about strategic master scheduling and where a stakeholder can view the current ECHS master schedule on your school site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p:txBody>
      </p:sp>
      <p:sp>
        <p:nvSpPr>
          <p:cNvPr id="382" name="Google Shape;382;g283f77b8321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83f77b8321_1_144: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Curriculum and Rigor is now Academic Infrastructure.  Remind listening audience of goal for ECHS programming:  allows students the opportunity to earn a high school diploma and enables a student to combine high school courses and college-level courses with the goal of earning an associate degree or up to 60 semester credit hours toward a baccalaureate degree.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Explain and display regional need and how ECHS academic plan and targeted postsecondary credentials connect with the local economic needs.</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Talk about strategic master scheduling and where a stakeholder can view the current ECHS master schedule on your school site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p:txBody>
      </p:sp>
      <p:sp>
        <p:nvSpPr>
          <p:cNvPr id="399" name="Google Shape;399;g283f77b8321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83f77b8321_1_162: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Curriculum and Rigor is now Academic Infrastructure.  Remind listening audience of goal for ECHS programming:  allows students the opportunity to earn a high school diploma and enables a student to combine high school courses and college-level courses with the goal of earning an associate degree or up to 60 semester credit hours toward a baccalaureate degree.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Explain and display regional need and how ECHS academic plan and targeted postsecondary credentials connect with the local economic needs.</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Talk about strategic master scheduling and where a stakeholder can view the current ECHS master schedule on your school site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p:txBody>
      </p:sp>
      <p:sp>
        <p:nvSpPr>
          <p:cNvPr id="417" name="Google Shape;417;g283f77b8321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83f77b8321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83f77b8321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8428904ce7_2_183: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15000"/>
              </a:lnSpc>
              <a:spcBef>
                <a:spcPts val="1200"/>
              </a:spcBef>
              <a:spcAft>
                <a:spcPts val="0"/>
              </a:spcAft>
              <a:buClr>
                <a:schemeClr val="dk1"/>
              </a:buClr>
              <a:buSzPts val="1100"/>
              <a:buNone/>
            </a:pPr>
            <a:r>
              <a:rPr lang="en" sz="1200">
                <a:solidFill>
                  <a:schemeClr val="dk1"/>
                </a:solidFill>
              </a:rPr>
              <a:t>You may create a packet of items for the group to review that can include a copy of your crosswalk, a copy of your parent engagement calendar, copy of summer learning and bridge calendars, etc.</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Bridge programming and display a snippet of your bridge programming on slide.  </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tutoring schedule/interventions–possibly display a tutoring-testing timeline or tutoring-final grade timeline</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other supports and list, minimally, classroom supports and enrichment opportunities.</a:t>
            </a:r>
            <a:endParaRPr sz="1200">
              <a:solidFill>
                <a:schemeClr val="dk1"/>
              </a:solidFill>
            </a:endParaRPr>
          </a:p>
          <a:p>
            <a:pPr marL="0" lvl="0" indent="0" algn="l" rtl="0">
              <a:lnSpc>
                <a:spcPct val="100000"/>
              </a:lnSpc>
              <a:spcBef>
                <a:spcPts val="0"/>
              </a:spcBef>
              <a:spcAft>
                <a:spcPts val="0"/>
              </a:spcAft>
              <a:buSzPts val="1100"/>
              <a:buNone/>
            </a:pPr>
            <a:endParaRPr sz="1400"/>
          </a:p>
        </p:txBody>
      </p:sp>
      <p:sp>
        <p:nvSpPr>
          <p:cNvPr id="443" name="Google Shape;443;g28428904ce7_2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5b494ce08_0_33: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15000"/>
              </a:lnSpc>
              <a:spcBef>
                <a:spcPts val="1200"/>
              </a:spcBef>
              <a:spcAft>
                <a:spcPts val="0"/>
              </a:spcAft>
              <a:buClr>
                <a:schemeClr val="dk1"/>
              </a:buClr>
              <a:buSzPts val="1100"/>
              <a:buNone/>
            </a:pPr>
            <a:r>
              <a:rPr lang="en" sz="1200" dirty="0">
                <a:solidFill>
                  <a:schemeClr val="dk1"/>
                </a:solidFill>
              </a:rPr>
              <a:t>You may create a packet of items for the group to review that can include a copy of your crosswalk, a copy of your parent engagement calendar, copy of summer learning and bridge calendars, etc.</a:t>
            </a:r>
            <a:endParaRPr sz="1200" dirty="0">
              <a:solidFill>
                <a:schemeClr val="dk1"/>
              </a:solidFill>
            </a:endParaRPr>
          </a:p>
          <a:p>
            <a:pPr marL="0" lvl="0" indent="0" algn="l" rtl="0">
              <a:lnSpc>
                <a:spcPct val="115000"/>
              </a:lnSpc>
              <a:spcBef>
                <a:spcPts val="1200"/>
              </a:spcBef>
              <a:spcAft>
                <a:spcPts val="0"/>
              </a:spcAft>
              <a:buClr>
                <a:schemeClr val="dk1"/>
              </a:buClr>
              <a:buSzPts val="1100"/>
              <a:buNone/>
            </a:pPr>
            <a:r>
              <a:rPr lang="en" sz="1200" dirty="0">
                <a:solidFill>
                  <a:schemeClr val="dk1"/>
                </a:solidFill>
              </a:rPr>
              <a:t>Explain Bridge programming and display a snippet of your bridge programming on slide.  </a:t>
            </a:r>
            <a:endParaRPr sz="1200" dirty="0">
              <a:solidFill>
                <a:schemeClr val="dk1"/>
              </a:solidFill>
            </a:endParaRPr>
          </a:p>
          <a:p>
            <a:pPr marL="0" lvl="0" indent="0" algn="l" rtl="0">
              <a:lnSpc>
                <a:spcPct val="115000"/>
              </a:lnSpc>
              <a:spcBef>
                <a:spcPts val="1200"/>
              </a:spcBef>
              <a:spcAft>
                <a:spcPts val="0"/>
              </a:spcAft>
              <a:buClr>
                <a:schemeClr val="dk1"/>
              </a:buClr>
              <a:buSzPts val="1100"/>
              <a:buNone/>
            </a:pPr>
            <a:r>
              <a:rPr lang="en" sz="1200" dirty="0">
                <a:solidFill>
                  <a:schemeClr val="dk1"/>
                </a:solidFill>
              </a:rPr>
              <a:t>Explain tutoring schedule/interventions–possibly display a tutoring-testing timeline or tutoring-final grade timeline</a:t>
            </a:r>
            <a:endParaRPr sz="1200" dirty="0">
              <a:solidFill>
                <a:schemeClr val="dk1"/>
              </a:solidFill>
            </a:endParaRPr>
          </a:p>
          <a:p>
            <a:pPr marL="0" lvl="0" indent="0" algn="l" rtl="0">
              <a:lnSpc>
                <a:spcPct val="115000"/>
              </a:lnSpc>
              <a:spcBef>
                <a:spcPts val="1200"/>
              </a:spcBef>
              <a:spcAft>
                <a:spcPts val="0"/>
              </a:spcAft>
              <a:buClr>
                <a:schemeClr val="dk1"/>
              </a:buClr>
              <a:buSzPts val="1100"/>
              <a:buNone/>
            </a:pPr>
            <a:r>
              <a:rPr lang="en" sz="1200" dirty="0">
                <a:solidFill>
                  <a:schemeClr val="dk1"/>
                </a:solidFill>
              </a:rPr>
              <a:t>Explain other supports and list, minimally, classroom supports and enrichment opportunities.</a:t>
            </a:r>
            <a:endParaRPr sz="1200" dirty="0">
              <a:solidFill>
                <a:schemeClr val="dk1"/>
              </a:solidFill>
            </a:endParaRPr>
          </a:p>
          <a:p>
            <a:pPr marL="0" lvl="0" indent="0" algn="l" rtl="0">
              <a:lnSpc>
                <a:spcPct val="100000"/>
              </a:lnSpc>
              <a:spcBef>
                <a:spcPts val="0"/>
              </a:spcBef>
              <a:spcAft>
                <a:spcPts val="0"/>
              </a:spcAft>
              <a:buSzPts val="1100"/>
              <a:buNone/>
            </a:pPr>
            <a:endParaRPr sz="1400" dirty="0"/>
          </a:p>
        </p:txBody>
      </p:sp>
      <p:sp>
        <p:nvSpPr>
          <p:cNvPr id="457" name="Google Shape;457;g285b494ce0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8428904ce7_2_92: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Purpose </a:t>
            </a:r>
            <a:endParaRPr sz="1400"/>
          </a:p>
          <a:p>
            <a:pPr marL="0" lvl="0" indent="0" algn="l" rtl="0">
              <a:lnSpc>
                <a:spcPct val="100000"/>
              </a:lnSpc>
              <a:spcBef>
                <a:spcPts val="0"/>
              </a:spcBef>
              <a:spcAft>
                <a:spcPts val="0"/>
              </a:spcAft>
              <a:buSzPts val="1100"/>
              <a:buNone/>
            </a:pPr>
            <a:r>
              <a:rPr lang="en" sz="1400"/>
              <a:t>Process</a:t>
            </a:r>
            <a:endParaRPr sz="1400"/>
          </a:p>
          <a:p>
            <a:pPr marL="0" lvl="0" indent="0" algn="l" rtl="0">
              <a:lnSpc>
                <a:spcPct val="100000"/>
              </a:lnSpc>
              <a:spcBef>
                <a:spcPts val="0"/>
              </a:spcBef>
              <a:spcAft>
                <a:spcPts val="0"/>
              </a:spcAft>
              <a:buSzPts val="1100"/>
              <a:buNone/>
            </a:pPr>
            <a:r>
              <a:rPr lang="en" sz="1400"/>
              <a:t>Payoff</a:t>
            </a:r>
            <a:endParaRPr sz="1400"/>
          </a:p>
        </p:txBody>
      </p:sp>
      <p:sp>
        <p:nvSpPr>
          <p:cNvPr id="187" name="Google Shape;187;g28428904ce7_2_9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83f77b8321_1_71: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15000"/>
              </a:lnSpc>
              <a:spcBef>
                <a:spcPts val="1200"/>
              </a:spcBef>
              <a:spcAft>
                <a:spcPts val="0"/>
              </a:spcAft>
              <a:buClr>
                <a:schemeClr val="dk1"/>
              </a:buClr>
              <a:buSzPts val="1100"/>
              <a:buNone/>
            </a:pPr>
            <a:r>
              <a:rPr lang="en" sz="1200">
                <a:solidFill>
                  <a:schemeClr val="dk1"/>
                </a:solidFill>
              </a:rPr>
              <a:t>You may create a packet of items for the group to review that can include a copy of your crosswalk, a copy of your parent engagement calendar, copy of summer learning and bridge calendars, etc.</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Bridge programming and display a snippet of your bridge programming on slide.  </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tutoring schedule/interventions–possibly display a tutoring-testing timeline or tutoring-final grade timeline</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other supports and list, minimally, classroom supports and enrichment opportunities.</a:t>
            </a:r>
            <a:endParaRPr sz="1200">
              <a:solidFill>
                <a:schemeClr val="dk1"/>
              </a:solidFill>
            </a:endParaRPr>
          </a:p>
          <a:p>
            <a:pPr marL="0" lvl="0" indent="0" algn="l" rtl="0">
              <a:lnSpc>
                <a:spcPct val="100000"/>
              </a:lnSpc>
              <a:spcBef>
                <a:spcPts val="0"/>
              </a:spcBef>
              <a:spcAft>
                <a:spcPts val="0"/>
              </a:spcAft>
              <a:buSzPts val="1100"/>
              <a:buNone/>
            </a:pPr>
            <a:endParaRPr sz="1400"/>
          </a:p>
        </p:txBody>
      </p:sp>
      <p:sp>
        <p:nvSpPr>
          <p:cNvPr id="473" name="Google Shape;473;g283f77b832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83f77b8321_1_41: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15000"/>
              </a:lnSpc>
              <a:spcBef>
                <a:spcPts val="1200"/>
              </a:spcBef>
              <a:spcAft>
                <a:spcPts val="0"/>
              </a:spcAft>
              <a:buClr>
                <a:schemeClr val="dk1"/>
              </a:buClr>
              <a:buSzPts val="1100"/>
              <a:buNone/>
            </a:pPr>
            <a:r>
              <a:rPr lang="en" sz="1200">
                <a:solidFill>
                  <a:schemeClr val="dk1"/>
                </a:solidFill>
              </a:rPr>
              <a:t>You may create a packet of items for the group to review that can include a copy of your crosswalk, a copy of your parent engagement calendar, copy of summer learning and bridge calendars, etc.</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Bridge programming and display a snippet of your bridge programming on slide.  </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tutoring schedule/interventions–possibly display a tutoring-testing timeline or tutoring-final grade timeline</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other supports and list, minimally, classroom supports and enrichment opportunities.</a:t>
            </a:r>
            <a:endParaRPr sz="1200">
              <a:solidFill>
                <a:schemeClr val="dk1"/>
              </a:solidFill>
            </a:endParaRPr>
          </a:p>
          <a:p>
            <a:pPr marL="0" lvl="0" indent="0" algn="l" rtl="0">
              <a:lnSpc>
                <a:spcPct val="100000"/>
              </a:lnSpc>
              <a:spcBef>
                <a:spcPts val="0"/>
              </a:spcBef>
              <a:spcAft>
                <a:spcPts val="0"/>
              </a:spcAft>
              <a:buSzPts val="1100"/>
              <a:buNone/>
            </a:pPr>
            <a:endParaRPr sz="1400"/>
          </a:p>
        </p:txBody>
      </p:sp>
      <p:sp>
        <p:nvSpPr>
          <p:cNvPr id="489" name="Google Shape;489;g283f77b8321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85b494ce08_0_49: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15000"/>
              </a:lnSpc>
              <a:spcBef>
                <a:spcPts val="1200"/>
              </a:spcBef>
              <a:spcAft>
                <a:spcPts val="0"/>
              </a:spcAft>
              <a:buClr>
                <a:schemeClr val="dk1"/>
              </a:buClr>
              <a:buSzPts val="1100"/>
              <a:buNone/>
            </a:pPr>
            <a:r>
              <a:rPr lang="en" sz="1200">
                <a:solidFill>
                  <a:schemeClr val="dk1"/>
                </a:solidFill>
              </a:rPr>
              <a:t>You may create a packet of items for the group to review that can include a copy of your crosswalk, a copy of your parent engagement calendar, copy of summer learning and bridge calendars, etc.</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Bridge programming and display a snippet of your bridge programming on slide.  </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tutoring schedule/interventions–possibly display a tutoring-testing timeline or tutoring-final grade timeline</a:t>
            </a:r>
            <a:endParaRPr sz="1200">
              <a:solidFill>
                <a:schemeClr val="dk1"/>
              </a:solidFill>
            </a:endParaRPr>
          </a:p>
          <a:p>
            <a:pPr marL="0" lvl="0" indent="0" algn="l" rtl="0">
              <a:lnSpc>
                <a:spcPct val="115000"/>
              </a:lnSpc>
              <a:spcBef>
                <a:spcPts val="1200"/>
              </a:spcBef>
              <a:spcAft>
                <a:spcPts val="0"/>
              </a:spcAft>
              <a:buClr>
                <a:schemeClr val="dk1"/>
              </a:buClr>
              <a:buSzPts val="1100"/>
              <a:buNone/>
            </a:pPr>
            <a:r>
              <a:rPr lang="en" sz="1200">
                <a:solidFill>
                  <a:schemeClr val="dk1"/>
                </a:solidFill>
              </a:rPr>
              <a:t>Explain other supports and list, minimally, classroom supports and enrichment opportunities.</a:t>
            </a:r>
            <a:endParaRPr sz="1200">
              <a:solidFill>
                <a:schemeClr val="dk1"/>
              </a:solidFill>
            </a:endParaRPr>
          </a:p>
          <a:p>
            <a:pPr marL="0" lvl="0" indent="0" algn="l" rtl="0">
              <a:lnSpc>
                <a:spcPct val="100000"/>
              </a:lnSpc>
              <a:spcBef>
                <a:spcPts val="0"/>
              </a:spcBef>
              <a:spcAft>
                <a:spcPts val="0"/>
              </a:spcAft>
              <a:buSzPts val="1100"/>
              <a:buNone/>
            </a:pPr>
            <a:endParaRPr sz="1400"/>
          </a:p>
        </p:txBody>
      </p:sp>
      <p:sp>
        <p:nvSpPr>
          <p:cNvPr id="505" name="Google Shape;505;g285b494ce0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8428904ce7_2_198: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endParaRPr sz="1400"/>
          </a:p>
        </p:txBody>
      </p:sp>
      <p:sp>
        <p:nvSpPr>
          <p:cNvPr id="521" name="Google Shape;521;g28428904ce7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8428904ce7_2_209: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endParaRPr sz="1400"/>
          </a:p>
        </p:txBody>
      </p:sp>
      <p:sp>
        <p:nvSpPr>
          <p:cNvPr id="533" name="Google Shape;533;g28428904ce7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8428904ce7_2_220: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The 93 for the denominator should reflect the original cohort </a:t>
            </a:r>
            <a:endParaRPr sz="1400"/>
          </a:p>
          <a:p>
            <a:pPr marL="0" lvl="0" indent="0" algn="l" rtl="0">
              <a:lnSpc>
                <a:spcPct val="100000"/>
              </a:lnSpc>
              <a:spcBef>
                <a:spcPts val="0"/>
              </a:spcBef>
              <a:spcAft>
                <a:spcPts val="0"/>
              </a:spcAft>
              <a:buSzPts val="1100"/>
              <a:buNone/>
            </a:pPr>
            <a:endParaRPr sz="1400"/>
          </a:p>
        </p:txBody>
      </p:sp>
      <p:sp>
        <p:nvSpPr>
          <p:cNvPr id="545" name="Google Shape;545;g28428904ce7_2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8428904ce7_2_231: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OPTIONAL:  Programming highlights and opportunities for continuous improvement</a:t>
            </a:r>
            <a:endParaRPr sz="1400"/>
          </a:p>
        </p:txBody>
      </p:sp>
      <p:sp>
        <p:nvSpPr>
          <p:cNvPr id="557" name="Google Shape;557;g28428904ce7_2_23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8428904ce7_2_245: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endParaRPr sz="1400"/>
          </a:p>
        </p:txBody>
      </p:sp>
      <p:sp>
        <p:nvSpPr>
          <p:cNvPr id="572" name="Google Shape;572;g28428904ce7_2_24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8428904ce7_2_259: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endParaRPr sz="1400"/>
          </a:p>
        </p:txBody>
      </p:sp>
      <p:sp>
        <p:nvSpPr>
          <p:cNvPr id="587" name="Google Shape;587;g28428904ce7_2_25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8428904ce7_2_105: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US" sz="1400" dirty="0"/>
              <a:t>Joshua </a:t>
            </a:r>
            <a:r>
              <a:rPr lang="en-US" sz="1400" dirty="0" err="1"/>
              <a:t>Arzola</a:t>
            </a:r>
            <a:r>
              <a:rPr lang="en-US" sz="1400" dirty="0"/>
              <a:t> is on of </a:t>
            </a:r>
            <a:r>
              <a:rPr lang="en-US" sz="1400" dirty="0" err="1"/>
              <a:t>Brackenridges</a:t>
            </a:r>
            <a:r>
              <a:rPr lang="en-US" sz="1400" dirty="0"/>
              <a:t> ECHS Success Stories.  </a:t>
            </a:r>
            <a:r>
              <a:rPr lang="en-US" sz="1400" dirty="0" err="1"/>
              <a:t>Studentw</a:t>
            </a:r>
            <a:r>
              <a:rPr lang="en-US" sz="1400" dirty="0"/>
              <a:t> ill be attending our Lad.  </a:t>
            </a:r>
            <a:endParaRPr sz="1400" dirty="0"/>
          </a:p>
        </p:txBody>
      </p:sp>
      <p:sp>
        <p:nvSpPr>
          <p:cNvPr id="211" name="Google Shape;211;g28428904ce7_2_10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83f77b8321_1_127: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endParaRPr sz="1400"/>
          </a:p>
        </p:txBody>
      </p:sp>
      <p:sp>
        <p:nvSpPr>
          <p:cNvPr id="226" name="Google Shape;226;g283f77b8321_1_12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8428904ce7_2_120: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US" sz="1400" dirty="0"/>
              <a:t>In our School Design benchmark we have leadership team strategic priorities.  In this as a leadership team we meet and make sure to record our agendas.  Every first Wednesday of the month we have a PLC with our ECHS teachers to provide the most updates information.  For our students we have TSI Tutoring and testing opportunities.  </a:t>
            </a:r>
          </a:p>
          <a:p>
            <a:pPr marL="0" lvl="0" indent="0" algn="l" rtl="0">
              <a:lnSpc>
                <a:spcPct val="100000"/>
              </a:lnSpc>
              <a:spcBef>
                <a:spcPts val="0"/>
              </a:spcBef>
              <a:spcAft>
                <a:spcPts val="0"/>
              </a:spcAft>
              <a:buSzPts val="1100"/>
              <a:buNone/>
            </a:pPr>
            <a:r>
              <a:rPr lang="en-US" sz="1400" dirty="0"/>
              <a:t>Throughout the semester we track students using a data tracker.  This is done during weekly advising by the counselors.  We focus on our freshman for apply Texas, Go </a:t>
            </a:r>
            <a:r>
              <a:rPr lang="en-US" sz="1400" dirty="0" err="1"/>
              <a:t>Faar</a:t>
            </a:r>
            <a:r>
              <a:rPr lang="en-US" sz="1400" dirty="0"/>
              <a:t> and Test prep modules.  </a:t>
            </a:r>
          </a:p>
          <a:p>
            <a:pPr marL="0" lvl="0" indent="0" algn="l" rtl="0">
              <a:lnSpc>
                <a:spcPct val="100000"/>
              </a:lnSpc>
              <a:spcBef>
                <a:spcPts val="0"/>
              </a:spcBef>
              <a:spcAft>
                <a:spcPts val="0"/>
              </a:spcAft>
              <a:buSzPts val="1100"/>
              <a:buNone/>
            </a:pPr>
            <a:r>
              <a:rPr lang="en-US" sz="1400" dirty="0"/>
              <a:t>We will have different middle school night to promote and recruit for </a:t>
            </a:r>
            <a:r>
              <a:rPr lang="en-US" sz="1400" dirty="0" err="1"/>
              <a:t>echs</a:t>
            </a:r>
            <a:r>
              <a:rPr lang="en-US" sz="1400" dirty="0"/>
              <a:t> </a:t>
            </a:r>
          </a:p>
          <a:p>
            <a:pPr marL="0" lvl="0" indent="0" algn="l" rtl="0">
              <a:lnSpc>
                <a:spcPct val="100000"/>
              </a:lnSpc>
              <a:spcBef>
                <a:spcPts val="0"/>
              </a:spcBef>
              <a:spcAft>
                <a:spcPts val="0"/>
              </a:spcAft>
              <a:buSzPts val="1100"/>
              <a:buNone/>
            </a:pPr>
            <a:r>
              <a:rPr lang="en-US" sz="1400" dirty="0"/>
              <a:t>And with the community we have the school board and board of regents presentations and weekly documents outlining priorities for the current academic year and long term priorities of the </a:t>
            </a:r>
            <a:r>
              <a:rPr lang="en-US" sz="1400" dirty="0" err="1"/>
              <a:t>echs</a:t>
            </a:r>
            <a:r>
              <a:rPr lang="en-US" sz="1400" dirty="0"/>
              <a:t> partnership. </a:t>
            </a:r>
            <a:endParaRPr sz="1400" dirty="0"/>
          </a:p>
        </p:txBody>
      </p:sp>
      <p:sp>
        <p:nvSpPr>
          <p:cNvPr id="241" name="Google Shape;241;g28428904ce7_2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85b494ce08_0_0: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School design:  There are six design elements of which four are required artifacts. All artifacts are present on school site and updated annually.</a:t>
            </a:r>
            <a:endParaRPr sz="1400"/>
          </a:p>
        </p:txBody>
      </p:sp>
      <p:sp>
        <p:nvSpPr>
          <p:cNvPr id="256" name="Google Shape;256;g285b494ce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849f6408cc_0_0: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endParaRPr sz="1400" dirty="0"/>
          </a:p>
        </p:txBody>
      </p:sp>
      <p:sp>
        <p:nvSpPr>
          <p:cNvPr id="272" name="Google Shape;272;g2849f6408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85b494ce08_0_16: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School design:  There are six design elements of which four are required artifacts. All artifacts are present on school site and updated annually.</a:t>
            </a:r>
            <a:endParaRPr sz="1400"/>
          </a:p>
        </p:txBody>
      </p:sp>
      <p:sp>
        <p:nvSpPr>
          <p:cNvPr id="287" name="Google Shape;287;g285b494ce0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8428904ce7_2_135:notes"/>
          <p:cNvSpPr txBox="1">
            <a:spLocks noGrp="1"/>
          </p:cNvSpPr>
          <p:nvPr>
            <p:ph type="body" idx="1"/>
          </p:nvPr>
        </p:nvSpPr>
        <p:spPr>
          <a:xfrm>
            <a:off x="685800"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r>
              <a:rPr lang="en" sz="1400"/>
              <a:t>For benchmark two, talk about the signed MOU and student success resources available to students and staff, briefly, as you will revisit resources in benchmark 5.  Recommendation, focus on: </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 sz="1400"/>
              <a:t>2.4–students on track; crosswalks</a:t>
            </a:r>
            <a:endParaRPr sz="1400"/>
          </a:p>
          <a:p>
            <a:pPr marL="0" lvl="0" indent="0" algn="l" rtl="0">
              <a:lnSpc>
                <a:spcPct val="100000"/>
              </a:lnSpc>
              <a:spcBef>
                <a:spcPts val="0"/>
              </a:spcBef>
              <a:spcAft>
                <a:spcPts val="0"/>
              </a:spcAft>
              <a:buSzPts val="1100"/>
              <a:buNone/>
            </a:pPr>
            <a:r>
              <a:rPr lang="en" sz="1400"/>
              <a:t>2.6–course delivery preference; what’s worked…e.g. visiting professors, hybrid, etc.</a:t>
            </a:r>
            <a:endParaRPr sz="1400"/>
          </a:p>
          <a:p>
            <a:pPr marL="0" lvl="0" indent="0" algn="l" rtl="0">
              <a:lnSpc>
                <a:spcPct val="100000"/>
              </a:lnSpc>
              <a:spcBef>
                <a:spcPts val="0"/>
              </a:spcBef>
              <a:spcAft>
                <a:spcPts val="0"/>
              </a:spcAft>
              <a:buSzPts val="1100"/>
              <a:buNone/>
            </a:pPr>
            <a:r>
              <a:rPr lang="en" sz="1400"/>
              <a:t>2.7–importance of ECHS specific support staff, HS Adjunct credentialing and IHE course availability in relation to staffing</a:t>
            </a:r>
            <a:endParaRPr sz="1400"/>
          </a:p>
          <a:p>
            <a:pPr marL="0" lvl="0" indent="0" algn="l" rtl="0">
              <a:lnSpc>
                <a:spcPct val="100000"/>
              </a:lnSpc>
              <a:spcBef>
                <a:spcPts val="0"/>
              </a:spcBef>
              <a:spcAft>
                <a:spcPts val="0"/>
              </a:spcAft>
              <a:buSzPts val="1100"/>
              <a:buNone/>
            </a:pPr>
            <a:r>
              <a:rPr lang="en" sz="1400"/>
              <a:t>2.11–The MOU or ILA shall outline the commitment that the ECHS and IHE will implement purposeful</a:t>
            </a:r>
            <a:endParaRPr sz="1400"/>
          </a:p>
          <a:p>
            <a:pPr marL="0" lvl="0" indent="0" algn="l" rtl="0">
              <a:lnSpc>
                <a:spcPct val="100000"/>
              </a:lnSpc>
              <a:spcBef>
                <a:spcPts val="0"/>
              </a:spcBef>
              <a:spcAft>
                <a:spcPts val="0"/>
              </a:spcAft>
              <a:buClr>
                <a:schemeClr val="dk1"/>
              </a:buClr>
              <a:buSzPts val="1100"/>
              <a:buNone/>
            </a:pPr>
            <a:r>
              <a:rPr lang="en" sz="1400"/>
              <a:t>and collaborative outreach efforts to inform all students and parents of the benefits and costs of</a:t>
            </a:r>
            <a:endParaRPr sz="1400"/>
          </a:p>
          <a:p>
            <a:pPr marL="0" lvl="0" indent="0" algn="l" rtl="0">
              <a:lnSpc>
                <a:spcPct val="100000"/>
              </a:lnSpc>
              <a:spcBef>
                <a:spcPts val="0"/>
              </a:spcBef>
              <a:spcAft>
                <a:spcPts val="0"/>
              </a:spcAft>
              <a:buClr>
                <a:schemeClr val="dk1"/>
              </a:buClr>
              <a:buSzPts val="1100"/>
              <a:buNone/>
            </a:pPr>
            <a:r>
              <a:rPr lang="en" sz="1400"/>
              <a:t>dual credit, including enrollment and fee policies.  </a:t>
            </a:r>
            <a:r>
              <a:rPr lang="en" sz="1400">
                <a:solidFill>
                  <a:schemeClr val="dk1"/>
                </a:solidFill>
              </a:rPr>
              <a:t>Talk about the communication plan your campus uses to explain programming to parents, community, IHE partners, etc.</a:t>
            </a:r>
            <a:endParaRPr sz="1400"/>
          </a:p>
          <a:p>
            <a:pPr marL="0" lvl="0" indent="0" algn="l" rtl="0">
              <a:lnSpc>
                <a:spcPct val="100000"/>
              </a:lnSpc>
              <a:spcBef>
                <a:spcPts val="0"/>
              </a:spcBef>
              <a:spcAft>
                <a:spcPts val="0"/>
              </a:spcAft>
              <a:buSzPts val="1100"/>
              <a:buNone/>
            </a:pPr>
            <a:r>
              <a:rPr lang="en" sz="1400"/>
              <a:t>2.14–necessity of data sharing for student monitoring and success</a:t>
            </a:r>
            <a:endParaRPr sz="1400"/>
          </a:p>
          <a:p>
            <a:pPr marL="0" lvl="0" indent="0" algn="l" rtl="0">
              <a:lnSpc>
                <a:spcPct val="100000"/>
              </a:lnSpc>
              <a:spcBef>
                <a:spcPts val="0"/>
              </a:spcBef>
              <a:spcAft>
                <a:spcPts val="0"/>
              </a:spcAft>
              <a:buSzPts val="1100"/>
              <a:buNone/>
            </a:pPr>
            <a:r>
              <a:rPr lang="en" sz="1400"/>
              <a:t>2.15–Dual credit program outcomes that assist high school students in the successful</a:t>
            </a:r>
            <a:endParaRPr sz="1400"/>
          </a:p>
          <a:p>
            <a:pPr marL="0" lvl="0" indent="0" algn="l" rtl="0">
              <a:lnSpc>
                <a:spcPct val="100000"/>
              </a:lnSpc>
              <a:spcBef>
                <a:spcPts val="0"/>
              </a:spcBef>
              <a:spcAft>
                <a:spcPts val="0"/>
              </a:spcAft>
              <a:buClr>
                <a:schemeClr val="dk1"/>
              </a:buClr>
              <a:buSzPts val="1100"/>
              <a:buNone/>
            </a:pPr>
            <a:r>
              <a:rPr lang="en" sz="1400"/>
              <a:t>transition to and acceleration through postsecondary education</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p:txBody>
      </p:sp>
      <p:sp>
        <p:nvSpPr>
          <p:cNvPr id="303" name="Google Shape;303;g28428904ce7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10" y="-125809"/>
            <a:ext cx="2262981"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1"/>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866215" y="730251"/>
            <a:ext cx="6619200" cy="530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2700"/>
              <a:buFont typeface="Century Gothic"/>
              <a:buNone/>
              <a:defRPr sz="2700"/>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27" name="Google Shape;127;p25"/>
          <p:cNvSpPr txBox="1">
            <a:spLocks noGrp="1"/>
          </p:cNvSpPr>
          <p:nvPr>
            <p:ph type="body" idx="1"/>
          </p:nvPr>
        </p:nvSpPr>
        <p:spPr>
          <a:xfrm>
            <a:off x="866215" y="3399633"/>
            <a:ext cx="22878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128" name="Google Shape;128;p25"/>
          <p:cNvSpPr>
            <a:spLocks noGrp="1"/>
          </p:cNvSpPr>
          <p:nvPr>
            <p:ph type="pic" idx="2"/>
          </p:nvPr>
        </p:nvSpPr>
        <p:spPr>
          <a:xfrm>
            <a:off x="1000915" y="1952625"/>
            <a:ext cx="2018400" cy="11937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129" name="Google Shape;129;p25"/>
          <p:cNvSpPr txBox="1">
            <a:spLocks noGrp="1"/>
          </p:cNvSpPr>
          <p:nvPr>
            <p:ph type="body" idx="3"/>
          </p:nvPr>
        </p:nvSpPr>
        <p:spPr>
          <a:xfrm>
            <a:off x="866215" y="3831830"/>
            <a:ext cx="2287800" cy="6885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130" name="Google Shape;130;p25"/>
          <p:cNvSpPr txBox="1">
            <a:spLocks noGrp="1"/>
          </p:cNvSpPr>
          <p:nvPr>
            <p:ph type="body" idx="4"/>
          </p:nvPr>
        </p:nvSpPr>
        <p:spPr>
          <a:xfrm>
            <a:off x="3426649" y="3399633"/>
            <a:ext cx="22878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131" name="Google Shape;131;p25"/>
          <p:cNvSpPr>
            <a:spLocks noGrp="1"/>
          </p:cNvSpPr>
          <p:nvPr>
            <p:ph type="pic" idx="5"/>
          </p:nvPr>
        </p:nvSpPr>
        <p:spPr>
          <a:xfrm>
            <a:off x="3561346" y="1952625"/>
            <a:ext cx="2018400" cy="11937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132" name="Google Shape;132;p25"/>
          <p:cNvSpPr txBox="1">
            <a:spLocks noGrp="1"/>
          </p:cNvSpPr>
          <p:nvPr>
            <p:ph type="body" idx="6"/>
          </p:nvPr>
        </p:nvSpPr>
        <p:spPr>
          <a:xfrm>
            <a:off x="3427629" y="3831829"/>
            <a:ext cx="2287800" cy="6885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133" name="Google Shape;133;p25"/>
          <p:cNvSpPr txBox="1">
            <a:spLocks noGrp="1"/>
          </p:cNvSpPr>
          <p:nvPr>
            <p:ph type="body" idx="7"/>
          </p:nvPr>
        </p:nvSpPr>
        <p:spPr>
          <a:xfrm>
            <a:off x="5987081" y="3399634"/>
            <a:ext cx="22881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solidFill>
                  <a:srgbClr val="EE52A4"/>
                </a:solidFill>
              </a:defRPr>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134" name="Google Shape;134;p25"/>
          <p:cNvSpPr>
            <a:spLocks noGrp="1"/>
          </p:cNvSpPr>
          <p:nvPr>
            <p:ph type="pic" idx="8"/>
          </p:nvPr>
        </p:nvSpPr>
        <p:spPr>
          <a:xfrm>
            <a:off x="6122273" y="1952625"/>
            <a:ext cx="2018400" cy="11937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135" name="Google Shape;135;p25"/>
          <p:cNvSpPr txBox="1">
            <a:spLocks noGrp="1"/>
          </p:cNvSpPr>
          <p:nvPr>
            <p:ph type="body" idx="9"/>
          </p:nvPr>
        </p:nvSpPr>
        <p:spPr>
          <a:xfrm>
            <a:off x="5987081" y="3831828"/>
            <a:ext cx="2288100" cy="688500"/>
          </a:xfrm>
          <a:prstGeom prst="rect">
            <a:avLst/>
          </a:prstGeom>
          <a:noFill/>
          <a:ln>
            <a:noFill/>
          </a:ln>
        </p:spPr>
        <p:txBody>
          <a:bodyPr spcFirstLastPara="1" wrap="square" lIns="68575" tIns="34275" rIns="68575" bIns="34275" anchor="t" anchorCtr="0">
            <a:norm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cxnSp>
        <p:nvCxnSpPr>
          <p:cNvPr id="136" name="Google Shape;136;p25"/>
          <p:cNvCxnSpPr/>
          <p:nvPr/>
        </p:nvCxnSpPr>
        <p:spPr>
          <a:xfrm>
            <a:off x="3304373" y="1927225"/>
            <a:ext cx="0" cy="26193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37" name="Google Shape;137;p25"/>
          <p:cNvCxnSpPr/>
          <p:nvPr/>
        </p:nvCxnSpPr>
        <p:spPr>
          <a:xfrm>
            <a:off x="5848352" y="1927225"/>
            <a:ext cx="0" cy="2619300"/>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38" name="Google Shape;138;p25"/>
          <p:cNvSpPr txBox="1">
            <a:spLocks noGrp="1"/>
          </p:cNvSpPr>
          <p:nvPr>
            <p:ph type="dt" idx="10"/>
          </p:nvPr>
        </p:nvSpPr>
        <p:spPr>
          <a:xfrm>
            <a:off x="7989828" y="4793879"/>
            <a:ext cx="743100" cy="2286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39" name="Google Shape;139;p25"/>
          <p:cNvSpPr txBox="1">
            <a:spLocks noGrp="1"/>
          </p:cNvSpPr>
          <p:nvPr>
            <p:ph type="ftr" idx="11"/>
          </p:nvPr>
        </p:nvSpPr>
        <p:spPr>
          <a:xfrm>
            <a:off x="420833" y="4793879"/>
            <a:ext cx="2733300" cy="22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40" name="Google Shape;140;p25"/>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141"/>
        <p:cNvGrpSpPr/>
        <p:nvPr/>
      </p:nvGrpSpPr>
      <p:grpSpPr>
        <a:xfrm>
          <a:off x="0" y="0"/>
          <a:ext cx="0" cy="0"/>
          <a:chOff x="0" y="0"/>
          <a:chExt cx="0" cy="0"/>
        </a:xfrm>
      </p:grpSpPr>
      <p:sp>
        <p:nvSpPr>
          <p:cNvPr id="142" name="Google Shape;142;p26"/>
          <p:cNvSpPr/>
          <p:nvPr/>
        </p:nvSpPr>
        <p:spPr>
          <a:xfrm rot="-5400000">
            <a:off x="3374330" y="-774600"/>
            <a:ext cx="2398120" cy="925178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p:cNvSpPr/>
          <p:nvPr/>
        </p:nvSpPr>
        <p:spPr>
          <a:xfrm rot="-5400000">
            <a:off x="3374368" y="-628988"/>
            <a:ext cx="2398120"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p:cNvSpPr/>
          <p:nvPr/>
        </p:nvSpPr>
        <p:spPr>
          <a:xfrm rot="-5400000">
            <a:off x="4141099" y="-4140994"/>
            <a:ext cx="858319" cy="9140317"/>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p:nvPr>
        </p:nvSpPr>
        <p:spPr>
          <a:xfrm>
            <a:off x="713100" y="445025"/>
            <a:ext cx="7717800" cy="572700"/>
          </a:xfrm>
          <a:prstGeom prst="rect">
            <a:avLst/>
          </a:prstGeom>
        </p:spPr>
        <p:txBody>
          <a:bodyPr spcFirstLastPara="1" wrap="square" lIns="45725" tIns="22850" rIns="45725" bIns="22850" anchor="t" anchorCtr="0">
            <a:normAutofit/>
          </a:bodyPr>
          <a:lstStyle>
            <a:lvl1pPr lvl="0" rtl="0">
              <a:spcBef>
                <a:spcPts val="0"/>
              </a:spcBef>
              <a:spcAft>
                <a:spcPts val="0"/>
              </a:spcAft>
              <a:buSzPts val="22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46" name="Google Shape;146;p26"/>
          <p:cNvSpPr txBox="1">
            <a:spLocks noGrp="1"/>
          </p:cNvSpPr>
          <p:nvPr>
            <p:ph type="subTitle" idx="1"/>
          </p:nvPr>
        </p:nvSpPr>
        <p:spPr>
          <a:xfrm>
            <a:off x="713100" y="1879916"/>
            <a:ext cx="2432400" cy="3474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47" name="Google Shape;147;p26"/>
          <p:cNvSpPr txBox="1">
            <a:spLocks noGrp="1"/>
          </p:cNvSpPr>
          <p:nvPr>
            <p:ph type="subTitle" idx="2"/>
          </p:nvPr>
        </p:nvSpPr>
        <p:spPr>
          <a:xfrm>
            <a:off x="713100" y="2135158"/>
            <a:ext cx="2432400" cy="6402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
        <p:nvSpPr>
          <p:cNvPr id="148" name="Google Shape;148;p26"/>
          <p:cNvSpPr txBox="1">
            <a:spLocks noGrp="1"/>
          </p:cNvSpPr>
          <p:nvPr>
            <p:ph type="subTitle" idx="3"/>
          </p:nvPr>
        </p:nvSpPr>
        <p:spPr>
          <a:xfrm>
            <a:off x="3355800" y="1879916"/>
            <a:ext cx="2432400" cy="3474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49" name="Google Shape;149;p26"/>
          <p:cNvSpPr txBox="1">
            <a:spLocks noGrp="1"/>
          </p:cNvSpPr>
          <p:nvPr>
            <p:ph type="subTitle" idx="4"/>
          </p:nvPr>
        </p:nvSpPr>
        <p:spPr>
          <a:xfrm>
            <a:off x="3355800" y="2135158"/>
            <a:ext cx="2432400" cy="6402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
        <p:nvSpPr>
          <p:cNvPr id="150" name="Google Shape;150;p26"/>
          <p:cNvSpPr txBox="1">
            <a:spLocks noGrp="1"/>
          </p:cNvSpPr>
          <p:nvPr>
            <p:ph type="subTitle" idx="5"/>
          </p:nvPr>
        </p:nvSpPr>
        <p:spPr>
          <a:xfrm>
            <a:off x="5998500" y="1879916"/>
            <a:ext cx="2432400" cy="3474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51" name="Google Shape;151;p26"/>
          <p:cNvSpPr txBox="1">
            <a:spLocks noGrp="1"/>
          </p:cNvSpPr>
          <p:nvPr>
            <p:ph type="subTitle" idx="6"/>
          </p:nvPr>
        </p:nvSpPr>
        <p:spPr>
          <a:xfrm>
            <a:off x="5998500" y="2135158"/>
            <a:ext cx="2432400" cy="6402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
        <p:nvSpPr>
          <p:cNvPr id="152" name="Google Shape;152;p26"/>
          <p:cNvSpPr txBox="1">
            <a:spLocks noGrp="1"/>
          </p:cNvSpPr>
          <p:nvPr>
            <p:ph type="subTitle" idx="7"/>
          </p:nvPr>
        </p:nvSpPr>
        <p:spPr>
          <a:xfrm>
            <a:off x="713100" y="3728816"/>
            <a:ext cx="2432400" cy="3474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53" name="Google Shape;153;p26"/>
          <p:cNvSpPr txBox="1">
            <a:spLocks noGrp="1"/>
          </p:cNvSpPr>
          <p:nvPr>
            <p:ph type="subTitle" idx="8"/>
          </p:nvPr>
        </p:nvSpPr>
        <p:spPr>
          <a:xfrm>
            <a:off x="713100" y="3984058"/>
            <a:ext cx="2432400" cy="6402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
        <p:nvSpPr>
          <p:cNvPr id="154" name="Google Shape;154;p26"/>
          <p:cNvSpPr txBox="1">
            <a:spLocks noGrp="1"/>
          </p:cNvSpPr>
          <p:nvPr>
            <p:ph type="subTitle" idx="9"/>
          </p:nvPr>
        </p:nvSpPr>
        <p:spPr>
          <a:xfrm>
            <a:off x="3355800" y="3728816"/>
            <a:ext cx="2432400" cy="3474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55" name="Google Shape;155;p26"/>
          <p:cNvSpPr txBox="1">
            <a:spLocks noGrp="1"/>
          </p:cNvSpPr>
          <p:nvPr>
            <p:ph type="subTitle" idx="13"/>
          </p:nvPr>
        </p:nvSpPr>
        <p:spPr>
          <a:xfrm>
            <a:off x="3355800" y="3984058"/>
            <a:ext cx="2432400" cy="6402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
        <p:nvSpPr>
          <p:cNvPr id="156" name="Google Shape;156;p26"/>
          <p:cNvSpPr txBox="1">
            <a:spLocks noGrp="1"/>
          </p:cNvSpPr>
          <p:nvPr>
            <p:ph type="subTitle" idx="14"/>
          </p:nvPr>
        </p:nvSpPr>
        <p:spPr>
          <a:xfrm>
            <a:off x="5998500" y="3728816"/>
            <a:ext cx="2432400" cy="3474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57" name="Google Shape;157;p26"/>
          <p:cNvSpPr txBox="1">
            <a:spLocks noGrp="1"/>
          </p:cNvSpPr>
          <p:nvPr>
            <p:ph type="subTitle" idx="15"/>
          </p:nvPr>
        </p:nvSpPr>
        <p:spPr>
          <a:xfrm>
            <a:off x="5998500" y="3984058"/>
            <a:ext cx="2432400" cy="6402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8"/>
        <p:cNvGrpSpPr/>
        <p:nvPr/>
      </p:nvGrpSpPr>
      <p:grpSpPr>
        <a:xfrm>
          <a:off x="0" y="0"/>
          <a:ext cx="0" cy="0"/>
          <a:chOff x="0" y="0"/>
          <a:chExt cx="0" cy="0"/>
        </a:xfrm>
      </p:grpSpPr>
      <p:grpSp>
        <p:nvGrpSpPr>
          <p:cNvPr id="159" name="Google Shape;159;p27"/>
          <p:cNvGrpSpPr/>
          <p:nvPr/>
        </p:nvGrpSpPr>
        <p:grpSpPr>
          <a:xfrm>
            <a:off x="-25" y="1390650"/>
            <a:ext cx="9144000" cy="3752700"/>
            <a:chOff x="-25" y="1390650"/>
            <a:chExt cx="9144000" cy="3752700"/>
          </a:xfrm>
        </p:grpSpPr>
        <p:sp>
          <p:nvSpPr>
            <p:cNvPr id="160" name="Google Shape;160;p27"/>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7"/>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7"/>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7"/>
          <p:cNvSpPr txBox="1">
            <a:spLocks noGrp="1"/>
          </p:cNvSpPr>
          <p:nvPr>
            <p:ph type="title"/>
          </p:nvPr>
        </p:nvSpPr>
        <p:spPr>
          <a:xfrm>
            <a:off x="713100" y="445025"/>
            <a:ext cx="7717800" cy="572700"/>
          </a:xfrm>
          <a:prstGeom prst="rect">
            <a:avLst/>
          </a:prstGeom>
        </p:spPr>
        <p:txBody>
          <a:bodyPr spcFirstLastPara="1" wrap="square" lIns="45725" tIns="22850" rIns="45725" bIns="22850" anchor="ctr" anchorCtr="0">
            <a:normAutofit/>
          </a:bodyPr>
          <a:lstStyle>
            <a:lvl1pPr lvl="0" rtl="0">
              <a:spcBef>
                <a:spcPts val="0"/>
              </a:spcBef>
              <a:spcAft>
                <a:spcPts val="0"/>
              </a:spcAft>
              <a:buSzPts val="22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64" name="Google Shape;164;p27"/>
          <p:cNvSpPr txBox="1">
            <a:spLocks noGrp="1"/>
          </p:cNvSpPr>
          <p:nvPr>
            <p:ph type="subTitle" idx="1"/>
          </p:nvPr>
        </p:nvSpPr>
        <p:spPr>
          <a:xfrm>
            <a:off x="1049732" y="1833761"/>
            <a:ext cx="2808000" cy="4482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65" name="Google Shape;165;p27"/>
          <p:cNvSpPr txBox="1">
            <a:spLocks noGrp="1"/>
          </p:cNvSpPr>
          <p:nvPr>
            <p:ph type="subTitle" idx="2"/>
          </p:nvPr>
        </p:nvSpPr>
        <p:spPr>
          <a:xfrm>
            <a:off x="1050613" y="2184217"/>
            <a:ext cx="2807100" cy="12069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
        <p:nvSpPr>
          <p:cNvPr id="166" name="Google Shape;166;p27"/>
          <p:cNvSpPr txBox="1">
            <a:spLocks noGrp="1"/>
          </p:cNvSpPr>
          <p:nvPr>
            <p:ph type="subTitle" idx="3"/>
          </p:nvPr>
        </p:nvSpPr>
        <p:spPr>
          <a:xfrm>
            <a:off x="5286225" y="1833761"/>
            <a:ext cx="2808000" cy="448200"/>
          </a:xfrm>
          <a:prstGeom prst="rect">
            <a:avLst/>
          </a:prstGeom>
        </p:spPr>
        <p:txBody>
          <a:bodyPr spcFirstLastPara="1" wrap="square" lIns="45725" tIns="22850" rIns="45725" bIns="22850" anchor="b" anchorCtr="0">
            <a:normAutofit/>
          </a:bodyPr>
          <a:lstStyle>
            <a:lvl1pPr lvl="0" algn="ctr" rtl="0">
              <a:spcBef>
                <a:spcPts val="300"/>
              </a:spcBef>
              <a:spcAft>
                <a:spcPts val="0"/>
              </a:spcAft>
              <a:buSzPts val="1800"/>
              <a:buFont typeface="Pangolin"/>
              <a:buNone/>
              <a:defRPr sz="1800" b="1">
                <a:latin typeface="Pangolin"/>
                <a:ea typeface="Pangolin"/>
                <a:cs typeface="Pangolin"/>
                <a:sym typeface="Pangolin"/>
              </a:defRPr>
            </a:lvl1pPr>
            <a:lvl2pPr lvl="1" algn="ctr" rtl="0">
              <a:spcBef>
                <a:spcPts val="300"/>
              </a:spcBef>
              <a:spcAft>
                <a:spcPts val="0"/>
              </a:spcAft>
              <a:buSzPts val="1800"/>
              <a:buNone/>
              <a:defRPr sz="1800" b="1"/>
            </a:lvl2pPr>
            <a:lvl3pPr lvl="2" algn="ctr" rtl="0">
              <a:spcBef>
                <a:spcPts val="200"/>
              </a:spcBef>
              <a:spcAft>
                <a:spcPts val="0"/>
              </a:spcAft>
              <a:buSzPts val="1800"/>
              <a:buNone/>
              <a:defRPr sz="1800" b="1"/>
            </a:lvl3pPr>
            <a:lvl4pPr lvl="3" algn="ctr" rtl="0">
              <a:spcBef>
                <a:spcPts val="200"/>
              </a:spcBef>
              <a:spcAft>
                <a:spcPts val="0"/>
              </a:spcAft>
              <a:buSzPts val="1800"/>
              <a:buNone/>
              <a:defRPr sz="1800" b="1"/>
            </a:lvl4pPr>
            <a:lvl5pPr lvl="4" algn="ctr" rtl="0">
              <a:spcBef>
                <a:spcPts val="200"/>
              </a:spcBef>
              <a:spcAft>
                <a:spcPts val="0"/>
              </a:spcAft>
              <a:buSzPts val="1800"/>
              <a:buNone/>
              <a:defRPr sz="1800" b="1"/>
            </a:lvl5pPr>
            <a:lvl6pPr lvl="5" algn="ctr" rtl="0">
              <a:spcBef>
                <a:spcPts val="200"/>
              </a:spcBef>
              <a:spcAft>
                <a:spcPts val="0"/>
              </a:spcAft>
              <a:buSzPts val="1800"/>
              <a:buNone/>
              <a:defRPr sz="1800" b="1"/>
            </a:lvl6pPr>
            <a:lvl7pPr lvl="6" algn="ctr" rtl="0">
              <a:spcBef>
                <a:spcPts val="200"/>
              </a:spcBef>
              <a:spcAft>
                <a:spcPts val="0"/>
              </a:spcAft>
              <a:buSzPts val="1800"/>
              <a:buNone/>
              <a:defRPr sz="1800" b="1"/>
            </a:lvl7pPr>
            <a:lvl8pPr lvl="7" algn="ctr" rtl="0">
              <a:spcBef>
                <a:spcPts val="200"/>
              </a:spcBef>
              <a:spcAft>
                <a:spcPts val="0"/>
              </a:spcAft>
              <a:buSzPts val="1800"/>
              <a:buNone/>
              <a:defRPr sz="1800" b="1"/>
            </a:lvl8pPr>
            <a:lvl9pPr lvl="8" algn="ctr" rtl="0">
              <a:spcBef>
                <a:spcPts val="200"/>
              </a:spcBef>
              <a:spcAft>
                <a:spcPts val="0"/>
              </a:spcAft>
              <a:buSzPts val="1800"/>
              <a:buNone/>
              <a:defRPr sz="1800" b="1"/>
            </a:lvl9pPr>
          </a:lstStyle>
          <a:p>
            <a:endParaRPr/>
          </a:p>
        </p:txBody>
      </p:sp>
      <p:sp>
        <p:nvSpPr>
          <p:cNvPr id="167" name="Google Shape;167;p27"/>
          <p:cNvSpPr txBox="1">
            <a:spLocks noGrp="1"/>
          </p:cNvSpPr>
          <p:nvPr>
            <p:ph type="subTitle" idx="4"/>
          </p:nvPr>
        </p:nvSpPr>
        <p:spPr>
          <a:xfrm>
            <a:off x="5287125" y="2184217"/>
            <a:ext cx="2807100" cy="1206900"/>
          </a:xfrm>
          <a:prstGeom prst="rect">
            <a:avLst/>
          </a:prstGeom>
        </p:spPr>
        <p:txBody>
          <a:bodyPr spcFirstLastPara="1" wrap="square" lIns="45725" tIns="22850" rIns="45725" bIns="22850" anchor="t" anchorCtr="0">
            <a:normAutofit/>
          </a:bodyPr>
          <a:lstStyle>
            <a:lvl1pPr lvl="0" algn="ctr" rtl="0">
              <a:spcBef>
                <a:spcPts val="300"/>
              </a:spcBef>
              <a:spcAft>
                <a:spcPts val="0"/>
              </a:spcAft>
              <a:buSzPts val="1600"/>
              <a:buNone/>
              <a:defRPr sz="1600"/>
            </a:lvl1pPr>
            <a:lvl2pPr lvl="1" algn="ctr" rtl="0">
              <a:spcBef>
                <a:spcPts val="300"/>
              </a:spcBef>
              <a:spcAft>
                <a:spcPts val="0"/>
              </a:spcAft>
              <a:buSzPts val="1600"/>
              <a:buNone/>
              <a:defRPr sz="1600"/>
            </a:lvl2pPr>
            <a:lvl3pPr lvl="2" algn="ctr" rtl="0">
              <a:spcBef>
                <a:spcPts val="200"/>
              </a:spcBef>
              <a:spcAft>
                <a:spcPts val="0"/>
              </a:spcAft>
              <a:buSzPts val="1600"/>
              <a:buNone/>
              <a:defRPr sz="1600"/>
            </a:lvl3pPr>
            <a:lvl4pPr lvl="3" algn="ctr" rtl="0">
              <a:spcBef>
                <a:spcPts val="200"/>
              </a:spcBef>
              <a:spcAft>
                <a:spcPts val="0"/>
              </a:spcAft>
              <a:buSzPts val="1600"/>
              <a:buNone/>
              <a:defRPr sz="1600"/>
            </a:lvl4pPr>
            <a:lvl5pPr lvl="4" algn="ctr" rtl="0">
              <a:spcBef>
                <a:spcPts val="200"/>
              </a:spcBef>
              <a:spcAft>
                <a:spcPts val="0"/>
              </a:spcAft>
              <a:buSzPts val="1600"/>
              <a:buNone/>
              <a:defRPr sz="1600"/>
            </a:lvl5pPr>
            <a:lvl6pPr lvl="5" algn="ctr" rtl="0">
              <a:spcBef>
                <a:spcPts val="200"/>
              </a:spcBef>
              <a:spcAft>
                <a:spcPts val="0"/>
              </a:spcAft>
              <a:buSzPts val="1600"/>
              <a:buNone/>
              <a:defRPr sz="1600"/>
            </a:lvl6pPr>
            <a:lvl7pPr lvl="6" algn="ctr" rtl="0">
              <a:spcBef>
                <a:spcPts val="200"/>
              </a:spcBef>
              <a:spcAft>
                <a:spcPts val="0"/>
              </a:spcAft>
              <a:buSzPts val="1600"/>
              <a:buNone/>
              <a:defRPr sz="1600"/>
            </a:lvl7pPr>
            <a:lvl8pPr lvl="7" algn="ctr" rtl="0">
              <a:spcBef>
                <a:spcPts val="200"/>
              </a:spcBef>
              <a:spcAft>
                <a:spcPts val="0"/>
              </a:spcAft>
              <a:buSzPts val="1600"/>
              <a:buNone/>
              <a:defRPr sz="1600"/>
            </a:lvl8pPr>
            <a:lvl9pPr lvl="8" algn="ctr" rtl="0">
              <a:spcBef>
                <a:spcPts val="20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notesSlide" Target="../notesSlides/notesSlide20.xm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comments" Target="../comments/comment3.xml"/><Relationship Id="rId5" Type="http://schemas.openxmlformats.org/officeDocument/2006/relationships/image" Target="../media/image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comments" Target="../comments/comment4.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png"/><Relationship Id="rId5" Type="http://schemas.openxmlformats.org/officeDocument/2006/relationships/image" Target="../media/image35.png"/><Relationship Id="rId10"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p:nvPr/>
        </p:nvSpPr>
        <p:spPr>
          <a:xfrm>
            <a:off x="245003" y="719248"/>
            <a:ext cx="3459900" cy="9852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 sz="3200" b="0" i="0" u="none" strike="noStrike" cap="none">
                <a:solidFill>
                  <a:srgbClr val="1C4587"/>
                </a:solidFill>
                <a:latin typeface="Poppins ExtraBold"/>
                <a:ea typeface="Poppins ExtraBold"/>
                <a:cs typeface="Poppins ExtraBold"/>
                <a:sym typeface="Poppins ExtraBold"/>
              </a:rPr>
              <a:t>BRACKENRIDGE High School</a:t>
            </a:r>
            <a:endParaRPr sz="700" b="0" i="0" u="none" strike="noStrike" cap="none">
              <a:solidFill>
                <a:srgbClr val="1C4587"/>
              </a:solidFill>
              <a:latin typeface="Arial"/>
              <a:ea typeface="Arial"/>
              <a:cs typeface="Arial"/>
              <a:sym typeface="Arial"/>
            </a:endParaRPr>
          </a:p>
        </p:txBody>
      </p:sp>
      <p:sp>
        <p:nvSpPr>
          <p:cNvPr id="173" name="Google Shape;173;p28"/>
          <p:cNvSpPr txBox="1"/>
          <p:nvPr/>
        </p:nvSpPr>
        <p:spPr>
          <a:xfrm>
            <a:off x="245003" y="1722738"/>
            <a:ext cx="4020300" cy="846300"/>
          </a:xfrm>
          <a:prstGeom prst="rect">
            <a:avLst/>
          </a:prstGeom>
          <a:noFill/>
          <a:ln>
            <a:noFill/>
          </a:ln>
        </p:spPr>
        <p:txBody>
          <a:bodyPr spcFirstLastPara="1" wrap="square" lIns="0" tIns="0" rIns="0" bIns="0" anchor="t" anchorCtr="0">
            <a:spAutoFit/>
          </a:bodyPr>
          <a:lstStyle/>
          <a:p>
            <a:pPr marL="0" marR="0" lvl="0" indent="0" algn="just" rtl="0">
              <a:lnSpc>
                <a:spcPct val="140003"/>
              </a:lnSpc>
              <a:spcBef>
                <a:spcPts val="0"/>
              </a:spcBef>
              <a:spcAft>
                <a:spcPts val="0"/>
              </a:spcAft>
              <a:buClr>
                <a:srgbClr val="000000"/>
              </a:buClr>
              <a:buSzPts val="5500"/>
              <a:buFont typeface="Arial"/>
              <a:buNone/>
            </a:pPr>
            <a:r>
              <a:rPr lang="en" sz="5500" b="0" i="0" u="none" strike="noStrike" cap="none">
                <a:solidFill>
                  <a:srgbClr val="FBC21D"/>
                </a:solidFill>
                <a:latin typeface="Poppins"/>
                <a:ea typeface="Poppins"/>
                <a:cs typeface="Poppins"/>
                <a:sym typeface="Poppins"/>
              </a:rPr>
              <a:t>ECHS</a:t>
            </a:r>
            <a:endParaRPr sz="700" b="0" i="0" u="none" strike="noStrike" cap="none">
              <a:solidFill>
                <a:srgbClr val="FBC21D"/>
              </a:solidFill>
              <a:latin typeface="Arial"/>
              <a:ea typeface="Arial"/>
              <a:cs typeface="Arial"/>
              <a:sym typeface="Arial"/>
            </a:endParaRPr>
          </a:p>
        </p:txBody>
      </p:sp>
      <p:sp>
        <p:nvSpPr>
          <p:cNvPr id="174" name="Google Shape;174;p28"/>
          <p:cNvSpPr txBox="1"/>
          <p:nvPr/>
        </p:nvSpPr>
        <p:spPr>
          <a:xfrm>
            <a:off x="348888" y="2759020"/>
            <a:ext cx="4332600" cy="1969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1600"/>
              <a:buFont typeface="Arial"/>
              <a:buNone/>
            </a:pPr>
            <a:r>
              <a:rPr lang="en" sz="1600" b="0" i="0" u="none" strike="noStrike" cap="none">
                <a:solidFill>
                  <a:schemeClr val="dk2"/>
                </a:solidFill>
                <a:latin typeface="Poppins"/>
                <a:ea typeface="Poppins"/>
                <a:cs typeface="Poppins"/>
                <a:sym typeface="Poppins"/>
              </a:rPr>
              <a:t>STEERING COMMITTEE PRESENTATION</a:t>
            </a:r>
            <a:endParaRPr sz="700" b="0" i="0" u="none" strike="noStrike" cap="none">
              <a:solidFill>
                <a:schemeClr val="dk2"/>
              </a:solidFill>
              <a:latin typeface="Arial"/>
              <a:ea typeface="Arial"/>
              <a:cs typeface="Arial"/>
              <a:sym typeface="Arial"/>
            </a:endParaRPr>
          </a:p>
        </p:txBody>
      </p:sp>
      <p:sp>
        <p:nvSpPr>
          <p:cNvPr id="175" name="Google Shape;175;p28"/>
          <p:cNvSpPr txBox="1"/>
          <p:nvPr/>
        </p:nvSpPr>
        <p:spPr>
          <a:xfrm>
            <a:off x="348888" y="4433250"/>
            <a:ext cx="966150" cy="138600"/>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900"/>
              <a:buFont typeface="Arial"/>
              <a:buNone/>
            </a:pPr>
            <a:r>
              <a:rPr lang="en" sz="900" b="0" i="0" u="none" strike="noStrike" cap="none">
                <a:solidFill>
                  <a:schemeClr val="dk1"/>
                </a:solidFill>
                <a:latin typeface="Poppins"/>
                <a:ea typeface="Poppins"/>
                <a:cs typeface="Poppins"/>
                <a:sym typeface="Poppins"/>
              </a:rPr>
              <a:t>www.saisd.net</a:t>
            </a:r>
            <a:endParaRPr sz="900" b="0" i="0" u="none" strike="noStrike" cap="none">
              <a:solidFill>
                <a:schemeClr val="dk1"/>
              </a:solidFill>
              <a:latin typeface="Arial"/>
              <a:ea typeface="Arial"/>
              <a:cs typeface="Arial"/>
              <a:sym typeface="Arial"/>
            </a:endParaRPr>
          </a:p>
        </p:txBody>
      </p:sp>
      <p:sp>
        <p:nvSpPr>
          <p:cNvPr id="176" name="Google Shape;176;p28"/>
          <p:cNvSpPr/>
          <p:nvPr/>
        </p:nvSpPr>
        <p:spPr>
          <a:xfrm>
            <a:off x="275850" y="752622"/>
            <a:ext cx="663583" cy="23816"/>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177" name="Google Shape;177;p28"/>
          <p:cNvSpPr txBox="1"/>
          <p:nvPr/>
        </p:nvSpPr>
        <p:spPr>
          <a:xfrm>
            <a:off x="309100" y="3140663"/>
            <a:ext cx="43326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Poppins"/>
                <a:ea typeface="Poppins"/>
                <a:cs typeface="Poppins"/>
                <a:sym typeface="Poppins"/>
              </a:rPr>
              <a:t>Presenter: Dr. David Villalobos / Mr</a:t>
            </a:r>
            <a:r>
              <a:rPr lang="en" sz="1200">
                <a:solidFill>
                  <a:schemeClr val="dk1"/>
                </a:solidFill>
                <a:latin typeface="Poppins"/>
                <a:ea typeface="Poppins"/>
                <a:cs typeface="Poppins"/>
                <a:sym typeface="Poppins"/>
              </a:rPr>
              <a:t>s. Gabriela Menchaca</a:t>
            </a:r>
            <a:endParaRPr sz="12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Poppins"/>
                <a:ea typeface="Poppins"/>
                <a:cs typeface="Poppins"/>
                <a:sym typeface="Poppins"/>
              </a:rPr>
              <a:t>Location: SAISD Central Office</a:t>
            </a:r>
            <a:endParaRPr sz="1200" b="0" i="0" u="none" strike="noStrike" cap="none">
              <a:solidFill>
                <a:schemeClr val="dk1"/>
              </a:solidFill>
              <a:latin typeface="Poppins"/>
              <a:ea typeface="Poppins"/>
              <a:cs typeface="Poppins"/>
              <a:sym typeface="Poppins"/>
            </a:endParaRPr>
          </a:p>
          <a:p>
            <a:pPr>
              <a:buSzPts val="1200"/>
            </a:pPr>
            <a:r>
              <a:rPr lang="en" sz="1200" b="0" i="0" u="none" strike="noStrike" cap="none">
                <a:solidFill>
                  <a:schemeClr val="dk1"/>
                </a:solidFill>
                <a:latin typeface="Poppins"/>
                <a:ea typeface="Poppins"/>
                <a:cs typeface="Poppins"/>
                <a:sym typeface="Poppins"/>
              </a:rPr>
              <a:t>Date: </a:t>
            </a:r>
            <a:r>
              <a:rPr lang="en" sz="1200">
                <a:solidFill>
                  <a:schemeClr val="dk1"/>
                </a:solidFill>
                <a:latin typeface="Poppins"/>
                <a:ea typeface="Poppins"/>
                <a:cs typeface="Poppins"/>
                <a:sym typeface="Poppins"/>
              </a:rPr>
              <a:t>October 6</a:t>
            </a:r>
            <a:r>
              <a:rPr lang="en" sz="1200" b="0" i="0" u="none" strike="noStrike" cap="none">
                <a:solidFill>
                  <a:schemeClr val="dk1"/>
                </a:solidFill>
                <a:latin typeface="Poppins"/>
                <a:ea typeface="Poppins"/>
                <a:cs typeface="Poppins"/>
                <a:sym typeface="Poppins"/>
              </a:rPr>
              <a:t>, 2023</a:t>
            </a:r>
            <a:endParaRPr sz="12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Poppins"/>
                <a:ea typeface="Poppins"/>
                <a:cs typeface="Poppins"/>
                <a:sym typeface="Poppins"/>
              </a:rPr>
              <a:t>Time: 8:30 AM</a:t>
            </a:r>
            <a:endParaRPr sz="1200" b="0" i="0" u="none" strike="noStrike" cap="none">
              <a:solidFill>
                <a:schemeClr val="dk1"/>
              </a:solidFill>
              <a:latin typeface="Poppins"/>
              <a:ea typeface="Poppins"/>
              <a:cs typeface="Poppins"/>
              <a:sym typeface="Poppins"/>
            </a:endParaRPr>
          </a:p>
        </p:txBody>
      </p:sp>
      <p:pic>
        <p:nvPicPr>
          <p:cNvPr id="178" name="Google Shape;178;p28"/>
          <p:cNvPicPr preferRelativeResize="0"/>
          <p:nvPr/>
        </p:nvPicPr>
        <p:blipFill rotWithShape="1">
          <a:blip r:embed="rId5">
            <a:alphaModFix/>
          </a:blip>
          <a:srcRect/>
          <a:stretch/>
        </p:blipFill>
        <p:spPr>
          <a:xfrm>
            <a:off x="5258735" y="3628124"/>
            <a:ext cx="514350" cy="1146184"/>
          </a:xfrm>
          <a:prstGeom prst="rect">
            <a:avLst/>
          </a:prstGeom>
          <a:noFill/>
          <a:ln>
            <a:noFill/>
          </a:ln>
        </p:spPr>
      </p:pic>
      <p:pic>
        <p:nvPicPr>
          <p:cNvPr id="179" name="Google Shape;179;p28"/>
          <p:cNvPicPr preferRelativeResize="0"/>
          <p:nvPr/>
        </p:nvPicPr>
        <p:blipFill rotWithShape="1">
          <a:blip r:embed="rId6">
            <a:alphaModFix/>
          </a:blip>
          <a:srcRect/>
          <a:stretch/>
        </p:blipFill>
        <p:spPr>
          <a:xfrm rot="5400000">
            <a:off x="4906084" y="-315917"/>
            <a:ext cx="514350" cy="1146184"/>
          </a:xfrm>
          <a:prstGeom prst="rect">
            <a:avLst/>
          </a:prstGeom>
          <a:noFill/>
          <a:ln>
            <a:noFill/>
          </a:ln>
        </p:spPr>
      </p:pic>
      <p:grpSp>
        <p:nvGrpSpPr>
          <p:cNvPr id="180" name="Google Shape;180;p28"/>
          <p:cNvGrpSpPr/>
          <p:nvPr/>
        </p:nvGrpSpPr>
        <p:grpSpPr>
          <a:xfrm>
            <a:off x="-745888" y="4784000"/>
            <a:ext cx="9889908" cy="1633427"/>
            <a:chOff x="0" y="-47625"/>
            <a:chExt cx="3298395" cy="860400"/>
          </a:xfrm>
        </p:grpSpPr>
        <p:sp>
          <p:nvSpPr>
            <p:cNvPr id="181" name="Google Shape;181;p28"/>
            <p:cNvSpPr/>
            <p:nvPr/>
          </p:nvSpPr>
          <p:spPr>
            <a:xfrm>
              <a:off x="0" y="0"/>
              <a:ext cx="3298395" cy="12543"/>
            </a:xfrm>
            <a:custGeom>
              <a:avLst/>
              <a:gdLst/>
              <a:ahLst/>
              <a:cxnLst/>
              <a:rect l="l" t="t" r="r" b="b"/>
              <a:pathLst>
                <a:path w="3298395" h="12543" extrusionOk="0">
                  <a:moveTo>
                    <a:pt x="0" y="0"/>
                  </a:moveTo>
                  <a:lnTo>
                    <a:pt x="3298395" y="0"/>
                  </a:lnTo>
                  <a:lnTo>
                    <a:pt x="3298395" y="12543"/>
                  </a:lnTo>
                  <a:lnTo>
                    <a:pt x="0" y="12543"/>
                  </a:lnTo>
                  <a:close/>
                </a:path>
              </a:pathLst>
            </a:custGeom>
            <a:solidFill>
              <a:srgbClr val="FBC21D"/>
            </a:solidFill>
            <a:ln>
              <a:noFill/>
            </a:ln>
          </p:spPr>
        </p:sp>
        <p:sp>
          <p:nvSpPr>
            <p:cNvPr id="182" name="Google Shape;182;p28"/>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183" name="Google Shape;183;p28"/>
          <p:cNvPicPr preferRelativeResize="0"/>
          <p:nvPr/>
        </p:nvPicPr>
        <p:blipFill rotWithShape="1">
          <a:blip r:embed="rId7">
            <a:alphaModFix/>
          </a:blip>
          <a:srcRect/>
          <a:stretch/>
        </p:blipFill>
        <p:spPr>
          <a:xfrm>
            <a:off x="293180" y="246075"/>
            <a:ext cx="628930" cy="435413"/>
          </a:xfrm>
          <a:prstGeom prst="rect">
            <a:avLst/>
          </a:prstGeom>
          <a:noFill/>
          <a:ln>
            <a:noFill/>
          </a:ln>
        </p:spPr>
      </p:pic>
      <p:pic>
        <p:nvPicPr>
          <p:cNvPr id="184" name="Google Shape;184;p28"/>
          <p:cNvPicPr preferRelativeResize="0"/>
          <p:nvPr/>
        </p:nvPicPr>
        <p:blipFill rotWithShape="1">
          <a:blip r:embed="rId8">
            <a:alphaModFix/>
          </a:blip>
          <a:srcRect/>
          <a:stretch/>
        </p:blipFill>
        <p:spPr>
          <a:xfrm>
            <a:off x="5404323" y="681500"/>
            <a:ext cx="3218514" cy="3764025"/>
          </a:xfrm>
          <a:prstGeom prst="rect">
            <a:avLst/>
          </a:prstGeom>
          <a:noFill/>
          <a:ln>
            <a:noFill/>
          </a:ln>
        </p:spPr>
      </p:pic>
      <p:pic>
        <p:nvPicPr>
          <p:cNvPr id="24" name="Audio 23">
            <a:hlinkClick r:id="" action="ppaction://media"/>
            <a:extLst>
              <a:ext uri="{FF2B5EF4-FFF2-40B4-BE49-F238E27FC236}">
                <a16:creationId xmlns:a16="http://schemas.microsoft.com/office/drawing/2014/main" id="{27B40076-0657-FE5B-3E79-0B97870D608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5251"/>
    </mc:Choice>
    <mc:Fallback>
      <p:transition spd="slow" advTm="1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7"/>
          <p:cNvPicPr preferRelativeResize="0"/>
          <p:nvPr/>
        </p:nvPicPr>
        <p:blipFill rotWithShape="1">
          <a:blip r:embed="rId5">
            <a:alphaModFix/>
          </a:blip>
          <a:srcRect/>
          <a:stretch/>
        </p:blipFill>
        <p:spPr>
          <a:xfrm rot="5400000">
            <a:off x="8142066" y="-162306"/>
            <a:ext cx="514350" cy="1146184"/>
          </a:xfrm>
          <a:prstGeom prst="rect">
            <a:avLst/>
          </a:prstGeom>
          <a:noFill/>
          <a:ln>
            <a:noFill/>
          </a:ln>
        </p:spPr>
      </p:pic>
      <p:grpSp>
        <p:nvGrpSpPr>
          <p:cNvPr id="323" name="Google Shape;323;p37"/>
          <p:cNvGrpSpPr/>
          <p:nvPr/>
        </p:nvGrpSpPr>
        <p:grpSpPr>
          <a:xfrm>
            <a:off x="-745887" y="4784006"/>
            <a:ext cx="10384305" cy="1633427"/>
            <a:chOff x="0" y="-47625"/>
            <a:chExt cx="5469886" cy="860400"/>
          </a:xfrm>
        </p:grpSpPr>
        <p:sp>
          <p:nvSpPr>
            <p:cNvPr id="324" name="Google Shape;324;p37"/>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325" name="Google Shape;325;p37"/>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26" name="Google Shape;326;p37"/>
          <p:cNvSpPr txBox="1"/>
          <p:nvPr/>
        </p:nvSpPr>
        <p:spPr>
          <a:xfrm>
            <a:off x="514350" y="571038"/>
            <a:ext cx="714750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3:</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TARGET POPULATION</a:t>
            </a:r>
            <a:endParaRPr sz="2900" b="0" i="0" u="none" strike="noStrike" cap="none">
              <a:solidFill>
                <a:srgbClr val="1C4587"/>
              </a:solidFill>
              <a:latin typeface="Poppins"/>
              <a:ea typeface="Poppins"/>
              <a:cs typeface="Poppins"/>
              <a:sym typeface="Poppins"/>
            </a:endParaRPr>
          </a:p>
        </p:txBody>
      </p:sp>
      <p:sp>
        <p:nvSpPr>
          <p:cNvPr id="327" name="Google Shape;327;p37"/>
          <p:cNvSpPr txBox="1"/>
          <p:nvPr/>
        </p:nvSpPr>
        <p:spPr>
          <a:xfrm>
            <a:off x="547600" y="1067313"/>
            <a:ext cx="8335200" cy="1185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100" b="0" i="0" u="none" strike="noStrike" cap="none" dirty="0">
                <a:solidFill>
                  <a:schemeClr val="dk1"/>
                </a:solidFill>
                <a:latin typeface="Poppins"/>
                <a:ea typeface="Poppins"/>
                <a:cs typeface="Poppins"/>
                <a:sym typeface="Poppins"/>
              </a:rPr>
              <a:t>The Early College High School (ECHS) shall target and enroll historically underserved students. The</a:t>
            </a:r>
            <a:r>
              <a:rPr lang="en" sz="1100" dirty="0">
                <a:solidFill>
                  <a:schemeClr val="dk1"/>
                </a:solidFill>
                <a:latin typeface="Poppins"/>
                <a:ea typeface="Poppins"/>
                <a:cs typeface="Poppins"/>
                <a:sym typeface="Poppins"/>
              </a:rPr>
              <a:t> </a:t>
            </a:r>
            <a:r>
              <a:rPr lang="en" sz="1100" b="0" i="0" u="none" strike="noStrike" cap="none" dirty="0">
                <a:solidFill>
                  <a:schemeClr val="dk1"/>
                </a:solidFill>
                <a:latin typeface="Poppins"/>
                <a:ea typeface="Poppins"/>
                <a:cs typeface="Poppins"/>
                <a:sym typeface="Poppins"/>
              </a:rPr>
              <a:t>campus must enable students who are at-risk of dropping out or those who wish to accelerate</a:t>
            </a:r>
            <a:r>
              <a:rPr lang="en" sz="1100" dirty="0">
                <a:solidFill>
                  <a:schemeClr val="dk1"/>
                </a:solidFill>
                <a:latin typeface="Poppins"/>
                <a:ea typeface="Poppins"/>
                <a:cs typeface="Poppins"/>
                <a:sym typeface="Poppins"/>
              </a:rPr>
              <a:t> </a:t>
            </a:r>
            <a:r>
              <a:rPr lang="en" sz="1100" b="0" i="0" u="none" strike="noStrike" cap="none" dirty="0">
                <a:solidFill>
                  <a:schemeClr val="dk1"/>
                </a:solidFill>
                <a:latin typeface="Poppins"/>
                <a:ea typeface="Poppins"/>
                <a:cs typeface="Poppins"/>
                <a:sym typeface="Poppins"/>
              </a:rPr>
              <a:t>completion of high school to combine high school courses and college-level courses.</a:t>
            </a:r>
            <a:endParaRPr sz="11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endParaRPr sz="11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1100" b="0" i="0" u="none" strike="noStrike" cap="none" dirty="0">
                <a:solidFill>
                  <a:schemeClr val="dk1"/>
                </a:solidFill>
                <a:latin typeface="Poppins"/>
                <a:ea typeface="Poppins"/>
                <a:cs typeface="Poppins"/>
                <a:sym typeface="Poppins"/>
              </a:rPr>
              <a:t>Enrollment decisions shall not be based on state assessment scores, discipline history, teacher recommendations, parent or</a:t>
            </a:r>
            <a:r>
              <a:rPr lang="en" sz="1100" dirty="0">
                <a:solidFill>
                  <a:schemeClr val="dk1"/>
                </a:solidFill>
                <a:latin typeface="Poppins"/>
                <a:ea typeface="Poppins"/>
                <a:cs typeface="Poppins"/>
                <a:sym typeface="Poppins"/>
              </a:rPr>
              <a:t> </a:t>
            </a:r>
            <a:r>
              <a:rPr lang="en" sz="1100" b="0" i="0" u="none" strike="noStrike" cap="none" dirty="0">
                <a:solidFill>
                  <a:schemeClr val="dk1"/>
                </a:solidFill>
                <a:latin typeface="Poppins"/>
                <a:ea typeface="Poppins"/>
                <a:cs typeface="Poppins"/>
                <a:sym typeface="Poppins"/>
              </a:rPr>
              <a:t>student essays, minimum grade point average (GPA), or other criteria that create barriers for student enrollment.</a:t>
            </a:r>
            <a:endParaRPr sz="1100" b="0" i="0" u="none" strike="noStrike" cap="none" dirty="0">
              <a:solidFill>
                <a:schemeClr val="dk1"/>
              </a:solidFill>
              <a:latin typeface="Poppins"/>
              <a:ea typeface="Poppins"/>
              <a:cs typeface="Poppins"/>
              <a:sym typeface="Poppins"/>
            </a:endParaRPr>
          </a:p>
        </p:txBody>
      </p:sp>
      <p:grpSp>
        <p:nvGrpSpPr>
          <p:cNvPr id="328" name="Google Shape;328;p37"/>
          <p:cNvGrpSpPr/>
          <p:nvPr/>
        </p:nvGrpSpPr>
        <p:grpSpPr>
          <a:xfrm>
            <a:off x="514350" y="881585"/>
            <a:ext cx="939733" cy="181112"/>
            <a:chOff x="0" y="-47623"/>
            <a:chExt cx="495000" cy="95400"/>
          </a:xfrm>
        </p:grpSpPr>
        <p:sp>
          <p:nvSpPr>
            <p:cNvPr id="329" name="Google Shape;329;p37"/>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330" name="Google Shape;330;p37"/>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331" name="Google Shape;331;p37"/>
          <p:cNvPicPr preferRelativeResize="0"/>
          <p:nvPr/>
        </p:nvPicPr>
        <p:blipFill rotWithShape="1">
          <a:blip r:embed="rId6">
            <a:alphaModFix/>
          </a:blip>
          <a:srcRect/>
          <a:stretch/>
        </p:blipFill>
        <p:spPr>
          <a:xfrm>
            <a:off x="8637538" y="4519749"/>
            <a:ext cx="380138" cy="264250"/>
          </a:xfrm>
          <a:prstGeom prst="rect">
            <a:avLst/>
          </a:prstGeom>
          <a:noFill/>
          <a:ln>
            <a:noFill/>
          </a:ln>
        </p:spPr>
      </p:pic>
      <p:sp>
        <p:nvSpPr>
          <p:cNvPr id="332" name="Google Shape;332;p37"/>
          <p:cNvSpPr txBox="1"/>
          <p:nvPr/>
        </p:nvSpPr>
        <p:spPr>
          <a:xfrm>
            <a:off x="547600" y="1606207"/>
            <a:ext cx="8335200" cy="184650"/>
          </a:xfrm>
          <a:prstGeom prst="rect">
            <a:avLst/>
          </a:prstGeom>
          <a:noFill/>
          <a:ln>
            <a:noFill/>
          </a:ln>
        </p:spPr>
        <p:txBody>
          <a:bodyPr spcFirstLastPara="1" wrap="square" lIns="0" tIns="0" rIns="0" bIns="0" anchor="t" anchorCtr="0">
            <a:spAutoFit/>
          </a:bodyPr>
          <a:lstStyle/>
          <a:p>
            <a:pPr marL="2286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Poppins"/>
              <a:ea typeface="Poppins"/>
              <a:cs typeface="Poppins"/>
              <a:sym typeface="Poppins"/>
            </a:endParaRPr>
          </a:p>
        </p:txBody>
      </p:sp>
      <p:pic>
        <p:nvPicPr>
          <p:cNvPr id="333" name="Google Shape;333;p37"/>
          <p:cNvPicPr preferRelativeResize="0"/>
          <p:nvPr/>
        </p:nvPicPr>
        <p:blipFill rotWithShape="1">
          <a:blip r:embed="rId7">
            <a:alphaModFix/>
          </a:blip>
          <a:srcRect/>
          <a:stretch/>
        </p:blipFill>
        <p:spPr>
          <a:xfrm>
            <a:off x="8676402" y="4497550"/>
            <a:ext cx="413776" cy="286450"/>
          </a:xfrm>
          <a:prstGeom prst="rect">
            <a:avLst/>
          </a:prstGeom>
          <a:noFill/>
          <a:ln>
            <a:noFill/>
          </a:ln>
        </p:spPr>
      </p:pic>
      <p:graphicFrame>
        <p:nvGraphicFramePr>
          <p:cNvPr id="334" name="Google Shape;334;p37"/>
          <p:cNvGraphicFramePr/>
          <p:nvPr/>
        </p:nvGraphicFramePr>
        <p:xfrm>
          <a:off x="898663" y="2365588"/>
          <a:ext cx="7233975" cy="2408010"/>
        </p:xfrm>
        <a:graphic>
          <a:graphicData uri="http://schemas.openxmlformats.org/drawingml/2006/table">
            <a:tbl>
              <a:tblPr>
                <a:noFill/>
                <a:tableStyleId>{0B1B0523-347B-416E-93FA-D79F08501445}</a:tableStyleId>
              </a:tblPr>
              <a:tblGrid>
                <a:gridCol w="2237700">
                  <a:extLst>
                    <a:ext uri="{9D8B030D-6E8A-4147-A177-3AD203B41FA5}">
                      <a16:colId xmlns:a16="http://schemas.microsoft.com/office/drawing/2014/main" val="20000"/>
                    </a:ext>
                  </a:extLst>
                </a:gridCol>
                <a:gridCol w="1124600">
                  <a:extLst>
                    <a:ext uri="{9D8B030D-6E8A-4147-A177-3AD203B41FA5}">
                      <a16:colId xmlns:a16="http://schemas.microsoft.com/office/drawing/2014/main" val="20001"/>
                    </a:ext>
                  </a:extLst>
                </a:gridCol>
                <a:gridCol w="1382425">
                  <a:extLst>
                    <a:ext uri="{9D8B030D-6E8A-4147-A177-3AD203B41FA5}">
                      <a16:colId xmlns:a16="http://schemas.microsoft.com/office/drawing/2014/main" val="20002"/>
                    </a:ext>
                  </a:extLst>
                </a:gridCol>
                <a:gridCol w="1180525">
                  <a:extLst>
                    <a:ext uri="{9D8B030D-6E8A-4147-A177-3AD203B41FA5}">
                      <a16:colId xmlns:a16="http://schemas.microsoft.com/office/drawing/2014/main" val="20003"/>
                    </a:ext>
                  </a:extLst>
                </a:gridCol>
                <a:gridCol w="1308725">
                  <a:extLst>
                    <a:ext uri="{9D8B030D-6E8A-4147-A177-3AD203B41FA5}">
                      <a16:colId xmlns:a16="http://schemas.microsoft.com/office/drawing/2014/main" val="20004"/>
                    </a:ext>
                  </a:extLst>
                </a:gridCol>
              </a:tblGrid>
              <a:tr h="233825">
                <a:tc>
                  <a:txBody>
                    <a:bodyPr/>
                    <a:lstStyle/>
                    <a:p>
                      <a:pPr marL="0" marR="0" lvl="0" indent="0" algn="ctr" rtl="0">
                        <a:lnSpc>
                          <a:spcPct val="100000"/>
                        </a:lnSpc>
                        <a:spcBef>
                          <a:spcPts val="0"/>
                        </a:spcBef>
                        <a:spcAft>
                          <a:spcPts val="0"/>
                        </a:spcAft>
                        <a:buClr>
                          <a:srgbClr val="000000"/>
                        </a:buClr>
                        <a:buSzPts val="700"/>
                        <a:buFont typeface="Arial"/>
                        <a:buNone/>
                      </a:pPr>
                      <a:r>
                        <a:rPr lang="en" sz="1000" b="1" u="none" strike="noStrike" cap="none"/>
                        <a:t>Gender</a:t>
                      </a:r>
                      <a:endParaRPr sz="1000" b="1" u="none" strike="noStrike" cap="none"/>
                    </a:p>
                  </a:txBody>
                  <a:tcPr marL="45725" marR="457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1C232"/>
                    </a:solidFill>
                  </a:tcPr>
                </a:tc>
                <a:tc gridSpan="2">
                  <a:txBody>
                    <a:bodyPr/>
                    <a:lstStyle/>
                    <a:p>
                      <a:pPr marL="0" marR="0" lvl="0" indent="0" algn="ctr" rtl="0">
                        <a:lnSpc>
                          <a:spcPct val="100000"/>
                        </a:lnSpc>
                        <a:spcBef>
                          <a:spcPts val="0"/>
                        </a:spcBef>
                        <a:spcAft>
                          <a:spcPts val="0"/>
                        </a:spcAft>
                        <a:buClr>
                          <a:srgbClr val="000000"/>
                        </a:buClr>
                        <a:buSzPts val="700"/>
                        <a:buFont typeface="Arial"/>
                        <a:buNone/>
                      </a:pPr>
                      <a:r>
                        <a:rPr lang="en" sz="1000" b="1" u="none" strike="noStrike" cap="none"/>
                        <a:t>Campus </a:t>
                      </a:r>
                      <a:endParaRPr sz="1000" b="1" u="none" strike="noStrike" cap="none"/>
                    </a:p>
                  </a:txBody>
                  <a:tcPr marL="45725" marR="457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1C232"/>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700"/>
                        <a:buFont typeface="Arial"/>
                        <a:buNone/>
                      </a:pPr>
                      <a:r>
                        <a:rPr lang="en" sz="1000" b="1" u="none" strike="noStrike" cap="none"/>
                        <a:t>District </a:t>
                      </a:r>
                      <a:endParaRPr sz="1000" b="1" u="none" strike="noStrike" cap="none"/>
                    </a:p>
                  </a:txBody>
                  <a:tcPr marL="45725" marR="457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1C232"/>
                    </a:solidFill>
                  </a:tcPr>
                </a:tc>
                <a:tc hMerge="1">
                  <a:txBody>
                    <a:bodyPr/>
                    <a:lstStyle/>
                    <a:p>
                      <a:endParaRPr lang="en-US"/>
                    </a:p>
                  </a:txBody>
                  <a:tcPr/>
                </a:tc>
                <a:extLst>
                  <a:ext uri="{0D108BD9-81ED-4DB2-BD59-A6C34878D82A}">
                    <a16:rowId xmlns:a16="http://schemas.microsoft.com/office/drawing/2014/main" val="10000"/>
                  </a:ext>
                </a:extLst>
              </a:tr>
              <a:tr h="233825">
                <a:tc>
                  <a:txBody>
                    <a:bodyPr/>
                    <a:lstStyle/>
                    <a:p>
                      <a:pPr marL="0" marR="0" lvl="0" indent="0" algn="l" rtl="0">
                        <a:lnSpc>
                          <a:spcPct val="100000"/>
                        </a:lnSpc>
                        <a:spcBef>
                          <a:spcPts val="0"/>
                        </a:spcBef>
                        <a:spcAft>
                          <a:spcPts val="0"/>
                        </a:spcAft>
                        <a:buClr>
                          <a:srgbClr val="000000"/>
                        </a:buClr>
                        <a:buSzPts val="700"/>
                        <a:buFont typeface="Arial"/>
                        <a:buNone/>
                      </a:pPr>
                      <a:r>
                        <a:rPr lang="en" sz="1200" u="none" strike="noStrike" cap="none"/>
                        <a:t>Female</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57.4%</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243</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49.4%</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22,093</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33825">
                <a:tc>
                  <a:txBody>
                    <a:bodyPr/>
                    <a:lstStyle/>
                    <a:p>
                      <a:pPr marL="0" marR="0" lvl="0" indent="0" algn="l" rtl="0">
                        <a:lnSpc>
                          <a:spcPct val="100000"/>
                        </a:lnSpc>
                        <a:spcBef>
                          <a:spcPts val="0"/>
                        </a:spcBef>
                        <a:spcAft>
                          <a:spcPts val="0"/>
                        </a:spcAft>
                        <a:buClr>
                          <a:srgbClr val="000000"/>
                        </a:buClr>
                        <a:buSzPts val="700"/>
                        <a:buFont typeface="Arial"/>
                        <a:buNone/>
                      </a:pPr>
                      <a:r>
                        <a:rPr lang="en" sz="1200" u="none" strike="noStrike" cap="none"/>
                        <a:t>Male</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42.6%</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180</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50.6%</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22,658</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33825">
                <a:tc>
                  <a:txBody>
                    <a:bodyPr/>
                    <a:lstStyle/>
                    <a:p>
                      <a:pPr marL="0" marR="0" lvl="0" indent="0" algn="ctr" rtl="0">
                        <a:lnSpc>
                          <a:spcPct val="100000"/>
                        </a:lnSpc>
                        <a:spcBef>
                          <a:spcPts val="0"/>
                        </a:spcBef>
                        <a:spcAft>
                          <a:spcPts val="0"/>
                        </a:spcAft>
                        <a:buClr>
                          <a:srgbClr val="000000"/>
                        </a:buClr>
                        <a:buSzPts val="700"/>
                        <a:buFont typeface="Arial"/>
                        <a:buNone/>
                      </a:pPr>
                      <a:r>
                        <a:rPr lang="en" sz="1000" u="none" strike="noStrike" cap="none">
                          <a:solidFill>
                            <a:schemeClr val="lt1"/>
                          </a:solidFill>
                        </a:rPr>
                        <a:t>Special Populations</a:t>
                      </a:r>
                      <a:endParaRPr sz="1000" u="none" strike="noStrike" cap="none">
                        <a:solidFill>
                          <a:schemeClr val="lt1"/>
                        </a:solidFill>
                      </a:endParaRPr>
                    </a:p>
                  </a:txBody>
                  <a:tcPr marL="45725" marR="45725" marT="45725" marB="457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7030A0"/>
                    </a:solidFill>
                  </a:tcPr>
                </a:tc>
                <a:tc gridSpan="2">
                  <a:txBody>
                    <a:bodyPr/>
                    <a:lstStyle/>
                    <a:p>
                      <a:pPr marL="0" marR="0" lvl="0" indent="0" algn="ctr" rtl="0">
                        <a:lnSpc>
                          <a:spcPct val="100000"/>
                        </a:lnSpc>
                        <a:spcBef>
                          <a:spcPts val="0"/>
                        </a:spcBef>
                        <a:spcAft>
                          <a:spcPts val="0"/>
                        </a:spcAft>
                        <a:buClr>
                          <a:srgbClr val="000000"/>
                        </a:buClr>
                        <a:buSzPts val="700"/>
                        <a:buFont typeface="Arial"/>
                        <a:buNone/>
                      </a:pPr>
                      <a:r>
                        <a:rPr lang="en" sz="1000" u="none" strike="noStrike" cap="none">
                          <a:solidFill>
                            <a:schemeClr val="lt1"/>
                          </a:solidFill>
                        </a:rPr>
                        <a:t>Campus </a:t>
                      </a:r>
                      <a:endParaRPr sz="1000" u="none" strike="noStrike" cap="none">
                        <a:solidFill>
                          <a:schemeClr val="lt1"/>
                        </a:solidFill>
                      </a:endParaRPr>
                    </a:p>
                  </a:txBody>
                  <a:tcPr marL="45725" marR="45725" marT="45725" marB="457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7030A0"/>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700"/>
                        <a:buFont typeface="Arial"/>
                        <a:buNone/>
                      </a:pPr>
                      <a:r>
                        <a:rPr lang="en" sz="1000" u="none" strike="noStrike" cap="none">
                          <a:solidFill>
                            <a:schemeClr val="lt1"/>
                          </a:solidFill>
                        </a:rPr>
                        <a:t>DIstrict </a:t>
                      </a:r>
                      <a:endParaRPr sz="1000" u="none" strike="noStrike" cap="none">
                        <a:solidFill>
                          <a:schemeClr val="lt1"/>
                        </a:solidFill>
                      </a:endParaRPr>
                    </a:p>
                  </a:txBody>
                  <a:tcPr marL="45725" marR="45725" marT="45725" marB="457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7030A0"/>
                    </a:solidFill>
                  </a:tcPr>
                </a:tc>
                <a:tc hMerge="1">
                  <a:txBody>
                    <a:bodyPr/>
                    <a:lstStyle/>
                    <a:p>
                      <a:endParaRPr lang="en-US"/>
                    </a:p>
                  </a:txBody>
                  <a:tcPr/>
                </a:tc>
                <a:extLst>
                  <a:ext uri="{0D108BD9-81ED-4DB2-BD59-A6C34878D82A}">
                    <a16:rowId xmlns:a16="http://schemas.microsoft.com/office/drawing/2014/main" val="10003"/>
                  </a:ext>
                </a:extLst>
              </a:tr>
              <a:tr h="233825">
                <a:tc>
                  <a:txBody>
                    <a:bodyPr/>
                    <a:lstStyle/>
                    <a:p>
                      <a:pPr marL="0" marR="0" lvl="0" indent="0" algn="l" rtl="0">
                        <a:lnSpc>
                          <a:spcPct val="100000"/>
                        </a:lnSpc>
                        <a:spcBef>
                          <a:spcPts val="0"/>
                        </a:spcBef>
                        <a:spcAft>
                          <a:spcPts val="0"/>
                        </a:spcAft>
                        <a:buClr>
                          <a:srgbClr val="000000"/>
                        </a:buClr>
                        <a:buSzPts val="700"/>
                        <a:buFont typeface="Arial"/>
                        <a:buNone/>
                      </a:pPr>
                      <a:r>
                        <a:rPr lang="en" sz="1200" u="none" strike="noStrike" cap="none"/>
                        <a:t>At-Risk</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32.2%</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136</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32.6%</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14,574</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33825">
                <a:tc>
                  <a:txBody>
                    <a:bodyPr/>
                    <a:lstStyle/>
                    <a:p>
                      <a:pPr marL="0" marR="0" lvl="0" indent="0" algn="l" rtl="0">
                        <a:lnSpc>
                          <a:spcPct val="100000"/>
                        </a:lnSpc>
                        <a:spcBef>
                          <a:spcPts val="0"/>
                        </a:spcBef>
                        <a:spcAft>
                          <a:spcPts val="0"/>
                        </a:spcAft>
                        <a:buClr>
                          <a:srgbClr val="000000"/>
                        </a:buClr>
                        <a:buSzPts val="700"/>
                        <a:buFont typeface="Arial"/>
                        <a:buNone/>
                      </a:pPr>
                      <a:r>
                        <a:rPr lang="en" sz="1200" u="none" strike="noStrike" cap="none"/>
                        <a:t>Economically Disadvantaged</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86.8%</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367</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88.4%</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39,546</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33825">
                <a:tc>
                  <a:txBody>
                    <a:bodyPr/>
                    <a:lstStyle/>
                    <a:p>
                      <a:pPr marL="0" marR="0" lvl="0" indent="0" algn="l" rtl="0">
                        <a:lnSpc>
                          <a:spcPct val="100000"/>
                        </a:lnSpc>
                        <a:spcBef>
                          <a:spcPts val="0"/>
                        </a:spcBef>
                        <a:spcAft>
                          <a:spcPts val="0"/>
                        </a:spcAft>
                        <a:buClr>
                          <a:srgbClr val="000000"/>
                        </a:buClr>
                        <a:buSzPts val="700"/>
                        <a:buFont typeface="Arial"/>
                        <a:buNone/>
                      </a:pPr>
                      <a:r>
                        <a:rPr lang="en" sz="1200" u="none" strike="noStrike" cap="none"/>
                        <a:t>Special Education</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4.0%</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17</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15.6%</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6,960</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33825">
                <a:tc>
                  <a:txBody>
                    <a:bodyPr/>
                    <a:lstStyle/>
                    <a:p>
                      <a:pPr marL="0" marR="0" lvl="0" indent="0" algn="l" rtl="0">
                        <a:lnSpc>
                          <a:spcPct val="100000"/>
                        </a:lnSpc>
                        <a:spcBef>
                          <a:spcPts val="0"/>
                        </a:spcBef>
                        <a:spcAft>
                          <a:spcPts val="0"/>
                        </a:spcAft>
                        <a:buClr>
                          <a:srgbClr val="000000"/>
                        </a:buClr>
                        <a:buSzPts val="700"/>
                        <a:buFont typeface="Arial"/>
                        <a:buNone/>
                      </a:pPr>
                      <a:r>
                        <a:rPr lang="en" sz="1200" u="none" strike="noStrike" cap="none"/>
                        <a:t>504</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5.2%</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22</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4.3%</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1,923</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33825">
                <a:tc>
                  <a:txBody>
                    <a:bodyPr/>
                    <a:lstStyle/>
                    <a:p>
                      <a:pPr marL="0" marR="0" lvl="0" indent="0" algn="l" rtl="0">
                        <a:lnSpc>
                          <a:spcPct val="100000"/>
                        </a:lnSpc>
                        <a:spcBef>
                          <a:spcPts val="0"/>
                        </a:spcBef>
                        <a:spcAft>
                          <a:spcPts val="0"/>
                        </a:spcAft>
                        <a:buClr>
                          <a:srgbClr val="000000"/>
                        </a:buClr>
                        <a:buSzPts val="700"/>
                        <a:buFont typeface="Arial"/>
                        <a:buNone/>
                      </a:pPr>
                      <a:r>
                        <a:rPr lang="en" sz="1200" u="none" strike="noStrike" cap="none"/>
                        <a:t>English Learners</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19.4%</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82</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23.4%</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a:t>10,455</a:t>
                      </a:r>
                      <a:endParaRPr sz="1200" u="none" strike="noStrike" cap="none"/>
                    </a:p>
                  </a:txBody>
                  <a:tcPr marL="45725" marR="45725" marT="45725" marB="457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20" name="Audio 19">
            <a:hlinkClick r:id="" action="ppaction://media"/>
            <a:extLst>
              <a:ext uri="{FF2B5EF4-FFF2-40B4-BE49-F238E27FC236}">
                <a16:creationId xmlns:a16="http://schemas.microsoft.com/office/drawing/2014/main" id="{F923D3D7-CFDF-C0D6-0962-B2BA731ABE0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8722"/>
    </mc:Choice>
    <mc:Fallback>
      <p:transition spd="slow" advTm="38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9"/>
          <p:cNvPicPr preferRelativeResize="0"/>
          <p:nvPr/>
        </p:nvPicPr>
        <p:blipFill rotWithShape="1">
          <a:blip r:embed="rId3">
            <a:alphaModFix/>
          </a:blip>
          <a:srcRect/>
          <a:stretch/>
        </p:blipFill>
        <p:spPr>
          <a:xfrm rot="5400000">
            <a:off x="8259903" y="-268844"/>
            <a:ext cx="514350" cy="1146184"/>
          </a:xfrm>
          <a:prstGeom prst="rect">
            <a:avLst/>
          </a:prstGeom>
          <a:noFill/>
          <a:ln>
            <a:noFill/>
          </a:ln>
        </p:spPr>
      </p:pic>
      <p:grpSp>
        <p:nvGrpSpPr>
          <p:cNvPr id="356" name="Google Shape;356;p39"/>
          <p:cNvGrpSpPr/>
          <p:nvPr/>
        </p:nvGrpSpPr>
        <p:grpSpPr>
          <a:xfrm>
            <a:off x="-745887" y="4784006"/>
            <a:ext cx="10384305" cy="1633427"/>
            <a:chOff x="0" y="-47625"/>
            <a:chExt cx="5469886" cy="860400"/>
          </a:xfrm>
        </p:grpSpPr>
        <p:sp>
          <p:nvSpPr>
            <p:cNvPr id="357" name="Google Shape;357;p39"/>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358" name="Google Shape;358;p39"/>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59" name="Google Shape;359;p39"/>
          <p:cNvSpPr txBox="1"/>
          <p:nvPr/>
        </p:nvSpPr>
        <p:spPr>
          <a:xfrm>
            <a:off x="413925" y="561425"/>
            <a:ext cx="812325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4:</a:t>
            </a:r>
            <a:r>
              <a:rPr lang="en" sz="2900" b="1" i="0" u="none" strike="noStrike" cap="none">
                <a:solidFill>
                  <a:srgbClr val="1C4587"/>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 Academic Infrastructure</a:t>
            </a:r>
            <a:endParaRPr sz="2900" b="0" i="0" u="none" strike="noStrike" cap="none">
              <a:solidFill>
                <a:srgbClr val="1C4587"/>
              </a:solidFill>
              <a:latin typeface="Poppins"/>
              <a:ea typeface="Poppins"/>
              <a:cs typeface="Poppins"/>
              <a:sym typeface="Poppins"/>
            </a:endParaRPr>
          </a:p>
        </p:txBody>
      </p:sp>
      <p:sp>
        <p:nvSpPr>
          <p:cNvPr id="360" name="Google Shape;360;p39"/>
          <p:cNvSpPr txBox="1"/>
          <p:nvPr/>
        </p:nvSpPr>
        <p:spPr>
          <a:xfrm>
            <a:off x="357600" y="1135825"/>
            <a:ext cx="8428800" cy="58485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a:solidFill>
                  <a:schemeClr val="dk1"/>
                </a:solidFill>
                <a:latin typeface="Poppins"/>
                <a:ea typeface="Poppins"/>
                <a:cs typeface="Poppins"/>
                <a:sym typeface="Poppins"/>
              </a:rPr>
              <a:t>The Early College High School (ECHS) must provide a rigorous course of study that allows students the opportunity to earn a high school diploma and enable a student to combine high school courses and college-level courses with the goal of earning an associate degree or up to 60 semester credit hours toward a baccalaureate degree.</a:t>
            </a:r>
            <a:endParaRPr sz="10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Poppins"/>
              <a:ea typeface="Poppins"/>
              <a:cs typeface="Poppins"/>
              <a:sym typeface="Poppins"/>
            </a:endParaRPr>
          </a:p>
        </p:txBody>
      </p:sp>
      <p:grpSp>
        <p:nvGrpSpPr>
          <p:cNvPr id="361" name="Google Shape;361;p39"/>
          <p:cNvGrpSpPr/>
          <p:nvPr/>
        </p:nvGrpSpPr>
        <p:grpSpPr>
          <a:xfrm>
            <a:off x="514350" y="881585"/>
            <a:ext cx="939733" cy="181112"/>
            <a:chOff x="0" y="-47623"/>
            <a:chExt cx="495000" cy="95400"/>
          </a:xfrm>
        </p:grpSpPr>
        <p:sp>
          <p:nvSpPr>
            <p:cNvPr id="362" name="Google Shape;362;p39"/>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363" name="Google Shape;363;p39"/>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364" name="Google Shape;364;p39"/>
          <p:cNvPicPr preferRelativeResize="0"/>
          <p:nvPr/>
        </p:nvPicPr>
        <p:blipFill rotWithShape="1">
          <a:blip r:embed="rId4">
            <a:alphaModFix/>
          </a:blip>
          <a:srcRect/>
          <a:stretch/>
        </p:blipFill>
        <p:spPr>
          <a:xfrm>
            <a:off x="8637538" y="4519749"/>
            <a:ext cx="380138" cy="264250"/>
          </a:xfrm>
          <a:prstGeom prst="rect">
            <a:avLst/>
          </a:prstGeom>
          <a:noFill/>
          <a:ln>
            <a:noFill/>
          </a:ln>
        </p:spPr>
      </p:pic>
      <p:pic>
        <p:nvPicPr>
          <p:cNvPr id="365" name="Google Shape;365;p39"/>
          <p:cNvPicPr preferRelativeResize="0"/>
          <p:nvPr/>
        </p:nvPicPr>
        <p:blipFill rotWithShape="1">
          <a:blip r:embed="rId5">
            <a:alphaModFix/>
          </a:blip>
          <a:srcRect/>
          <a:stretch/>
        </p:blipFill>
        <p:spPr>
          <a:xfrm>
            <a:off x="8676402" y="4497550"/>
            <a:ext cx="413776" cy="286450"/>
          </a:xfrm>
          <a:prstGeom prst="rect">
            <a:avLst/>
          </a:prstGeom>
          <a:noFill/>
          <a:ln>
            <a:noFill/>
          </a:ln>
        </p:spPr>
      </p:pic>
      <p:pic>
        <p:nvPicPr>
          <p:cNvPr id="2" name="Picture 1" descr="A yellow and black text&#10;&#10;Description automatically generated">
            <a:extLst>
              <a:ext uri="{FF2B5EF4-FFF2-40B4-BE49-F238E27FC236}">
                <a16:creationId xmlns:a16="http://schemas.microsoft.com/office/drawing/2014/main" id="{375324B7-EAC4-F076-D750-5989DB9BC6CA}"/>
              </a:ext>
            </a:extLst>
          </p:cNvPr>
          <p:cNvPicPr>
            <a:picLocks noChangeAspect="1"/>
          </p:cNvPicPr>
          <p:nvPr/>
        </p:nvPicPr>
        <p:blipFill>
          <a:blip r:embed="rId6"/>
          <a:stretch>
            <a:fillRect/>
          </a:stretch>
        </p:blipFill>
        <p:spPr>
          <a:xfrm>
            <a:off x="510408" y="1853956"/>
            <a:ext cx="8084406" cy="190378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0"/>
          <p:cNvPicPr preferRelativeResize="0"/>
          <p:nvPr/>
        </p:nvPicPr>
        <p:blipFill>
          <a:blip r:embed="rId3">
            <a:alphaModFix/>
          </a:blip>
          <a:stretch>
            <a:fillRect/>
          </a:stretch>
        </p:blipFill>
        <p:spPr>
          <a:xfrm>
            <a:off x="430925" y="0"/>
            <a:ext cx="8224100" cy="5143500"/>
          </a:xfrm>
          <a:prstGeom prst="rect">
            <a:avLst/>
          </a:prstGeom>
          <a:noFill/>
          <a:ln>
            <a:noFill/>
          </a:ln>
        </p:spPr>
      </p:pic>
      <p:sp>
        <p:nvSpPr>
          <p:cNvPr id="372" name="Google Shape;372;p40"/>
          <p:cNvSpPr/>
          <p:nvPr/>
        </p:nvSpPr>
        <p:spPr>
          <a:xfrm>
            <a:off x="6506625" y="4720175"/>
            <a:ext cx="254100" cy="241200"/>
          </a:xfrm>
          <a:prstGeom prst="star5">
            <a:avLst>
              <a:gd name="adj" fmla="val 19098"/>
              <a:gd name="hf" fmla="val 105146"/>
              <a:gd name="vf" fmla="val 110557"/>
            </a:avLst>
          </a:prstGeom>
          <a:solidFill>
            <a:srgbClr val="FFFF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3788825" y="1824575"/>
            <a:ext cx="254100" cy="241200"/>
          </a:xfrm>
          <a:prstGeom prst="star5">
            <a:avLst>
              <a:gd name="adj" fmla="val 19098"/>
              <a:gd name="hf" fmla="val 105146"/>
              <a:gd name="vf" fmla="val 110557"/>
            </a:avLst>
          </a:prstGeom>
          <a:solidFill>
            <a:srgbClr val="FFFF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1"/>
          <p:cNvPicPr preferRelativeResize="0"/>
          <p:nvPr/>
        </p:nvPicPr>
        <p:blipFill>
          <a:blip r:embed="rId3">
            <a:alphaModFix/>
          </a:blip>
          <a:stretch>
            <a:fillRect/>
          </a:stretch>
        </p:blipFill>
        <p:spPr>
          <a:xfrm>
            <a:off x="152400" y="898750"/>
            <a:ext cx="8839200" cy="4126146"/>
          </a:xfrm>
          <a:prstGeom prst="rect">
            <a:avLst/>
          </a:prstGeom>
          <a:noFill/>
          <a:ln>
            <a:noFill/>
          </a:ln>
        </p:spPr>
      </p:pic>
      <p:pic>
        <p:nvPicPr>
          <p:cNvPr id="379" name="Google Shape;379;p41"/>
          <p:cNvPicPr preferRelativeResize="0"/>
          <p:nvPr/>
        </p:nvPicPr>
        <p:blipFill>
          <a:blip r:embed="rId4">
            <a:alphaModFix/>
          </a:blip>
          <a:stretch>
            <a:fillRect/>
          </a:stretch>
        </p:blipFill>
        <p:spPr>
          <a:xfrm>
            <a:off x="1841525" y="50698"/>
            <a:ext cx="5840201" cy="848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2"/>
          <p:cNvPicPr preferRelativeResize="0"/>
          <p:nvPr/>
        </p:nvPicPr>
        <p:blipFill rotWithShape="1">
          <a:blip r:embed="rId3">
            <a:alphaModFix/>
          </a:blip>
          <a:srcRect/>
          <a:stretch/>
        </p:blipFill>
        <p:spPr>
          <a:xfrm rot="5400000">
            <a:off x="8259903" y="-268843"/>
            <a:ext cx="514351" cy="1146184"/>
          </a:xfrm>
          <a:prstGeom prst="rect">
            <a:avLst/>
          </a:prstGeom>
          <a:noFill/>
          <a:ln>
            <a:noFill/>
          </a:ln>
        </p:spPr>
      </p:pic>
      <p:grpSp>
        <p:nvGrpSpPr>
          <p:cNvPr id="385" name="Google Shape;385;p42"/>
          <p:cNvGrpSpPr/>
          <p:nvPr/>
        </p:nvGrpSpPr>
        <p:grpSpPr>
          <a:xfrm>
            <a:off x="-745887" y="4784003"/>
            <a:ext cx="10384032" cy="1633469"/>
            <a:chOff x="0" y="-47625"/>
            <a:chExt cx="5469886" cy="860400"/>
          </a:xfrm>
        </p:grpSpPr>
        <p:sp>
          <p:nvSpPr>
            <p:cNvPr id="386" name="Google Shape;386;p42"/>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387" name="Google Shape;387;p42"/>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88" name="Google Shape;388;p42"/>
          <p:cNvSpPr txBox="1"/>
          <p:nvPr/>
        </p:nvSpPr>
        <p:spPr>
          <a:xfrm>
            <a:off x="413925" y="561425"/>
            <a:ext cx="81234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4:</a:t>
            </a:r>
            <a:r>
              <a:rPr lang="en" sz="2900" b="1" i="0" u="none" strike="noStrike" cap="none">
                <a:solidFill>
                  <a:srgbClr val="1C4587"/>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 Academic Infrastructure</a:t>
            </a:r>
            <a:endParaRPr sz="2900" b="0" i="0" u="none" strike="noStrike" cap="none">
              <a:solidFill>
                <a:srgbClr val="1C4587"/>
              </a:solidFill>
              <a:latin typeface="Poppins"/>
              <a:ea typeface="Poppins"/>
              <a:cs typeface="Poppins"/>
              <a:sym typeface="Poppins"/>
            </a:endParaRPr>
          </a:p>
        </p:txBody>
      </p:sp>
      <p:sp>
        <p:nvSpPr>
          <p:cNvPr id="389" name="Google Shape;389;p42"/>
          <p:cNvSpPr txBox="1"/>
          <p:nvPr/>
        </p:nvSpPr>
        <p:spPr>
          <a:xfrm>
            <a:off x="357600" y="1135825"/>
            <a:ext cx="8428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a:solidFill>
                  <a:schemeClr val="dk1"/>
                </a:solidFill>
                <a:latin typeface="Poppins"/>
                <a:ea typeface="Poppins"/>
                <a:cs typeface="Poppins"/>
                <a:sym typeface="Poppins"/>
              </a:rPr>
              <a:t>The Early College High School (ECHS) must provide a rigorous course of study that allows students the opportunity to earn a high school diploma and enable a student to combine high school courses and college-level courses with the goal of earning an associate degree or up to 60 semester credit hours toward a baccalaureate degree.</a:t>
            </a:r>
            <a:endParaRPr sz="10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Poppins"/>
              <a:ea typeface="Poppins"/>
              <a:cs typeface="Poppins"/>
              <a:sym typeface="Poppins"/>
            </a:endParaRPr>
          </a:p>
        </p:txBody>
      </p:sp>
      <p:grpSp>
        <p:nvGrpSpPr>
          <p:cNvPr id="390" name="Google Shape;390;p42"/>
          <p:cNvGrpSpPr/>
          <p:nvPr/>
        </p:nvGrpSpPr>
        <p:grpSpPr>
          <a:xfrm>
            <a:off x="514350" y="881587"/>
            <a:ext cx="939758" cy="181107"/>
            <a:chOff x="0" y="-47623"/>
            <a:chExt cx="495000" cy="95400"/>
          </a:xfrm>
        </p:grpSpPr>
        <p:sp>
          <p:nvSpPr>
            <p:cNvPr id="391" name="Google Shape;391;p42"/>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392" name="Google Shape;392;p42"/>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393" name="Google Shape;393;p42"/>
          <p:cNvPicPr preferRelativeResize="0"/>
          <p:nvPr/>
        </p:nvPicPr>
        <p:blipFill rotWithShape="1">
          <a:blip r:embed="rId4">
            <a:alphaModFix/>
          </a:blip>
          <a:srcRect/>
          <a:stretch/>
        </p:blipFill>
        <p:spPr>
          <a:xfrm>
            <a:off x="8637538" y="4519749"/>
            <a:ext cx="380138" cy="264250"/>
          </a:xfrm>
          <a:prstGeom prst="rect">
            <a:avLst/>
          </a:prstGeom>
          <a:noFill/>
          <a:ln>
            <a:noFill/>
          </a:ln>
        </p:spPr>
      </p:pic>
      <p:pic>
        <p:nvPicPr>
          <p:cNvPr id="394" name="Google Shape;394;p42"/>
          <p:cNvPicPr preferRelativeResize="0"/>
          <p:nvPr/>
        </p:nvPicPr>
        <p:blipFill rotWithShape="1">
          <a:blip r:embed="rId5">
            <a:alphaModFix/>
          </a:blip>
          <a:srcRect/>
          <a:stretch/>
        </p:blipFill>
        <p:spPr>
          <a:xfrm>
            <a:off x="8676402" y="4497550"/>
            <a:ext cx="413775" cy="286450"/>
          </a:xfrm>
          <a:prstGeom prst="rect">
            <a:avLst/>
          </a:prstGeom>
          <a:noFill/>
          <a:ln>
            <a:noFill/>
          </a:ln>
        </p:spPr>
      </p:pic>
      <p:graphicFrame>
        <p:nvGraphicFramePr>
          <p:cNvPr id="396" name="Google Shape;396;p42"/>
          <p:cNvGraphicFramePr/>
          <p:nvPr>
            <p:extLst>
              <p:ext uri="{D42A27DB-BD31-4B8C-83A1-F6EECF244321}">
                <p14:modId xmlns:p14="http://schemas.microsoft.com/office/powerpoint/2010/main" val="229384967"/>
              </p:ext>
            </p:extLst>
          </p:nvPr>
        </p:nvGraphicFramePr>
        <p:xfrm>
          <a:off x="4691830" y="1843548"/>
          <a:ext cx="3461859" cy="2419046"/>
        </p:xfrm>
        <a:graphic>
          <a:graphicData uri="http://schemas.openxmlformats.org/drawingml/2006/table">
            <a:tbl>
              <a:tblPr firstRow="1" bandRow="1">
                <a:noFill/>
                <a:tableStyleId>{EE3C9D7D-857A-4F96-A78A-80A42292B54A}</a:tableStyleId>
              </a:tblPr>
              <a:tblGrid>
                <a:gridCol w="725792">
                  <a:extLst>
                    <a:ext uri="{9D8B030D-6E8A-4147-A177-3AD203B41FA5}">
                      <a16:colId xmlns:a16="http://schemas.microsoft.com/office/drawing/2014/main" val="20000"/>
                    </a:ext>
                  </a:extLst>
                </a:gridCol>
                <a:gridCol w="895486">
                  <a:extLst>
                    <a:ext uri="{9D8B030D-6E8A-4147-A177-3AD203B41FA5}">
                      <a16:colId xmlns:a16="http://schemas.microsoft.com/office/drawing/2014/main" val="20001"/>
                    </a:ext>
                  </a:extLst>
                </a:gridCol>
                <a:gridCol w="918978">
                  <a:extLst>
                    <a:ext uri="{9D8B030D-6E8A-4147-A177-3AD203B41FA5}">
                      <a16:colId xmlns:a16="http://schemas.microsoft.com/office/drawing/2014/main" val="20002"/>
                    </a:ext>
                  </a:extLst>
                </a:gridCol>
                <a:gridCol w="921603">
                  <a:extLst>
                    <a:ext uri="{9D8B030D-6E8A-4147-A177-3AD203B41FA5}">
                      <a16:colId xmlns:a16="http://schemas.microsoft.com/office/drawing/2014/main" val="20003"/>
                    </a:ext>
                  </a:extLst>
                </a:gridCol>
              </a:tblGrid>
              <a:tr h="567670">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Grade </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TSIA Math</a:t>
                      </a:r>
                      <a:endParaRPr sz="1000" u="none" strike="noStrike" cap="none"/>
                    </a:p>
                    <a:p>
                      <a:pPr marL="0" marR="0" lvl="0" indent="0" algn="ctr" rtl="0">
                        <a:lnSpc>
                          <a:spcPct val="100000"/>
                        </a:lnSpc>
                        <a:spcBef>
                          <a:spcPts val="0"/>
                        </a:spcBef>
                        <a:spcAft>
                          <a:spcPts val="0"/>
                        </a:spcAft>
                        <a:buClr>
                          <a:srgbClr val="000000"/>
                        </a:buClr>
                        <a:buSzPts val="900"/>
                        <a:buFont typeface="Arial"/>
                        <a:buNone/>
                      </a:pPr>
                      <a:r>
                        <a:rPr lang="en" sz="1200" u="none" strike="noStrike" cap="none"/>
                        <a:t>Ready</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TSIA ELAR</a:t>
                      </a:r>
                      <a:endParaRPr sz="1000" u="none" strike="noStrike" cap="none"/>
                    </a:p>
                    <a:p>
                      <a:pPr marL="0" marR="0" lvl="0" indent="0" algn="ctr" rtl="0">
                        <a:lnSpc>
                          <a:spcPct val="100000"/>
                        </a:lnSpc>
                        <a:spcBef>
                          <a:spcPts val="0"/>
                        </a:spcBef>
                        <a:spcAft>
                          <a:spcPts val="0"/>
                        </a:spcAft>
                        <a:buClr>
                          <a:srgbClr val="000000"/>
                        </a:buClr>
                        <a:buSzPts val="900"/>
                        <a:buFont typeface="Arial"/>
                        <a:buNone/>
                      </a:pPr>
                      <a:r>
                        <a:rPr lang="en" sz="1200" u="none" strike="noStrike" cap="none"/>
                        <a:t>Ready</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TSIA Ready</a:t>
                      </a:r>
                      <a:endParaRPr sz="1000" u="none" strike="noStrike" cap="none"/>
                    </a:p>
                    <a:p>
                      <a:pPr marL="0" marR="0" lvl="0" indent="0" algn="ctr" rtl="0">
                        <a:lnSpc>
                          <a:spcPct val="100000"/>
                        </a:lnSpc>
                        <a:spcBef>
                          <a:spcPts val="0"/>
                        </a:spcBef>
                        <a:spcAft>
                          <a:spcPts val="0"/>
                        </a:spcAft>
                        <a:buClr>
                          <a:srgbClr val="000000"/>
                        </a:buClr>
                        <a:buSzPts val="900"/>
                        <a:buFont typeface="Arial"/>
                        <a:buNone/>
                      </a:pPr>
                      <a:r>
                        <a:rPr lang="en" sz="1200" u="none" strike="noStrike" cap="none"/>
                        <a:t>Both</a:t>
                      </a:r>
                      <a:endParaRPr sz="1000" u="none" strike="noStrike" cap="none"/>
                    </a:p>
                  </a:txBody>
                  <a:tcPr marL="45725" marR="45725" marT="22875" marB="22875" anchor="ctr"/>
                </a:tc>
                <a:extLst>
                  <a:ext uri="{0D108BD9-81ED-4DB2-BD59-A6C34878D82A}">
                    <a16:rowId xmlns:a16="http://schemas.microsoft.com/office/drawing/2014/main" val="10000"/>
                  </a:ext>
                </a:extLst>
              </a:tr>
              <a:tr h="432511">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9</a:t>
                      </a:r>
                      <a:r>
                        <a:rPr lang="en" sz="1200" u="none" strike="noStrike" cap="none" baseline="30000"/>
                        <a:t>th</a:t>
                      </a:r>
                      <a:endParaRPr sz="12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6</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14</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5</a:t>
                      </a:r>
                      <a:endParaRPr sz="1000" u="none" strike="noStrike" cap="none"/>
                    </a:p>
                  </a:txBody>
                  <a:tcPr marL="45725" marR="45725" marT="22875" marB="22875" anchor="ctr"/>
                </a:tc>
                <a:extLst>
                  <a:ext uri="{0D108BD9-81ED-4DB2-BD59-A6C34878D82A}">
                    <a16:rowId xmlns:a16="http://schemas.microsoft.com/office/drawing/2014/main" val="10001"/>
                  </a:ext>
                </a:extLst>
              </a:tr>
              <a:tr h="527123">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10</a:t>
                      </a:r>
                      <a:r>
                        <a:rPr lang="en" sz="1200" u="none" strike="noStrike" cap="none" baseline="30000"/>
                        <a:t>th</a:t>
                      </a:r>
                      <a:endParaRPr sz="12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12</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33</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11</a:t>
                      </a:r>
                      <a:endParaRPr sz="1000" u="none" strike="noStrike" cap="none"/>
                    </a:p>
                  </a:txBody>
                  <a:tcPr marL="45725" marR="45725" marT="22875" marB="22875" anchor="ctr"/>
                </a:tc>
                <a:extLst>
                  <a:ext uri="{0D108BD9-81ED-4DB2-BD59-A6C34878D82A}">
                    <a16:rowId xmlns:a16="http://schemas.microsoft.com/office/drawing/2014/main" val="10002"/>
                  </a:ext>
                </a:extLst>
              </a:tr>
              <a:tr h="432511">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11</a:t>
                      </a:r>
                      <a:r>
                        <a:rPr lang="en" sz="1200" u="none" strike="noStrike" cap="none" baseline="30000"/>
                        <a:t>th</a:t>
                      </a:r>
                      <a:endParaRPr sz="12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20</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53</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20</a:t>
                      </a:r>
                      <a:endParaRPr sz="1000" u="none" strike="noStrike" cap="none"/>
                    </a:p>
                  </a:txBody>
                  <a:tcPr marL="45725" marR="45725" marT="22875" marB="22875" anchor="ctr"/>
                </a:tc>
                <a:extLst>
                  <a:ext uri="{0D108BD9-81ED-4DB2-BD59-A6C34878D82A}">
                    <a16:rowId xmlns:a16="http://schemas.microsoft.com/office/drawing/2014/main" val="10003"/>
                  </a:ext>
                </a:extLst>
              </a:tr>
              <a:tr h="432511">
                <a:tc>
                  <a:txBody>
                    <a:bodyPr/>
                    <a:lstStyle/>
                    <a:p>
                      <a:pPr marL="0" marR="0" lvl="0" indent="0" algn="ctr" rtl="0">
                        <a:lnSpc>
                          <a:spcPct val="100000"/>
                        </a:lnSpc>
                        <a:spcBef>
                          <a:spcPts val="0"/>
                        </a:spcBef>
                        <a:spcAft>
                          <a:spcPts val="0"/>
                        </a:spcAft>
                        <a:buClr>
                          <a:srgbClr val="000000"/>
                        </a:buClr>
                        <a:buSzPts val="900"/>
                        <a:buFont typeface="Arial"/>
                        <a:buNone/>
                      </a:pPr>
                      <a:r>
                        <a:rPr lang="en" sz="1200" u="none" strike="noStrike" cap="none"/>
                        <a:t>12</a:t>
                      </a:r>
                      <a:r>
                        <a:rPr lang="en" sz="1200" u="none" strike="noStrike" cap="none" baseline="30000"/>
                        <a:t>th</a:t>
                      </a:r>
                      <a:r>
                        <a:rPr lang="en" sz="1200" u="none" strike="noStrike" cap="none"/>
                        <a:t> </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48</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51</a:t>
                      </a:r>
                      <a:endParaRPr sz="1000" u="none" strike="noStrike" cap="none"/>
                    </a:p>
                  </a:txBody>
                  <a:tcPr marL="45725" marR="45725" marT="22875" marB="22875" anchor="ctr"/>
                </a:tc>
                <a:tc>
                  <a:txBody>
                    <a:bodyPr/>
                    <a:lstStyle/>
                    <a:p>
                      <a:pPr marL="0" marR="0" lvl="0" indent="0" algn="ctr" rtl="0">
                        <a:lnSpc>
                          <a:spcPct val="100000"/>
                        </a:lnSpc>
                        <a:spcBef>
                          <a:spcPts val="0"/>
                        </a:spcBef>
                        <a:spcAft>
                          <a:spcPts val="0"/>
                        </a:spcAft>
                        <a:buClr>
                          <a:srgbClr val="000000"/>
                        </a:buClr>
                        <a:buSzPts val="700"/>
                        <a:buFont typeface="Arial"/>
                        <a:buNone/>
                      </a:pPr>
                      <a:r>
                        <a:rPr lang="en" sz="1000"/>
                        <a:t>46</a:t>
                      </a:r>
                      <a:endParaRPr sz="1000" u="none" strike="noStrike" cap="none"/>
                    </a:p>
                  </a:txBody>
                  <a:tcPr marL="45725" marR="45725" marT="22875" marB="22875" anchor="ctr"/>
                </a:tc>
                <a:extLst>
                  <a:ext uri="{0D108BD9-81ED-4DB2-BD59-A6C34878D82A}">
                    <a16:rowId xmlns:a16="http://schemas.microsoft.com/office/drawing/2014/main" val="10004"/>
                  </a:ext>
                </a:extLst>
              </a:tr>
            </a:tbl>
          </a:graphicData>
        </a:graphic>
      </p:graphicFrame>
      <p:pic>
        <p:nvPicPr>
          <p:cNvPr id="3" name="Picture 2" descr="A close-up of a list of text&#10;&#10;Description automatically generated">
            <a:extLst>
              <a:ext uri="{FF2B5EF4-FFF2-40B4-BE49-F238E27FC236}">
                <a16:creationId xmlns:a16="http://schemas.microsoft.com/office/drawing/2014/main" id="{96BDD017-FE27-F084-E003-DEF2E5EA9F7A}"/>
              </a:ext>
            </a:extLst>
          </p:cNvPr>
          <p:cNvPicPr>
            <a:picLocks noChangeAspect="1"/>
          </p:cNvPicPr>
          <p:nvPr/>
        </p:nvPicPr>
        <p:blipFill>
          <a:blip r:embed="rId6"/>
          <a:stretch>
            <a:fillRect/>
          </a:stretch>
        </p:blipFill>
        <p:spPr>
          <a:xfrm>
            <a:off x="315247" y="1829421"/>
            <a:ext cx="4199602" cy="24156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3"/>
          <p:cNvPicPr preferRelativeResize="0"/>
          <p:nvPr/>
        </p:nvPicPr>
        <p:blipFill rotWithShape="1">
          <a:blip r:embed="rId3">
            <a:alphaModFix/>
          </a:blip>
          <a:srcRect/>
          <a:stretch/>
        </p:blipFill>
        <p:spPr>
          <a:xfrm rot="5400000">
            <a:off x="8259903" y="-268843"/>
            <a:ext cx="514351" cy="1146184"/>
          </a:xfrm>
          <a:prstGeom prst="rect">
            <a:avLst/>
          </a:prstGeom>
          <a:noFill/>
          <a:ln>
            <a:noFill/>
          </a:ln>
        </p:spPr>
      </p:pic>
      <p:grpSp>
        <p:nvGrpSpPr>
          <p:cNvPr id="402" name="Google Shape;402;p43"/>
          <p:cNvGrpSpPr/>
          <p:nvPr/>
        </p:nvGrpSpPr>
        <p:grpSpPr>
          <a:xfrm>
            <a:off x="-745887" y="4784003"/>
            <a:ext cx="10384032" cy="1633469"/>
            <a:chOff x="0" y="-47625"/>
            <a:chExt cx="5469886" cy="860400"/>
          </a:xfrm>
        </p:grpSpPr>
        <p:sp>
          <p:nvSpPr>
            <p:cNvPr id="403" name="Google Shape;403;p43"/>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404" name="Google Shape;404;p43"/>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05" name="Google Shape;405;p43"/>
          <p:cNvSpPr txBox="1"/>
          <p:nvPr/>
        </p:nvSpPr>
        <p:spPr>
          <a:xfrm>
            <a:off x="413925" y="561425"/>
            <a:ext cx="85578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4:</a:t>
            </a:r>
            <a:r>
              <a:rPr lang="en" sz="2900" b="1" i="0" u="none" strike="noStrike" cap="none">
                <a:solidFill>
                  <a:srgbClr val="1C4587"/>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 Academic Infrastructure: 4.7</a:t>
            </a:r>
            <a:endParaRPr sz="2900" b="0" i="0" u="none" strike="noStrike" cap="none">
              <a:solidFill>
                <a:srgbClr val="1C4587"/>
              </a:solidFill>
              <a:latin typeface="Poppins"/>
              <a:ea typeface="Poppins"/>
              <a:cs typeface="Poppins"/>
              <a:sym typeface="Poppins"/>
            </a:endParaRPr>
          </a:p>
        </p:txBody>
      </p:sp>
      <p:grpSp>
        <p:nvGrpSpPr>
          <p:cNvPr id="406" name="Google Shape;406;p43"/>
          <p:cNvGrpSpPr/>
          <p:nvPr/>
        </p:nvGrpSpPr>
        <p:grpSpPr>
          <a:xfrm>
            <a:off x="514350" y="881587"/>
            <a:ext cx="939758" cy="181107"/>
            <a:chOff x="0" y="-47623"/>
            <a:chExt cx="495000" cy="95400"/>
          </a:xfrm>
        </p:grpSpPr>
        <p:sp>
          <p:nvSpPr>
            <p:cNvPr id="407" name="Google Shape;407;p43"/>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408" name="Google Shape;408;p43"/>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409" name="Google Shape;409;p43"/>
          <p:cNvPicPr preferRelativeResize="0"/>
          <p:nvPr/>
        </p:nvPicPr>
        <p:blipFill rotWithShape="1">
          <a:blip r:embed="rId4">
            <a:alphaModFix/>
          </a:blip>
          <a:srcRect/>
          <a:stretch/>
        </p:blipFill>
        <p:spPr>
          <a:xfrm>
            <a:off x="8637538" y="4519749"/>
            <a:ext cx="380138" cy="264250"/>
          </a:xfrm>
          <a:prstGeom prst="rect">
            <a:avLst/>
          </a:prstGeom>
          <a:noFill/>
          <a:ln>
            <a:noFill/>
          </a:ln>
        </p:spPr>
      </p:pic>
      <p:pic>
        <p:nvPicPr>
          <p:cNvPr id="410" name="Google Shape;410;p43"/>
          <p:cNvPicPr preferRelativeResize="0"/>
          <p:nvPr/>
        </p:nvPicPr>
        <p:blipFill rotWithShape="1">
          <a:blip r:embed="rId5">
            <a:alphaModFix/>
          </a:blip>
          <a:srcRect/>
          <a:stretch/>
        </p:blipFill>
        <p:spPr>
          <a:xfrm>
            <a:off x="8676402" y="4497550"/>
            <a:ext cx="413775" cy="286450"/>
          </a:xfrm>
          <a:prstGeom prst="rect">
            <a:avLst/>
          </a:prstGeom>
          <a:noFill/>
          <a:ln>
            <a:noFill/>
          </a:ln>
        </p:spPr>
      </p:pic>
      <p:pic>
        <p:nvPicPr>
          <p:cNvPr id="411" name="Google Shape;411;p43"/>
          <p:cNvPicPr preferRelativeResize="0"/>
          <p:nvPr/>
        </p:nvPicPr>
        <p:blipFill>
          <a:blip r:embed="rId6">
            <a:alphaModFix/>
          </a:blip>
          <a:stretch>
            <a:fillRect/>
          </a:stretch>
        </p:blipFill>
        <p:spPr>
          <a:xfrm>
            <a:off x="1160350" y="964412"/>
            <a:ext cx="2802566" cy="3865575"/>
          </a:xfrm>
          <a:prstGeom prst="rect">
            <a:avLst/>
          </a:prstGeom>
          <a:noFill/>
          <a:ln>
            <a:noFill/>
          </a:ln>
        </p:spPr>
      </p:pic>
      <p:pic>
        <p:nvPicPr>
          <p:cNvPr id="412" name="Google Shape;412;p43"/>
          <p:cNvPicPr preferRelativeResize="0"/>
          <p:nvPr/>
        </p:nvPicPr>
        <p:blipFill>
          <a:blip r:embed="rId7">
            <a:alphaModFix/>
          </a:blip>
          <a:stretch>
            <a:fillRect/>
          </a:stretch>
        </p:blipFill>
        <p:spPr>
          <a:xfrm>
            <a:off x="4931750" y="941413"/>
            <a:ext cx="3293093" cy="3819600"/>
          </a:xfrm>
          <a:prstGeom prst="rect">
            <a:avLst/>
          </a:prstGeom>
          <a:noFill/>
          <a:ln>
            <a:noFill/>
          </a:ln>
        </p:spPr>
      </p:pic>
      <p:sp>
        <p:nvSpPr>
          <p:cNvPr id="413" name="Google Shape;413;p43"/>
          <p:cNvSpPr/>
          <p:nvPr/>
        </p:nvSpPr>
        <p:spPr>
          <a:xfrm>
            <a:off x="4998350" y="2268875"/>
            <a:ext cx="3174900" cy="286500"/>
          </a:xfrm>
          <a:prstGeom prst="roundRect">
            <a:avLst>
              <a:gd name="adj" fmla="val 16667"/>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3"/>
          <p:cNvSpPr/>
          <p:nvPr/>
        </p:nvSpPr>
        <p:spPr>
          <a:xfrm>
            <a:off x="4708075" y="2259800"/>
            <a:ext cx="223800" cy="286500"/>
          </a:xfrm>
          <a:prstGeom prst="star6">
            <a:avLst>
              <a:gd name="adj" fmla="val 28868"/>
              <a:gd name="hf" fmla="val 115470"/>
            </a:avLst>
          </a:pr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44"/>
          <p:cNvPicPr preferRelativeResize="0"/>
          <p:nvPr/>
        </p:nvPicPr>
        <p:blipFill rotWithShape="1">
          <a:blip r:embed="rId3">
            <a:alphaModFix/>
          </a:blip>
          <a:srcRect/>
          <a:stretch/>
        </p:blipFill>
        <p:spPr>
          <a:xfrm rot="5400000">
            <a:off x="8259903" y="-268843"/>
            <a:ext cx="514351" cy="1146184"/>
          </a:xfrm>
          <a:prstGeom prst="rect">
            <a:avLst/>
          </a:prstGeom>
          <a:noFill/>
          <a:ln>
            <a:noFill/>
          </a:ln>
        </p:spPr>
      </p:pic>
      <p:grpSp>
        <p:nvGrpSpPr>
          <p:cNvPr id="420" name="Google Shape;420;p44"/>
          <p:cNvGrpSpPr/>
          <p:nvPr/>
        </p:nvGrpSpPr>
        <p:grpSpPr>
          <a:xfrm>
            <a:off x="-745887" y="4784003"/>
            <a:ext cx="10384032" cy="1633469"/>
            <a:chOff x="0" y="-47625"/>
            <a:chExt cx="5469886" cy="860400"/>
          </a:xfrm>
        </p:grpSpPr>
        <p:sp>
          <p:nvSpPr>
            <p:cNvPr id="421" name="Google Shape;421;p44"/>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422" name="Google Shape;422;p44"/>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23" name="Google Shape;423;p44"/>
          <p:cNvSpPr txBox="1"/>
          <p:nvPr/>
        </p:nvSpPr>
        <p:spPr>
          <a:xfrm>
            <a:off x="413925" y="561425"/>
            <a:ext cx="85578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4:</a:t>
            </a:r>
            <a:r>
              <a:rPr lang="en" sz="2900" b="1" i="0" u="none" strike="noStrike" cap="none">
                <a:solidFill>
                  <a:srgbClr val="1C4587"/>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 Academic Infrastructure: 4.7</a:t>
            </a:r>
            <a:endParaRPr sz="2900" b="0" i="0" u="none" strike="noStrike" cap="none">
              <a:solidFill>
                <a:srgbClr val="1C4587"/>
              </a:solidFill>
              <a:latin typeface="Poppins"/>
              <a:ea typeface="Poppins"/>
              <a:cs typeface="Poppins"/>
              <a:sym typeface="Poppins"/>
            </a:endParaRPr>
          </a:p>
        </p:txBody>
      </p:sp>
      <p:grpSp>
        <p:nvGrpSpPr>
          <p:cNvPr id="424" name="Google Shape;424;p44"/>
          <p:cNvGrpSpPr/>
          <p:nvPr/>
        </p:nvGrpSpPr>
        <p:grpSpPr>
          <a:xfrm>
            <a:off x="514350" y="881587"/>
            <a:ext cx="939758" cy="181107"/>
            <a:chOff x="0" y="-47623"/>
            <a:chExt cx="495000" cy="95400"/>
          </a:xfrm>
        </p:grpSpPr>
        <p:sp>
          <p:nvSpPr>
            <p:cNvPr id="425" name="Google Shape;425;p44"/>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426" name="Google Shape;426;p44"/>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427" name="Google Shape;427;p44"/>
          <p:cNvPicPr preferRelativeResize="0"/>
          <p:nvPr/>
        </p:nvPicPr>
        <p:blipFill rotWithShape="1">
          <a:blip r:embed="rId4">
            <a:alphaModFix/>
          </a:blip>
          <a:srcRect/>
          <a:stretch/>
        </p:blipFill>
        <p:spPr>
          <a:xfrm>
            <a:off x="8637538" y="4519749"/>
            <a:ext cx="380138" cy="264250"/>
          </a:xfrm>
          <a:prstGeom prst="rect">
            <a:avLst/>
          </a:prstGeom>
          <a:noFill/>
          <a:ln>
            <a:noFill/>
          </a:ln>
        </p:spPr>
      </p:pic>
      <p:pic>
        <p:nvPicPr>
          <p:cNvPr id="428" name="Google Shape;428;p44"/>
          <p:cNvPicPr preferRelativeResize="0"/>
          <p:nvPr/>
        </p:nvPicPr>
        <p:blipFill rotWithShape="1">
          <a:blip r:embed="rId5">
            <a:alphaModFix/>
          </a:blip>
          <a:srcRect/>
          <a:stretch/>
        </p:blipFill>
        <p:spPr>
          <a:xfrm>
            <a:off x="8676402" y="4497550"/>
            <a:ext cx="413775" cy="286450"/>
          </a:xfrm>
          <a:prstGeom prst="rect">
            <a:avLst/>
          </a:prstGeom>
          <a:noFill/>
          <a:ln>
            <a:noFill/>
          </a:ln>
        </p:spPr>
      </p:pic>
      <p:pic>
        <p:nvPicPr>
          <p:cNvPr id="429" name="Google Shape;429;p44"/>
          <p:cNvPicPr preferRelativeResize="0"/>
          <p:nvPr/>
        </p:nvPicPr>
        <p:blipFill>
          <a:blip r:embed="rId6">
            <a:alphaModFix/>
          </a:blip>
          <a:stretch>
            <a:fillRect/>
          </a:stretch>
        </p:blipFill>
        <p:spPr>
          <a:xfrm>
            <a:off x="1454100" y="1062700"/>
            <a:ext cx="3047150" cy="3804126"/>
          </a:xfrm>
          <a:prstGeom prst="rect">
            <a:avLst/>
          </a:prstGeom>
          <a:noFill/>
          <a:ln w="38100" cap="flat" cmpd="sng">
            <a:solidFill>
              <a:schemeClr val="dk2"/>
            </a:solidFill>
            <a:prstDash val="solid"/>
            <a:round/>
            <a:headEnd type="none" w="sm" len="sm"/>
            <a:tailEnd type="none" w="sm" len="sm"/>
          </a:ln>
        </p:spPr>
      </p:pic>
      <p:pic>
        <p:nvPicPr>
          <p:cNvPr id="430" name="Google Shape;430;p44"/>
          <p:cNvPicPr preferRelativeResize="0"/>
          <p:nvPr/>
        </p:nvPicPr>
        <p:blipFill>
          <a:blip r:embed="rId7">
            <a:alphaModFix/>
          </a:blip>
          <a:stretch>
            <a:fillRect/>
          </a:stretch>
        </p:blipFill>
        <p:spPr>
          <a:xfrm>
            <a:off x="5041525" y="1062688"/>
            <a:ext cx="3076575" cy="1485900"/>
          </a:xfrm>
          <a:prstGeom prst="rect">
            <a:avLst/>
          </a:prstGeom>
          <a:noFill/>
          <a:ln w="38100" cap="flat" cmpd="sng">
            <a:solidFill>
              <a:schemeClr val="dk2"/>
            </a:solidFill>
            <a:prstDash val="solid"/>
            <a:round/>
            <a:headEnd type="none" w="sm" len="sm"/>
            <a:tailEnd type="none" w="sm" len="sm"/>
          </a:ln>
        </p:spPr>
      </p:pic>
      <p:pic>
        <p:nvPicPr>
          <p:cNvPr id="2" name="Picture 1" descr="A logo for a college&#10;&#10;Description automatically generated">
            <a:extLst>
              <a:ext uri="{FF2B5EF4-FFF2-40B4-BE49-F238E27FC236}">
                <a16:creationId xmlns:a16="http://schemas.microsoft.com/office/drawing/2014/main" id="{FA442DD1-1B1B-E04C-B5D0-6F52312C3D05}"/>
              </a:ext>
            </a:extLst>
          </p:cNvPr>
          <p:cNvPicPr>
            <a:picLocks noChangeAspect="1"/>
          </p:cNvPicPr>
          <p:nvPr/>
        </p:nvPicPr>
        <p:blipFill>
          <a:blip r:embed="rId8"/>
          <a:stretch>
            <a:fillRect/>
          </a:stretch>
        </p:blipFill>
        <p:spPr>
          <a:xfrm>
            <a:off x="5311245" y="2789590"/>
            <a:ext cx="2543175" cy="16668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5"/>
          <p:cNvPicPr preferRelativeResize="0"/>
          <p:nvPr/>
        </p:nvPicPr>
        <p:blipFill>
          <a:blip r:embed="rId3">
            <a:alphaModFix/>
          </a:blip>
          <a:stretch>
            <a:fillRect/>
          </a:stretch>
        </p:blipFill>
        <p:spPr>
          <a:xfrm>
            <a:off x="1158950" y="896100"/>
            <a:ext cx="1906450" cy="1906450"/>
          </a:xfrm>
          <a:prstGeom prst="rect">
            <a:avLst/>
          </a:prstGeom>
          <a:noFill/>
          <a:ln w="76200" cap="flat" cmpd="sng">
            <a:solidFill>
              <a:schemeClr val="dk2"/>
            </a:solidFill>
            <a:prstDash val="solid"/>
            <a:round/>
            <a:headEnd type="none" w="sm" len="sm"/>
            <a:tailEnd type="none" w="sm" len="sm"/>
          </a:ln>
        </p:spPr>
      </p:pic>
      <p:pic>
        <p:nvPicPr>
          <p:cNvPr id="437" name="Google Shape;437;p45"/>
          <p:cNvPicPr preferRelativeResize="0"/>
          <p:nvPr/>
        </p:nvPicPr>
        <p:blipFill>
          <a:blip r:embed="rId4">
            <a:alphaModFix/>
          </a:blip>
          <a:stretch>
            <a:fillRect/>
          </a:stretch>
        </p:blipFill>
        <p:spPr>
          <a:xfrm>
            <a:off x="4657437" y="1342850"/>
            <a:ext cx="3619166" cy="933450"/>
          </a:xfrm>
          <a:prstGeom prst="rect">
            <a:avLst/>
          </a:prstGeom>
          <a:noFill/>
          <a:ln w="76200" cap="flat" cmpd="sng">
            <a:solidFill>
              <a:schemeClr val="dk2"/>
            </a:solidFill>
            <a:prstDash val="solid"/>
            <a:round/>
            <a:headEnd type="none" w="sm" len="sm"/>
            <a:tailEnd type="none" w="sm" len="sm"/>
          </a:ln>
        </p:spPr>
      </p:pic>
      <p:sp>
        <p:nvSpPr>
          <p:cNvPr id="438" name="Google Shape;438;p45"/>
          <p:cNvSpPr txBox="1">
            <a:spLocks noGrp="1"/>
          </p:cNvSpPr>
          <p:nvPr>
            <p:ph type="subTitle" idx="4"/>
          </p:nvPr>
        </p:nvSpPr>
        <p:spPr>
          <a:xfrm>
            <a:off x="5003374" y="2564773"/>
            <a:ext cx="2927277" cy="647255"/>
          </a:xfrm>
          <a:prstGeom prst="rect">
            <a:avLst/>
          </a:prstGeom>
        </p:spPr>
        <p:txBody>
          <a:bodyPr spcFirstLastPara="1" wrap="square" lIns="45725" tIns="22850" rIns="45725" bIns="22850" anchor="t" anchorCtr="0">
            <a:normAutofit/>
          </a:bodyPr>
          <a:lstStyle/>
          <a:p>
            <a:pPr marL="0" lvl="0" indent="0" algn="ctr" rtl="0">
              <a:spcBef>
                <a:spcPts val="300"/>
              </a:spcBef>
              <a:spcAft>
                <a:spcPts val="0"/>
              </a:spcAft>
              <a:buNone/>
            </a:pPr>
            <a:r>
              <a:rPr lang="en" b="1">
                <a:solidFill>
                  <a:schemeClr val="lt1"/>
                </a:solidFill>
              </a:rPr>
              <a:t>12th Grade - October 11, 2023</a:t>
            </a:r>
            <a:endParaRPr b="1">
              <a:solidFill>
                <a:schemeClr val="lt1"/>
              </a:solidFill>
            </a:endParaRPr>
          </a:p>
          <a:p>
            <a:pPr marL="0" lvl="0" indent="0" algn="ctr" rtl="0">
              <a:spcBef>
                <a:spcPts val="300"/>
              </a:spcBef>
              <a:spcAft>
                <a:spcPts val="0"/>
              </a:spcAft>
              <a:buNone/>
            </a:pPr>
            <a:r>
              <a:rPr lang="en" b="1">
                <a:solidFill>
                  <a:schemeClr val="lt1"/>
                </a:solidFill>
              </a:rPr>
              <a:t>11th Grade - February 27, 2024</a:t>
            </a:r>
            <a:endParaRPr b="1">
              <a:solidFill>
                <a:schemeClr val="lt1"/>
              </a:solidFill>
            </a:endParaRPr>
          </a:p>
        </p:txBody>
      </p:sp>
      <p:sp>
        <p:nvSpPr>
          <p:cNvPr id="439" name="Google Shape;439;p45"/>
          <p:cNvSpPr txBox="1">
            <a:spLocks noGrp="1"/>
          </p:cNvSpPr>
          <p:nvPr>
            <p:ph type="title"/>
          </p:nvPr>
        </p:nvSpPr>
        <p:spPr>
          <a:xfrm>
            <a:off x="713100" y="128400"/>
            <a:ext cx="7717800" cy="572700"/>
          </a:xfrm>
          <a:prstGeom prst="rect">
            <a:avLst/>
          </a:prstGeom>
        </p:spPr>
        <p:txBody>
          <a:bodyPr spcFirstLastPara="1" wrap="square" lIns="45725" tIns="22850" rIns="45725" bIns="22850" anchor="ctr" anchorCtr="0">
            <a:normAutofit/>
          </a:bodyPr>
          <a:lstStyle/>
          <a:p>
            <a:pPr marL="0" lvl="0" indent="0" algn="ctr" rtl="0">
              <a:spcBef>
                <a:spcPts val="0"/>
              </a:spcBef>
              <a:spcAft>
                <a:spcPts val="0"/>
              </a:spcAft>
              <a:buNone/>
            </a:pPr>
            <a:r>
              <a:rPr lang="en" sz="2400" b="1"/>
              <a:t>Important Testing Dates!</a:t>
            </a:r>
            <a:endParaRPr sz="2400" b="1"/>
          </a:p>
        </p:txBody>
      </p:sp>
      <p:sp>
        <p:nvSpPr>
          <p:cNvPr id="440" name="Google Shape;440;p45"/>
          <p:cNvSpPr txBox="1"/>
          <p:nvPr/>
        </p:nvSpPr>
        <p:spPr>
          <a:xfrm>
            <a:off x="715525" y="2997550"/>
            <a:ext cx="2793300"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Baloo 2"/>
                <a:ea typeface="Baloo 2"/>
                <a:cs typeface="Baloo 2"/>
                <a:sym typeface="Baloo 2"/>
              </a:rPr>
              <a:t>12th Grade - October 11, 2023</a:t>
            </a:r>
            <a:endParaRPr sz="1600" b="1">
              <a:solidFill>
                <a:schemeClr val="lt1"/>
              </a:solidFill>
              <a:latin typeface="Baloo 2"/>
              <a:ea typeface="Baloo 2"/>
              <a:cs typeface="Baloo 2"/>
              <a:sym typeface="Baloo 2"/>
            </a:endParaRPr>
          </a:p>
          <a:p>
            <a:pPr marL="0" lvl="0" indent="0" algn="ctr" rtl="0">
              <a:spcBef>
                <a:spcPts val="0"/>
              </a:spcBef>
              <a:spcAft>
                <a:spcPts val="0"/>
              </a:spcAft>
              <a:buNone/>
            </a:pPr>
            <a:r>
              <a:rPr lang="en" sz="1600" b="1">
                <a:solidFill>
                  <a:schemeClr val="lt1"/>
                </a:solidFill>
                <a:latin typeface="Baloo 2"/>
                <a:ea typeface="Baloo 2"/>
                <a:cs typeface="Baloo 2"/>
                <a:sym typeface="Baloo 2"/>
              </a:rPr>
              <a:t>11th Grade - March 6, 2024</a:t>
            </a:r>
            <a:endParaRPr sz="1600" b="1">
              <a:solidFill>
                <a:schemeClr val="lt1"/>
              </a:solidFill>
              <a:latin typeface="Baloo 2"/>
              <a:ea typeface="Baloo 2"/>
              <a:cs typeface="Baloo 2"/>
              <a:sym typeface="Baloo 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46"/>
          <p:cNvPicPr preferRelativeResize="0"/>
          <p:nvPr/>
        </p:nvPicPr>
        <p:blipFill rotWithShape="1">
          <a:blip r:embed="rId3">
            <a:alphaModFix/>
          </a:blip>
          <a:srcRect/>
          <a:stretch/>
        </p:blipFill>
        <p:spPr>
          <a:xfrm rot="5400000">
            <a:off x="8142066" y="-162306"/>
            <a:ext cx="514350" cy="1146184"/>
          </a:xfrm>
          <a:prstGeom prst="rect">
            <a:avLst/>
          </a:prstGeom>
          <a:noFill/>
          <a:ln>
            <a:noFill/>
          </a:ln>
        </p:spPr>
      </p:pic>
      <p:grpSp>
        <p:nvGrpSpPr>
          <p:cNvPr id="446" name="Google Shape;446;p46"/>
          <p:cNvGrpSpPr/>
          <p:nvPr/>
        </p:nvGrpSpPr>
        <p:grpSpPr>
          <a:xfrm>
            <a:off x="-745887" y="4784006"/>
            <a:ext cx="10384305" cy="1633427"/>
            <a:chOff x="0" y="-47625"/>
            <a:chExt cx="5469886" cy="860400"/>
          </a:xfrm>
        </p:grpSpPr>
        <p:sp>
          <p:nvSpPr>
            <p:cNvPr id="447" name="Google Shape;447;p46"/>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448" name="Google Shape;448;p46"/>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49" name="Google Shape;449;p46"/>
          <p:cNvSpPr txBox="1"/>
          <p:nvPr/>
        </p:nvSpPr>
        <p:spPr>
          <a:xfrm>
            <a:off x="457500" y="153588"/>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5:</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Student Support</a:t>
            </a:r>
            <a:endParaRPr sz="2900" b="0" i="0" u="none" strike="noStrike" cap="none">
              <a:solidFill>
                <a:srgbClr val="1C4587"/>
              </a:solidFill>
              <a:latin typeface="Poppins"/>
              <a:ea typeface="Poppins"/>
              <a:cs typeface="Poppins"/>
              <a:sym typeface="Poppins"/>
            </a:endParaRPr>
          </a:p>
        </p:txBody>
      </p:sp>
      <p:sp>
        <p:nvSpPr>
          <p:cNvPr id="450" name="Google Shape;450;p46"/>
          <p:cNvSpPr txBox="1"/>
          <p:nvPr/>
        </p:nvSpPr>
        <p:spPr>
          <a:xfrm>
            <a:off x="404400" y="648150"/>
            <a:ext cx="8335200" cy="677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100" b="0" i="0" u="none" strike="noStrike" cap="none">
                <a:solidFill>
                  <a:schemeClr val="dk1"/>
                </a:solidFill>
                <a:latin typeface="Poppins"/>
                <a:ea typeface="Poppins"/>
                <a:cs typeface="Poppins"/>
                <a:sym typeface="Poppins"/>
              </a:rPr>
              <a:t>The Early College High School (ECHS) must provide wrap-around strategies and services involving multiple stakeholders to strengthen academic, technical, and individual support for students to be successful in their ECHS program.</a:t>
            </a:r>
            <a:endParaRPr sz="11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100" b="0" i="0" u="none" strike="noStrike" cap="none">
              <a:solidFill>
                <a:schemeClr val="dk1"/>
              </a:solidFill>
              <a:latin typeface="Poppins"/>
              <a:ea typeface="Poppins"/>
              <a:cs typeface="Poppins"/>
              <a:sym typeface="Poppins"/>
            </a:endParaRPr>
          </a:p>
        </p:txBody>
      </p:sp>
      <p:sp>
        <p:nvSpPr>
          <p:cNvPr id="451" name="Google Shape;451;p46"/>
          <p:cNvSpPr txBox="1"/>
          <p:nvPr/>
        </p:nvSpPr>
        <p:spPr>
          <a:xfrm>
            <a:off x="514350" y="2209863"/>
            <a:ext cx="7558650" cy="338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p:txBody>
      </p:sp>
      <p:pic>
        <p:nvPicPr>
          <p:cNvPr id="452" name="Google Shape;452;p46"/>
          <p:cNvPicPr preferRelativeResize="0"/>
          <p:nvPr/>
        </p:nvPicPr>
        <p:blipFill rotWithShape="1">
          <a:blip r:embed="rId4">
            <a:alphaModFix/>
          </a:blip>
          <a:srcRect/>
          <a:stretch/>
        </p:blipFill>
        <p:spPr>
          <a:xfrm>
            <a:off x="8676402" y="4497550"/>
            <a:ext cx="413776" cy="286450"/>
          </a:xfrm>
          <a:prstGeom prst="rect">
            <a:avLst/>
          </a:prstGeom>
          <a:noFill/>
          <a:ln>
            <a:noFill/>
          </a:ln>
        </p:spPr>
      </p:pic>
      <p:graphicFrame>
        <p:nvGraphicFramePr>
          <p:cNvPr id="454" name="Google Shape;454;p46"/>
          <p:cNvGraphicFramePr/>
          <p:nvPr>
            <p:extLst>
              <p:ext uri="{D42A27DB-BD31-4B8C-83A1-F6EECF244321}">
                <p14:modId xmlns:p14="http://schemas.microsoft.com/office/powerpoint/2010/main" val="2591172801"/>
              </p:ext>
            </p:extLst>
          </p:nvPr>
        </p:nvGraphicFramePr>
        <p:xfrm>
          <a:off x="404388" y="1949438"/>
          <a:ext cx="8229000" cy="2834580"/>
        </p:xfrm>
        <a:graphic>
          <a:graphicData uri="http://schemas.openxmlformats.org/drawingml/2006/table">
            <a:tbl>
              <a:tblPr>
                <a:noFill/>
                <a:tableStyleId>{0949C057-6CFA-4B3B-822D-2096BD0EE0F9}</a:tableStyleId>
              </a:tblPr>
              <a:tblGrid>
                <a:gridCol w="2057250">
                  <a:extLst>
                    <a:ext uri="{9D8B030D-6E8A-4147-A177-3AD203B41FA5}">
                      <a16:colId xmlns:a16="http://schemas.microsoft.com/office/drawing/2014/main" val="20000"/>
                    </a:ext>
                  </a:extLst>
                </a:gridCol>
                <a:gridCol w="2057250">
                  <a:extLst>
                    <a:ext uri="{9D8B030D-6E8A-4147-A177-3AD203B41FA5}">
                      <a16:colId xmlns:a16="http://schemas.microsoft.com/office/drawing/2014/main" val="20001"/>
                    </a:ext>
                  </a:extLst>
                </a:gridCol>
                <a:gridCol w="2057250">
                  <a:extLst>
                    <a:ext uri="{9D8B030D-6E8A-4147-A177-3AD203B41FA5}">
                      <a16:colId xmlns:a16="http://schemas.microsoft.com/office/drawing/2014/main" val="20002"/>
                    </a:ext>
                  </a:extLst>
                </a:gridCol>
                <a:gridCol w="2057250">
                  <a:extLst>
                    <a:ext uri="{9D8B030D-6E8A-4147-A177-3AD203B41FA5}">
                      <a16:colId xmlns:a16="http://schemas.microsoft.com/office/drawing/2014/main" val="20003"/>
                    </a:ext>
                  </a:extLst>
                </a:gridCol>
              </a:tblGrid>
              <a:tr h="373825">
                <a:tc>
                  <a:txBody>
                    <a:bodyPr/>
                    <a:lstStyle/>
                    <a:p>
                      <a:pPr marL="0" lvl="0" indent="0" algn="ctr" rtl="0">
                        <a:spcBef>
                          <a:spcPts val="0"/>
                        </a:spcBef>
                        <a:spcAft>
                          <a:spcPts val="0"/>
                        </a:spcAft>
                        <a:buNone/>
                      </a:pPr>
                      <a:r>
                        <a:rPr lang="en" b="1">
                          <a:solidFill>
                            <a:schemeClr val="lt1"/>
                          </a:solidFill>
                        </a:rPr>
                        <a:t>June 10, 2024</a:t>
                      </a:r>
                      <a:endParaRPr b="1">
                        <a:solidFill>
                          <a:schemeClr val="lt1"/>
                        </a:solidFill>
                      </a:endParaRPr>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solidFill>
                      <a:srgbClr val="7030A0"/>
                    </a:solidFill>
                  </a:tcPr>
                </a:tc>
                <a:tc>
                  <a:txBody>
                    <a:bodyPr/>
                    <a:lstStyle/>
                    <a:p>
                      <a:pPr marL="0" lvl="0" indent="0" algn="ctr" rtl="0">
                        <a:spcBef>
                          <a:spcPts val="0"/>
                        </a:spcBef>
                        <a:spcAft>
                          <a:spcPts val="0"/>
                        </a:spcAft>
                        <a:buNone/>
                      </a:pPr>
                      <a:r>
                        <a:rPr lang="en" b="1">
                          <a:solidFill>
                            <a:schemeClr val="lt1"/>
                          </a:solidFill>
                        </a:rPr>
                        <a:t>June 11, 2024</a:t>
                      </a:r>
                      <a:endParaRPr b="1">
                        <a:solidFill>
                          <a:schemeClr val="lt1"/>
                        </a:solidFill>
                      </a:endParaRPr>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solidFill>
                      <a:srgbClr val="7030A0"/>
                    </a:solidFill>
                  </a:tcPr>
                </a:tc>
                <a:tc>
                  <a:txBody>
                    <a:bodyPr/>
                    <a:lstStyle/>
                    <a:p>
                      <a:pPr marL="0" lvl="0" indent="0" algn="ctr" rtl="0">
                        <a:spcBef>
                          <a:spcPts val="0"/>
                        </a:spcBef>
                        <a:spcAft>
                          <a:spcPts val="0"/>
                        </a:spcAft>
                        <a:buNone/>
                      </a:pPr>
                      <a:r>
                        <a:rPr lang="en" b="1">
                          <a:solidFill>
                            <a:schemeClr val="lt1"/>
                          </a:solidFill>
                        </a:rPr>
                        <a:t>June 12, 2024</a:t>
                      </a:r>
                      <a:endParaRPr b="1">
                        <a:solidFill>
                          <a:schemeClr val="lt1"/>
                        </a:solidFill>
                      </a:endParaRPr>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solidFill>
                      <a:srgbClr val="7030A0"/>
                    </a:solidFill>
                  </a:tcPr>
                </a:tc>
                <a:tc>
                  <a:txBody>
                    <a:bodyPr/>
                    <a:lstStyle/>
                    <a:p>
                      <a:pPr marL="0" lvl="0" indent="0" algn="ctr" rtl="0">
                        <a:spcBef>
                          <a:spcPts val="0"/>
                        </a:spcBef>
                        <a:spcAft>
                          <a:spcPts val="0"/>
                        </a:spcAft>
                        <a:buNone/>
                      </a:pPr>
                      <a:r>
                        <a:rPr lang="en" b="1">
                          <a:solidFill>
                            <a:schemeClr val="lt1"/>
                          </a:solidFill>
                        </a:rPr>
                        <a:t>June 13, 2024</a:t>
                      </a:r>
                      <a:endParaRPr b="1">
                        <a:solidFill>
                          <a:schemeClr val="lt1"/>
                        </a:solidFill>
                      </a:endParaRPr>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solidFill>
                      <a:srgbClr val="7030A0"/>
                    </a:solidFill>
                  </a:tcPr>
                </a:tc>
                <a:extLst>
                  <a:ext uri="{0D108BD9-81ED-4DB2-BD59-A6C34878D82A}">
                    <a16:rowId xmlns:a16="http://schemas.microsoft.com/office/drawing/2014/main" val="10000"/>
                  </a:ext>
                </a:extLst>
              </a:tr>
              <a:tr h="2300700">
                <a:tc>
                  <a:txBody>
                    <a:bodyPr/>
                    <a:lstStyle/>
                    <a:p>
                      <a:pPr marL="0" lvl="0" indent="0" algn="l" rtl="0">
                        <a:spcBef>
                          <a:spcPts val="0"/>
                        </a:spcBef>
                        <a:spcAft>
                          <a:spcPts val="0"/>
                        </a:spcAft>
                        <a:buNone/>
                      </a:pPr>
                      <a:r>
                        <a:rPr lang="en"/>
                        <a:t>AM: St. Philip’s Orientation </a:t>
                      </a:r>
                      <a:endParaRPr/>
                    </a:p>
                    <a:p>
                      <a:pPr marL="457200" lvl="0" indent="-311150" algn="l" rtl="0">
                        <a:spcBef>
                          <a:spcPts val="0"/>
                        </a:spcBef>
                        <a:spcAft>
                          <a:spcPts val="0"/>
                        </a:spcAft>
                        <a:buSzPts val="1300"/>
                        <a:buChar char="●"/>
                      </a:pPr>
                      <a:r>
                        <a:rPr lang="en" sz="1300"/>
                        <a:t>Crosswalks explained</a:t>
                      </a:r>
                      <a:endParaRPr sz="1300"/>
                    </a:p>
                    <a:p>
                      <a:pPr marL="457200" lvl="0" indent="-311150" algn="l" rtl="0">
                        <a:spcBef>
                          <a:spcPts val="0"/>
                        </a:spcBef>
                        <a:spcAft>
                          <a:spcPts val="0"/>
                        </a:spcAft>
                        <a:buSzPts val="1300"/>
                        <a:buChar char="●"/>
                      </a:pPr>
                      <a:r>
                        <a:rPr lang="en" sz="1300"/>
                        <a:t>Syllabus review</a:t>
                      </a:r>
                      <a:endParaRPr sz="1300"/>
                    </a:p>
                    <a:p>
                      <a:pPr marL="457200" lvl="0" indent="-311150" algn="l" rtl="0">
                        <a:spcBef>
                          <a:spcPts val="0"/>
                        </a:spcBef>
                        <a:spcAft>
                          <a:spcPts val="0"/>
                        </a:spcAft>
                        <a:buSzPts val="1300"/>
                        <a:buChar char="●"/>
                      </a:pPr>
                      <a:r>
                        <a:rPr lang="en" sz="1300"/>
                        <a:t>Study Skills</a:t>
                      </a:r>
                      <a:endParaRPr sz="1300"/>
                    </a:p>
                    <a:p>
                      <a:pPr marL="457200" lvl="0" indent="-311150" algn="l" rtl="0">
                        <a:spcBef>
                          <a:spcPts val="0"/>
                        </a:spcBef>
                        <a:spcAft>
                          <a:spcPts val="0"/>
                        </a:spcAft>
                        <a:buSzPts val="1300"/>
                        <a:buChar char="●"/>
                      </a:pPr>
                      <a:r>
                        <a:rPr lang="en" sz="1300"/>
                        <a:t>Time Management</a:t>
                      </a:r>
                      <a:endParaRPr sz="1300"/>
                    </a:p>
                    <a:p>
                      <a:pPr marL="457200" lvl="0" indent="-311150" algn="l" rtl="0">
                        <a:spcBef>
                          <a:spcPts val="0"/>
                        </a:spcBef>
                        <a:spcAft>
                          <a:spcPts val="0"/>
                        </a:spcAft>
                        <a:buSzPts val="1300"/>
                        <a:buChar char="●"/>
                      </a:pPr>
                      <a:r>
                        <a:rPr lang="en" sz="1300"/>
                        <a:t>Apply Texas</a:t>
                      </a:r>
                      <a:endParaRPr sz="1300"/>
                    </a:p>
                    <a:p>
                      <a:pPr marL="0" lvl="0" indent="0" algn="l" rtl="0">
                        <a:spcBef>
                          <a:spcPts val="0"/>
                        </a:spcBef>
                        <a:spcAft>
                          <a:spcPts val="0"/>
                        </a:spcAft>
                        <a:buNone/>
                      </a:pPr>
                      <a:endParaRPr/>
                    </a:p>
                    <a:p>
                      <a:pPr marL="0" lvl="0" indent="0" algn="l" rtl="0">
                        <a:spcBef>
                          <a:spcPts val="0"/>
                        </a:spcBef>
                        <a:spcAft>
                          <a:spcPts val="0"/>
                        </a:spcAft>
                        <a:buNone/>
                      </a:pPr>
                      <a:r>
                        <a:rPr lang="en"/>
                        <a:t>PM: TSIA2 </a:t>
                      </a:r>
                      <a:endParaRPr/>
                    </a:p>
                    <a:p>
                      <a:pPr marL="0" lvl="0" indent="0" algn="l" rtl="0">
                        <a:spcBef>
                          <a:spcPts val="0"/>
                        </a:spcBef>
                        <a:spcAft>
                          <a:spcPts val="0"/>
                        </a:spcAft>
                        <a:buNone/>
                      </a:pPr>
                      <a:r>
                        <a:rPr lang="en"/>
                        <a:t>Prep ELAR</a:t>
                      </a:r>
                      <a:endParaRPr/>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tcPr>
                </a:tc>
                <a:tc>
                  <a:txBody>
                    <a:bodyPr/>
                    <a:lstStyle/>
                    <a:p>
                      <a:pPr marL="0" lvl="0" indent="0" algn="l" rtl="0">
                        <a:spcBef>
                          <a:spcPts val="0"/>
                        </a:spcBef>
                        <a:spcAft>
                          <a:spcPts val="0"/>
                        </a:spcAft>
                        <a:buNone/>
                      </a:pPr>
                      <a:r>
                        <a:rPr lang="en"/>
                        <a:t>AM: TSIA2 </a:t>
                      </a:r>
                      <a:endParaRPr/>
                    </a:p>
                    <a:p>
                      <a:pPr marL="0" lvl="0" indent="0" algn="l" rtl="0">
                        <a:spcBef>
                          <a:spcPts val="0"/>
                        </a:spcBef>
                        <a:spcAft>
                          <a:spcPts val="0"/>
                        </a:spcAft>
                        <a:buNone/>
                      </a:pPr>
                      <a:r>
                        <a:rPr lang="en"/>
                        <a:t>Prep Math</a:t>
                      </a:r>
                      <a:endParaRPr/>
                    </a:p>
                    <a:p>
                      <a:pPr marL="0" lvl="0" indent="0" algn="l" rtl="0">
                        <a:spcBef>
                          <a:spcPts val="0"/>
                        </a:spcBef>
                        <a:spcAft>
                          <a:spcPts val="0"/>
                        </a:spcAft>
                        <a:buNone/>
                      </a:pPr>
                      <a:endParaRPr/>
                    </a:p>
                    <a:p>
                      <a:pPr marL="0" lvl="0" indent="0" algn="l" rtl="0">
                        <a:spcBef>
                          <a:spcPts val="0"/>
                        </a:spcBef>
                        <a:spcAft>
                          <a:spcPts val="0"/>
                        </a:spcAft>
                        <a:buNone/>
                      </a:pPr>
                      <a:r>
                        <a:rPr lang="en"/>
                        <a:t>PM: TSIA2</a:t>
                      </a:r>
                      <a:endParaRPr/>
                    </a:p>
                    <a:p>
                      <a:pPr marL="0" lvl="0" indent="0" algn="l" rtl="0">
                        <a:spcBef>
                          <a:spcPts val="0"/>
                        </a:spcBef>
                        <a:spcAft>
                          <a:spcPts val="0"/>
                        </a:spcAft>
                        <a:buNone/>
                      </a:pPr>
                      <a:r>
                        <a:rPr lang="en"/>
                        <a:t>Prep ELAR</a:t>
                      </a:r>
                      <a:endParaRPr/>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tcPr>
                </a:tc>
                <a:tc>
                  <a:txBody>
                    <a:bodyPr/>
                    <a:lstStyle/>
                    <a:p>
                      <a:pPr marL="0" lvl="0" indent="0" algn="l" rtl="0">
                        <a:spcBef>
                          <a:spcPts val="0"/>
                        </a:spcBef>
                        <a:spcAft>
                          <a:spcPts val="0"/>
                        </a:spcAft>
                        <a:buNone/>
                      </a:pPr>
                      <a:r>
                        <a:rPr lang="en"/>
                        <a:t>AM: TSIA2</a:t>
                      </a:r>
                      <a:endParaRPr/>
                    </a:p>
                    <a:p>
                      <a:pPr marL="0" lvl="0" indent="0" algn="l" rtl="0">
                        <a:spcBef>
                          <a:spcPts val="0"/>
                        </a:spcBef>
                        <a:spcAft>
                          <a:spcPts val="0"/>
                        </a:spcAft>
                        <a:buNone/>
                      </a:pPr>
                      <a:r>
                        <a:rPr lang="en"/>
                        <a:t>Prep Math</a:t>
                      </a:r>
                      <a:endParaRPr/>
                    </a:p>
                    <a:p>
                      <a:pPr marL="0" lvl="0" indent="0" algn="l" rtl="0">
                        <a:spcBef>
                          <a:spcPts val="0"/>
                        </a:spcBef>
                        <a:spcAft>
                          <a:spcPts val="0"/>
                        </a:spcAft>
                        <a:buNone/>
                      </a:pPr>
                      <a:endParaRPr/>
                    </a:p>
                    <a:p>
                      <a:pPr marL="0" lvl="0" indent="0" algn="l" rtl="0">
                        <a:spcBef>
                          <a:spcPts val="0"/>
                        </a:spcBef>
                        <a:spcAft>
                          <a:spcPts val="0"/>
                        </a:spcAft>
                        <a:buNone/>
                      </a:pPr>
                      <a:r>
                        <a:rPr lang="en"/>
                        <a:t>PM: St. Philip’s</a:t>
                      </a:r>
                      <a:endParaRPr/>
                    </a:p>
                    <a:p>
                      <a:pPr marL="457200" lvl="0" indent="-311150" algn="l" rtl="0">
                        <a:spcBef>
                          <a:spcPts val="0"/>
                        </a:spcBef>
                        <a:spcAft>
                          <a:spcPts val="0"/>
                        </a:spcAft>
                        <a:buSzPts val="1300"/>
                        <a:buChar char="●"/>
                      </a:pPr>
                      <a:r>
                        <a:rPr lang="en" sz="1300"/>
                        <a:t>Campus Tour</a:t>
                      </a:r>
                      <a:endParaRPr sz="1300"/>
                    </a:p>
                    <a:p>
                      <a:pPr marL="457200" lvl="0" indent="-311150" algn="l" rtl="0">
                        <a:spcBef>
                          <a:spcPts val="0"/>
                        </a:spcBef>
                        <a:spcAft>
                          <a:spcPts val="0"/>
                        </a:spcAft>
                        <a:buSzPts val="1300"/>
                        <a:buChar char="●"/>
                      </a:pPr>
                      <a:r>
                        <a:rPr lang="en" sz="1300"/>
                        <a:t>Bookstore</a:t>
                      </a:r>
                      <a:endParaRPr sz="1300"/>
                    </a:p>
                    <a:p>
                      <a:pPr marL="457200" lvl="0" indent="-311150" algn="l" rtl="0">
                        <a:spcBef>
                          <a:spcPts val="0"/>
                        </a:spcBef>
                        <a:spcAft>
                          <a:spcPts val="0"/>
                        </a:spcAft>
                        <a:buSzPts val="1300"/>
                        <a:buChar char="●"/>
                      </a:pPr>
                      <a:r>
                        <a:rPr lang="en" sz="1300"/>
                        <a:t>IDs</a:t>
                      </a:r>
                      <a:endParaRPr sz="1300"/>
                    </a:p>
                    <a:p>
                      <a:pPr marL="457200" lvl="0" indent="-311150" algn="l" rtl="0">
                        <a:spcBef>
                          <a:spcPts val="0"/>
                        </a:spcBef>
                        <a:spcAft>
                          <a:spcPts val="0"/>
                        </a:spcAft>
                        <a:buSzPts val="1300"/>
                        <a:buChar char="●"/>
                      </a:pPr>
                      <a:r>
                        <a:rPr lang="en" sz="1300"/>
                        <a:t>Library</a:t>
                      </a:r>
                      <a:endParaRPr sz="1300"/>
                    </a:p>
                    <a:p>
                      <a:pPr marL="457200" lvl="0" indent="-304800" algn="l" rtl="0">
                        <a:spcBef>
                          <a:spcPts val="0"/>
                        </a:spcBef>
                        <a:spcAft>
                          <a:spcPts val="0"/>
                        </a:spcAft>
                        <a:buSzPts val="1200"/>
                        <a:buChar char="●"/>
                      </a:pPr>
                      <a:r>
                        <a:rPr lang="en" sz="1200"/>
                        <a:t>Student Learning Center </a:t>
                      </a:r>
                      <a:endParaRPr sz="1200"/>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tcPr>
                </a:tc>
                <a:tc>
                  <a:txBody>
                    <a:bodyPr/>
                    <a:lstStyle/>
                    <a:p>
                      <a:pPr marL="0" lvl="0" indent="0" algn="l" rtl="0">
                        <a:spcBef>
                          <a:spcPts val="0"/>
                        </a:spcBef>
                        <a:spcAft>
                          <a:spcPts val="0"/>
                        </a:spcAft>
                        <a:buNone/>
                      </a:pPr>
                      <a:r>
                        <a:rPr lang="en"/>
                        <a:t>TSIA2 Testing</a:t>
                      </a:r>
                      <a:endParaRPr/>
                    </a:p>
                    <a:p>
                      <a:pPr marL="457200" lvl="0" indent="-317500" algn="l" rtl="0">
                        <a:spcBef>
                          <a:spcPts val="0"/>
                        </a:spcBef>
                        <a:spcAft>
                          <a:spcPts val="0"/>
                        </a:spcAft>
                        <a:buSzPts val="1400"/>
                        <a:buChar char="●"/>
                      </a:pPr>
                      <a:r>
                        <a:rPr lang="en"/>
                        <a:t>ELAR</a:t>
                      </a:r>
                      <a:endParaRPr/>
                    </a:p>
                    <a:p>
                      <a:pPr marL="457200" lvl="0" indent="-317500" algn="l" rtl="0">
                        <a:spcBef>
                          <a:spcPts val="0"/>
                        </a:spcBef>
                        <a:spcAft>
                          <a:spcPts val="0"/>
                        </a:spcAft>
                        <a:buSzPts val="1400"/>
                        <a:buChar char="●"/>
                      </a:pPr>
                      <a:r>
                        <a:rPr lang="en"/>
                        <a:t>Essay</a:t>
                      </a:r>
                      <a:endParaRPr/>
                    </a:p>
                    <a:p>
                      <a:pPr marL="457200" lvl="0" indent="-317500" algn="l" rtl="0">
                        <a:spcBef>
                          <a:spcPts val="0"/>
                        </a:spcBef>
                        <a:spcAft>
                          <a:spcPts val="0"/>
                        </a:spcAft>
                        <a:buSzPts val="1400"/>
                        <a:buChar char="●"/>
                      </a:pPr>
                      <a:r>
                        <a:rPr lang="en"/>
                        <a:t>Math</a:t>
                      </a:r>
                      <a:endParaRPr/>
                    </a:p>
                  </a:txBody>
                  <a:tcPr marL="91425" marR="91425" marT="91425" marB="91425">
                    <a:lnL w="38100" cap="flat" cmpd="sng">
                      <a:solidFill>
                        <a:schemeClr val="tx1"/>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38100" cap="flat" cmpd="sng">
                      <a:solidFill>
                        <a:schemeClr val="tx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descr="A yellow rectangular sign with black text&#10;&#10;Description automatically generated">
            <a:extLst>
              <a:ext uri="{FF2B5EF4-FFF2-40B4-BE49-F238E27FC236}">
                <a16:creationId xmlns:a16="http://schemas.microsoft.com/office/drawing/2014/main" id="{4AA822F2-E090-5994-666C-5315B3D51C48}"/>
              </a:ext>
            </a:extLst>
          </p:cNvPr>
          <p:cNvPicPr>
            <a:picLocks noChangeAspect="1"/>
          </p:cNvPicPr>
          <p:nvPr/>
        </p:nvPicPr>
        <p:blipFill>
          <a:blip r:embed="rId5"/>
          <a:stretch>
            <a:fillRect/>
          </a:stretch>
        </p:blipFill>
        <p:spPr>
          <a:xfrm>
            <a:off x="1150257" y="1036888"/>
            <a:ext cx="6680200" cy="8200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47"/>
          <p:cNvPicPr preferRelativeResize="0"/>
          <p:nvPr/>
        </p:nvPicPr>
        <p:blipFill rotWithShape="1">
          <a:blip r:embed="rId5">
            <a:alphaModFix/>
          </a:blip>
          <a:srcRect/>
          <a:stretch/>
        </p:blipFill>
        <p:spPr>
          <a:xfrm rot="5400000">
            <a:off x="8142065" y="-162306"/>
            <a:ext cx="514351" cy="1146184"/>
          </a:xfrm>
          <a:prstGeom prst="rect">
            <a:avLst/>
          </a:prstGeom>
          <a:noFill/>
          <a:ln>
            <a:noFill/>
          </a:ln>
        </p:spPr>
      </p:pic>
      <p:grpSp>
        <p:nvGrpSpPr>
          <p:cNvPr id="460" name="Google Shape;460;p47"/>
          <p:cNvGrpSpPr/>
          <p:nvPr/>
        </p:nvGrpSpPr>
        <p:grpSpPr>
          <a:xfrm>
            <a:off x="-745887" y="4784003"/>
            <a:ext cx="10384032" cy="1633469"/>
            <a:chOff x="0" y="-47625"/>
            <a:chExt cx="5469886" cy="860400"/>
          </a:xfrm>
        </p:grpSpPr>
        <p:sp>
          <p:nvSpPr>
            <p:cNvPr id="461" name="Google Shape;461;p47"/>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462" name="Google Shape;462;p47"/>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63" name="Google Shape;463;p47"/>
          <p:cNvSpPr txBox="1"/>
          <p:nvPr/>
        </p:nvSpPr>
        <p:spPr>
          <a:xfrm>
            <a:off x="530975" y="486663"/>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5:</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Student Support</a:t>
            </a:r>
            <a:endParaRPr sz="2900" b="0" i="0" u="none" strike="noStrike" cap="none">
              <a:solidFill>
                <a:srgbClr val="1C4587"/>
              </a:solidFill>
              <a:latin typeface="Poppins"/>
              <a:ea typeface="Poppins"/>
              <a:cs typeface="Poppins"/>
              <a:sym typeface="Poppins"/>
            </a:endParaRPr>
          </a:p>
        </p:txBody>
      </p:sp>
      <p:sp>
        <p:nvSpPr>
          <p:cNvPr id="464" name="Google Shape;464;p47"/>
          <p:cNvSpPr txBox="1"/>
          <p:nvPr/>
        </p:nvSpPr>
        <p:spPr>
          <a:xfrm>
            <a:off x="514350" y="887688"/>
            <a:ext cx="8335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a:solidFill>
                  <a:schemeClr val="dk1"/>
                </a:solidFill>
                <a:latin typeface="Poppins"/>
                <a:ea typeface="Poppins"/>
                <a:cs typeface="Poppins"/>
                <a:sym typeface="Poppins"/>
              </a:rPr>
              <a:t>The Early College High School (ECHS) must provide wrap-around strategies and services involving multiple stakeholders to strengthen academic, technical, and individual support for students to be successful in their ECHS program.</a:t>
            </a:r>
            <a:endParaRPr sz="10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Poppins"/>
              <a:ea typeface="Poppins"/>
              <a:cs typeface="Poppins"/>
              <a:sym typeface="Poppins"/>
            </a:endParaRPr>
          </a:p>
        </p:txBody>
      </p:sp>
      <p:grpSp>
        <p:nvGrpSpPr>
          <p:cNvPr id="465" name="Google Shape;465;p47"/>
          <p:cNvGrpSpPr/>
          <p:nvPr/>
        </p:nvGrpSpPr>
        <p:grpSpPr>
          <a:xfrm>
            <a:off x="514350" y="1072087"/>
            <a:ext cx="939758" cy="181107"/>
            <a:chOff x="0" y="-47623"/>
            <a:chExt cx="495000" cy="95400"/>
          </a:xfrm>
        </p:grpSpPr>
        <p:sp>
          <p:nvSpPr>
            <p:cNvPr id="466" name="Google Shape;466;p47"/>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467" name="Google Shape;467;p47"/>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68" name="Google Shape;468;p47"/>
          <p:cNvSpPr txBox="1"/>
          <p:nvPr/>
        </p:nvSpPr>
        <p:spPr>
          <a:xfrm>
            <a:off x="514350" y="2209863"/>
            <a:ext cx="7558800" cy="338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p:txBody>
      </p:sp>
      <p:pic>
        <p:nvPicPr>
          <p:cNvPr id="469" name="Google Shape;469;p47"/>
          <p:cNvPicPr preferRelativeResize="0"/>
          <p:nvPr/>
        </p:nvPicPr>
        <p:blipFill rotWithShape="1">
          <a:blip r:embed="rId6">
            <a:alphaModFix/>
          </a:blip>
          <a:srcRect/>
          <a:stretch/>
        </p:blipFill>
        <p:spPr>
          <a:xfrm>
            <a:off x="8676402" y="4497550"/>
            <a:ext cx="413775" cy="286450"/>
          </a:xfrm>
          <a:prstGeom prst="rect">
            <a:avLst/>
          </a:prstGeom>
          <a:noFill/>
          <a:ln>
            <a:noFill/>
          </a:ln>
        </p:spPr>
      </p:pic>
      <p:pic>
        <p:nvPicPr>
          <p:cNvPr id="470" name="Google Shape;470;p47"/>
          <p:cNvPicPr preferRelativeResize="0"/>
          <p:nvPr/>
        </p:nvPicPr>
        <p:blipFill>
          <a:blip r:embed="rId7">
            <a:alphaModFix/>
          </a:blip>
          <a:stretch>
            <a:fillRect/>
          </a:stretch>
        </p:blipFill>
        <p:spPr>
          <a:xfrm>
            <a:off x="1123950" y="1349400"/>
            <a:ext cx="6702200" cy="3434600"/>
          </a:xfrm>
          <a:prstGeom prst="rect">
            <a:avLst/>
          </a:prstGeom>
          <a:noFill/>
          <a:ln>
            <a:noFill/>
          </a:ln>
        </p:spPr>
      </p:pic>
      <p:pic>
        <p:nvPicPr>
          <p:cNvPr id="4" name="Audio 3">
            <a:hlinkClick r:id="" action="ppaction://media"/>
            <a:extLst>
              <a:ext uri="{FF2B5EF4-FFF2-40B4-BE49-F238E27FC236}">
                <a16:creationId xmlns:a16="http://schemas.microsoft.com/office/drawing/2014/main" id="{9091D39C-49E8-5EA8-867F-B8ACE6520ED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208"/>
    </mc:Choice>
    <mc:Fallback>
      <p:transition spd="slow" advTm="3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9"/>
          <p:cNvPicPr preferRelativeResize="0"/>
          <p:nvPr/>
        </p:nvPicPr>
        <p:blipFill rotWithShape="1">
          <a:blip r:embed="rId5">
            <a:alphaModFix/>
          </a:blip>
          <a:srcRect/>
          <a:stretch/>
        </p:blipFill>
        <p:spPr>
          <a:xfrm rot="5400000">
            <a:off x="8142066" y="-162306"/>
            <a:ext cx="514350" cy="1146184"/>
          </a:xfrm>
          <a:prstGeom prst="rect">
            <a:avLst/>
          </a:prstGeom>
          <a:noFill/>
          <a:ln>
            <a:noFill/>
          </a:ln>
        </p:spPr>
      </p:pic>
      <p:grpSp>
        <p:nvGrpSpPr>
          <p:cNvPr id="190" name="Google Shape;190;p29"/>
          <p:cNvGrpSpPr/>
          <p:nvPr/>
        </p:nvGrpSpPr>
        <p:grpSpPr>
          <a:xfrm>
            <a:off x="0" y="4784000"/>
            <a:ext cx="9144008" cy="1633517"/>
            <a:chOff x="0" y="-47625"/>
            <a:chExt cx="5469886" cy="860425"/>
          </a:xfrm>
        </p:grpSpPr>
        <p:sp>
          <p:nvSpPr>
            <p:cNvPr id="191" name="Google Shape;191;p29"/>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192" name="Google Shape;192;p29"/>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193" name="Google Shape;193;p29"/>
          <p:cNvSpPr txBox="1"/>
          <p:nvPr/>
        </p:nvSpPr>
        <p:spPr>
          <a:xfrm>
            <a:off x="514350" y="571038"/>
            <a:ext cx="658320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1C4587"/>
                </a:solidFill>
                <a:latin typeface="Poppins"/>
                <a:ea typeface="Poppins"/>
                <a:cs typeface="Poppins"/>
                <a:sym typeface="Poppins"/>
              </a:rPr>
              <a:t>THREE P’s</a:t>
            </a:r>
            <a:endParaRPr sz="2900" b="1" i="0" u="none" strike="noStrike" cap="none">
              <a:solidFill>
                <a:srgbClr val="1C4587"/>
              </a:solidFill>
              <a:latin typeface="Poppins"/>
              <a:ea typeface="Poppins"/>
              <a:cs typeface="Poppins"/>
              <a:sym typeface="Poppins"/>
            </a:endParaRPr>
          </a:p>
        </p:txBody>
      </p:sp>
      <p:sp>
        <p:nvSpPr>
          <p:cNvPr id="194" name="Google Shape;194;p29"/>
          <p:cNvSpPr txBox="1"/>
          <p:nvPr/>
        </p:nvSpPr>
        <p:spPr>
          <a:xfrm>
            <a:off x="547600" y="1181613"/>
            <a:ext cx="6393150" cy="184650"/>
          </a:xfrm>
          <a:prstGeom prst="rect">
            <a:avLst/>
          </a:prstGeom>
          <a:noFill/>
          <a:ln>
            <a:noFill/>
          </a:ln>
        </p:spPr>
        <p:txBody>
          <a:bodyPr spcFirstLastPara="1" wrap="square" lIns="0" tIns="0" rIns="0" bIns="0" anchor="t" anchorCtr="0">
            <a:spAutoFit/>
          </a:bodyPr>
          <a:lstStyle/>
          <a:p>
            <a:pPr marL="2286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Poppins"/>
              <a:ea typeface="Poppins"/>
              <a:cs typeface="Poppins"/>
              <a:sym typeface="Poppins"/>
            </a:endParaRPr>
          </a:p>
        </p:txBody>
      </p:sp>
      <p:grpSp>
        <p:nvGrpSpPr>
          <p:cNvPr id="195" name="Google Shape;195;p29"/>
          <p:cNvGrpSpPr/>
          <p:nvPr/>
        </p:nvGrpSpPr>
        <p:grpSpPr>
          <a:xfrm>
            <a:off x="514350" y="881583"/>
            <a:ext cx="1018329" cy="412913"/>
            <a:chOff x="0" y="-47624"/>
            <a:chExt cx="536400" cy="217500"/>
          </a:xfrm>
        </p:grpSpPr>
        <p:sp>
          <p:nvSpPr>
            <p:cNvPr id="196" name="Google Shape;196;p29"/>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197" name="Google Shape;197;p29"/>
            <p:cNvSpPr txBox="1"/>
            <p:nvPr/>
          </p:nvSpPr>
          <p:spPr>
            <a:xfrm>
              <a:off x="0" y="-47624"/>
              <a:ext cx="536400" cy="2175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198" name="Google Shape;198;p29"/>
          <p:cNvPicPr preferRelativeResize="0"/>
          <p:nvPr/>
        </p:nvPicPr>
        <p:blipFill rotWithShape="1">
          <a:blip r:embed="rId6">
            <a:alphaModFix/>
          </a:blip>
          <a:srcRect/>
          <a:stretch/>
        </p:blipFill>
        <p:spPr>
          <a:xfrm>
            <a:off x="8565607" y="4420850"/>
            <a:ext cx="524568" cy="363150"/>
          </a:xfrm>
          <a:prstGeom prst="rect">
            <a:avLst/>
          </a:prstGeom>
          <a:noFill/>
          <a:ln>
            <a:noFill/>
          </a:ln>
        </p:spPr>
      </p:pic>
      <p:sp>
        <p:nvSpPr>
          <p:cNvPr id="199" name="Google Shape;199;p29"/>
          <p:cNvSpPr/>
          <p:nvPr/>
        </p:nvSpPr>
        <p:spPr>
          <a:xfrm>
            <a:off x="3935425" y="1054626"/>
            <a:ext cx="1017600" cy="1415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8300" b="1" i="0" u="none" strike="noStrike" cap="none">
                <a:solidFill>
                  <a:srgbClr val="7030A0"/>
                </a:solidFill>
                <a:latin typeface="Anton"/>
                <a:ea typeface="Anton"/>
                <a:cs typeface="Anton"/>
                <a:sym typeface="Anton"/>
              </a:rPr>
              <a:t>P</a:t>
            </a:r>
            <a:endParaRPr sz="8300" b="1" i="0" u="none" strike="noStrike" cap="none">
              <a:solidFill>
                <a:srgbClr val="7030A0"/>
              </a:solidFill>
              <a:latin typeface="Century Gothic"/>
              <a:ea typeface="Century Gothic"/>
              <a:cs typeface="Century Gothic"/>
              <a:sym typeface="Century Gothic"/>
            </a:endParaRPr>
          </a:p>
        </p:txBody>
      </p:sp>
      <p:sp>
        <p:nvSpPr>
          <p:cNvPr id="200" name="Google Shape;200;p29"/>
          <p:cNvSpPr/>
          <p:nvPr/>
        </p:nvSpPr>
        <p:spPr>
          <a:xfrm>
            <a:off x="1169378" y="1054613"/>
            <a:ext cx="1017600" cy="1338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8300" b="1" i="0" u="none" strike="noStrike" cap="none">
                <a:solidFill>
                  <a:srgbClr val="7030A0"/>
                </a:solidFill>
                <a:latin typeface="Anton"/>
                <a:ea typeface="Anton"/>
                <a:cs typeface="Anton"/>
                <a:sym typeface="Anton"/>
              </a:rPr>
              <a:t>P</a:t>
            </a:r>
            <a:endParaRPr sz="1100"/>
          </a:p>
        </p:txBody>
      </p:sp>
      <p:sp>
        <p:nvSpPr>
          <p:cNvPr id="201" name="Google Shape;201;p29"/>
          <p:cNvSpPr/>
          <p:nvPr/>
        </p:nvSpPr>
        <p:spPr>
          <a:xfrm>
            <a:off x="6622500" y="1054626"/>
            <a:ext cx="1017600" cy="1415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8300" b="1" i="0" u="none" strike="noStrike" cap="none">
                <a:solidFill>
                  <a:srgbClr val="7030A0"/>
                </a:solidFill>
                <a:latin typeface="Anton"/>
                <a:ea typeface="Anton"/>
                <a:cs typeface="Anton"/>
                <a:sym typeface="Anton"/>
              </a:rPr>
              <a:t>P</a:t>
            </a:r>
            <a:endParaRPr sz="8300" b="1" i="0" u="none" strike="noStrike" cap="none">
              <a:solidFill>
                <a:srgbClr val="7030A0"/>
              </a:solidFill>
              <a:latin typeface="Century Gothic"/>
              <a:ea typeface="Century Gothic"/>
              <a:cs typeface="Century Gothic"/>
              <a:sym typeface="Century Gothic"/>
            </a:endParaRPr>
          </a:p>
        </p:txBody>
      </p:sp>
      <p:sp>
        <p:nvSpPr>
          <p:cNvPr id="202" name="Google Shape;202;p29"/>
          <p:cNvSpPr/>
          <p:nvPr/>
        </p:nvSpPr>
        <p:spPr>
          <a:xfrm>
            <a:off x="790394" y="2264538"/>
            <a:ext cx="1577700" cy="577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300" b="0" i="0" u="none" strike="noStrike" cap="none">
                <a:solidFill>
                  <a:srgbClr val="3D85C6"/>
                </a:solidFill>
                <a:latin typeface="Anton"/>
                <a:ea typeface="Anton"/>
                <a:cs typeface="Anton"/>
                <a:sym typeface="Anton"/>
              </a:rPr>
              <a:t>PURPOSE</a:t>
            </a:r>
            <a:endParaRPr sz="3300" b="0" i="0" u="none" strike="noStrike" cap="none">
              <a:solidFill>
                <a:srgbClr val="3D85C6"/>
              </a:solidFill>
              <a:latin typeface="Century Gothic"/>
              <a:ea typeface="Century Gothic"/>
              <a:cs typeface="Century Gothic"/>
              <a:sym typeface="Century Gothic"/>
            </a:endParaRPr>
          </a:p>
        </p:txBody>
      </p:sp>
      <p:sp>
        <p:nvSpPr>
          <p:cNvPr id="203" name="Google Shape;203;p29"/>
          <p:cNvSpPr/>
          <p:nvPr/>
        </p:nvSpPr>
        <p:spPr>
          <a:xfrm>
            <a:off x="3615168" y="2257294"/>
            <a:ext cx="1724100" cy="577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300" b="0" i="0" u="none" strike="noStrike" cap="none">
                <a:solidFill>
                  <a:srgbClr val="3C78D8"/>
                </a:solidFill>
                <a:latin typeface="Anton"/>
                <a:ea typeface="Anton"/>
                <a:cs typeface="Anton"/>
                <a:sym typeface="Anton"/>
              </a:rPr>
              <a:t>PROCESS</a:t>
            </a:r>
            <a:endParaRPr sz="3300" b="0" i="0" u="none" strike="noStrike" cap="none">
              <a:solidFill>
                <a:srgbClr val="3C78D8"/>
              </a:solidFill>
              <a:latin typeface="Century Gothic"/>
              <a:ea typeface="Century Gothic"/>
              <a:cs typeface="Century Gothic"/>
              <a:sym typeface="Century Gothic"/>
            </a:endParaRPr>
          </a:p>
        </p:txBody>
      </p:sp>
      <p:sp>
        <p:nvSpPr>
          <p:cNvPr id="204" name="Google Shape;204;p29"/>
          <p:cNvSpPr/>
          <p:nvPr/>
        </p:nvSpPr>
        <p:spPr>
          <a:xfrm>
            <a:off x="6384402" y="2279627"/>
            <a:ext cx="1400400" cy="577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300" b="0" i="0" u="none" strike="noStrike" cap="none">
                <a:solidFill>
                  <a:srgbClr val="3D85C6"/>
                </a:solidFill>
                <a:latin typeface="Anton"/>
                <a:ea typeface="Anton"/>
                <a:cs typeface="Anton"/>
                <a:sym typeface="Anton"/>
              </a:rPr>
              <a:t>PAY OFF</a:t>
            </a:r>
            <a:endParaRPr sz="3300" b="0" i="0" u="none" strike="noStrike" cap="none">
              <a:solidFill>
                <a:srgbClr val="3D85C6"/>
              </a:solidFill>
              <a:latin typeface="Century Gothic"/>
              <a:ea typeface="Century Gothic"/>
              <a:cs typeface="Century Gothic"/>
              <a:sym typeface="Century Gothic"/>
            </a:endParaRPr>
          </a:p>
        </p:txBody>
      </p:sp>
      <p:sp>
        <p:nvSpPr>
          <p:cNvPr id="205" name="Google Shape;205;p29"/>
          <p:cNvSpPr txBox="1">
            <a:spLocks noGrp="1"/>
          </p:cNvSpPr>
          <p:nvPr>
            <p:ph type="body" idx="4294967295"/>
          </p:nvPr>
        </p:nvSpPr>
        <p:spPr>
          <a:xfrm>
            <a:off x="3181738" y="2917951"/>
            <a:ext cx="2466900" cy="1633500"/>
          </a:xfrm>
          <a:prstGeom prst="rect">
            <a:avLst/>
          </a:prstGeom>
          <a:noFill/>
          <a:ln w="38100"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SzPts val="1100"/>
              <a:buNone/>
            </a:pPr>
            <a:r>
              <a:rPr lang="en"/>
              <a:t>Advising, supporting and guiding students  throughout their academic journey. 	</a:t>
            </a:r>
            <a:endParaRPr/>
          </a:p>
        </p:txBody>
      </p:sp>
      <p:sp>
        <p:nvSpPr>
          <p:cNvPr id="206" name="Google Shape;206;p29"/>
          <p:cNvSpPr txBox="1">
            <a:spLocks noGrp="1"/>
          </p:cNvSpPr>
          <p:nvPr>
            <p:ph type="body" idx="4294967295"/>
          </p:nvPr>
        </p:nvSpPr>
        <p:spPr>
          <a:xfrm>
            <a:off x="5974675" y="2917951"/>
            <a:ext cx="2375700" cy="1633500"/>
          </a:xfrm>
          <a:prstGeom prst="rect">
            <a:avLst/>
          </a:prstGeom>
          <a:noFill/>
          <a:ln w="38100"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SzPts val="1100"/>
              <a:buNone/>
            </a:pPr>
            <a:r>
              <a:rPr lang="en"/>
              <a:t>Graduate students with their associate degree of arts or Level 1 Business Certificate (small business). </a:t>
            </a:r>
            <a:endParaRPr/>
          </a:p>
        </p:txBody>
      </p:sp>
      <p:sp>
        <p:nvSpPr>
          <p:cNvPr id="207" name="Google Shape;207;p29"/>
          <p:cNvSpPr txBox="1"/>
          <p:nvPr/>
        </p:nvSpPr>
        <p:spPr>
          <a:xfrm>
            <a:off x="446325" y="125175"/>
            <a:ext cx="8474400" cy="10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08" name="Google Shape;208;p29"/>
          <p:cNvSpPr txBox="1">
            <a:spLocks noGrp="1"/>
          </p:cNvSpPr>
          <p:nvPr>
            <p:ph type="body" idx="4294967295"/>
          </p:nvPr>
        </p:nvSpPr>
        <p:spPr>
          <a:xfrm>
            <a:off x="467600" y="2917951"/>
            <a:ext cx="2375700" cy="1633500"/>
          </a:xfrm>
          <a:prstGeom prst="rect">
            <a:avLst/>
          </a:prstGeom>
          <a:noFill/>
          <a:ln w="38100" cap="flat" cmpd="sng">
            <a:solidFill>
              <a:srgbClr val="000000"/>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SzPts val="1100"/>
              <a:buNone/>
            </a:pPr>
            <a:r>
              <a:rPr lang="en"/>
              <a:t>Provide opportunities and build support networks for Early College / Dual Credit students to have a successful college experience. </a:t>
            </a:r>
            <a:endParaRPr/>
          </a:p>
        </p:txBody>
      </p:sp>
      <p:pic>
        <p:nvPicPr>
          <p:cNvPr id="36" name="Audio 35">
            <a:hlinkClick r:id="" action="ppaction://media"/>
            <a:extLst>
              <a:ext uri="{FF2B5EF4-FFF2-40B4-BE49-F238E27FC236}">
                <a16:creationId xmlns:a16="http://schemas.microsoft.com/office/drawing/2014/main" id="{8BDF2117-05CA-D7EE-FD9D-9FC9B1326D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288"/>
    </mc:Choice>
    <mc:Fallback>
      <p:transition spd="slow" advTm="2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48"/>
          <p:cNvPicPr preferRelativeResize="0"/>
          <p:nvPr/>
        </p:nvPicPr>
        <p:blipFill rotWithShape="1">
          <a:blip r:embed="rId5">
            <a:alphaModFix/>
          </a:blip>
          <a:srcRect/>
          <a:stretch/>
        </p:blipFill>
        <p:spPr>
          <a:xfrm rot="5400000">
            <a:off x="8142065" y="-162306"/>
            <a:ext cx="514351" cy="1146184"/>
          </a:xfrm>
          <a:prstGeom prst="rect">
            <a:avLst/>
          </a:prstGeom>
          <a:noFill/>
          <a:ln>
            <a:noFill/>
          </a:ln>
        </p:spPr>
      </p:pic>
      <p:grpSp>
        <p:nvGrpSpPr>
          <p:cNvPr id="476" name="Google Shape;476;p48"/>
          <p:cNvGrpSpPr/>
          <p:nvPr/>
        </p:nvGrpSpPr>
        <p:grpSpPr>
          <a:xfrm>
            <a:off x="-745887" y="4784003"/>
            <a:ext cx="10384032" cy="1633469"/>
            <a:chOff x="0" y="-47625"/>
            <a:chExt cx="5469886" cy="860400"/>
          </a:xfrm>
        </p:grpSpPr>
        <p:sp>
          <p:nvSpPr>
            <p:cNvPr id="477" name="Google Shape;477;p48"/>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478" name="Google Shape;478;p48"/>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79" name="Google Shape;479;p48"/>
          <p:cNvSpPr txBox="1"/>
          <p:nvPr/>
        </p:nvSpPr>
        <p:spPr>
          <a:xfrm>
            <a:off x="457500" y="124788"/>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5:</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Student Support</a:t>
            </a:r>
            <a:endParaRPr sz="2900" b="0" i="0" u="none" strike="noStrike" cap="none">
              <a:solidFill>
                <a:srgbClr val="1C4587"/>
              </a:solidFill>
              <a:latin typeface="Poppins"/>
              <a:ea typeface="Poppins"/>
              <a:cs typeface="Poppins"/>
              <a:sym typeface="Poppins"/>
            </a:endParaRPr>
          </a:p>
        </p:txBody>
      </p:sp>
      <p:sp>
        <p:nvSpPr>
          <p:cNvPr id="480" name="Google Shape;480;p48"/>
          <p:cNvSpPr txBox="1"/>
          <p:nvPr/>
        </p:nvSpPr>
        <p:spPr>
          <a:xfrm>
            <a:off x="514350" y="481788"/>
            <a:ext cx="8335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a:solidFill>
                  <a:schemeClr val="dk1"/>
                </a:solidFill>
                <a:latin typeface="Poppins"/>
                <a:ea typeface="Poppins"/>
                <a:cs typeface="Poppins"/>
                <a:sym typeface="Poppins"/>
              </a:rPr>
              <a:t>The Early College High School (ECHS) must provide wrap-around strategies and services involving multiple stakeholders to strengthen academic, technical, and individual support for students to be successful in their ECHS program.</a:t>
            </a:r>
            <a:endParaRPr sz="10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Poppins"/>
              <a:ea typeface="Poppins"/>
              <a:cs typeface="Poppins"/>
              <a:sym typeface="Poppins"/>
            </a:endParaRPr>
          </a:p>
        </p:txBody>
      </p:sp>
      <p:sp>
        <p:nvSpPr>
          <p:cNvPr id="481" name="Google Shape;481;p48"/>
          <p:cNvSpPr txBox="1"/>
          <p:nvPr/>
        </p:nvSpPr>
        <p:spPr>
          <a:xfrm>
            <a:off x="514350" y="2209863"/>
            <a:ext cx="7558800" cy="338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p:txBody>
      </p:sp>
      <p:pic>
        <p:nvPicPr>
          <p:cNvPr id="482" name="Google Shape;482;p48"/>
          <p:cNvPicPr preferRelativeResize="0"/>
          <p:nvPr/>
        </p:nvPicPr>
        <p:blipFill rotWithShape="1">
          <a:blip r:embed="rId6">
            <a:alphaModFix/>
          </a:blip>
          <a:srcRect/>
          <a:stretch/>
        </p:blipFill>
        <p:spPr>
          <a:xfrm>
            <a:off x="8676402" y="4497550"/>
            <a:ext cx="413775" cy="286450"/>
          </a:xfrm>
          <a:prstGeom prst="rect">
            <a:avLst/>
          </a:prstGeom>
          <a:noFill/>
          <a:ln>
            <a:noFill/>
          </a:ln>
        </p:spPr>
      </p:pic>
      <p:pic>
        <p:nvPicPr>
          <p:cNvPr id="484" name="Google Shape;484;p48"/>
          <p:cNvPicPr preferRelativeResize="0"/>
          <p:nvPr/>
        </p:nvPicPr>
        <p:blipFill>
          <a:blip r:embed="rId7">
            <a:alphaModFix/>
          </a:blip>
          <a:stretch>
            <a:fillRect/>
          </a:stretch>
        </p:blipFill>
        <p:spPr>
          <a:xfrm>
            <a:off x="3417138" y="1877600"/>
            <a:ext cx="2277288" cy="2966099"/>
          </a:xfrm>
          <a:prstGeom prst="rect">
            <a:avLst/>
          </a:prstGeom>
          <a:ln w="6350" cap="sq">
            <a:solidFill>
              <a:srgbClr val="000000"/>
            </a:solidFill>
            <a:miter lim="800000"/>
          </a:ln>
          <a:effectLst>
            <a:outerShdw blurRad="57150" dist="50800" dir="2700000" algn="tl" rotWithShape="0">
              <a:srgbClr val="000000">
                <a:alpha val="40000"/>
              </a:srgbClr>
            </a:outerShdw>
          </a:effectLst>
        </p:spPr>
      </p:pic>
      <p:pic>
        <p:nvPicPr>
          <p:cNvPr id="485" name="Google Shape;485;p48"/>
          <p:cNvPicPr preferRelativeResize="0"/>
          <p:nvPr/>
        </p:nvPicPr>
        <p:blipFill>
          <a:blip r:embed="rId8">
            <a:alphaModFix/>
          </a:blip>
          <a:stretch>
            <a:fillRect/>
          </a:stretch>
        </p:blipFill>
        <p:spPr>
          <a:xfrm>
            <a:off x="6295125" y="1877613"/>
            <a:ext cx="2148127" cy="2923851"/>
          </a:xfrm>
          <a:prstGeom prst="rect">
            <a:avLst/>
          </a:prstGeom>
          <a:noFill/>
          <a:ln w="6350">
            <a:solidFill>
              <a:schemeClr val="tx1"/>
            </a:solidFill>
          </a:ln>
        </p:spPr>
      </p:pic>
      <p:pic>
        <p:nvPicPr>
          <p:cNvPr id="486" name="Google Shape;486;p48"/>
          <p:cNvPicPr preferRelativeResize="0"/>
          <p:nvPr/>
        </p:nvPicPr>
        <p:blipFill>
          <a:blip r:embed="rId9">
            <a:alphaModFix/>
          </a:blip>
          <a:stretch>
            <a:fillRect/>
          </a:stretch>
        </p:blipFill>
        <p:spPr>
          <a:xfrm>
            <a:off x="635875" y="1895075"/>
            <a:ext cx="2195936" cy="2888925"/>
          </a:xfrm>
          <a:prstGeom prst="rect">
            <a:avLst/>
          </a:prstGeom>
          <a:ln w="6350" cap="sq">
            <a:solidFill>
              <a:srgbClr val="000000"/>
            </a:solidFill>
            <a:miter lim="800000"/>
          </a:ln>
          <a:effectLst>
            <a:outerShdw blurRad="57150" dist="50800" dir="2700000" algn="tl" rotWithShape="0">
              <a:srgbClr val="000000">
                <a:alpha val="40000"/>
              </a:srgbClr>
            </a:outerShdw>
          </a:effectLst>
        </p:spPr>
      </p:pic>
      <p:pic>
        <p:nvPicPr>
          <p:cNvPr id="2" name="Picture 1" descr="A purple and black text&#10;&#10;Description automatically generated">
            <a:extLst>
              <a:ext uri="{FF2B5EF4-FFF2-40B4-BE49-F238E27FC236}">
                <a16:creationId xmlns:a16="http://schemas.microsoft.com/office/drawing/2014/main" id="{579AA652-24E6-8ED3-CBE4-4A52F4DACD29}"/>
              </a:ext>
            </a:extLst>
          </p:cNvPr>
          <p:cNvPicPr>
            <a:picLocks noChangeAspect="1"/>
          </p:cNvPicPr>
          <p:nvPr/>
        </p:nvPicPr>
        <p:blipFill>
          <a:blip r:embed="rId10"/>
          <a:stretch>
            <a:fillRect/>
          </a:stretch>
        </p:blipFill>
        <p:spPr>
          <a:xfrm>
            <a:off x="1719254" y="865790"/>
            <a:ext cx="5455557" cy="846270"/>
          </a:xfrm>
          <a:prstGeom prst="rect">
            <a:avLst/>
          </a:prstGeom>
        </p:spPr>
      </p:pic>
      <p:pic>
        <p:nvPicPr>
          <p:cNvPr id="6" name="Audio 5">
            <a:hlinkClick r:id="" action="ppaction://media"/>
            <a:extLst>
              <a:ext uri="{FF2B5EF4-FFF2-40B4-BE49-F238E27FC236}">
                <a16:creationId xmlns:a16="http://schemas.microsoft.com/office/drawing/2014/main" id="{50BC74F8-C4F4-6F56-E135-68AD3FC739D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126"/>
    </mc:Choice>
    <mc:Fallback>
      <p:transition spd="slow" advTm="1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49"/>
          <p:cNvPicPr preferRelativeResize="0"/>
          <p:nvPr/>
        </p:nvPicPr>
        <p:blipFill rotWithShape="1">
          <a:blip r:embed="rId3">
            <a:alphaModFix/>
          </a:blip>
          <a:srcRect/>
          <a:stretch/>
        </p:blipFill>
        <p:spPr>
          <a:xfrm rot="5400000">
            <a:off x="8142065" y="-162306"/>
            <a:ext cx="514351" cy="1146184"/>
          </a:xfrm>
          <a:prstGeom prst="rect">
            <a:avLst/>
          </a:prstGeom>
          <a:noFill/>
          <a:ln>
            <a:noFill/>
          </a:ln>
        </p:spPr>
      </p:pic>
      <p:grpSp>
        <p:nvGrpSpPr>
          <p:cNvPr id="492" name="Google Shape;492;p49"/>
          <p:cNvGrpSpPr/>
          <p:nvPr/>
        </p:nvGrpSpPr>
        <p:grpSpPr>
          <a:xfrm>
            <a:off x="-745887" y="4784003"/>
            <a:ext cx="10384032" cy="1633469"/>
            <a:chOff x="0" y="-47625"/>
            <a:chExt cx="5469886" cy="860400"/>
          </a:xfrm>
        </p:grpSpPr>
        <p:sp>
          <p:nvSpPr>
            <p:cNvPr id="493" name="Google Shape;493;p49"/>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494" name="Google Shape;494;p49"/>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95" name="Google Shape;495;p49"/>
          <p:cNvSpPr txBox="1"/>
          <p:nvPr/>
        </p:nvSpPr>
        <p:spPr>
          <a:xfrm>
            <a:off x="547600" y="96763"/>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5:</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Student Support</a:t>
            </a:r>
            <a:endParaRPr sz="2900" b="0" i="0" u="none" strike="noStrike" cap="none">
              <a:solidFill>
                <a:srgbClr val="1C4587"/>
              </a:solidFill>
              <a:latin typeface="Poppins"/>
              <a:ea typeface="Poppins"/>
              <a:cs typeface="Poppins"/>
              <a:sym typeface="Poppins"/>
            </a:endParaRPr>
          </a:p>
        </p:txBody>
      </p:sp>
      <p:sp>
        <p:nvSpPr>
          <p:cNvPr id="496" name="Google Shape;496;p49"/>
          <p:cNvSpPr txBox="1"/>
          <p:nvPr/>
        </p:nvSpPr>
        <p:spPr>
          <a:xfrm>
            <a:off x="547600" y="634888"/>
            <a:ext cx="8335200" cy="708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200" b="0" i="0" u="none" strike="noStrike" cap="none">
                <a:solidFill>
                  <a:schemeClr val="dk1"/>
                </a:solidFill>
                <a:latin typeface="Poppins"/>
                <a:ea typeface="Poppins"/>
                <a:cs typeface="Poppins"/>
                <a:sym typeface="Poppins"/>
              </a:rPr>
              <a:t>The Early College High School (ECHS) must provide wrap-around strategies and services involving multiple stakeholders to strengthen academic, technical, and individual support for students to be successful in their ECHS program.</a:t>
            </a:r>
            <a:endParaRPr sz="12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Poppins"/>
              <a:ea typeface="Poppins"/>
              <a:cs typeface="Poppins"/>
              <a:sym typeface="Poppins"/>
            </a:endParaRPr>
          </a:p>
        </p:txBody>
      </p:sp>
      <p:grpSp>
        <p:nvGrpSpPr>
          <p:cNvPr id="497" name="Google Shape;497;p49"/>
          <p:cNvGrpSpPr/>
          <p:nvPr/>
        </p:nvGrpSpPr>
        <p:grpSpPr>
          <a:xfrm>
            <a:off x="547600" y="453787"/>
            <a:ext cx="939758" cy="181107"/>
            <a:chOff x="0" y="-47623"/>
            <a:chExt cx="495000" cy="95400"/>
          </a:xfrm>
        </p:grpSpPr>
        <p:sp>
          <p:nvSpPr>
            <p:cNvPr id="498" name="Google Shape;498;p49"/>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499" name="Google Shape;499;p49"/>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00" name="Google Shape;500;p49"/>
          <p:cNvSpPr txBox="1"/>
          <p:nvPr/>
        </p:nvSpPr>
        <p:spPr>
          <a:xfrm>
            <a:off x="514350" y="2209863"/>
            <a:ext cx="7558800" cy="338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p:txBody>
      </p:sp>
      <p:pic>
        <p:nvPicPr>
          <p:cNvPr id="502" name="Google Shape;502;p49"/>
          <p:cNvPicPr preferRelativeResize="0"/>
          <p:nvPr/>
        </p:nvPicPr>
        <p:blipFill rotWithShape="1">
          <a:blip r:embed="rId4">
            <a:alphaModFix/>
          </a:blip>
          <a:srcRect/>
          <a:stretch/>
        </p:blipFill>
        <p:spPr>
          <a:xfrm>
            <a:off x="8676402" y="4497550"/>
            <a:ext cx="413775" cy="286450"/>
          </a:xfrm>
          <a:prstGeom prst="rect">
            <a:avLst/>
          </a:prstGeom>
          <a:noFill/>
          <a:ln>
            <a:noFill/>
          </a:ln>
        </p:spPr>
      </p:pic>
      <p:pic>
        <p:nvPicPr>
          <p:cNvPr id="2" name="Picture 1" descr="A chart of a student support&#10;&#10;Description automatically generated">
            <a:extLst>
              <a:ext uri="{FF2B5EF4-FFF2-40B4-BE49-F238E27FC236}">
                <a16:creationId xmlns:a16="http://schemas.microsoft.com/office/drawing/2014/main" id="{2D182CE0-991F-E5A6-B39F-F6CD192AA094}"/>
              </a:ext>
            </a:extLst>
          </p:cNvPr>
          <p:cNvPicPr>
            <a:picLocks noChangeAspect="1"/>
          </p:cNvPicPr>
          <p:nvPr/>
        </p:nvPicPr>
        <p:blipFill>
          <a:blip r:embed="rId5"/>
          <a:stretch>
            <a:fillRect/>
          </a:stretch>
        </p:blipFill>
        <p:spPr>
          <a:xfrm>
            <a:off x="2266043" y="1270334"/>
            <a:ext cx="4348842" cy="35009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0"/>
          <p:cNvPicPr preferRelativeResize="0"/>
          <p:nvPr/>
        </p:nvPicPr>
        <p:blipFill rotWithShape="1">
          <a:blip r:embed="rId3">
            <a:alphaModFix/>
          </a:blip>
          <a:srcRect/>
          <a:stretch/>
        </p:blipFill>
        <p:spPr>
          <a:xfrm rot="5400000">
            <a:off x="8142065" y="-162306"/>
            <a:ext cx="514351" cy="1146184"/>
          </a:xfrm>
          <a:prstGeom prst="rect">
            <a:avLst/>
          </a:prstGeom>
          <a:noFill/>
          <a:ln>
            <a:noFill/>
          </a:ln>
        </p:spPr>
      </p:pic>
      <p:grpSp>
        <p:nvGrpSpPr>
          <p:cNvPr id="508" name="Google Shape;508;p50"/>
          <p:cNvGrpSpPr/>
          <p:nvPr/>
        </p:nvGrpSpPr>
        <p:grpSpPr>
          <a:xfrm>
            <a:off x="-745887" y="4784003"/>
            <a:ext cx="10384032" cy="1633469"/>
            <a:chOff x="0" y="-47625"/>
            <a:chExt cx="5469886" cy="860400"/>
          </a:xfrm>
        </p:grpSpPr>
        <p:sp>
          <p:nvSpPr>
            <p:cNvPr id="509" name="Google Shape;509;p50"/>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510" name="Google Shape;510;p50"/>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11" name="Google Shape;511;p50"/>
          <p:cNvSpPr txBox="1"/>
          <p:nvPr/>
        </p:nvSpPr>
        <p:spPr>
          <a:xfrm>
            <a:off x="514350" y="87688"/>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5:</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Student Support</a:t>
            </a:r>
            <a:endParaRPr sz="2900" b="0" i="0" u="none" strike="noStrike" cap="none">
              <a:solidFill>
                <a:srgbClr val="1C4587"/>
              </a:solidFill>
              <a:latin typeface="Poppins"/>
              <a:ea typeface="Poppins"/>
              <a:cs typeface="Poppins"/>
              <a:sym typeface="Poppins"/>
            </a:endParaRPr>
          </a:p>
        </p:txBody>
      </p:sp>
      <p:sp>
        <p:nvSpPr>
          <p:cNvPr id="512" name="Google Shape;512;p50"/>
          <p:cNvSpPr txBox="1"/>
          <p:nvPr/>
        </p:nvSpPr>
        <p:spPr>
          <a:xfrm>
            <a:off x="514350" y="581913"/>
            <a:ext cx="8335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a:solidFill>
                  <a:schemeClr val="dk1"/>
                </a:solidFill>
                <a:latin typeface="Poppins"/>
                <a:ea typeface="Poppins"/>
                <a:cs typeface="Poppins"/>
                <a:sym typeface="Poppins"/>
              </a:rPr>
              <a:t>The Early College High School (ECHS) must provide wrap-around strategies and services involving multiple stakeholders to strengthen academic, technical, and individual support for students to be successful in their ECHS program.</a:t>
            </a:r>
            <a:endParaRPr sz="10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Poppins"/>
              <a:ea typeface="Poppins"/>
              <a:cs typeface="Poppins"/>
              <a:sym typeface="Poppins"/>
            </a:endParaRPr>
          </a:p>
        </p:txBody>
      </p:sp>
      <p:grpSp>
        <p:nvGrpSpPr>
          <p:cNvPr id="513" name="Google Shape;513;p50"/>
          <p:cNvGrpSpPr/>
          <p:nvPr/>
        </p:nvGrpSpPr>
        <p:grpSpPr>
          <a:xfrm>
            <a:off x="547600" y="400812"/>
            <a:ext cx="939758" cy="181107"/>
            <a:chOff x="0" y="-47623"/>
            <a:chExt cx="495000" cy="95400"/>
          </a:xfrm>
        </p:grpSpPr>
        <p:sp>
          <p:nvSpPr>
            <p:cNvPr id="514" name="Google Shape;514;p50"/>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515" name="Google Shape;515;p50"/>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16" name="Google Shape;516;p50"/>
          <p:cNvSpPr txBox="1"/>
          <p:nvPr/>
        </p:nvSpPr>
        <p:spPr>
          <a:xfrm>
            <a:off x="514350" y="2209863"/>
            <a:ext cx="7558800" cy="338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Poppins"/>
              <a:ea typeface="Poppins"/>
              <a:cs typeface="Poppins"/>
              <a:sym typeface="Poppins"/>
            </a:endParaRPr>
          </a:p>
        </p:txBody>
      </p:sp>
      <p:pic>
        <p:nvPicPr>
          <p:cNvPr id="517" name="Google Shape;517;p50"/>
          <p:cNvPicPr preferRelativeResize="0"/>
          <p:nvPr/>
        </p:nvPicPr>
        <p:blipFill rotWithShape="1">
          <a:blip r:embed="rId4">
            <a:alphaModFix/>
          </a:blip>
          <a:srcRect/>
          <a:stretch/>
        </p:blipFill>
        <p:spPr>
          <a:xfrm>
            <a:off x="8676402" y="4497550"/>
            <a:ext cx="413775" cy="286450"/>
          </a:xfrm>
          <a:prstGeom prst="rect">
            <a:avLst/>
          </a:prstGeom>
          <a:noFill/>
          <a:ln>
            <a:noFill/>
          </a:ln>
        </p:spPr>
      </p:pic>
      <p:pic>
        <p:nvPicPr>
          <p:cNvPr id="518" name="Google Shape;518;p50"/>
          <p:cNvPicPr preferRelativeResize="0"/>
          <p:nvPr/>
        </p:nvPicPr>
        <p:blipFill>
          <a:blip r:embed="rId5">
            <a:alphaModFix/>
          </a:blip>
          <a:stretch>
            <a:fillRect/>
          </a:stretch>
        </p:blipFill>
        <p:spPr>
          <a:xfrm>
            <a:off x="1426200" y="948950"/>
            <a:ext cx="6039879" cy="4099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aphicFrame>
        <p:nvGraphicFramePr>
          <p:cNvPr id="523" name="Google Shape;523;p51"/>
          <p:cNvGraphicFramePr/>
          <p:nvPr>
            <p:extLst>
              <p:ext uri="{D42A27DB-BD31-4B8C-83A1-F6EECF244321}">
                <p14:modId xmlns:p14="http://schemas.microsoft.com/office/powerpoint/2010/main" val="3621363507"/>
              </p:ext>
            </p:extLst>
          </p:nvPr>
        </p:nvGraphicFramePr>
        <p:xfrm>
          <a:off x="437850" y="676200"/>
          <a:ext cx="7885000" cy="4008200"/>
        </p:xfrm>
        <a:graphic>
          <a:graphicData uri="http://schemas.openxmlformats.org/drawingml/2006/table">
            <a:tbl>
              <a:tblPr>
                <a:noFill/>
                <a:tableStyleId>{0B1B0523-347B-416E-93FA-D79F08501445}</a:tableStyleId>
              </a:tblPr>
              <a:tblGrid>
                <a:gridCol w="1667450">
                  <a:extLst>
                    <a:ext uri="{9D8B030D-6E8A-4147-A177-3AD203B41FA5}">
                      <a16:colId xmlns:a16="http://schemas.microsoft.com/office/drawing/2014/main" val="20000"/>
                    </a:ext>
                  </a:extLst>
                </a:gridCol>
                <a:gridCol w="1560900">
                  <a:extLst>
                    <a:ext uri="{9D8B030D-6E8A-4147-A177-3AD203B41FA5}">
                      <a16:colId xmlns:a16="http://schemas.microsoft.com/office/drawing/2014/main" val="20001"/>
                    </a:ext>
                  </a:extLst>
                </a:gridCol>
                <a:gridCol w="1557550">
                  <a:extLst>
                    <a:ext uri="{9D8B030D-6E8A-4147-A177-3AD203B41FA5}">
                      <a16:colId xmlns:a16="http://schemas.microsoft.com/office/drawing/2014/main" val="20002"/>
                    </a:ext>
                  </a:extLst>
                </a:gridCol>
                <a:gridCol w="788525">
                  <a:extLst>
                    <a:ext uri="{9D8B030D-6E8A-4147-A177-3AD203B41FA5}">
                      <a16:colId xmlns:a16="http://schemas.microsoft.com/office/drawing/2014/main" val="20003"/>
                    </a:ext>
                  </a:extLst>
                </a:gridCol>
                <a:gridCol w="756000">
                  <a:extLst>
                    <a:ext uri="{9D8B030D-6E8A-4147-A177-3AD203B41FA5}">
                      <a16:colId xmlns:a16="http://schemas.microsoft.com/office/drawing/2014/main" val="20004"/>
                    </a:ext>
                  </a:extLst>
                </a:gridCol>
                <a:gridCol w="782425">
                  <a:extLst>
                    <a:ext uri="{9D8B030D-6E8A-4147-A177-3AD203B41FA5}">
                      <a16:colId xmlns:a16="http://schemas.microsoft.com/office/drawing/2014/main" val="20005"/>
                    </a:ext>
                  </a:extLst>
                </a:gridCol>
                <a:gridCol w="772150">
                  <a:extLst>
                    <a:ext uri="{9D8B030D-6E8A-4147-A177-3AD203B41FA5}">
                      <a16:colId xmlns:a16="http://schemas.microsoft.com/office/drawing/2014/main" val="20006"/>
                    </a:ext>
                  </a:extLst>
                </a:gridCol>
              </a:tblGrid>
              <a:tr h="228575">
                <a:tc gridSpan="7">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latin typeface="Poppins"/>
                          <a:ea typeface="Poppins"/>
                          <a:cs typeface="Poppins"/>
                          <a:sym typeface="Poppins"/>
                        </a:rPr>
                        <a:t>Access Outcomes-Based Measures</a:t>
                      </a:r>
                      <a:endParaRPr sz="900" b="1" u="none" strike="noStrike" cap="none">
                        <a:solidFill>
                          <a:schemeClr val="lt1"/>
                        </a:solidFill>
                        <a:latin typeface="Poppins"/>
                        <a:ea typeface="Poppins"/>
                        <a:cs typeface="Poppins"/>
                        <a:sym typeface="Poppins"/>
                      </a:endParaRPr>
                    </a:p>
                  </a:txBody>
                  <a:tcPr marL="45725" marR="45725" marT="45725" marB="45725">
                    <a:solidFill>
                      <a:srgbClr val="1C458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100">
                <a:tc gridSpan="7">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latin typeface="Poppins"/>
                        <a:ea typeface="Poppins"/>
                        <a:cs typeface="Poppins"/>
                        <a:sym typeface="Poppins"/>
                      </a:endParaRPr>
                    </a:p>
                  </a:txBody>
                  <a:tcPr marL="45725" marR="45725" marT="45725" marB="45725">
                    <a:solidFill>
                      <a:srgbClr val="FBC2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8100">
                <a:tc rowSpan="2">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solidFill>
                            <a:schemeClr val="lt1"/>
                          </a:solidFill>
                          <a:latin typeface="Poppins"/>
                          <a:ea typeface="Poppins"/>
                          <a:cs typeface="Poppins"/>
                          <a:sym typeface="Poppins"/>
                        </a:rPr>
                        <a:t>Data Indicators</a:t>
                      </a:r>
                      <a:endParaRPr sz="9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Designated</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Distinction</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gridSpan="4">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Cohort</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381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Must meet targets on</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“At-Risk Students” </a:t>
                      </a:r>
                      <a:r>
                        <a:rPr lang="en" sz="900" u="none" strike="noStrike" cap="none">
                          <a:solidFill>
                            <a:srgbClr val="FF0000"/>
                          </a:solidFill>
                          <a:latin typeface="Poppins"/>
                          <a:ea typeface="Poppins"/>
                          <a:cs typeface="Poppins"/>
                          <a:sym typeface="Poppins"/>
                        </a:rPr>
                        <a:t>and</a:t>
                      </a:r>
                      <a:endParaRPr sz="900" u="none" strike="noStrike" cap="none">
                        <a:solidFill>
                          <a:srgbClr val="FF0000"/>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“Economically-</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Disadvantaged Students”</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designated data</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indicators</a:t>
                      </a:r>
                      <a:endParaRPr sz="900"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Must meet all</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designated access data indicators and </a:t>
                      </a:r>
                      <a:r>
                        <a:rPr lang="en" sz="900" u="none" strike="noStrike" cap="none">
                          <a:solidFill>
                            <a:srgbClr val="FF0000"/>
                          </a:solidFill>
                          <a:latin typeface="Poppins"/>
                          <a:ea typeface="Poppins"/>
                          <a:cs typeface="Poppins"/>
                          <a:sym typeface="Poppins"/>
                        </a:rPr>
                        <a:t>two </a:t>
                      </a:r>
                      <a:r>
                        <a:rPr lang="en" sz="900" u="none" strike="noStrike" cap="none">
                          <a:latin typeface="Poppins"/>
                          <a:ea typeface="Poppins"/>
                          <a:cs typeface="Poppins"/>
                          <a:sym typeface="Poppins"/>
                        </a:rPr>
                        <a:t>access distinction data indicators</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900"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Cohort</a:t>
                      </a:r>
                      <a:r>
                        <a:rPr lang="en" sz="900" u="none" strike="noStrike" cap="none">
                          <a:latin typeface="Poppins"/>
                          <a:ea typeface="Poppins"/>
                          <a:cs typeface="Poppins"/>
                        </a:rPr>
                        <a:t> </a:t>
                      </a:r>
                      <a:endParaRPr sz="900" u="none" strike="noStrike" cap="none">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900">
                          <a:latin typeface="Poppins"/>
                          <a:ea typeface="Poppins"/>
                          <a:cs typeface="Poppins"/>
                          <a:sym typeface="Poppins"/>
                        </a:rPr>
                        <a:t>2024</a:t>
                      </a:r>
                      <a:endParaRPr sz="9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Cohort </a:t>
                      </a:r>
                      <a:r>
                        <a:rPr lang="en" sz="900">
                          <a:latin typeface="Poppins"/>
                          <a:ea typeface="Poppins"/>
                          <a:cs typeface="Poppins"/>
                          <a:sym typeface="Poppins"/>
                        </a:rPr>
                        <a:t>2025</a:t>
                      </a:r>
                      <a:endParaRPr sz="9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Cohort </a:t>
                      </a:r>
                      <a:r>
                        <a:rPr lang="en" sz="900">
                          <a:latin typeface="Poppins"/>
                          <a:ea typeface="Poppins"/>
                          <a:cs typeface="Poppins"/>
                          <a:sym typeface="Poppins"/>
                        </a:rPr>
                        <a:t>2026</a:t>
                      </a:r>
                      <a:endParaRPr sz="9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Cohort </a:t>
                      </a:r>
                      <a:r>
                        <a:rPr lang="en" sz="900">
                          <a:latin typeface="Poppins"/>
                          <a:ea typeface="Poppins"/>
                          <a:cs typeface="Poppins"/>
                          <a:sym typeface="Poppins"/>
                        </a:rPr>
                        <a:t>2027</a:t>
                      </a:r>
                      <a:endParaRPr sz="900" u="none" strike="noStrike" cap="none">
                        <a:latin typeface="Poppins"/>
                        <a:ea typeface="Poppins"/>
                        <a:cs typeface="Poppins"/>
                        <a:sym typeface="Poppins"/>
                      </a:endParaRPr>
                    </a:p>
                  </a:txBody>
                  <a:tcPr marL="45725" marR="45725" marT="45725" marB="45725">
                    <a:solidFill>
                      <a:schemeClr val="lt1"/>
                    </a:solidFill>
                  </a:tcPr>
                </a:tc>
                <a:extLst>
                  <a:ext uri="{0D108BD9-81ED-4DB2-BD59-A6C34878D82A}">
                    <a16:rowId xmlns:a16="http://schemas.microsoft.com/office/drawing/2014/main" val="10003"/>
                  </a:ext>
                </a:extLst>
              </a:tr>
              <a:tr h="566150">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ECHS</a:t>
                      </a:r>
                      <a:r>
                        <a:rPr lang="en" sz="900" u="none" strike="noStrike" cap="none">
                          <a:latin typeface="Poppins"/>
                          <a:ea typeface="Poppins"/>
                          <a:cs typeface="Poppins"/>
                        </a:rPr>
                        <a:t> </a:t>
                      </a:r>
                      <a:r>
                        <a:rPr lang="en" sz="900" u="none" strike="noStrike" cap="none">
                          <a:latin typeface="Poppins"/>
                          <a:ea typeface="Poppins"/>
                          <a:cs typeface="Poppins"/>
                          <a:sym typeface="Poppins"/>
                        </a:rPr>
                        <a:t> proportionate to or over-represents </a:t>
                      </a:r>
                      <a:r>
                        <a:rPr lang="en" sz="900" b="1" u="none" strike="noStrike" cap="none">
                          <a:latin typeface="Poppins"/>
                          <a:ea typeface="Poppins"/>
                          <a:cs typeface="Poppins"/>
                          <a:sym typeface="Poppins"/>
                        </a:rPr>
                        <a:t>at-risk incoming 9th graders</a:t>
                      </a:r>
                      <a:endParaRPr sz="900" b="1"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No more than 25% points under district (9-12)</a:t>
                      </a:r>
                      <a:endParaRPr sz="9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l" rtl="0">
                        <a:lnSpc>
                          <a:spcPct val="115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No more than 20% under</a:t>
                      </a:r>
                      <a:endParaRPr sz="90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district (grades 9-12)</a:t>
                      </a:r>
                      <a:endParaRPr sz="90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700"/>
                        <a:buFont typeface="Arial"/>
                        <a:buNone/>
                      </a:pPr>
                      <a:endParaRPr sz="900" u="none" strike="noStrike" cap="none">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30.6%</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41/134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2.0% under</a:t>
                      </a:r>
                      <a:endParaRPr sz="700" b="1">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23.7%</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28/118</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8.9%</a:t>
                      </a:r>
                      <a:r>
                        <a:rPr lang="en" sz="700">
                          <a:solidFill>
                            <a:schemeClr val="dk1"/>
                          </a:solidFill>
                          <a:latin typeface="Poppins"/>
                          <a:ea typeface="Poppins"/>
                          <a:cs typeface="Poppins"/>
                          <a:sym typeface="Poppins"/>
                        </a:rPr>
                        <a:t> under</a:t>
                      </a:r>
                      <a:endParaRPr sz="700" b="1">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24.0%</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30/125</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8.6% under</a:t>
                      </a:r>
                      <a:endParaRPr sz="700" b="1">
                        <a:solidFill>
                          <a:schemeClr val="dk1"/>
                        </a:solidFill>
                        <a:latin typeface="Poppins"/>
                        <a:ea typeface="Poppins"/>
                        <a:cs typeface="Poppins"/>
                        <a:sym typeface="Poppins"/>
                      </a:endParaRPr>
                    </a:p>
                  </a:txBody>
                  <a:tcPr marL="45725" marR="45725" marT="45725" marB="45725">
                    <a:no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29.8%</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37/124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2.8% under</a:t>
                      </a:r>
                      <a:endParaRPr sz="700" b="1">
                        <a:solidFill>
                          <a:schemeClr val="dk1"/>
                        </a:solidFill>
                        <a:latin typeface="Poppins"/>
                        <a:ea typeface="Poppins"/>
                        <a:cs typeface="Poppins"/>
                        <a:sym typeface="Poppins"/>
                      </a:endParaRPr>
                    </a:p>
                  </a:txBody>
                  <a:tcPr marL="45725" marR="45725" marT="45725" marB="45725">
                    <a:noFill/>
                  </a:tcPr>
                </a:tc>
                <a:extLst>
                  <a:ext uri="{0D108BD9-81ED-4DB2-BD59-A6C34878D82A}">
                    <a16:rowId xmlns:a16="http://schemas.microsoft.com/office/drawing/2014/main" val="10004"/>
                  </a:ext>
                </a:extLst>
              </a:tr>
              <a:tr h="576575">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ECHS proportionate to or over-represents </a:t>
                      </a:r>
                      <a:r>
                        <a:rPr lang="en" sz="900" b="1" u="none" strike="noStrike" cap="none">
                          <a:solidFill>
                            <a:schemeClr val="dk1"/>
                          </a:solidFill>
                          <a:latin typeface="Poppins"/>
                          <a:ea typeface="Poppins"/>
                          <a:cs typeface="Poppins"/>
                          <a:sym typeface="Poppins"/>
                        </a:rPr>
                        <a:t>economically disadvantaged students</a:t>
                      </a:r>
                      <a:endParaRPr sz="900" b="1"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No more than 10% under</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district (grades 9-12)</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endParaRPr sz="900" u="none" strike="noStrike" cap="none">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No more than 5%</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under district (grades 9-12)</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900" u="none" strike="noStrike" cap="none">
                        <a:solidFill>
                          <a:schemeClr val="dk1"/>
                        </a:solidFill>
                        <a:latin typeface="Poppins"/>
                        <a:ea typeface="Poppins"/>
                        <a:cs typeface="Poppins"/>
                        <a:sym typeface="Poppins"/>
                      </a:endParaRPr>
                    </a:p>
                  </a:txBody>
                  <a:tcPr marL="45725" marR="45725" marT="45725" marB="457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59.7%</a:t>
                      </a: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80/134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28.7%</a:t>
                      </a:r>
                      <a:r>
                        <a:rPr lang="en" sz="700">
                          <a:solidFill>
                            <a:schemeClr val="dk1"/>
                          </a:solidFill>
                          <a:latin typeface="Poppins"/>
                          <a:ea typeface="Poppins"/>
                          <a:cs typeface="Poppins"/>
                          <a:sym typeface="Poppins"/>
                        </a:rPr>
                        <a:t> under</a:t>
                      </a:r>
                      <a:endParaRPr sz="7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69.4%</a:t>
                      </a: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82/118</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19</a:t>
                      </a:r>
                      <a:r>
                        <a:rPr lang="en" sz="700">
                          <a:solidFill>
                            <a:schemeClr val="dk1"/>
                          </a:solidFill>
                          <a:latin typeface="Poppins"/>
                          <a:ea typeface="Poppins"/>
                          <a:cs typeface="Poppins"/>
                          <a:sym typeface="Poppins"/>
                        </a:rPr>
                        <a:t>% under</a:t>
                      </a:r>
                      <a:endParaRPr sz="7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81.6%</a:t>
                      </a: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102/125</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6.8% under</a:t>
                      </a:r>
                      <a:endParaRPr sz="700">
                        <a:solidFill>
                          <a:schemeClr val="dk1"/>
                        </a:solidFill>
                        <a:latin typeface="Poppins"/>
                        <a:ea typeface="Poppins"/>
                        <a:cs typeface="Poppins"/>
                        <a:sym typeface="Poppins"/>
                      </a:endParaRPr>
                    </a:p>
                  </a:txBody>
                  <a:tcPr marL="45725" marR="45725" marT="45725" marB="45725">
                    <a:no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83.1%</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103/124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5.3% under</a:t>
                      </a:r>
                      <a:endParaRPr sz="700">
                        <a:solidFill>
                          <a:schemeClr val="dk1"/>
                        </a:solidFill>
                        <a:latin typeface="Poppins"/>
                        <a:ea typeface="Poppins"/>
                        <a:cs typeface="Poppins"/>
                        <a:sym typeface="Poppins"/>
                      </a:endParaRPr>
                    </a:p>
                  </a:txBody>
                  <a:tcPr marL="45725" marR="45725" marT="45725" marB="45725">
                    <a:noFill/>
                  </a:tcPr>
                </a:tc>
                <a:extLst>
                  <a:ext uri="{0D108BD9-81ED-4DB2-BD59-A6C34878D82A}">
                    <a16:rowId xmlns:a16="http://schemas.microsoft.com/office/drawing/2014/main" val="10005"/>
                  </a:ext>
                </a:extLst>
              </a:tr>
              <a:tr h="518150">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ECHS proportionate to or over-represents </a:t>
                      </a:r>
                      <a:r>
                        <a:rPr lang="en" sz="900" b="1" u="none" strike="noStrike" cap="none">
                          <a:latin typeface="Poppins"/>
                          <a:ea typeface="Poppins"/>
                          <a:cs typeface="Poppins"/>
                          <a:sym typeface="Poppins"/>
                        </a:rPr>
                        <a:t>English learners (incoming 9th graders)</a:t>
                      </a:r>
                      <a:endParaRPr sz="900" b="1"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Not considered for</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designation</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endParaRPr sz="900" u="none" strike="noStrike" cap="none">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No more than 10% under</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district</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900" u="none" strike="noStrike" cap="none">
                        <a:solidFill>
                          <a:schemeClr val="dk1"/>
                        </a:solidFill>
                        <a:latin typeface="Poppins"/>
                        <a:ea typeface="Poppins"/>
                        <a:cs typeface="Poppins"/>
                        <a:sym typeface="Poppins"/>
                      </a:endParaRPr>
                    </a:p>
                  </a:txBody>
                  <a:tcPr marL="45725" marR="45725" marT="45725" marB="457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16.4</a:t>
                      </a:r>
                      <a:r>
                        <a:rPr lang="en" sz="900" b="1">
                          <a:solidFill>
                            <a:schemeClr val="dk1"/>
                          </a:solidFill>
                          <a:latin typeface="Poppins"/>
                          <a:ea typeface="Poppins"/>
                          <a:cs typeface="Poppins"/>
                          <a:sym typeface="Poppins"/>
                        </a:rPr>
                        <a:t>%</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22/134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7% under</a:t>
                      </a:r>
                      <a:endParaRPr lang="en" sz="700">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7.6</a:t>
                      </a:r>
                      <a:r>
                        <a:rPr lang="en" sz="900" b="1">
                          <a:solidFill>
                            <a:schemeClr val="dk1"/>
                          </a:solidFill>
                          <a:latin typeface="Poppins"/>
                          <a:ea typeface="Poppins"/>
                          <a:cs typeface="Poppins"/>
                          <a:sym typeface="Poppins"/>
                        </a:rPr>
                        <a:t>%</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9/118</a:t>
                      </a:r>
                      <a:endParaRPr sz="7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15.8</a:t>
                      </a:r>
                      <a:r>
                        <a:rPr lang="en" sz="700">
                          <a:solidFill>
                            <a:schemeClr val="dk1"/>
                          </a:solidFill>
                          <a:latin typeface="Poppins"/>
                          <a:ea typeface="Poppins"/>
                          <a:cs typeface="Poppins"/>
                          <a:sym typeface="Poppins"/>
                        </a:rPr>
                        <a:t>% under</a:t>
                      </a:r>
                      <a:endParaRPr sz="700">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15.2%</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19/125</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8.2% under</a:t>
                      </a:r>
                      <a:endParaRPr sz="700">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no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25.8%</a:t>
                      </a: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32/124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2.4% over</a:t>
                      </a:r>
                      <a:endParaRPr sz="700">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noFill/>
                  </a:tcPr>
                </a:tc>
                <a:extLst>
                  <a:ext uri="{0D108BD9-81ED-4DB2-BD59-A6C34878D82A}">
                    <a16:rowId xmlns:a16="http://schemas.microsoft.com/office/drawing/2014/main" val="10006"/>
                  </a:ext>
                </a:extLst>
              </a:tr>
              <a:tr h="518150">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ECHS proportionate to or over-represents </a:t>
                      </a:r>
                      <a:r>
                        <a:rPr lang="en" sz="900" b="1" u="none" strike="noStrike" cap="none">
                          <a:solidFill>
                            <a:schemeClr val="dk1"/>
                          </a:solidFill>
                          <a:latin typeface="Poppins"/>
                          <a:ea typeface="Poppins"/>
                          <a:cs typeface="Poppins"/>
                          <a:sym typeface="Poppins"/>
                        </a:rPr>
                        <a:t>students with disabilities</a:t>
                      </a:r>
                      <a:endParaRPr sz="900" b="1" u="none" strike="noStrike" cap="none">
                        <a:latin typeface="Poppins"/>
                        <a:ea typeface="Poppins"/>
                        <a:cs typeface="Poppins"/>
                        <a:sym typeface="Poppins"/>
                      </a:endParaRPr>
                    </a:p>
                  </a:txBody>
                  <a:tcPr marL="45725" marR="45725" marT="45725" marB="45725">
                    <a:lnR w="9525" cap="flat" cmpd="sng">
                      <a:solidFill>
                        <a:srgbClr val="9E9E9E"/>
                      </a:solidFill>
                      <a:prstDash val="solid"/>
                      <a:round/>
                      <a:headEnd type="none" w="sm" len="sm"/>
                      <a:tailEnd type="none" w="sm" len="sm"/>
                    </a:lnR>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Not considered for</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latin typeface="Poppins"/>
                          <a:ea typeface="Poppins"/>
                          <a:cs typeface="Poppins"/>
                          <a:sym typeface="Poppins"/>
                        </a:rPr>
                        <a:t>designation</a:t>
                      </a:r>
                      <a:endParaRPr sz="9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9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No more than 10% under</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district</a:t>
                      </a:r>
                      <a:endParaRPr sz="9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900" u="none" strike="noStrike" cap="none">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7.5%</a:t>
                      </a: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10/134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12.4%</a:t>
                      </a:r>
                      <a:r>
                        <a:rPr lang="en" sz="700">
                          <a:solidFill>
                            <a:schemeClr val="dk1"/>
                          </a:solidFill>
                          <a:latin typeface="Poppins"/>
                          <a:ea typeface="Poppins"/>
                          <a:cs typeface="Poppins"/>
                          <a:sym typeface="Poppins"/>
                        </a:rPr>
                        <a:t> under</a:t>
                      </a:r>
                      <a:endParaRPr sz="700">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rPr>
                        <a:t>9.3%</a:t>
                      </a: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rPr>
                        <a:t>11/118</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rPr>
                        <a:t>10.6%</a:t>
                      </a:r>
                      <a:r>
                        <a:rPr lang="en" sz="700">
                          <a:solidFill>
                            <a:schemeClr val="dk1"/>
                          </a:solidFill>
                          <a:latin typeface="Poppins"/>
                          <a:ea typeface="Poppins"/>
                          <a:cs typeface="Poppins"/>
                          <a:sym typeface="Poppins"/>
                        </a:rPr>
                        <a:t> under</a:t>
                      </a:r>
                      <a:endParaRPr sz="700">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5.6%</a:t>
                      </a:r>
                      <a:endParaRPr sz="900" b="1">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7/125</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14.3% under</a:t>
                      </a:r>
                      <a:endParaRPr sz="700">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tc>
                  <a:txBody>
                    <a:bodyPr/>
                    <a:lstStyle/>
                    <a:p>
                      <a:pPr marL="0" lvl="0" indent="0" algn="ctr" rtl="0">
                        <a:spcBef>
                          <a:spcPts val="0"/>
                        </a:spcBef>
                        <a:spcAft>
                          <a:spcPts val="0"/>
                        </a:spcAft>
                        <a:buNone/>
                      </a:pPr>
                      <a:r>
                        <a:rPr lang="en" sz="900" b="1">
                          <a:solidFill>
                            <a:schemeClr val="dk1"/>
                          </a:solidFill>
                          <a:latin typeface="Poppins"/>
                          <a:ea typeface="Poppins"/>
                          <a:cs typeface="Poppins"/>
                          <a:sym typeface="Poppins"/>
                        </a:rPr>
                        <a:t>9.7%</a:t>
                      </a:r>
                      <a:endParaRPr sz="900">
                        <a:solidFill>
                          <a:schemeClr val="dk1"/>
                        </a:solidFill>
                        <a:latin typeface="Poppins"/>
                        <a:ea typeface="Poppins"/>
                        <a:cs typeface="Poppins"/>
                        <a:sym typeface="Poppins"/>
                      </a:endParaRPr>
                    </a:p>
                    <a:p>
                      <a:pPr marL="0" lvl="0" indent="0" algn="ctr" rtl="0">
                        <a:spcBef>
                          <a:spcPts val="0"/>
                        </a:spcBef>
                        <a:spcAft>
                          <a:spcPts val="0"/>
                        </a:spcAft>
                        <a:buNone/>
                      </a:pPr>
                      <a:r>
                        <a:rPr lang="en" sz="900">
                          <a:solidFill>
                            <a:schemeClr val="dk1"/>
                          </a:solidFill>
                          <a:latin typeface="Poppins"/>
                          <a:ea typeface="Poppins"/>
                          <a:cs typeface="Poppins"/>
                          <a:sym typeface="Poppins"/>
                        </a:rPr>
                        <a:t>12/124</a:t>
                      </a:r>
                      <a:endParaRPr sz="900">
                        <a:solidFill>
                          <a:schemeClr val="dk1"/>
                        </a:solidFill>
                        <a:latin typeface="Poppins"/>
                        <a:ea typeface="Poppins"/>
                        <a:cs typeface="Poppins"/>
                        <a:sym typeface="Poppins"/>
                      </a:endParaRPr>
                    </a:p>
                    <a:p>
                      <a:pPr marL="0" lvl="0" indent="0" algn="ctr" rtl="0">
                        <a:spcBef>
                          <a:spcPts val="0"/>
                        </a:spcBef>
                        <a:spcAft>
                          <a:spcPts val="0"/>
                        </a:spcAft>
                        <a:buNone/>
                      </a:pPr>
                      <a:endParaRPr sz="700">
                        <a:solidFill>
                          <a:schemeClr val="dk1"/>
                        </a:solidFill>
                        <a:latin typeface="Poppins"/>
                        <a:ea typeface="Poppins"/>
                        <a:cs typeface="Poppins"/>
                        <a:sym typeface="Poppins"/>
                      </a:endParaRPr>
                    </a:p>
                    <a:p>
                      <a:pPr marL="0" lvl="0" indent="0" algn="ctr" rtl="0">
                        <a:spcBef>
                          <a:spcPts val="0"/>
                        </a:spcBef>
                        <a:spcAft>
                          <a:spcPts val="0"/>
                        </a:spcAft>
                        <a:buNone/>
                      </a:pPr>
                      <a:r>
                        <a:rPr lang="en" sz="700">
                          <a:solidFill>
                            <a:schemeClr val="dk1"/>
                          </a:solidFill>
                          <a:latin typeface="Poppins"/>
                          <a:ea typeface="Poppins"/>
                          <a:cs typeface="Poppins"/>
                          <a:sym typeface="Poppins"/>
                        </a:rPr>
                        <a:t>10.2% under</a:t>
                      </a:r>
                      <a:endParaRPr sz="700">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pic>
        <p:nvPicPr>
          <p:cNvPr id="524" name="Google Shape;524;p51"/>
          <p:cNvPicPr preferRelativeResize="0"/>
          <p:nvPr/>
        </p:nvPicPr>
        <p:blipFill rotWithShape="1">
          <a:blip r:embed="rId3">
            <a:alphaModFix/>
          </a:blip>
          <a:srcRect/>
          <a:stretch/>
        </p:blipFill>
        <p:spPr>
          <a:xfrm rot="5400000">
            <a:off x="8142066" y="-162306"/>
            <a:ext cx="514350" cy="1146184"/>
          </a:xfrm>
          <a:prstGeom prst="rect">
            <a:avLst/>
          </a:prstGeom>
          <a:noFill/>
          <a:ln>
            <a:noFill/>
          </a:ln>
        </p:spPr>
      </p:pic>
      <p:grpSp>
        <p:nvGrpSpPr>
          <p:cNvPr id="525" name="Google Shape;525;p51"/>
          <p:cNvGrpSpPr/>
          <p:nvPr/>
        </p:nvGrpSpPr>
        <p:grpSpPr>
          <a:xfrm>
            <a:off x="-745887" y="4784006"/>
            <a:ext cx="10384305" cy="1633427"/>
            <a:chOff x="0" y="-47625"/>
            <a:chExt cx="5469886" cy="860400"/>
          </a:xfrm>
        </p:grpSpPr>
        <p:sp>
          <p:nvSpPr>
            <p:cNvPr id="526" name="Google Shape;526;p51"/>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527" name="Google Shape;527;p51"/>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528" name="Google Shape;528;p51"/>
          <p:cNvPicPr preferRelativeResize="0"/>
          <p:nvPr/>
        </p:nvPicPr>
        <p:blipFill rotWithShape="1">
          <a:blip r:embed="rId4">
            <a:alphaModFix/>
          </a:blip>
          <a:srcRect/>
          <a:stretch/>
        </p:blipFill>
        <p:spPr>
          <a:xfrm rot="5400000">
            <a:off x="-109610" y="-201849"/>
            <a:ext cx="514350" cy="1146184"/>
          </a:xfrm>
          <a:prstGeom prst="rect">
            <a:avLst/>
          </a:prstGeom>
          <a:noFill/>
          <a:ln>
            <a:noFill/>
          </a:ln>
        </p:spPr>
      </p:pic>
      <p:sp>
        <p:nvSpPr>
          <p:cNvPr id="529" name="Google Shape;529;p51"/>
          <p:cNvSpPr txBox="1"/>
          <p:nvPr/>
        </p:nvSpPr>
        <p:spPr>
          <a:xfrm>
            <a:off x="355050" y="265263"/>
            <a:ext cx="822900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ACCESS </a:t>
            </a:r>
            <a:r>
              <a:rPr lang="en" sz="2900" b="0" i="0" u="none" strike="noStrike" cap="none">
                <a:solidFill>
                  <a:srgbClr val="1C4587"/>
                </a:solidFill>
                <a:latin typeface="Poppins"/>
                <a:ea typeface="Poppins"/>
                <a:cs typeface="Poppins"/>
                <a:sym typeface="Poppins"/>
              </a:rPr>
              <a:t>OBMs</a:t>
            </a:r>
            <a:endParaRPr sz="2900" b="0" i="0" u="none" strike="noStrike" cap="none">
              <a:solidFill>
                <a:srgbClr val="1C4587"/>
              </a:solidFill>
              <a:latin typeface="Poppins"/>
              <a:ea typeface="Poppins"/>
              <a:cs typeface="Poppins"/>
              <a:sym typeface="Poppins"/>
            </a:endParaRPr>
          </a:p>
        </p:txBody>
      </p:sp>
      <p:pic>
        <p:nvPicPr>
          <p:cNvPr id="530" name="Google Shape;530;p51"/>
          <p:cNvPicPr preferRelativeResize="0"/>
          <p:nvPr/>
        </p:nvPicPr>
        <p:blipFill rotWithShape="1">
          <a:blip r:embed="rId5">
            <a:alphaModFix/>
          </a:blip>
          <a:srcRect/>
          <a:stretch/>
        </p:blipFill>
        <p:spPr>
          <a:xfrm>
            <a:off x="8676402" y="4497550"/>
            <a:ext cx="413776" cy="286450"/>
          </a:xfrm>
          <a:prstGeom prst="rect">
            <a:avLst/>
          </a:prstGeom>
          <a:noFill/>
          <a:ln>
            <a:noFill/>
          </a:ln>
        </p:spPr>
      </p:pic>
      <p:sp>
        <p:nvSpPr>
          <p:cNvPr id="3" name="Star: 5 Points 2">
            <a:extLst>
              <a:ext uri="{FF2B5EF4-FFF2-40B4-BE49-F238E27FC236}">
                <a16:creationId xmlns:a16="http://schemas.microsoft.com/office/drawing/2014/main" id="{DBD5F5AF-FD81-21CB-6F2D-A957AC4E7FB0}"/>
              </a:ext>
            </a:extLst>
          </p:cNvPr>
          <p:cNvSpPr/>
          <p:nvPr/>
        </p:nvSpPr>
        <p:spPr>
          <a:xfrm>
            <a:off x="4926882" y="2419657"/>
            <a:ext cx="267314" cy="276532"/>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DE32CD33-79FB-D418-E70B-8CAD3D68D8B1}"/>
              </a:ext>
            </a:extLst>
          </p:cNvPr>
          <p:cNvSpPr/>
          <p:nvPr/>
        </p:nvSpPr>
        <p:spPr>
          <a:xfrm>
            <a:off x="4870668" y="3740664"/>
            <a:ext cx="267314" cy="276532"/>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52"/>
          <p:cNvPicPr preferRelativeResize="0"/>
          <p:nvPr/>
        </p:nvPicPr>
        <p:blipFill rotWithShape="1">
          <a:blip r:embed="rId3">
            <a:alphaModFix/>
          </a:blip>
          <a:srcRect/>
          <a:stretch/>
        </p:blipFill>
        <p:spPr>
          <a:xfrm rot="5400000">
            <a:off x="8142066" y="-162306"/>
            <a:ext cx="514350" cy="1146184"/>
          </a:xfrm>
          <a:prstGeom prst="rect">
            <a:avLst/>
          </a:prstGeom>
          <a:noFill/>
          <a:ln>
            <a:noFill/>
          </a:ln>
        </p:spPr>
      </p:pic>
      <p:grpSp>
        <p:nvGrpSpPr>
          <p:cNvPr id="536" name="Google Shape;536;p52"/>
          <p:cNvGrpSpPr/>
          <p:nvPr/>
        </p:nvGrpSpPr>
        <p:grpSpPr>
          <a:xfrm>
            <a:off x="-745887" y="4784006"/>
            <a:ext cx="10384305" cy="1633427"/>
            <a:chOff x="0" y="-47625"/>
            <a:chExt cx="5469886" cy="860400"/>
          </a:xfrm>
        </p:grpSpPr>
        <p:sp>
          <p:nvSpPr>
            <p:cNvPr id="537" name="Google Shape;537;p52"/>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538" name="Google Shape;538;p52"/>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539" name="Google Shape;539;p52"/>
          <p:cNvPicPr preferRelativeResize="0"/>
          <p:nvPr/>
        </p:nvPicPr>
        <p:blipFill rotWithShape="1">
          <a:blip r:embed="rId4">
            <a:alphaModFix/>
          </a:blip>
          <a:srcRect/>
          <a:stretch/>
        </p:blipFill>
        <p:spPr>
          <a:xfrm rot="5400000">
            <a:off x="-109610" y="-201849"/>
            <a:ext cx="514350" cy="1146184"/>
          </a:xfrm>
          <a:prstGeom prst="rect">
            <a:avLst/>
          </a:prstGeom>
          <a:noFill/>
          <a:ln>
            <a:noFill/>
          </a:ln>
        </p:spPr>
      </p:pic>
      <p:sp>
        <p:nvSpPr>
          <p:cNvPr id="540" name="Google Shape;540;p52"/>
          <p:cNvSpPr txBox="1"/>
          <p:nvPr/>
        </p:nvSpPr>
        <p:spPr>
          <a:xfrm>
            <a:off x="457500" y="114063"/>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ACHIEVEMENT </a:t>
            </a:r>
            <a:r>
              <a:rPr lang="en" sz="2900" b="0" i="0" u="none" strike="noStrike" cap="none">
                <a:solidFill>
                  <a:srgbClr val="1C4587"/>
                </a:solidFill>
                <a:latin typeface="Poppins"/>
                <a:ea typeface="Poppins"/>
                <a:cs typeface="Poppins"/>
                <a:sym typeface="Poppins"/>
              </a:rPr>
              <a:t>OBMs</a:t>
            </a:r>
            <a:endParaRPr sz="2900" b="0" i="0" u="none" strike="noStrike" cap="none">
              <a:solidFill>
                <a:srgbClr val="1C4587"/>
              </a:solidFill>
              <a:latin typeface="Poppins"/>
              <a:ea typeface="Poppins"/>
              <a:cs typeface="Poppins"/>
              <a:sym typeface="Poppins"/>
            </a:endParaRPr>
          </a:p>
        </p:txBody>
      </p:sp>
      <p:graphicFrame>
        <p:nvGraphicFramePr>
          <p:cNvPr id="541" name="Google Shape;541;p52"/>
          <p:cNvGraphicFramePr/>
          <p:nvPr>
            <p:extLst>
              <p:ext uri="{D42A27DB-BD31-4B8C-83A1-F6EECF244321}">
                <p14:modId xmlns:p14="http://schemas.microsoft.com/office/powerpoint/2010/main" val="1881699646"/>
              </p:ext>
            </p:extLst>
          </p:nvPr>
        </p:nvGraphicFramePr>
        <p:xfrm>
          <a:off x="274988" y="471063"/>
          <a:ext cx="8194875" cy="4465400"/>
        </p:xfrm>
        <a:graphic>
          <a:graphicData uri="http://schemas.openxmlformats.org/drawingml/2006/table">
            <a:tbl>
              <a:tblPr>
                <a:noFill/>
                <a:tableStyleId>{0B1B0523-347B-416E-93FA-D79F08501445}</a:tableStyleId>
              </a:tblPr>
              <a:tblGrid>
                <a:gridCol w="1625125">
                  <a:extLst>
                    <a:ext uri="{9D8B030D-6E8A-4147-A177-3AD203B41FA5}">
                      <a16:colId xmlns:a16="http://schemas.microsoft.com/office/drawing/2014/main" val="20000"/>
                    </a:ext>
                  </a:extLst>
                </a:gridCol>
                <a:gridCol w="1541625">
                  <a:extLst>
                    <a:ext uri="{9D8B030D-6E8A-4147-A177-3AD203B41FA5}">
                      <a16:colId xmlns:a16="http://schemas.microsoft.com/office/drawing/2014/main" val="20001"/>
                    </a:ext>
                  </a:extLst>
                </a:gridCol>
                <a:gridCol w="1471325">
                  <a:extLst>
                    <a:ext uri="{9D8B030D-6E8A-4147-A177-3AD203B41FA5}">
                      <a16:colId xmlns:a16="http://schemas.microsoft.com/office/drawing/2014/main" val="20002"/>
                    </a:ext>
                  </a:extLst>
                </a:gridCol>
                <a:gridCol w="974100">
                  <a:extLst>
                    <a:ext uri="{9D8B030D-6E8A-4147-A177-3AD203B41FA5}">
                      <a16:colId xmlns:a16="http://schemas.microsoft.com/office/drawing/2014/main" val="20003"/>
                    </a:ext>
                  </a:extLst>
                </a:gridCol>
                <a:gridCol w="852025">
                  <a:extLst>
                    <a:ext uri="{9D8B030D-6E8A-4147-A177-3AD203B41FA5}">
                      <a16:colId xmlns:a16="http://schemas.microsoft.com/office/drawing/2014/main" val="20004"/>
                    </a:ext>
                  </a:extLst>
                </a:gridCol>
                <a:gridCol w="860800">
                  <a:extLst>
                    <a:ext uri="{9D8B030D-6E8A-4147-A177-3AD203B41FA5}">
                      <a16:colId xmlns:a16="http://schemas.microsoft.com/office/drawing/2014/main" val="20005"/>
                    </a:ext>
                  </a:extLst>
                </a:gridCol>
                <a:gridCol w="869875">
                  <a:extLst>
                    <a:ext uri="{9D8B030D-6E8A-4147-A177-3AD203B41FA5}">
                      <a16:colId xmlns:a16="http://schemas.microsoft.com/office/drawing/2014/main" val="20006"/>
                    </a:ext>
                  </a:extLst>
                </a:gridCol>
              </a:tblGrid>
              <a:tr h="228575">
                <a:tc gridSpan="7">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latin typeface="Poppins"/>
                          <a:ea typeface="Poppins"/>
                          <a:cs typeface="Poppins"/>
                          <a:sym typeface="Poppins"/>
                        </a:rPr>
                        <a:t>Attainment Outcomes-Based Measures</a:t>
                      </a:r>
                      <a:endParaRPr sz="900" b="1" u="none" strike="noStrike" cap="none">
                        <a:solidFill>
                          <a:schemeClr val="lt1"/>
                        </a:solidFill>
                        <a:latin typeface="Poppins"/>
                        <a:ea typeface="Poppins"/>
                        <a:cs typeface="Poppins"/>
                        <a:sym typeface="Poppins"/>
                      </a:endParaRPr>
                    </a:p>
                  </a:txBody>
                  <a:tcPr marL="45725" marR="45725" marT="45725" marB="45725">
                    <a:solidFill>
                      <a:srgbClr val="1C458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100">
                <a:tc gridSpan="7">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latin typeface="Poppins"/>
                        <a:ea typeface="Poppins"/>
                        <a:cs typeface="Poppins"/>
                        <a:sym typeface="Poppins"/>
                      </a:endParaRPr>
                    </a:p>
                  </a:txBody>
                  <a:tcPr marL="45725" marR="45725" marT="45725" marB="45725">
                    <a:solidFill>
                      <a:srgbClr val="FBC2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8100">
                <a:tc rowSpan="2">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solidFill>
                            <a:schemeClr val="lt1"/>
                          </a:solidFill>
                          <a:latin typeface="Poppins"/>
                          <a:ea typeface="Poppins"/>
                          <a:cs typeface="Poppins"/>
                          <a:sym typeface="Poppins"/>
                        </a:rPr>
                        <a:t>Data Indicators</a:t>
                      </a:r>
                      <a:endParaRPr sz="9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Designated</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Distinction</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gridSpan="4">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Cohorts</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181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a:latin typeface="Poppins"/>
                          <a:ea typeface="Poppins"/>
                          <a:cs typeface="Poppins"/>
                          <a:sym typeface="Poppins"/>
                        </a:rPr>
                        <a:t>Must meet targets on at least </a:t>
                      </a:r>
                      <a:r>
                        <a:rPr lang="en" sz="900" u="none" strike="noStrike" cap="none">
                          <a:solidFill>
                            <a:srgbClr val="FF0000"/>
                          </a:solidFill>
                          <a:latin typeface="Poppins"/>
                          <a:ea typeface="Poppins"/>
                          <a:cs typeface="Poppins"/>
                          <a:sym typeface="Poppins"/>
                        </a:rPr>
                        <a:t>three</a:t>
                      </a:r>
                      <a:r>
                        <a:rPr lang="en" sz="900" u="none" strike="noStrike" cap="none">
                          <a:latin typeface="Poppins"/>
                          <a:ea typeface="Poppins"/>
                          <a:cs typeface="Poppins"/>
                          <a:sym typeface="Poppins"/>
                        </a:rPr>
                        <a:t> attainment data indicators</a:t>
                      </a:r>
                      <a:endParaRPr sz="900"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Must meet targets on at least </a:t>
                      </a:r>
                      <a:r>
                        <a:rPr lang="en" sz="900" u="none" strike="noStrike" cap="none">
                          <a:solidFill>
                            <a:srgbClr val="FF0000"/>
                          </a:solidFill>
                          <a:latin typeface="Poppins"/>
                          <a:ea typeface="Poppins"/>
                          <a:cs typeface="Poppins"/>
                          <a:sym typeface="Poppins"/>
                        </a:rPr>
                        <a:t>three</a:t>
                      </a:r>
                      <a:r>
                        <a:rPr lang="en" sz="900" u="none" strike="noStrike" cap="none">
                          <a:solidFill>
                            <a:schemeClr val="dk1"/>
                          </a:solidFill>
                          <a:latin typeface="Poppins"/>
                          <a:ea typeface="Poppins"/>
                          <a:cs typeface="Poppins"/>
                          <a:sym typeface="Poppins"/>
                        </a:rPr>
                        <a:t> attainment data indicators</a:t>
                      </a:r>
                      <a:endParaRPr sz="900"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ctr"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Cohort </a:t>
                      </a:r>
                      <a:r>
                        <a:rPr lang="en" sz="900">
                          <a:solidFill>
                            <a:schemeClr val="dk1"/>
                          </a:solidFill>
                          <a:latin typeface="Poppins"/>
                          <a:ea typeface="Poppins"/>
                          <a:cs typeface="Poppins"/>
                          <a:sym typeface="Poppins"/>
                        </a:rPr>
                        <a:t>2024</a:t>
                      </a:r>
                      <a:endParaRPr sz="900"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ctr"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Cohort </a:t>
                      </a:r>
                      <a:r>
                        <a:rPr lang="en" sz="900">
                          <a:solidFill>
                            <a:schemeClr val="dk1"/>
                          </a:solidFill>
                          <a:latin typeface="Poppins"/>
                          <a:ea typeface="Poppins"/>
                          <a:cs typeface="Poppins"/>
                          <a:sym typeface="Poppins"/>
                        </a:rPr>
                        <a:t>2025</a:t>
                      </a:r>
                      <a:endParaRPr sz="900"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ctr"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Cohort </a:t>
                      </a:r>
                      <a:r>
                        <a:rPr lang="en" sz="900">
                          <a:solidFill>
                            <a:schemeClr val="dk1"/>
                          </a:solidFill>
                          <a:latin typeface="Poppins"/>
                          <a:ea typeface="Poppins"/>
                          <a:cs typeface="Poppins"/>
                          <a:sym typeface="Poppins"/>
                        </a:rPr>
                        <a:t>2026</a:t>
                      </a:r>
                      <a:endParaRPr sz="900"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ctr" rtl="0">
                        <a:lnSpc>
                          <a:spcPct val="100000"/>
                        </a:lnSpc>
                        <a:spcBef>
                          <a:spcPts val="0"/>
                        </a:spcBef>
                        <a:spcAft>
                          <a:spcPts val="0"/>
                        </a:spcAft>
                        <a:buClr>
                          <a:schemeClr val="dk1"/>
                        </a:buClr>
                        <a:buSzPts val="600"/>
                        <a:buFont typeface="Arial"/>
                        <a:buNone/>
                      </a:pPr>
                      <a:r>
                        <a:rPr lang="en" sz="900" u="none" strike="noStrike" cap="none">
                          <a:solidFill>
                            <a:schemeClr val="dk1"/>
                          </a:solidFill>
                          <a:latin typeface="Poppins"/>
                          <a:ea typeface="Poppins"/>
                          <a:cs typeface="Poppins"/>
                          <a:sym typeface="Poppins"/>
                        </a:rPr>
                        <a:t>Cohort </a:t>
                      </a:r>
                      <a:r>
                        <a:rPr lang="en" sz="900">
                          <a:solidFill>
                            <a:schemeClr val="dk1"/>
                          </a:solidFill>
                          <a:latin typeface="Poppins"/>
                          <a:ea typeface="Poppins"/>
                          <a:cs typeface="Poppins"/>
                          <a:sym typeface="Poppins"/>
                        </a:rPr>
                        <a:t>2027</a:t>
                      </a:r>
                      <a:endParaRPr sz="900" u="none" strike="noStrike" cap="none">
                        <a:latin typeface="Poppins"/>
                        <a:ea typeface="Poppins"/>
                        <a:cs typeface="Poppins"/>
                        <a:sym typeface="Poppins"/>
                      </a:endParaRPr>
                    </a:p>
                  </a:txBody>
                  <a:tcPr marL="45725" marR="45725" marT="45725" marB="45725">
                    <a:solidFill>
                      <a:srgbClr val="FCE5CD"/>
                    </a:solidFill>
                  </a:tcPr>
                </a:tc>
                <a:extLst>
                  <a:ext uri="{0D108BD9-81ED-4DB2-BD59-A6C34878D82A}">
                    <a16:rowId xmlns:a16="http://schemas.microsoft.com/office/drawing/2014/main" val="10003"/>
                  </a:ext>
                </a:extLst>
              </a:tr>
              <a:tr h="518150">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t>Algebra EOC I Assessment</a:t>
                      </a:r>
                      <a:endParaRPr sz="800" u="none" strike="noStrike" cap="none"/>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70% of students achieve</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“Approaches Grade Level</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Performance” or higher by</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the end of 9th grade</a:t>
                      </a:r>
                      <a:endParaRPr sz="7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80% of students achieve</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“Approaches Grade Level</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Performance” or higher by</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the end of 9th grade</a:t>
                      </a:r>
                      <a:endParaRPr sz="7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rPr>
                        <a:t>69.4%</a:t>
                      </a:r>
                      <a:endParaRPr sz="800" b="1">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rPr>
                        <a:t>93/134</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600">
                          <a:latin typeface="Poppins"/>
                          <a:ea typeface="Poppins"/>
                          <a:cs typeface="Poppins"/>
                          <a:sym typeface="Poppins"/>
                        </a:rPr>
                        <a:t>*44 students have COVID Waivers</a:t>
                      </a:r>
                      <a:endParaRPr sz="600">
                        <a:latin typeface="Poppins"/>
                        <a:ea typeface="Poppins"/>
                        <a:cs typeface="Poppins"/>
                        <a:sym typeface="Poppins"/>
                      </a:endParaRPr>
                    </a:p>
                  </a:txBody>
                  <a:tcPr marL="45725" marR="45725" marT="45725" marB="45725">
                    <a:solidFill>
                      <a:schemeClr val="lt1"/>
                    </a:solidFill>
                  </a:tcPr>
                </a:tc>
                <a:tc>
                  <a:txBody>
                    <a:bodyPr/>
                    <a:lstStyle/>
                    <a:p>
                      <a:pPr marL="0" lvl="0" indent="0" algn="ctr" rtl="0">
                        <a:spcBef>
                          <a:spcPts val="0"/>
                        </a:spcBef>
                        <a:spcAft>
                          <a:spcPts val="0"/>
                        </a:spcAft>
                        <a:buClr>
                          <a:schemeClr val="dk1"/>
                        </a:buClr>
                        <a:buSzPts val="700"/>
                        <a:buFont typeface="Arial"/>
                        <a:buNone/>
                      </a:pPr>
                      <a:r>
                        <a:rPr lang="en" sz="800" b="1">
                          <a:solidFill>
                            <a:schemeClr val="dk1"/>
                          </a:solidFill>
                          <a:latin typeface="Poppins"/>
                          <a:ea typeface="Poppins"/>
                          <a:cs typeface="Poppins"/>
                        </a:rPr>
                        <a:t>78.8%</a:t>
                      </a:r>
                      <a:endParaRPr sz="800" b="1">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700"/>
                        <a:buFont typeface="Arial"/>
                        <a:buNone/>
                      </a:pPr>
                      <a:r>
                        <a:rPr lang="en" sz="800">
                          <a:solidFill>
                            <a:schemeClr val="dk1"/>
                          </a:solidFill>
                          <a:latin typeface="Poppins"/>
                          <a:ea typeface="Poppins"/>
                          <a:cs typeface="Poppins"/>
                        </a:rPr>
                        <a:t>93/118</a:t>
                      </a:r>
                      <a:endParaRPr sz="800">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700"/>
                        <a:buFont typeface="Arial"/>
                        <a:buNone/>
                      </a:pPr>
                      <a:endParaRPr sz="800">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700"/>
                        <a:buFont typeface="Arial"/>
                        <a:buNone/>
                      </a:pPr>
                      <a:r>
                        <a:rPr lang="en" sz="600">
                          <a:solidFill>
                            <a:schemeClr val="dk1"/>
                          </a:solidFill>
                          <a:latin typeface="Poppins"/>
                          <a:ea typeface="Poppins"/>
                          <a:cs typeface="Poppins"/>
                          <a:sym typeface="Poppins"/>
                        </a:rPr>
                        <a:t>*1 student has a Private School Waiver</a:t>
                      </a:r>
                      <a:endParaRPr sz="6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sym typeface="Poppins"/>
                        </a:rPr>
                        <a:t>88.0%</a:t>
                      </a:r>
                      <a:endParaRPr sz="800" b="1">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110/125</a:t>
                      </a:r>
                      <a:endParaRPr sz="800" u="none" strike="noStrike" cap="none">
                        <a:latin typeface="Poppins"/>
                        <a:ea typeface="Poppins"/>
                        <a:cs typeface="Poppins"/>
                        <a:sym typeface="Poppins"/>
                      </a:endParaRPr>
                    </a:p>
                  </a:txBody>
                  <a:tcPr marL="45725" marR="45725" marT="45725" marB="45725">
                    <a:solidFill>
                      <a:srgbClr val="D9EAD3"/>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sym typeface="Poppins"/>
                        </a:rPr>
                        <a:t>50%</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62/124</a:t>
                      </a:r>
                      <a:endParaRPr sz="800">
                        <a:latin typeface="Poppins"/>
                        <a:ea typeface="Poppins"/>
                        <a:cs typeface="Poppins"/>
                        <a:sym typeface="Poppins"/>
                      </a:endParaRPr>
                    </a:p>
                  </a:txBody>
                  <a:tcPr marL="45725" marR="45725" marT="45725" marB="45725">
                    <a:solidFill>
                      <a:srgbClr val="D9EAD3"/>
                    </a:solidFill>
                  </a:tcPr>
                </a:tc>
                <a:extLst>
                  <a:ext uri="{0D108BD9-81ED-4DB2-BD59-A6C34878D82A}">
                    <a16:rowId xmlns:a16="http://schemas.microsoft.com/office/drawing/2014/main" val="10004"/>
                  </a:ext>
                </a:extLst>
              </a:tr>
              <a:tr h="518150">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t>English II EOC Assessment</a:t>
                      </a:r>
                      <a:endParaRPr sz="800" u="none" strike="noStrike" cap="none"/>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70% of students achieve</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“Approaches Grade Level</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Performance” or higher by</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the end of 11th grade</a:t>
                      </a:r>
                      <a:endParaRPr sz="7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80% of students achieve</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“Approaches Grade Level</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Performance” or higher by</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the end of 11th grade</a:t>
                      </a:r>
                      <a:endParaRPr sz="700" u="none" strike="noStrike" cap="none">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rPr>
                        <a:t>62.6%</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rPr>
                        <a:t>84/134</a:t>
                      </a:r>
                      <a:endParaRPr sz="800" u="none" strike="noStrike" cap="none">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rPr>
                        <a:t>71.2%</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rPr>
                        <a:t>84/118</a:t>
                      </a:r>
                      <a:endParaRPr sz="8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sym typeface="Poppins"/>
                        </a:rPr>
                        <a:t>4.0%</a:t>
                      </a:r>
                      <a:endParaRPr sz="800" b="1">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5/125</a:t>
                      </a:r>
                      <a:endParaRPr sz="800" u="none" strike="noStrike" cap="none">
                        <a:solidFill>
                          <a:schemeClr val="dk1"/>
                        </a:solidFill>
                        <a:latin typeface="Poppins"/>
                        <a:ea typeface="Poppins"/>
                        <a:cs typeface="Poppins"/>
                        <a:sym typeface="Poppins"/>
                      </a:endParaRPr>
                    </a:p>
                  </a:txBody>
                  <a:tcPr marL="45725" marR="45725" marT="45725" marB="45725">
                    <a:solidFill>
                      <a:srgbClr val="D9EAD3"/>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sym typeface="Poppins"/>
                        </a:rPr>
                        <a:t>0%</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sym typeface="Poppins"/>
                        </a:rPr>
                        <a:t>0/124</a:t>
                      </a:r>
                      <a:endParaRPr sz="800">
                        <a:solidFill>
                          <a:schemeClr val="dk1"/>
                        </a:solidFill>
                        <a:latin typeface="Poppins"/>
                        <a:ea typeface="Poppins"/>
                        <a:cs typeface="Poppins"/>
                        <a:sym typeface="Poppins"/>
                      </a:endParaRPr>
                    </a:p>
                  </a:txBody>
                  <a:tcPr marL="45725" marR="45725" marT="45725" marB="45725">
                    <a:solidFill>
                      <a:srgbClr val="D9EAD3"/>
                    </a:solidFill>
                  </a:tcPr>
                </a:tc>
                <a:extLst>
                  <a:ext uri="{0D108BD9-81ED-4DB2-BD59-A6C34878D82A}">
                    <a16:rowId xmlns:a16="http://schemas.microsoft.com/office/drawing/2014/main" val="10005"/>
                  </a:ext>
                </a:extLst>
              </a:tr>
              <a:tr h="518150">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t>TSIA and STAAR EOC Criteria in Mathematics</a:t>
                      </a:r>
                      <a:endParaRPr sz="800" u="none" strike="noStrike" cap="none"/>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60% of students meet TSIA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score or STAAR EOC criteria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in mathematics by the end</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of 11th grade</a:t>
                      </a:r>
                      <a:endParaRPr sz="700" u="none" strike="noStrike" cap="none">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70% of students meet TSIA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score or STAAR EOC criteria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in mathematics by the end</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of 11th grade</a:t>
                      </a:r>
                      <a:endParaRPr sz="700" u="none" strike="noStrike" cap="none">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700"/>
                        <a:buFont typeface="Arial"/>
                        <a:buNone/>
                      </a:pPr>
                      <a:r>
                        <a:rPr lang="en" sz="800" b="1">
                          <a:solidFill>
                            <a:schemeClr val="dk1"/>
                          </a:solidFill>
                          <a:latin typeface="Poppins"/>
                          <a:ea typeface="Poppins"/>
                          <a:cs typeface="Poppins"/>
                        </a:rPr>
                        <a:t>69.4%</a:t>
                      </a:r>
                      <a:endParaRPr sz="800" b="1">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700"/>
                        <a:buFont typeface="Arial"/>
                        <a:buNone/>
                      </a:pPr>
                      <a:r>
                        <a:rPr lang="en" sz="800">
                          <a:solidFill>
                            <a:schemeClr val="dk1"/>
                          </a:solidFill>
                          <a:latin typeface="Poppins"/>
                          <a:ea typeface="Poppins"/>
                          <a:cs typeface="Poppins"/>
                        </a:rPr>
                        <a:t>93/134</a:t>
                      </a:r>
                      <a:endParaRPr sz="8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rPr>
                        <a:t>78.8%</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rPr>
                        <a:t>93/118</a:t>
                      </a:r>
                      <a:endParaRPr sz="800">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lvl="0" indent="0" algn="ctr" rtl="0">
                        <a:spcBef>
                          <a:spcPts val="0"/>
                        </a:spcBef>
                        <a:spcAft>
                          <a:spcPts val="0"/>
                        </a:spcAft>
                        <a:buClr>
                          <a:schemeClr val="dk1"/>
                        </a:buClr>
                        <a:buSzPts val="700"/>
                        <a:buFont typeface="Arial"/>
                        <a:buNone/>
                      </a:pPr>
                      <a:r>
                        <a:rPr lang="en" sz="800" b="1">
                          <a:solidFill>
                            <a:schemeClr val="dk1"/>
                          </a:solidFill>
                          <a:latin typeface="Poppins"/>
                          <a:ea typeface="Poppins"/>
                          <a:cs typeface="Poppins"/>
                          <a:sym typeface="Poppins"/>
                        </a:rPr>
                        <a:t>88.0%</a:t>
                      </a:r>
                      <a:endParaRPr sz="800" b="1">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700"/>
                        <a:buFont typeface="Arial"/>
                        <a:buNone/>
                      </a:pPr>
                      <a:r>
                        <a:rPr lang="en" sz="800">
                          <a:solidFill>
                            <a:schemeClr val="dk1"/>
                          </a:solidFill>
                          <a:latin typeface="Poppins"/>
                          <a:ea typeface="Poppins"/>
                          <a:cs typeface="Poppins"/>
                          <a:sym typeface="Poppins"/>
                        </a:rPr>
                        <a:t>110/125</a:t>
                      </a:r>
                      <a:endParaRPr sz="800">
                        <a:solidFill>
                          <a:schemeClr val="dk1"/>
                        </a:solidFill>
                        <a:latin typeface="Poppins"/>
                        <a:ea typeface="Poppins"/>
                        <a:cs typeface="Poppins"/>
                        <a:sym typeface="Poppins"/>
                      </a:endParaRPr>
                    </a:p>
                  </a:txBody>
                  <a:tcPr marL="45725" marR="45725" marT="45725" marB="45725">
                    <a:solidFill>
                      <a:srgbClr val="D9EAD3"/>
                    </a:solidFill>
                  </a:tcPr>
                </a:tc>
                <a:tc>
                  <a:txBody>
                    <a:bodyPr/>
                    <a:lstStyle/>
                    <a:p>
                      <a:pPr marL="0" lvl="0" indent="0" algn="ctr" rtl="0">
                        <a:spcBef>
                          <a:spcPts val="0"/>
                        </a:spcBef>
                        <a:spcAft>
                          <a:spcPts val="0"/>
                        </a:spcAft>
                        <a:buClr>
                          <a:schemeClr val="dk1"/>
                        </a:buClr>
                        <a:buSzPts val="700"/>
                        <a:buFont typeface="Arial"/>
                        <a:buNone/>
                      </a:pPr>
                      <a:r>
                        <a:rPr lang="en" sz="800" b="1">
                          <a:solidFill>
                            <a:schemeClr val="dk1"/>
                          </a:solidFill>
                          <a:latin typeface="Poppins"/>
                          <a:ea typeface="Poppins"/>
                          <a:cs typeface="Poppins"/>
                          <a:sym typeface="Poppins"/>
                        </a:rPr>
                        <a:t>50%</a:t>
                      </a:r>
                      <a:endParaRPr sz="800">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700"/>
                        <a:buFont typeface="Arial"/>
                        <a:buNone/>
                      </a:pPr>
                      <a:r>
                        <a:rPr lang="en" sz="800">
                          <a:solidFill>
                            <a:schemeClr val="dk1"/>
                          </a:solidFill>
                          <a:latin typeface="Poppins"/>
                          <a:ea typeface="Poppins"/>
                          <a:cs typeface="Poppins"/>
                          <a:sym typeface="Poppins"/>
                        </a:rPr>
                        <a:t>62/124</a:t>
                      </a:r>
                      <a:endParaRPr sz="800">
                        <a:solidFill>
                          <a:schemeClr val="dk1"/>
                        </a:solidFill>
                        <a:latin typeface="Poppins"/>
                        <a:ea typeface="Poppins"/>
                        <a:cs typeface="Poppins"/>
                        <a:sym typeface="Poppins"/>
                      </a:endParaRPr>
                    </a:p>
                  </a:txBody>
                  <a:tcPr marL="45725" marR="45725" marT="45725" marB="45725">
                    <a:solidFill>
                      <a:srgbClr val="D9EAD3"/>
                    </a:solidFill>
                  </a:tcPr>
                </a:tc>
                <a:extLst>
                  <a:ext uri="{0D108BD9-81ED-4DB2-BD59-A6C34878D82A}">
                    <a16:rowId xmlns:a16="http://schemas.microsoft.com/office/drawing/2014/main" val="10006"/>
                  </a:ext>
                </a:extLst>
              </a:tr>
              <a:tr h="518150">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t>TSIA and STAAR EOC</a:t>
                      </a:r>
                      <a:endParaRPr sz="800" u="none" strike="noStrike" cap="none"/>
                    </a:p>
                    <a:p>
                      <a:pPr marL="0" marR="0" lvl="0" indent="0" algn="l" rtl="0">
                        <a:lnSpc>
                          <a:spcPct val="100000"/>
                        </a:lnSpc>
                        <a:spcBef>
                          <a:spcPts val="0"/>
                        </a:spcBef>
                        <a:spcAft>
                          <a:spcPts val="0"/>
                        </a:spcAft>
                        <a:buClr>
                          <a:schemeClr val="dk1"/>
                        </a:buClr>
                        <a:buSzPts val="600"/>
                        <a:buFont typeface="Arial"/>
                        <a:buNone/>
                      </a:pPr>
                      <a:r>
                        <a:rPr lang="en" sz="800" u="none" strike="noStrike" cap="none"/>
                        <a:t>Criteria in ELA/Reading</a:t>
                      </a:r>
                      <a:endParaRPr sz="800" u="none" strike="noStrike" cap="none"/>
                    </a:p>
                    <a:p>
                      <a:pPr marL="0" marR="0" lvl="0" indent="0" algn="l" rtl="0">
                        <a:lnSpc>
                          <a:spcPct val="100000"/>
                        </a:lnSpc>
                        <a:spcBef>
                          <a:spcPts val="0"/>
                        </a:spcBef>
                        <a:spcAft>
                          <a:spcPts val="0"/>
                        </a:spcAft>
                        <a:buClr>
                          <a:srgbClr val="000000"/>
                        </a:buClr>
                        <a:buSzPts val="700"/>
                        <a:buFont typeface="Arial"/>
                        <a:buNone/>
                      </a:pPr>
                      <a:endParaRPr sz="800" u="none" strike="noStrike" cap="none"/>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70% of students meet TSIA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score or STAAR EOC criteria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in ELA/Reading by the end</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of 11th grade</a:t>
                      </a:r>
                      <a:endParaRPr sz="700" u="none" strike="noStrike" cap="none">
                        <a:latin typeface="Poppins"/>
                        <a:ea typeface="Poppins"/>
                        <a:cs typeface="Poppins"/>
                        <a:sym typeface="Poppins"/>
                      </a:endParaRPr>
                    </a:p>
                  </a:txBody>
                  <a:tcPr marL="45725" marR="45725" marT="45725" marB="457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80% of students meet TSIA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score or STAAR EOC criteria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in ELA/Reading by the end</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of 11th grade</a:t>
                      </a:r>
                      <a:endParaRPr sz="7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700"/>
                        <a:buFont typeface="Arial"/>
                        <a:buNone/>
                      </a:pPr>
                      <a:r>
                        <a:rPr lang="en" sz="800" b="1">
                          <a:solidFill>
                            <a:schemeClr val="dk1"/>
                          </a:solidFill>
                          <a:latin typeface="Poppins"/>
                          <a:ea typeface="Poppins"/>
                          <a:cs typeface="Poppins"/>
                        </a:rPr>
                        <a:t>62.6%</a:t>
                      </a:r>
                      <a:endParaRPr sz="800" b="1">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700"/>
                        <a:buFont typeface="Arial"/>
                        <a:buNone/>
                      </a:pPr>
                      <a:r>
                        <a:rPr lang="en" sz="800">
                          <a:solidFill>
                            <a:schemeClr val="dk1"/>
                          </a:solidFill>
                          <a:latin typeface="Poppins"/>
                          <a:ea typeface="Poppins"/>
                          <a:cs typeface="Poppins"/>
                        </a:rPr>
                        <a:t>84/134</a:t>
                      </a:r>
                      <a:endParaRPr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rPr>
                        <a:t>72.0%</a:t>
                      </a:r>
                      <a:endParaRPr sz="800" b="1">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rPr>
                        <a:t>85/118</a:t>
                      </a:r>
                      <a:endParaRPr sz="800">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sym typeface="Poppins"/>
                        </a:rPr>
                        <a:t>24.0%</a:t>
                      </a:r>
                      <a:endParaRPr sz="800" b="1">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30/125</a:t>
                      </a:r>
                      <a:endParaRPr sz="800">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sym typeface="Poppins"/>
                        </a:rPr>
                        <a:t>11.3%</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14/124</a:t>
                      </a:r>
                      <a:endParaRPr sz="800">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0">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t>High School Graduation</a:t>
                      </a:r>
                      <a:endParaRPr sz="800" u="none" strike="noStrike" cap="none"/>
                    </a:p>
                    <a:p>
                      <a:pPr marL="0" marR="0" lvl="0" indent="0" algn="l" rtl="0">
                        <a:lnSpc>
                          <a:spcPct val="100000"/>
                        </a:lnSpc>
                        <a:spcBef>
                          <a:spcPts val="0"/>
                        </a:spcBef>
                        <a:spcAft>
                          <a:spcPts val="0"/>
                        </a:spcAft>
                        <a:buClr>
                          <a:schemeClr val="dk1"/>
                        </a:buClr>
                        <a:buSzPts val="600"/>
                        <a:buFont typeface="Arial"/>
                        <a:buNone/>
                      </a:pPr>
                      <a:r>
                        <a:rPr lang="en" sz="800" u="none" strike="noStrike" cap="none"/>
                        <a:t>Rate</a:t>
                      </a:r>
                      <a:endParaRPr sz="800" u="none" strike="noStrike" cap="none"/>
                    </a:p>
                    <a:p>
                      <a:pPr marL="0" marR="0" lvl="0" indent="0" algn="l" rtl="0">
                        <a:lnSpc>
                          <a:spcPct val="100000"/>
                        </a:lnSpc>
                        <a:spcBef>
                          <a:spcPts val="0"/>
                        </a:spcBef>
                        <a:spcAft>
                          <a:spcPts val="0"/>
                        </a:spcAft>
                        <a:buClr>
                          <a:srgbClr val="000000"/>
                        </a:buClr>
                        <a:buSzPts val="700"/>
                        <a:buFont typeface="Arial"/>
                        <a:buNone/>
                      </a:pPr>
                      <a:endParaRPr sz="800" u="none" strike="noStrike" cap="none"/>
                    </a:p>
                  </a:txBody>
                  <a:tcPr marL="45725" marR="45725" marT="45725" marB="45725">
                    <a:lnR w="9525" cap="flat" cmpd="sng">
                      <a:solidFill>
                        <a:srgbClr val="9E9E9E"/>
                      </a:solidFill>
                      <a:prstDash val="solid"/>
                      <a:round/>
                      <a:headEnd type="none" w="sm" len="sm"/>
                      <a:tailEnd type="none" w="sm" len="sm"/>
                    </a:lnR>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Campus is within 5% of</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statewide 4-year</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graduation rate</a:t>
                      </a:r>
                      <a:endParaRPr sz="7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Campus exceeds the</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statewide 4-year</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graduation rate</a:t>
                      </a:r>
                      <a:endParaRPr sz="7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rPr>
                        <a:t>94.7%</a:t>
                      </a:r>
                      <a:endParaRPr lang="en"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8"/>
                  </a:ext>
                </a:extLst>
              </a:tr>
              <a:tr h="518150">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t>College Readiness in</a:t>
                      </a:r>
                      <a:endParaRPr sz="800" u="none" strike="noStrike" cap="none"/>
                    </a:p>
                    <a:p>
                      <a:pPr marL="0" marR="0" lvl="0" indent="0" algn="l" rtl="0">
                        <a:lnSpc>
                          <a:spcPct val="100000"/>
                        </a:lnSpc>
                        <a:spcBef>
                          <a:spcPts val="0"/>
                        </a:spcBef>
                        <a:spcAft>
                          <a:spcPts val="0"/>
                        </a:spcAft>
                        <a:buClr>
                          <a:schemeClr val="dk1"/>
                        </a:buClr>
                        <a:buSzPts val="600"/>
                        <a:buFont typeface="Arial"/>
                        <a:buNone/>
                      </a:pPr>
                      <a:r>
                        <a:rPr lang="en" sz="800" u="none" strike="noStrike" cap="none"/>
                        <a:t>Mathematics and</a:t>
                      </a:r>
                      <a:endParaRPr sz="800" u="none" strike="noStrike" cap="none"/>
                    </a:p>
                    <a:p>
                      <a:pPr marL="0" marR="0" lvl="0" indent="0" algn="l" rtl="0">
                        <a:lnSpc>
                          <a:spcPct val="100000"/>
                        </a:lnSpc>
                        <a:spcBef>
                          <a:spcPts val="0"/>
                        </a:spcBef>
                        <a:spcAft>
                          <a:spcPts val="0"/>
                        </a:spcAft>
                        <a:buClr>
                          <a:schemeClr val="dk1"/>
                        </a:buClr>
                        <a:buSzPts val="600"/>
                        <a:buFont typeface="Arial"/>
                        <a:buNone/>
                      </a:pPr>
                      <a:r>
                        <a:rPr lang="en" sz="800" u="none" strike="noStrike" cap="none"/>
                        <a:t>ELA/Reading</a:t>
                      </a:r>
                      <a:endParaRPr sz="800" u="none" strike="noStrike" cap="none"/>
                    </a:p>
                    <a:p>
                      <a:pPr marL="0" marR="0" lvl="0" indent="0" algn="l" rtl="0">
                        <a:lnSpc>
                          <a:spcPct val="100000"/>
                        </a:lnSpc>
                        <a:spcBef>
                          <a:spcPts val="0"/>
                        </a:spcBef>
                        <a:spcAft>
                          <a:spcPts val="0"/>
                        </a:spcAft>
                        <a:buClr>
                          <a:srgbClr val="000000"/>
                        </a:buClr>
                        <a:buSzPts val="700"/>
                        <a:buFont typeface="Arial"/>
                        <a:buNone/>
                      </a:pPr>
                      <a:endParaRPr sz="800" u="none" strike="noStrike" cap="none"/>
                    </a:p>
                  </a:txBody>
                  <a:tcPr marL="45725" marR="45725" marT="45725" marB="45725">
                    <a:lnR w="9525" cap="flat" cmpd="sng">
                      <a:solidFill>
                        <a:srgbClr val="9E9E9E"/>
                      </a:solidFill>
                      <a:prstDash val="solid"/>
                      <a:round/>
                      <a:headEnd type="none" w="sm" len="sm"/>
                      <a:tailEnd type="none" w="sm" len="sm"/>
                    </a:lnR>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40% of students meet TSIA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criteria in mathematics and</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ELA/Reading (CCMR</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definition) by graduation</a:t>
                      </a:r>
                      <a:endParaRPr sz="7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50% of students meet TSIA</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criteria in mathematics and</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700" u="none" strike="noStrike" cap="none">
                          <a:latin typeface="Poppins"/>
                          <a:ea typeface="Poppins"/>
                          <a:cs typeface="Poppins"/>
                          <a:sym typeface="Poppins"/>
                        </a:rPr>
                        <a:t>ELA/Reading (CCMR</a:t>
                      </a:r>
                      <a:endParaRPr sz="7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latin typeface="Poppins"/>
                          <a:ea typeface="Poppins"/>
                          <a:cs typeface="Poppins"/>
                          <a:sym typeface="Poppins"/>
                        </a:rPr>
                        <a:t>definition) by graduation</a:t>
                      </a:r>
                      <a:endParaRPr sz="7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rPr>
                        <a:t>34.3%</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rPr>
                        <a:t>46/134</a:t>
                      </a:r>
                      <a:endParaRPr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rPr>
                        <a:t>16.9%</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rPr>
                        <a:t>20/118</a:t>
                      </a:r>
                      <a:endParaRPr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sym typeface="Poppins"/>
                        </a:rPr>
                        <a:t>8.8%</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11/125</a:t>
                      </a:r>
                      <a:endParaRPr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sym typeface="Poppins"/>
                        </a:rPr>
                        <a:t>4.0%</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5/124</a:t>
                      </a:r>
                      <a:endParaRPr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9"/>
                  </a:ext>
                </a:extLst>
              </a:tr>
            </a:tbl>
          </a:graphicData>
        </a:graphic>
      </p:graphicFrame>
      <p:pic>
        <p:nvPicPr>
          <p:cNvPr id="542" name="Google Shape;542;p52"/>
          <p:cNvPicPr preferRelativeResize="0"/>
          <p:nvPr/>
        </p:nvPicPr>
        <p:blipFill rotWithShape="1">
          <a:blip r:embed="rId5">
            <a:alphaModFix/>
          </a:blip>
          <a:srcRect/>
          <a:stretch/>
        </p:blipFill>
        <p:spPr>
          <a:xfrm>
            <a:off x="8676402" y="4497550"/>
            <a:ext cx="413776" cy="286450"/>
          </a:xfrm>
          <a:prstGeom prst="rect">
            <a:avLst/>
          </a:prstGeom>
          <a:noFill/>
          <a:ln>
            <a:noFill/>
          </a:ln>
        </p:spPr>
      </p:pic>
      <p:sp>
        <p:nvSpPr>
          <p:cNvPr id="2" name="Star: 5 Points 1">
            <a:extLst>
              <a:ext uri="{FF2B5EF4-FFF2-40B4-BE49-F238E27FC236}">
                <a16:creationId xmlns:a16="http://schemas.microsoft.com/office/drawing/2014/main" id="{4A57AB6E-259B-F2AE-AA26-18B26419B1B1}"/>
              </a:ext>
            </a:extLst>
          </p:cNvPr>
          <p:cNvSpPr/>
          <p:nvPr/>
        </p:nvSpPr>
        <p:spPr>
          <a:xfrm>
            <a:off x="3101769" y="4023544"/>
            <a:ext cx="267314" cy="276532"/>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C49AA9-F23E-5D60-D0AC-974F143C87CC}"/>
              </a:ext>
            </a:extLst>
          </p:cNvPr>
          <p:cNvSpPr txBox="1"/>
          <p:nvPr/>
        </p:nvSpPr>
        <p:spPr>
          <a:xfrm>
            <a:off x="3151590" y="4606457"/>
            <a:ext cx="2719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rPr>
              <a:t>8</a:t>
            </a:r>
          </a:p>
        </p:txBody>
      </p:sp>
      <p:sp>
        <p:nvSpPr>
          <p:cNvPr id="4" name="Star: 5 Points 3">
            <a:extLst>
              <a:ext uri="{FF2B5EF4-FFF2-40B4-BE49-F238E27FC236}">
                <a16:creationId xmlns:a16="http://schemas.microsoft.com/office/drawing/2014/main" id="{586FD09C-BE95-B820-94FF-E919E8675151}"/>
              </a:ext>
            </a:extLst>
          </p:cNvPr>
          <p:cNvSpPr/>
          <p:nvPr/>
        </p:nvSpPr>
        <p:spPr>
          <a:xfrm>
            <a:off x="3156197" y="3005729"/>
            <a:ext cx="267314" cy="276532"/>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53"/>
          <p:cNvPicPr preferRelativeResize="0"/>
          <p:nvPr/>
        </p:nvPicPr>
        <p:blipFill rotWithShape="1">
          <a:blip r:embed="rId3">
            <a:alphaModFix/>
          </a:blip>
          <a:srcRect/>
          <a:stretch/>
        </p:blipFill>
        <p:spPr>
          <a:xfrm rot="5400000">
            <a:off x="8142066" y="-162306"/>
            <a:ext cx="514350" cy="1146184"/>
          </a:xfrm>
          <a:prstGeom prst="rect">
            <a:avLst/>
          </a:prstGeom>
          <a:noFill/>
          <a:ln>
            <a:noFill/>
          </a:ln>
        </p:spPr>
      </p:pic>
      <p:grpSp>
        <p:nvGrpSpPr>
          <p:cNvPr id="548" name="Google Shape;548;p53"/>
          <p:cNvGrpSpPr/>
          <p:nvPr/>
        </p:nvGrpSpPr>
        <p:grpSpPr>
          <a:xfrm>
            <a:off x="-745887" y="4784006"/>
            <a:ext cx="10384305" cy="1633427"/>
            <a:chOff x="0" y="-47625"/>
            <a:chExt cx="5469886" cy="860400"/>
          </a:xfrm>
        </p:grpSpPr>
        <p:sp>
          <p:nvSpPr>
            <p:cNvPr id="549" name="Google Shape;549;p53"/>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550" name="Google Shape;550;p53"/>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551" name="Google Shape;551;p53"/>
          <p:cNvPicPr preferRelativeResize="0"/>
          <p:nvPr/>
        </p:nvPicPr>
        <p:blipFill rotWithShape="1">
          <a:blip r:embed="rId4">
            <a:alphaModFix/>
          </a:blip>
          <a:srcRect/>
          <a:stretch/>
        </p:blipFill>
        <p:spPr>
          <a:xfrm rot="5400000">
            <a:off x="-109610" y="-201849"/>
            <a:ext cx="514350" cy="1146184"/>
          </a:xfrm>
          <a:prstGeom prst="rect">
            <a:avLst/>
          </a:prstGeom>
          <a:noFill/>
          <a:ln>
            <a:noFill/>
          </a:ln>
        </p:spPr>
      </p:pic>
      <p:sp>
        <p:nvSpPr>
          <p:cNvPr id="552" name="Google Shape;552;p53"/>
          <p:cNvSpPr txBox="1"/>
          <p:nvPr/>
        </p:nvSpPr>
        <p:spPr>
          <a:xfrm>
            <a:off x="491738" y="189663"/>
            <a:ext cx="822900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ATTAINMENT </a:t>
            </a:r>
            <a:r>
              <a:rPr lang="en" sz="2900" b="0" i="0" u="none" strike="noStrike" cap="none">
                <a:solidFill>
                  <a:srgbClr val="1C4587"/>
                </a:solidFill>
                <a:latin typeface="Poppins"/>
                <a:ea typeface="Poppins"/>
                <a:cs typeface="Poppins"/>
                <a:sym typeface="Poppins"/>
              </a:rPr>
              <a:t>OBMs</a:t>
            </a:r>
            <a:endParaRPr sz="2900" b="0" i="0" u="none" strike="noStrike" cap="none">
              <a:solidFill>
                <a:srgbClr val="1C4587"/>
              </a:solidFill>
              <a:latin typeface="Poppins"/>
              <a:ea typeface="Poppins"/>
              <a:cs typeface="Poppins"/>
              <a:sym typeface="Poppins"/>
            </a:endParaRPr>
          </a:p>
        </p:txBody>
      </p:sp>
      <p:graphicFrame>
        <p:nvGraphicFramePr>
          <p:cNvPr id="553" name="Google Shape;553;p53"/>
          <p:cNvGraphicFramePr/>
          <p:nvPr>
            <p:extLst>
              <p:ext uri="{D42A27DB-BD31-4B8C-83A1-F6EECF244321}">
                <p14:modId xmlns:p14="http://schemas.microsoft.com/office/powerpoint/2010/main" val="3297376247"/>
              </p:ext>
            </p:extLst>
          </p:nvPr>
        </p:nvGraphicFramePr>
        <p:xfrm>
          <a:off x="457500" y="605050"/>
          <a:ext cx="7971425" cy="4434940"/>
        </p:xfrm>
        <a:graphic>
          <a:graphicData uri="http://schemas.openxmlformats.org/drawingml/2006/table">
            <a:tbl>
              <a:tblPr>
                <a:noFill/>
                <a:tableStyleId>{0B1B0523-347B-416E-93FA-D79F08501445}</a:tableStyleId>
              </a:tblPr>
              <a:tblGrid>
                <a:gridCol w="1824575">
                  <a:extLst>
                    <a:ext uri="{9D8B030D-6E8A-4147-A177-3AD203B41FA5}">
                      <a16:colId xmlns:a16="http://schemas.microsoft.com/office/drawing/2014/main" val="20000"/>
                    </a:ext>
                  </a:extLst>
                </a:gridCol>
                <a:gridCol w="1845150">
                  <a:extLst>
                    <a:ext uri="{9D8B030D-6E8A-4147-A177-3AD203B41FA5}">
                      <a16:colId xmlns:a16="http://schemas.microsoft.com/office/drawing/2014/main" val="20001"/>
                    </a:ext>
                  </a:extLst>
                </a:gridCol>
                <a:gridCol w="1907000">
                  <a:extLst>
                    <a:ext uri="{9D8B030D-6E8A-4147-A177-3AD203B41FA5}">
                      <a16:colId xmlns:a16="http://schemas.microsoft.com/office/drawing/2014/main" val="20002"/>
                    </a:ext>
                  </a:extLst>
                </a:gridCol>
                <a:gridCol w="619250">
                  <a:extLst>
                    <a:ext uri="{9D8B030D-6E8A-4147-A177-3AD203B41FA5}">
                      <a16:colId xmlns:a16="http://schemas.microsoft.com/office/drawing/2014/main" val="20003"/>
                    </a:ext>
                  </a:extLst>
                </a:gridCol>
                <a:gridCol w="619300">
                  <a:extLst>
                    <a:ext uri="{9D8B030D-6E8A-4147-A177-3AD203B41FA5}">
                      <a16:colId xmlns:a16="http://schemas.microsoft.com/office/drawing/2014/main" val="20004"/>
                    </a:ext>
                  </a:extLst>
                </a:gridCol>
                <a:gridCol w="578075">
                  <a:extLst>
                    <a:ext uri="{9D8B030D-6E8A-4147-A177-3AD203B41FA5}">
                      <a16:colId xmlns:a16="http://schemas.microsoft.com/office/drawing/2014/main" val="20005"/>
                    </a:ext>
                  </a:extLst>
                </a:gridCol>
                <a:gridCol w="578075">
                  <a:extLst>
                    <a:ext uri="{9D8B030D-6E8A-4147-A177-3AD203B41FA5}">
                      <a16:colId xmlns:a16="http://schemas.microsoft.com/office/drawing/2014/main" val="20006"/>
                    </a:ext>
                  </a:extLst>
                </a:gridCol>
              </a:tblGrid>
              <a:tr h="214475">
                <a:tc gridSpan="7">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latin typeface="Poppins"/>
                          <a:ea typeface="Poppins"/>
                          <a:cs typeface="Poppins"/>
                          <a:sym typeface="Poppins"/>
                        </a:rPr>
                        <a:t>Achievement Outcomes-Based Measures</a:t>
                      </a:r>
                      <a:endParaRPr sz="900" b="1" u="none" strike="noStrike" cap="none">
                        <a:solidFill>
                          <a:schemeClr val="lt1"/>
                        </a:solidFill>
                        <a:latin typeface="Poppins"/>
                        <a:ea typeface="Poppins"/>
                        <a:cs typeface="Poppins"/>
                        <a:sym typeface="Poppins"/>
                      </a:endParaRPr>
                    </a:p>
                  </a:txBody>
                  <a:tcPr marL="45725" marR="45725" marT="45725" marB="45725">
                    <a:solidFill>
                      <a:srgbClr val="1C458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875">
                <a:tc gridSpan="7">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latin typeface="Poppins"/>
                        <a:ea typeface="Poppins"/>
                        <a:cs typeface="Poppins"/>
                        <a:sym typeface="Poppins"/>
                      </a:endParaRPr>
                    </a:p>
                  </a:txBody>
                  <a:tcPr marL="45725" marR="45725" marT="45725" marB="45725">
                    <a:solidFill>
                      <a:srgbClr val="FBC2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5875">
                <a:tc rowSpan="2">
                  <a:txBody>
                    <a:bodyPr/>
                    <a:lstStyle/>
                    <a:p>
                      <a:pPr marL="0" marR="0" lvl="0" indent="0" algn="l" rtl="0">
                        <a:lnSpc>
                          <a:spcPct val="100000"/>
                        </a:lnSpc>
                        <a:spcBef>
                          <a:spcPts val="0"/>
                        </a:spcBef>
                        <a:spcAft>
                          <a:spcPts val="0"/>
                        </a:spcAft>
                        <a:buClr>
                          <a:srgbClr val="000000"/>
                        </a:buClr>
                        <a:buSzPts val="700"/>
                        <a:buFont typeface="Arial"/>
                        <a:buNone/>
                      </a:pPr>
                      <a:r>
                        <a:rPr lang="en" sz="800" b="1" u="none" strike="noStrike" cap="none">
                          <a:solidFill>
                            <a:schemeClr val="lt1"/>
                          </a:solidFill>
                          <a:latin typeface="Poppins"/>
                          <a:ea typeface="Poppins"/>
                          <a:cs typeface="Poppins"/>
                          <a:sym typeface="Poppins"/>
                        </a:rPr>
                        <a:t>Data Indicators</a:t>
                      </a:r>
                      <a:endParaRPr sz="800" b="1"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800" b="1" u="none" strike="noStrike" cap="none">
                        <a:latin typeface="Poppins"/>
                        <a:ea typeface="Poppins"/>
                        <a:cs typeface="Poppins"/>
                        <a:sym typeface="Poppins"/>
                      </a:endParaRPr>
                    </a:p>
                  </a:txBody>
                  <a:tcPr marL="45725" marR="45725" marT="45725" marB="45725">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Designated</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Distinction</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gridSpan="4">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solidFill>
                            <a:schemeClr val="lt1"/>
                          </a:solidFill>
                          <a:latin typeface="Poppins"/>
                          <a:ea typeface="Poppins"/>
                          <a:cs typeface="Poppins"/>
                          <a:sym typeface="Poppins"/>
                        </a:rPr>
                        <a:t>Cohorts</a:t>
                      </a:r>
                      <a:endParaRPr sz="700" b="1" u="none" strike="noStrike" cap="none">
                        <a:solidFill>
                          <a:schemeClr val="lt1"/>
                        </a:solidFill>
                        <a:latin typeface="Poppins"/>
                        <a:ea typeface="Poppins"/>
                        <a:cs typeface="Poppins"/>
                        <a:sym typeface="Poppins"/>
                      </a:endParaRPr>
                    </a:p>
                  </a:txBody>
                  <a:tcPr marL="45725" marR="45725" marT="45725" marB="45725">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76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Must meet targets on</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at least </a:t>
                      </a:r>
                      <a:r>
                        <a:rPr lang="en" sz="800" u="none" strike="noStrike" cap="none">
                          <a:solidFill>
                            <a:srgbClr val="FF0000"/>
                          </a:solidFill>
                          <a:latin typeface="Poppins"/>
                          <a:ea typeface="Poppins"/>
                          <a:cs typeface="Poppins"/>
                          <a:sym typeface="Poppins"/>
                        </a:rPr>
                        <a:t>three</a:t>
                      </a:r>
                      <a:endParaRPr sz="800" u="none" strike="noStrike" cap="none">
                        <a:solidFill>
                          <a:srgbClr val="FF0000"/>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attainment</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designation data</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indicators</a:t>
                      </a:r>
                      <a:endParaRPr sz="800" u="none" strike="noStrike" cap="none">
                        <a:latin typeface="Poppins"/>
                        <a:ea typeface="Poppins"/>
                        <a:cs typeface="Poppins"/>
                        <a:sym typeface="Poppins"/>
                      </a:endParaRPr>
                    </a:p>
                  </a:txBody>
                  <a:tcPr marL="45725" marR="45725" marT="45725" marB="45725">
                    <a:solidFill>
                      <a:srgbClr val="F3F3F3"/>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Must meet targets on</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at least </a:t>
                      </a:r>
                      <a:r>
                        <a:rPr lang="en" sz="800" u="none" strike="noStrike" cap="none">
                          <a:solidFill>
                            <a:srgbClr val="FF0000"/>
                          </a:solidFill>
                          <a:latin typeface="Poppins"/>
                          <a:ea typeface="Poppins"/>
                          <a:cs typeface="Poppins"/>
                          <a:sym typeface="Poppins"/>
                        </a:rPr>
                        <a:t>three</a:t>
                      </a:r>
                      <a:endParaRPr sz="800" u="none" strike="noStrike" cap="none">
                        <a:solidFill>
                          <a:srgbClr val="FF0000"/>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attainment</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latin typeface="Poppins"/>
                          <a:ea typeface="Poppins"/>
                          <a:cs typeface="Poppins"/>
                          <a:sym typeface="Poppins"/>
                        </a:rPr>
                        <a:t>designation data</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indicators</a:t>
                      </a:r>
                      <a:endParaRPr sz="800" u="none" strike="noStrike" cap="none">
                        <a:latin typeface="Poppins"/>
                        <a:ea typeface="Poppins"/>
                        <a:cs typeface="Poppins"/>
                        <a:sym typeface="Poppins"/>
                      </a:endParaRPr>
                    </a:p>
                  </a:txBody>
                  <a:tcPr marL="45725" marR="45725" marT="45725" marB="45725">
                    <a:solidFill>
                      <a:srgbClr val="F3F3F3"/>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Cohort </a:t>
                      </a:r>
                      <a:r>
                        <a:rPr lang="en" sz="800">
                          <a:latin typeface="Poppins"/>
                          <a:ea typeface="Poppins"/>
                          <a:cs typeface="Poppins"/>
                          <a:sym typeface="Poppins"/>
                        </a:rPr>
                        <a:t>2024</a:t>
                      </a:r>
                      <a:endParaRPr sz="800" u="none" strike="noStrike" cap="none">
                        <a:latin typeface="Poppins"/>
                        <a:ea typeface="Poppins"/>
                        <a:cs typeface="Poppins"/>
                        <a:sym typeface="Poppins"/>
                      </a:endParaRPr>
                    </a:p>
                  </a:txBody>
                  <a:tcPr marL="45725" marR="45725" marT="45725" marB="45725">
                    <a:solidFill>
                      <a:srgbClr val="F3F3F3"/>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Cohort </a:t>
                      </a:r>
                      <a:r>
                        <a:rPr lang="en" sz="800">
                          <a:latin typeface="Poppins"/>
                          <a:ea typeface="Poppins"/>
                          <a:cs typeface="Poppins"/>
                          <a:sym typeface="Poppins"/>
                        </a:rPr>
                        <a:t>2025</a:t>
                      </a:r>
                      <a:endParaRPr sz="800" u="none" strike="noStrike" cap="none">
                        <a:latin typeface="Poppins"/>
                        <a:ea typeface="Poppins"/>
                        <a:cs typeface="Poppins"/>
                        <a:sym typeface="Poppins"/>
                      </a:endParaRPr>
                    </a:p>
                  </a:txBody>
                  <a:tcPr marL="45725" marR="45725" marT="45725" marB="45725">
                    <a:solidFill>
                      <a:srgbClr val="F3F3F3"/>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Cohort </a:t>
                      </a:r>
                      <a:r>
                        <a:rPr lang="en" sz="800">
                          <a:latin typeface="Poppins"/>
                          <a:ea typeface="Poppins"/>
                          <a:cs typeface="Poppins"/>
                          <a:sym typeface="Poppins"/>
                        </a:rPr>
                        <a:t>2026</a:t>
                      </a:r>
                      <a:endParaRPr sz="800" u="none" strike="noStrike" cap="none">
                        <a:latin typeface="Poppins"/>
                        <a:ea typeface="Poppins"/>
                        <a:cs typeface="Poppins"/>
                        <a:sym typeface="Poppins"/>
                      </a:endParaRPr>
                    </a:p>
                  </a:txBody>
                  <a:tcPr marL="45725" marR="45725" marT="45725" marB="45725">
                    <a:solidFill>
                      <a:srgbClr val="F3F3F3"/>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Cohort </a:t>
                      </a:r>
                      <a:r>
                        <a:rPr lang="en" sz="800">
                          <a:latin typeface="Poppins"/>
                          <a:ea typeface="Poppins"/>
                          <a:cs typeface="Poppins"/>
                          <a:sym typeface="Poppins"/>
                        </a:rPr>
                        <a:t>2027</a:t>
                      </a:r>
                      <a:endParaRPr sz="800" u="none" strike="noStrike" cap="none">
                        <a:latin typeface="Poppins"/>
                        <a:ea typeface="Poppins"/>
                        <a:cs typeface="Poppins"/>
                        <a:sym typeface="Poppins"/>
                      </a:endParaRPr>
                    </a:p>
                  </a:txBody>
                  <a:tcPr marL="45725" marR="45725" marT="45725" marB="45725">
                    <a:solidFill>
                      <a:srgbClr val="F3F3F3"/>
                    </a:solidFill>
                  </a:tcPr>
                </a:tc>
                <a:extLst>
                  <a:ext uri="{0D108BD9-81ED-4DB2-BD59-A6C34878D82A}">
                    <a16:rowId xmlns:a16="http://schemas.microsoft.com/office/drawing/2014/main" val="10003"/>
                  </a:ext>
                </a:extLst>
              </a:tr>
              <a:tr h="543325">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Earn 9 College Credits</a:t>
                      </a:r>
                      <a:r>
                        <a:rPr lang="en" sz="800" u="none" strike="noStrike" cap="none">
                          <a:latin typeface="Poppins"/>
                          <a:ea typeface="Poppins"/>
                          <a:cs typeface="Poppins"/>
                        </a:rPr>
                        <a:t> </a:t>
                      </a:r>
                      <a:endParaRPr sz="800" b="1"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30% of students earn 9</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college credits (any) by the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end of 10th grade</a:t>
                      </a:r>
                      <a:endParaRPr sz="800" u="none" strike="noStrike" cap="none">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40% of students earn 9</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college credits (any) by the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end of 10th grade</a:t>
                      </a:r>
                      <a:endParaRPr sz="800" u="none" strike="noStrike" cap="none">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rPr>
                        <a:t>62.7%</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rPr>
                        <a:t>84/134</a:t>
                      </a:r>
                      <a:endParaRPr sz="800">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rPr>
                        <a:t>63.5%</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rPr>
                        <a:t>75/118</a:t>
                      </a:r>
                      <a:endParaRPr sz="800">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sym typeface="Poppins"/>
                        </a:rPr>
                        <a:t>0.8%</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sym typeface="Poppins"/>
                        </a:rPr>
                        <a:t>1/125</a:t>
                      </a:r>
                      <a:endParaRPr sz="800" u="none" strike="noStrike" cap="none">
                        <a:solidFill>
                          <a:schemeClr val="dk1"/>
                        </a:solidFill>
                        <a:latin typeface="Poppins"/>
                        <a:ea typeface="Poppins"/>
                        <a:cs typeface="Poppins"/>
                        <a:sym typeface="Poppins"/>
                      </a:endParaRPr>
                    </a:p>
                  </a:txBody>
                  <a:tcPr marL="45725" marR="45725" marT="45725" marB="45725">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sym typeface="Poppins"/>
                        </a:rPr>
                        <a:t>n/a</a:t>
                      </a:r>
                      <a:endParaRPr sz="800">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solidFill>
                          <a:schemeClr val="dk1"/>
                        </a:solidFill>
                        <a:latin typeface="Poppins"/>
                        <a:ea typeface="Poppins"/>
                        <a:cs typeface="Poppins"/>
                        <a:sym typeface="Poppins"/>
                      </a:endParaRPr>
                    </a:p>
                  </a:txBody>
                  <a:tcPr marL="45725" marR="45725" marT="45725" marB="45725">
                    <a:noFill/>
                  </a:tcPr>
                </a:tc>
                <a:extLst>
                  <a:ext uri="{0D108BD9-81ED-4DB2-BD59-A6C34878D82A}">
                    <a16:rowId xmlns:a16="http://schemas.microsoft.com/office/drawing/2014/main" val="10004"/>
                  </a:ext>
                </a:extLst>
              </a:tr>
              <a:tr h="543325">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Earn at least 3 College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Credits in ELA or</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Mathematics</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800" u="none" strike="noStrike" cap="none">
                        <a:solidFill>
                          <a:schemeClr val="dk1"/>
                        </a:solidFill>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40% of students earn an</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ENGL or MATH college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credit by the end of 11th</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grade</a:t>
                      </a:r>
                      <a:endParaRPr sz="800" u="none" strike="noStrike" cap="none">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50% of students earn an</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ENGL or MATH college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credit by the end of 11th</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grade</a:t>
                      </a:r>
                      <a:endParaRPr sz="800" u="none" strike="noStrike" cap="none">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rPr>
                        <a:t>35.8%</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rPr>
                        <a:t>48/134</a:t>
                      </a:r>
                      <a:endParaRPr sz="800">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solidFill>
                            <a:schemeClr val="dk1"/>
                          </a:solidFill>
                          <a:latin typeface="Poppins"/>
                          <a:ea typeface="Poppins"/>
                          <a:cs typeface="Poppins"/>
                        </a:rPr>
                        <a:t>3.4</a:t>
                      </a:r>
                      <a:r>
                        <a:rPr lang="en" sz="800" b="1">
                          <a:solidFill>
                            <a:schemeClr val="dk1"/>
                          </a:solidFill>
                          <a:latin typeface="Poppins"/>
                          <a:ea typeface="Poppins"/>
                          <a:cs typeface="Poppins"/>
                          <a:sym typeface="Poppins"/>
                        </a:rPr>
                        <a:t>%</a:t>
                      </a:r>
                      <a:endParaRPr sz="800" b="1">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rPr>
                        <a:t>4/118</a:t>
                      </a:r>
                      <a:endParaRPr sz="800">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solidFill>
                          <a:schemeClr val="dk1"/>
                        </a:solidFill>
                        <a:latin typeface="Poppins"/>
                        <a:ea typeface="Poppins"/>
                        <a:cs typeface="Poppins"/>
                        <a:sym typeface="Poppins"/>
                      </a:endParaRPr>
                    </a:p>
                  </a:txBody>
                  <a:tcPr marL="45725" marR="45725"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sym typeface="Poppins"/>
                        </a:rPr>
                        <a:t>n/a</a:t>
                      </a:r>
                      <a:endParaRPr sz="800" u="none" strike="noStrike" cap="none">
                        <a:solidFill>
                          <a:schemeClr val="dk1"/>
                        </a:solidFill>
                        <a:latin typeface="Poppins"/>
                        <a:ea typeface="Poppins"/>
                        <a:cs typeface="Poppins"/>
                        <a:sym typeface="Poppins"/>
                      </a:endParaRPr>
                    </a:p>
                  </a:txBody>
                  <a:tcPr marL="45725" marR="45725" marT="45725" marB="45725">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solidFill>
                            <a:schemeClr val="dk1"/>
                          </a:solidFill>
                          <a:latin typeface="Poppins"/>
                          <a:ea typeface="Poppins"/>
                          <a:cs typeface="Poppins"/>
                          <a:sym typeface="Poppins"/>
                        </a:rPr>
                        <a:t>n/a</a:t>
                      </a:r>
                      <a:endParaRPr sz="800" u="none" strike="noStrike" cap="none">
                        <a:solidFill>
                          <a:schemeClr val="dk1"/>
                        </a:solidFill>
                        <a:latin typeface="Poppins"/>
                        <a:ea typeface="Poppins"/>
                        <a:cs typeface="Poppins"/>
                        <a:sym typeface="Poppins"/>
                      </a:endParaRPr>
                    </a:p>
                  </a:txBody>
                  <a:tcPr marL="45725" marR="45725" marT="45725" marB="45725">
                    <a:noFill/>
                  </a:tcPr>
                </a:tc>
                <a:extLst>
                  <a:ext uri="{0D108BD9-81ED-4DB2-BD59-A6C34878D82A}">
                    <a16:rowId xmlns:a16="http://schemas.microsoft.com/office/drawing/2014/main" val="10005"/>
                  </a:ext>
                </a:extLst>
              </a:tr>
              <a:tr h="428925">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Earn 15 College</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latin typeface="Poppins"/>
                          <a:ea typeface="Poppins"/>
                          <a:cs typeface="Poppins"/>
                          <a:sym typeface="Poppins"/>
                        </a:rPr>
                        <a:t>Credits</a:t>
                      </a:r>
                      <a:endParaRPr sz="800" u="none" strike="noStrike" cap="none">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800" b="1" u="none" strike="noStrike" cap="none">
                        <a:latin typeface="Poppins"/>
                        <a:ea typeface="Poppins"/>
                        <a:cs typeface="Poppins"/>
                        <a:sym typeface="Poppins"/>
                      </a:endParaRPr>
                    </a:p>
                  </a:txBody>
                  <a:tcPr marL="45725" marR="45725" marT="45725" marB="45725">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50% of students earn 15</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college credits (any) by</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60% of students earn 15</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college credits (any) by</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rPr>
                        <a:t>41.0%</a:t>
                      </a:r>
                      <a:endParaRPr sz="800" b="1">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rPr>
                        <a:t>55/134</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b="1">
                          <a:latin typeface="Poppins"/>
                          <a:ea typeface="Poppins"/>
                          <a:cs typeface="Poppins"/>
                        </a:rPr>
                        <a:t>2.5%</a:t>
                      </a:r>
                      <a:endParaRPr sz="800" b="1">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rPr>
                        <a:t>3/118</a:t>
                      </a:r>
                      <a:endParaRPr sz="800">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B w="9525" cap="flat" cmpd="sng">
                      <a:solidFill>
                        <a:srgbClr val="9E9E9E"/>
                      </a:solidFill>
                      <a:prstDash val="solid"/>
                      <a:round/>
                      <a:headEnd type="none" w="sm" len="sm"/>
                      <a:tailEnd type="none" w="sm" len="sm"/>
                    </a:lnB>
                    <a:noFill/>
                  </a:tcPr>
                </a:tc>
                <a:extLst>
                  <a:ext uri="{0D108BD9-81ED-4DB2-BD59-A6C34878D82A}">
                    <a16:rowId xmlns:a16="http://schemas.microsoft.com/office/drawing/2014/main" val="10006"/>
                  </a:ext>
                </a:extLst>
              </a:tr>
              <a:tr h="428925">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Core Completion</a:t>
                      </a:r>
                      <a:endParaRPr sz="800" b="1" u="none" strike="noStrike" cap="none">
                        <a:latin typeface="Poppins"/>
                        <a:ea typeface="Poppins"/>
                        <a:cs typeface="Poppins"/>
                        <a:sym typeface="Poppins"/>
                      </a:endParaRPr>
                    </a:p>
                  </a:txBody>
                  <a:tcPr marL="45725" marR="45725" marT="45725" marB="45725">
                    <a:lnR w="9525" cap="flat" cmpd="sng">
                      <a:solidFill>
                        <a:srgbClr val="9E9E9E"/>
                      </a:solidFill>
                      <a:prstDash val="solid"/>
                      <a:round/>
                      <a:headEnd type="none" w="sm" len="sm"/>
                      <a:tailEnd type="none" w="sm" len="sm"/>
                    </a:lnR>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50% of students achieve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core completion by</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60% of students achieve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core completion by</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a:lnSpc>
                          <a:spcPct val="100000"/>
                        </a:lnSpc>
                        <a:spcBef>
                          <a:spcPts val="0"/>
                        </a:spcBef>
                        <a:spcAft>
                          <a:spcPts val="0"/>
                        </a:spcAft>
                        <a:buNone/>
                      </a:pPr>
                      <a:r>
                        <a:rPr lang="en" sz="800" b="1" i="0" u="none" strike="noStrike" noProof="0">
                          <a:solidFill>
                            <a:srgbClr val="000000"/>
                          </a:solidFill>
                          <a:latin typeface="Segoe UI"/>
                        </a:rPr>
                        <a:t>28.3%</a:t>
                      </a:r>
                      <a:endParaRPr lang="en-US" sz="800" b="0" i="0" u="none" strike="noStrike" noProof="0">
                        <a:solidFill>
                          <a:srgbClr val="000000"/>
                        </a:solidFill>
                        <a:latin typeface="Segoe UI"/>
                      </a:endParaRPr>
                    </a:p>
                    <a:p>
                      <a:pPr marL="0" marR="0" lvl="0" indent="0" algn="ctr">
                        <a:lnSpc>
                          <a:spcPct val="100000"/>
                        </a:lnSpc>
                        <a:spcBef>
                          <a:spcPts val="0"/>
                        </a:spcBef>
                        <a:spcAft>
                          <a:spcPts val="0"/>
                        </a:spcAft>
                        <a:buNone/>
                      </a:pPr>
                      <a:r>
                        <a:rPr lang="en" sz="800" b="0" i="0" u="none" strike="noStrike" noProof="0">
                          <a:solidFill>
                            <a:srgbClr val="000000"/>
                          </a:solidFill>
                          <a:latin typeface="Segoe UI"/>
                        </a:rPr>
                        <a:t>38/134</a:t>
                      </a:r>
                      <a:endParaRPr lang="en">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700"/>
                        <a:buFont typeface="Arial"/>
                        <a:buNone/>
                      </a:pPr>
                      <a:endParaRPr sz="800">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extLst>
                  <a:ext uri="{0D108BD9-81ED-4DB2-BD59-A6C34878D82A}">
                    <a16:rowId xmlns:a16="http://schemas.microsoft.com/office/drawing/2014/main" val="10007"/>
                  </a:ext>
                </a:extLst>
              </a:tr>
              <a:tr h="428925">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Earn an Associate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Degree</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endParaRPr sz="800" u="none" strike="noStrike" cap="none">
                        <a:solidFill>
                          <a:schemeClr val="dk1"/>
                        </a:solidFill>
                        <a:latin typeface="Poppins"/>
                        <a:ea typeface="Poppins"/>
                        <a:cs typeface="Poppins"/>
                        <a:sym typeface="Poppins"/>
                      </a:endParaRPr>
                    </a:p>
                  </a:txBody>
                  <a:tcPr marL="45725" marR="45725" marT="45725" marB="45725">
                    <a:lnR w="9525" cap="flat" cmpd="sng">
                      <a:solidFill>
                        <a:srgbClr val="9E9E9E"/>
                      </a:solidFill>
                      <a:prstDash val="solid"/>
                      <a:round/>
                      <a:headEnd type="none" w="sm" len="sm"/>
                      <a:tailEnd type="none" w="sm" len="sm"/>
                    </a:lnR>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50% of students earn an</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associate degree by</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60% of students earn an</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associate degree by</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a:lnSpc>
                          <a:spcPct val="100000"/>
                        </a:lnSpc>
                        <a:spcBef>
                          <a:spcPts val="0"/>
                        </a:spcBef>
                        <a:spcAft>
                          <a:spcPts val="0"/>
                        </a:spcAft>
                        <a:buNone/>
                      </a:pPr>
                      <a:r>
                        <a:rPr lang="en" sz="800" b="1" i="0" u="none" strike="noStrike" noProof="0">
                          <a:solidFill>
                            <a:schemeClr val="dk1"/>
                          </a:solidFill>
                          <a:latin typeface="Segoe UI"/>
                        </a:rPr>
                        <a:t>28.3%</a:t>
                      </a:r>
                      <a:endParaRPr lang="en-US" sz="800" b="0" i="0" u="none" strike="noStrike" noProof="0">
                        <a:solidFill>
                          <a:srgbClr val="000000"/>
                        </a:solidFill>
                        <a:latin typeface="Segoe UI"/>
                      </a:endParaRPr>
                    </a:p>
                    <a:p>
                      <a:pPr marL="0" marR="0" lvl="0" indent="0" algn="ctr">
                        <a:lnSpc>
                          <a:spcPct val="100000"/>
                        </a:lnSpc>
                        <a:spcBef>
                          <a:spcPts val="0"/>
                        </a:spcBef>
                        <a:spcAft>
                          <a:spcPts val="0"/>
                        </a:spcAft>
                        <a:buNone/>
                      </a:pPr>
                      <a:r>
                        <a:rPr lang="en" sz="800" b="0" i="0" u="none" strike="noStrike" noProof="0">
                          <a:solidFill>
                            <a:schemeClr val="dk1"/>
                          </a:solidFill>
                          <a:latin typeface="Segoe UI"/>
                        </a:rPr>
                        <a:t>38/134</a:t>
                      </a:r>
                      <a:endParaRPr lang="en">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a:lnSpc>
                          <a:spcPct val="100000"/>
                        </a:lnSpc>
                        <a:spcBef>
                          <a:spcPts val="0"/>
                        </a:spcBef>
                        <a:spcAft>
                          <a:spcPts val="0"/>
                        </a:spcAft>
                        <a:buNone/>
                      </a:pPr>
                      <a:r>
                        <a:rPr lang="en" sz="800" b="1" i="0" u="none" strike="noStrike" noProof="0">
                          <a:solidFill>
                            <a:schemeClr val="dk1"/>
                          </a:solidFill>
                          <a:latin typeface="Segoe UI"/>
                        </a:rPr>
                        <a:t>15.3%</a:t>
                      </a:r>
                      <a:endParaRPr lang="en-US" sz="800" b="0" i="0" u="none" strike="noStrike" noProof="0">
                        <a:solidFill>
                          <a:srgbClr val="000000"/>
                        </a:solidFill>
                        <a:latin typeface="Segoe UI"/>
                      </a:endParaRPr>
                    </a:p>
                    <a:p>
                      <a:pPr marL="0" marR="0" lvl="0" indent="0" algn="ctr">
                        <a:lnSpc>
                          <a:spcPct val="100000"/>
                        </a:lnSpc>
                        <a:spcBef>
                          <a:spcPts val="0"/>
                        </a:spcBef>
                        <a:spcAft>
                          <a:spcPts val="0"/>
                        </a:spcAft>
                        <a:buNone/>
                      </a:pPr>
                      <a:r>
                        <a:rPr lang="en" sz="800" b="0" i="0" u="none" strike="noStrike" noProof="0">
                          <a:solidFill>
                            <a:schemeClr val="dk1"/>
                          </a:solidFill>
                          <a:latin typeface="Segoe UI"/>
                        </a:rPr>
                        <a:t>18/118</a:t>
                      </a:r>
                      <a:endParaRPr>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extLst>
                  <a:ext uri="{0D108BD9-81ED-4DB2-BD59-A6C34878D82A}">
                    <a16:rowId xmlns:a16="http://schemas.microsoft.com/office/drawing/2014/main" val="10008"/>
                  </a:ext>
                </a:extLst>
              </a:tr>
              <a:tr h="561600">
                <a:tc>
                  <a:txBody>
                    <a:bodyPr/>
                    <a:lstStyle/>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Persistence</a:t>
                      </a:r>
                      <a:endParaRPr sz="800" u="none" strike="noStrike" cap="none">
                        <a:solidFill>
                          <a:schemeClr val="dk1"/>
                        </a:solidFill>
                        <a:latin typeface="Poppins"/>
                        <a:ea typeface="Poppins"/>
                        <a:cs typeface="Poppins"/>
                        <a:sym typeface="Poppins"/>
                      </a:endParaRPr>
                    </a:p>
                  </a:txBody>
                  <a:tcPr marL="45725" marR="45725" marT="45725" marB="45725">
                    <a:lnR w="9525" cap="flat" cmpd="sng">
                      <a:solidFill>
                        <a:srgbClr val="9E9E9E"/>
                      </a:solidFill>
                      <a:prstDash val="solid"/>
                      <a:round/>
                      <a:headEnd type="none" w="sm" len="sm"/>
                      <a:tailEnd type="none" w="sm" len="sm"/>
                    </a:lnR>
                    <a:solidFill>
                      <a:srgbClr val="FCE5CD"/>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75% of students enrolled</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remain in the ECHS</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program through</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85% of students enrolled</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remain in the ECHS</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600"/>
                        <a:buFont typeface="Arial"/>
                        <a:buNone/>
                      </a:pPr>
                      <a:r>
                        <a:rPr lang="en" sz="800" u="none" strike="noStrike" cap="none">
                          <a:solidFill>
                            <a:schemeClr val="dk1"/>
                          </a:solidFill>
                          <a:latin typeface="Poppins"/>
                          <a:ea typeface="Poppins"/>
                          <a:cs typeface="Poppins"/>
                          <a:sym typeface="Poppins"/>
                        </a:rPr>
                        <a:t>program through</a:t>
                      </a:r>
                      <a:endParaRPr sz="80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700"/>
                        <a:buFont typeface="Arial"/>
                        <a:buNone/>
                      </a:pPr>
                      <a:r>
                        <a:rPr lang="en" sz="800" u="none" strike="noStrike" cap="none">
                          <a:solidFill>
                            <a:schemeClr val="dk1"/>
                          </a:solidFill>
                          <a:latin typeface="Poppins"/>
                          <a:ea typeface="Poppins"/>
                          <a:cs typeface="Poppins"/>
                          <a:sym typeface="Poppins"/>
                        </a:rPr>
                        <a:t>graduation</a:t>
                      </a:r>
                      <a:endParaRPr sz="800" u="none" strike="noStrike" cap="none">
                        <a:solidFill>
                          <a:schemeClr val="dk1"/>
                        </a:solidFill>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a:lnSpc>
                          <a:spcPct val="100000"/>
                        </a:lnSpc>
                        <a:spcBef>
                          <a:spcPts val="0"/>
                        </a:spcBef>
                        <a:spcAft>
                          <a:spcPts val="0"/>
                        </a:spcAft>
                        <a:buNone/>
                      </a:pPr>
                      <a:r>
                        <a:rPr lang="en" sz="800" b="1" i="0" u="none" strike="noStrike" noProof="0">
                          <a:solidFill>
                            <a:schemeClr val="dk1"/>
                          </a:solidFill>
                          <a:latin typeface="Segoe UI"/>
                        </a:rPr>
                        <a:t>69.4%</a:t>
                      </a:r>
                      <a:endParaRPr lang="en-US" sz="800" b="0" i="0" u="none" strike="noStrike" noProof="0">
                        <a:solidFill>
                          <a:srgbClr val="000000"/>
                        </a:solidFill>
                        <a:latin typeface="Segoe UI"/>
                      </a:endParaRPr>
                    </a:p>
                    <a:p>
                      <a:pPr marL="0" marR="0" lvl="0" indent="0" algn="ctr">
                        <a:lnSpc>
                          <a:spcPct val="100000"/>
                        </a:lnSpc>
                        <a:spcBef>
                          <a:spcPts val="0"/>
                        </a:spcBef>
                        <a:spcAft>
                          <a:spcPts val="0"/>
                        </a:spcAft>
                        <a:buNone/>
                      </a:pPr>
                      <a:r>
                        <a:rPr lang="en" sz="800" b="0" i="0" u="none" strike="noStrike" noProof="0">
                          <a:solidFill>
                            <a:schemeClr val="dk1"/>
                          </a:solidFill>
                          <a:latin typeface="Segoe UI"/>
                        </a:rPr>
                        <a:t>93/134</a:t>
                      </a:r>
                      <a:endParaRPr lang="en">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a:lnSpc>
                          <a:spcPct val="100000"/>
                        </a:lnSpc>
                        <a:spcBef>
                          <a:spcPts val="0"/>
                        </a:spcBef>
                        <a:spcAft>
                          <a:spcPts val="0"/>
                        </a:spcAft>
                        <a:buNone/>
                      </a:pPr>
                      <a:r>
                        <a:rPr lang="en" sz="800" b="1" i="0" u="none" strike="noStrike" noProof="0">
                          <a:solidFill>
                            <a:schemeClr val="dk1"/>
                          </a:solidFill>
                          <a:latin typeface="Segoe UI"/>
                        </a:rPr>
                        <a:t>80.0%</a:t>
                      </a:r>
                      <a:endParaRPr lang="en-US" sz="800" b="0" i="0" u="none" strike="noStrike" noProof="0">
                        <a:solidFill>
                          <a:srgbClr val="000000"/>
                        </a:solidFill>
                        <a:latin typeface="Segoe UI"/>
                      </a:endParaRPr>
                    </a:p>
                    <a:p>
                      <a:pPr marL="0" marR="0" lvl="0" indent="0" algn="ctr">
                        <a:lnSpc>
                          <a:spcPct val="100000"/>
                        </a:lnSpc>
                        <a:spcBef>
                          <a:spcPts val="0"/>
                        </a:spcBef>
                        <a:spcAft>
                          <a:spcPts val="0"/>
                        </a:spcAft>
                        <a:buNone/>
                      </a:pPr>
                      <a:r>
                        <a:rPr lang="en" sz="800" b="0" i="0" u="none" strike="noStrike" noProof="0">
                          <a:solidFill>
                            <a:schemeClr val="dk1"/>
                          </a:solidFill>
                          <a:latin typeface="Segoe UI"/>
                        </a:rPr>
                        <a:t>94/118</a:t>
                      </a:r>
                      <a:endParaRPr lang="en">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a:lnSpc>
                          <a:spcPct val="100000"/>
                        </a:lnSpc>
                        <a:spcBef>
                          <a:spcPts val="0"/>
                        </a:spcBef>
                        <a:spcAft>
                          <a:spcPts val="0"/>
                        </a:spcAft>
                        <a:buNone/>
                      </a:pPr>
                      <a:r>
                        <a:rPr lang="en" sz="800" b="1" i="0" u="none" strike="noStrike" noProof="0">
                          <a:solidFill>
                            <a:schemeClr val="dk1"/>
                          </a:solidFill>
                          <a:latin typeface="Segoe UI"/>
                        </a:rPr>
                        <a:t>87.5%</a:t>
                      </a:r>
                      <a:endParaRPr lang="en-US" sz="800" b="0" i="0" u="none" strike="noStrike" noProof="0">
                        <a:solidFill>
                          <a:srgbClr val="000000"/>
                        </a:solidFill>
                        <a:latin typeface="Segoe UI"/>
                      </a:endParaRPr>
                    </a:p>
                    <a:p>
                      <a:pPr marL="0" marR="0" lvl="0" indent="0" algn="ctr">
                        <a:lnSpc>
                          <a:spcPct val="100000"/>
                        </a:lnSpc>
                        <a:spcBef>
                          <a:spcPts val="0"/>
                        </a:spcBef>
                        <a:spcAft>
                          <a:spcPts val="0"/>
                        </a:spcAft>
                        <a:buNone/>
                      </a:pPr>
                      <a:r>
                        <a:rPr lang="en" sz="800" b="0" i="0" u="none" strike="noStrike" noProof="0">
                          <a:solidFill>
                            <a:schemeClr val="dk1"/>
                          </a:solidFill>
                          <a:latin typeface="Segoe UI"/>
                        </a:rPr>
                        <a:t>112/128</a:t>
                      </a:r>
                      <a:endParaRPr>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800">
                          <a:latin typeface="Poppins"/>
                          <a:ea typeface="Poppins"/>
                          <a:cs typeface="Poppins"/>
                          <a:sym typeface="Poppins"/>
                        </a:rPr>
                        <a:t>n/a</a:t>
                      </a:r>
                      <a:endParaRPr sz="800" u="none" strike="noStrike" cap="none">
                        <a:latin typeface="Poppins"/>
                        <a:ea typeface="Poppins"/>
                        <a:cs typeface="Poppins"/>
                        <a:sym typeface="Poppins"/>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noFill/>
                  </a:tcPr>
                </a:tc>
                <a:extLst>
                  <a:ext uri="{0D108BD9-81ED-4DB2-BD59-A6C34878D82A}">
                    <a16:rowId xmlns:a16="http://schemas.microsoft.com/office/drawing/2014/main" val="10009"/>
                  </a:ext>
                </a:extLst>
              </a:tr>
            </a:tbl>
          </a:graphicData>
        </a:graphic>
      </p:graphicFrame>
      <p:pic>
        <p:nvPicPr>
          <p:cNvPr id="554" name="Google Shape;554;p53"/>
          <p:cNvPicPr preferRelativeResize="0"/>
          <p:nvPr/>
        </p:nvPicPr>
        <p:blipFill rotWithShape="1">
          <a:blip r:embed="rId5">
            <a:alphaModFix/>
          </a:blip>
          <a:srcRect/>
          <a:stretch/>
        </p:blipFill>
        <p:spPr>
          <a:xfrm>
            <a:off x="8676402" y="4497550"/>
            <a:ext cx="413776" cy="286450"/>
          </a:xfrm>
          <a:prstGeom prst="rect">
            <a:avLst/>
          </a:prstGeom>
          <a:noFill/>
          <a:ln>
            <a:noFill/>
          </a:ln>
        </p:spPr>
      </p:pic>
      <p:sp>
        <p:nvSpPr>
          <p:cNvPr id="3" name="Star: 5 Points 2">
            <a:extLst>
              <a:ext uri="{FF2B5EF4-FFF2-40B4-BE49-F238E27FC236}">
                <a16:creationId xmlns:a16="http://schemas.microsoft.com/office/drawing/2014/main" id="{96EC004A-134A-230E-5F15-EEC11FF7419E}"/>
              </a:ext>
            </a:extLst>
          </p:cNvPr>
          <p:cNvSpPr/>
          <p:nvPr/>
        </p:nvSpPr>
        <p:spPr>
          <a:xfrm>
            <a:off x="5631609" y="2118544"/>
            <a:ext cx="267314" cy="276532"/>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69FCE1-9F6D-CB4B-8DD6-A39CD4074997}"/>
              </a:ext>
            </a:extLst>
          </p:cNvPr>
          <p:cNvSpPr txBox="1"/>
          <p:nvPr/>
        </p:nvSpPr>
        <p:spPr>
          <a:xfrm>
            <a:off x="3727276" y="3174566"/>
            <a:ext cx="4624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rPr>
              <a:t>12</a:t>
            </a:r>
          </a:p>
        </p:txBody>
      </p:sp>
      <p:sp>
        <p:nvSpPr>
          <p:cNvPr id="6" name="Star: 5 Points 5">
            <a:extLst>
              <a:ext uri="{FF2B5EF4-FFF2-40B4-BE49-F238E27FC236}">
                <a16:creationId xmlns:a16="http://schemas.microsoft.com/office/drawing/2014/main" id="{EAEA7931-8D40-C5A2-15FD-36AA3A23AEC2}"/>
              </a:ext>
            </a:extLst>
          </p:cNvPr>
          <p:cNvSpPr/>
          <p:nvPr/>
        </p:nvSpPr>
        <p:spPr>
          <a:xfrm>
            <a:off x="3777897" y="2118544"/>
            <a:ext cx="267314" cy="276532"/>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AF8CD6-C6CB-EC78-983F-9746A9956DD5}"/>
              </a:ext>
            </a:extLst>
          </p:cNvPr>
          <p:cNvSpPr txBox="1"/>
          <p:nvPr/>
        </p:nvSpPr>
        <p:spPr>
          <a:xfrm>
            <a:off x="3727275" y="3596164"/>
            <a:ext cx="4624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rPr>
              <a:t>29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54"/>
          <p:cNvPicPr preferRelativeResize="0"/>
          <p:nvPr/>
        </p:nvPicPr>
        <p:blipFill rotWithShape="1">
          <a:blip r:embed="rId3">
            <a:alphaModFix/>
          </a:blip>
          <a:srcRect/>
          <a:stretch/>
        </p:blipFill>
        <p:spPr>
          <a:xfrm rot="5400000">
            <a:off x="8142066" y="-162306"/>
            <a:ext cx="514350" cy="1146184"/>
          </a:xfrm>
          <a:prstGeom prst="rect">
            <a:avLst/>
          </a:prstGeom>
          <a:noFill/>
          <a:ln>
            <a:noFill/>
          </a:ln>
        </p:spPr>
      </p:pic>
      <p:grpSp>
        <p:nvGrpSpPr>
          <p:cNvPr id="560" name="Google Shape;560;p54"/>
          <p:cNvGrpSpPr/>
          <p:nvPr/>
        </p:nvGrpSpPr>
        <p:grpSpPr>
          <a:xfrm>
            <a:off x="-745887" y="4784006"/>
            <a:ext cx="10384305" cy="1633427"/>
            <a:chOff x="0" y="-47625"/>
            <a:chExt cx="5469886" cy="860400"/>
          </a:xfrm>
        </p:grpSpPr>
        <p:sp>
          <p:nvSpPr>
            <p:cNvPr id="561" name="Google Shape;561;p54"/>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562" name="Google Shape;562;p54"/>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63" name="Google Shape;563;p54"/>
          <p:cNvSpPr txBox="1"/>
          <p:nvPr/>
        </p:nvSpPr>
        <p:spPr>
          <a:xfrm>
            <a:off x="514350" y="571038"/>
            <a:ext cx="658320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1C4587"/>
                </a:solidFill>
                <a:latin typeface="Poppins"/>
                <a:ea typeface="Poppins"/>
                <a:cs typeface="Poppins"/>
                <a:sym typeface="Poppins"/>
              </a:rPr>
              <a:t>Success and Opportunities</a:t>
            </a:r>
            <a:endParaRPr sz="2900" b="1" i="0" u="none" strike="noStrike" cap="none">
              <a:solidFill>
                <a:srgbClr val="1C4587"/>
              </a:solidFill>
              <a:latin typeface="Poppins"/>
              <a:ea typeface="Poppins"/>
              <a:cs typeface="Poppins"/>
              <a:sym typeface="Poppins"/>
            </a:endParaRPr>
          </a:p>
        </p:txBody>
      </p:sp>
      <p:sp>
        <p:nvSpPr>
          <p:cNvPr id="564" name="Google Shape;564;p54"/>
          <p:cNvSpPr txBox="1"/>
          <p:nvPr/>
        </p:nvSpPr>
        <p:spPr>
          <a:xfrm>
            <a:off x="547600" y="1181613"/>
            <a:ext cx="6393150" cy="184650"/>
          </a:xfrm>
          <a:prstGeom prst="rect">
            <a:avLst/>
          </a:prstGeom>
          <a:noFill/>
          <a:ln>
            <a:noFill/>
          </a:ln>
        </p:spPr>
        <p:txBody>
          <a:bodyPr spcFirstLastPara="1" wrap="square" lIns="0" tIns="0" rIns="0" bIns="0" anchor="t" anchorCtr="0">
            <a:spAutoFit/>
          </a:bodyPr>
          <a:lstStyle/>
          <a:p>
            <a:pPr marL="2286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Poppins"/>
              <a:ea typeface="Poppins"/>
              <a:cs typeface="Poppins"/>
              <a:sym typeface="Poppins"/>
            </a:endParaRPr>
          </a:p>
        </p:txBody>
      </p:sp>
      <p:grpSp>
        <p:nvGrpSpPr>
          <p:cNvPr id="565" name="Google Shape;565;p54"/>
          <p:cNvGrpSpPr/>
          <p:nvPr/>
        </p:nvGrpSpPr>
        <p:grpSpPr>
          <a:xfrm>
            <a:off x="514350" y="881583"/>
            <a:ext cx="1018329" cy="412913"/>
            <a:chOff x="0" y="-47624"/>
            <a:chExt cx="536400" cy="217500"/>
          </a:xfrm>
        </p:grpSpPr>
        <p:sp>
          <p:nvSpPr>
            <p:cNvPr id="566" name="Google Shape;566;p54"/>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567" name="Google Shape;567;p54"/>
            <p:cNvSpPr txBox="1"/>
            <p:nvPr/>
          </p:nvSpPr>
          <p:spPr>
            <a:xfrm>
              <a:off x="0" y="-47624"/>
              <a:ext cx="536400" cy="2175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568" name="Google Shape;568;p54"/>
          <p:cNvPicPr preferRelativeResize="0"/>
          <p:nvPr/>
        </p:nvPicPr>
        <p:blipFill rotWithShape="1">
          <a:blip r:embed="rId4">
            <a:alphaModFix/>
          </a:blip>
          <a:srcRect/>
          <a:stretch/>
        </p:blipFill>
        <p:spPr>
          <a:xfrm>
            <a:off x="8676402" y="4497550"/>
            <a:ext cx="413776" cy="286450"/>
          </a:xfrm>
          <a:prstGeom prst="rect">
            <a:avLst/>
          </a:prstGeom>
          <a:noFill/>
          <a:ln>
            <a:noFill/>
          </a:ln>
        </p:spPr>
      </p:pic>
      <p:sp>
        <p:nvSpPr>
          <p:cNvPr id="569" name="Google Shape;569;p54"/>
          <p:cNvSpPr txBox="1"/>
          <p:nvPr/>
        </p:nvSpPr>
        <p:spPr>
          <a:xfrm>
            <a:off x="811650" y="1181625"/>
            <a:ext cx="7505100" cy="2428800"/>
          </a:xfrm>
          <a:prstGeom prst="rect">
            <a:avLst/>
          </a:prstGeom>
          <a:noFill/>
          <a:ln>
            <a:noFill/>
          </a:ln>
        </p:spPr>
        <p:txBody>
          <a:bodyPr spcFirstLastPara="1" wrap="square" lIns="45725" tIns="45725" rIns="45725" bIns="45725" anchor="t" anchorCtr="0">
            <a:spAutoFit/>
          </a:bodyPr>
          <a:lstStyle/>
          <a:p>
            <a:pPr marL="457200" marR="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Brackenridge HS Dual Credit Faculty members are motivated and engaged to support ECHS students.</a:t>
            </a:r>
            <a:endParaRPr sz="1600">
              <a:latin typeface="Calibri"/>
              <a:ea typeface="Calibri"/>
              <a:cs typeface="Calibri"/>
              <a:sym typeface="Calibri"/>
            </a:endParaRPr>
          </a:p>
          <a:p>
            <a:pPr marL="457200" marR="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2023 Graduated 43 students with an Associate’s Degree</a:t>
            </a:r>
            <a:endParaRPr sz="1600">
              <a:latin typeface="Calibri"/>
              <a:ea typeface="Calibri"/>
              <a:cs typeface="Calibri"/>
              <a:sym typeface="Calibri"/>
            </a:endParaRPr>
          </a:p>
          <a:p>
            <a:pPr marL="457200" marR="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Opportunity to receive extra tutoring services and support from St. Philip's College for TSI </a:t>
            </a:r>
            <a:endParaRPr sz="1600">
              <a:latin typeface="Calibri"/>
              <a:ea typeface="Calibri"/>
              <a:cs typeface="Calibri"/>
              <a:sym typeface="Calibri"/>
            </a:endParaRPr>
          </a:p>
          <a:p>
            <a:pPr marL="457200" marR="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Monthly/Bimonthly advising session offered to students from St. Philip's College Coordinator </a:t>
            </a:r>
            <a:endParaRPr sz="1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1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55"/>
          <p:cNvPicPr preferRelativeResize="0"/>
          <p:nvPr/>
        </p:nvPicPr>
        <p:blipFill rotWithShape="1">
          <a:blip r:embed="rId3">
            <a:alphaModFix/>
          </a:blip>
          <a:srcRect/>
          <a:stretch/>
        </p:blipFill>
        <p:spPr>
          <a:xfrm rot="5400000">
            <a:off x="8142066" y="-162306"/>
            <a:ext cx="514350" cy="1146184"/>
          </a:xfrm>
          <a:prstGeom prst="rect">
            <a:avLst/>
          </a:prstGeom>
          <a:noFill/>
          <a:ln>
            <a:noFill/>
          </a:ln>
        </p:spPr>
      </p:pic>
      <p:grpSp>
        <p:nvGrpSpPr>
          <p:cNvPr id="575" name="Google Shape;575;p55"/>
          <p:cNvGrpSpPr/>
          <p:nvPr/>
        </p:nvGrpSpPr>
        <p:grpSpPr>
          <a:xfrm>
            <a:off x="-745887" y="4784006"/>
            <a:ext cx="10384305" cy="1633427"/>
            <a:chOff x="0" y="-47625"/>
            <a:chExt cx="5469886" cy="860400"/>
          </a:xfrm>
        </p:grpSpPr>
        <p:sp>
          <p:nvSpPr>
            <p:cNvPr id="576" name="Google Shape;576;p55"/>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577" name="Google Shape;577;p55"/>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78" name="Google Shape;578;p55"/>
          <p:cNvSpPr txBox="1"/>
          <p:nvPr/>
        </p:nvSpPr>
        <p:spPr>
          <a:xfrm>
            <a:off x="514350" y="571038"/>
            <a:ext cx="828990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1C4587"/>
                </a:solidFill>
                <a:latin typeface="Poppins"/>
                <a:ea typeface="Poppins"/>
                <a:cs typeface="Poppins"/>
                <a:sym typeface="Poppins"/>
              </a:rPr>
              <a:t>Problem of Practice - Steering Committee</a:t>
            </a:r>
            <a:endParaRPr sz="2900" b="1" i="0" u="none" strike="noStrike" cap="none">
              <a:solidFill>
                <a:srgbClr val="1C4587"/>
              </a:solidFill>
              <a:latin typeface="Poppins"/>
              <a:ea typeface="Poppins"/>
              <a:cs typeface="Poppins"/>
              <a:sym typeface="Poppins"/>
            </a:endParaRPr>
          </a:p>
        </p:txBody>
      </p:sp>
      <p:sp>
        <p:nvSpPr>
          <p:cNvPr id="579" name="Google Shape;579;p55"/>
          <p:cNvSpPr txBox="1"/>
          <p:nvPr/>
        </p:nvSpPr>
        <p:spPr>
          <a:xfrm>
            <a:off x="547600" y="1181613"/>
            <a:ext cx="6393150" cy="184650"/>
          </a:xfrm>
          <a:prstGeom prst="rect">
            <a:avLst/>
          </a:prstGeom>
          <a:noFill/>
          <a:ln>
            <a:noFill/>
          </a:ln>
        </p:spPr>
        <p:txBody>
          <a:bodyPr spcFirstLastPara="1" wrap="square" lIns="0" tIns="0" rIns="0" bIns="0" anchor="t" anchorCtr="0">
            <a:spAutoFit/>
          </a:bodyPr>
          <a:lstStyle/>
          <a:p>
            <a:pPr marL="2286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Poppins"/>
              <a:ea typeface="Poppins"/>
              <a:cs typeface="Poppins"/>
              <a:sym typeface="Poppins"/>
            </a:endParaRPr>
          </a:p>
        </p:txBody>
      </p:sp>
      <p:grpSp>
        <p:nvGrpSpPr>
          <p:cNvPr id="580" name="Google Shape;580;p55"/>
          <p:cNvGrpSpPr/>
          <p:nvPr/>
        </p:nvGrpSpPr>
        <p:grpSpPr>
          <a:xfrm>
            <a:off x="514350" y="881583"/>
            <a:ext cx="1018329" cy="412913"/>
            <a:chOff x="0" y="-47624"/>
            <a:chExt cx="536400" cy="217500"/>
          </a:xfrm>
        </p:grpSpPr>
        <p:sp>
          <p:nvSpPr>
            <p:cNvPr id="581" name="Google Shape;581;p55"/>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582" name="Google Shape;582;p55"/>
            <p:cNvSpPr txBox="1"/>
            <p:nvPr/>
          </p:nvSpPr>
          <p:spPr>
            <a:xfrm>
              <a:off x="0" y="-47624"/>
              <a:ext cx="536400" cy="2175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583" name="Google Shape;583;p55"/>
          <p:cNvPicPr preferRelativeResize="0"/>
          <p:nvPr/>
        </p:nvPicPr>
        <p:blipFill rotWithShape="1">
          <a:blip r:embed="rId4">
            <a:alphaModFix/>
          </a:blip>
          <a:srcRect/>
          <a:stretch/>
        </p:blipFill>
        <p:spPr>
          <a:xfrm>
            <a:off x="8676402" y="4497550"/>
            <a:ext cx="413776" cy="286450"/>
          </a:xfrm>
          <a:prstGeom prst="rect">
            <a:avLst/>
          </a:prstGeom>
          <a:noFill/>
          <a:ln>
            <a:noFill/>
          </a:ln>
        </p:spPr>
      </p:pic>
      <p:sp>
        <p:nvSpPr>
          <p:cNvPr id="584" name="Google Shape;584;p55"/>
          <p:cNvSpPr txBox="1"/>
          <p:nvPr/>
        </p:nvSpPr>
        <p:spPr>
          <a:xfrm>
            <a:off x="790863" y="1358238"/>
            <a:ext cx="6224400" cy="266115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a:latin typeface="Calibri"/>
                <a:ea typeface="Calibri"/>
                <a:cs typeface="Calibri"/>
                <a:sym typeface="Calibri"/>
              </a:rPr>
              <a:t>How can we improve TSIA2 scores in reading and math</a:t>
            </a:r>
            <a:r>
              <a:rPr lang="en" sz="1900" b="0" i="0" u="none" strike="noStrike" cap="none">
                <a:solidFill>
                  <a:srgbClr val="000000"/>
                </a:solidFill>
                <a:latin typeface="Calibri"/>
                <a:ea typeface="Calibri"/>
                <a:cs typeface="Calibri"/>
                <a:sym typeface="Calibri"/>
              </a:rPr>
              <a:t>? </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900">
                <a:latin typeface="Calibri"/>
                <a:ea typeface="Calibri"/>
                <a:cs typeface="Calibri"/>
                <a:sym typeface="Calibri"/>
              </a:rPr>
              <a:t>How do we improve our recruitment plan to include more male students to apply to be in Early College High School</a:t>
            </a:r>
            <a:r>
              <a:rPr lang="en" sz="1900" b="0" i="0" u="none" strike="noStrike" cap="none">
                <a:solidFill>
                  <a:srgbClr val="000000"/>
                </a:solidFill>
                <a:latin typeface="Calibri"/>
                <a:ea typeface="Calibri"/>
                <a:cs typeface="Calibri"/>
                <a:sym typeface="Calibri"/>
              </a:rPr>
              <a:t>?</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900">
                <a:latin typeface="Calibri"/>
                <a:ea typeface="Calibri"/>
                <a:cs typeface="Calibri"/>
                <a:sym typeface="Calibri"/>
              </a:rPr>
              <a:t>How can we support students who struggle with asynchronous college courses?</a:t>
            </a:r>
            <a:endParaRPr sz="19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89" name="Google Shape;589;p56"/>
          <p:cNvGrpSpPr/>
          <p:nvPr/>
        </p:nvGrpSpPr>
        <p:grpSpPr>
          <a:xfrm>
            <a:off x="-745887" y="4784005"/>
            <a:ext cx="10384237" cy="1633490"/>
            <a:chOff x="0" y="-47625"/>
            <a:chExt cx="5469886" cy="860425"/>
          </a:xfrm>
        </p:grpSpPr>
        <p:sp>
          <p:nvSpPr>
            <p:cNvPr id="590" name="Google Shape;590;p56"/>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591" name="Google Shape;591;p56"/>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92" name="Google Shape;592;p56"/>
          <p:cNvGrpSpPr/>
          <p:nvPr/>
        </p:nvGrpSpPr>
        <p:grpSpPr>
          <a:xfrm>
            <a:off x="5048166" y="1567106"/>
            <a:ext cx="1543060" cy="1633474"/>
            <a:chOff x="0" y="-47625"/>
            <a:chExt cx="812800" cy="860425"/>
          </a:xfrm>
        </p:grpSpPr>
        <p:sp>
          <p:nvSpPr>
            <p:cNvPr id="593" name="Google Shape;593;p56"/>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594" name="Google Shape;594;p56"/>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595" name="Google Shape;595;p56"/>
          <p:cNvPicPr preferRelativeResize="0"/>
          <p:nvPr/>
        </p:nvPicPr>
        <p:blipFill rotWithShape="1">
          <a:blip r:embed="rId3">
            <a:alphaModFix/>
          </a:blip>
          <a:srcRect/>
          <a:stretch/>
        </p:blipFill>
        <p:spPr>
          <a:xfrm>
            <a:off x="5048166" y="2146742"/>
            <a:ext cx="331736" cy="331737"/>
          </a:xfrm>
          <a:prstGeom prst="rect">
            <a:avLst/>
          </a:prstGeom>
          <a:noFill/>
          <a:ln>
            <a:noFill/>
          </a:ln>
        </p:spPr>
      </p:pic>
      <p:pic>
        <p:nvPicPr>
          <p:cNvPr id="596" name="Google Shape;596;p56"/>
          <p:cNvPicPr preferRelativeResize="0"/>
          <p:nvPr/>
        </p:nvPicPr>
        <p:blipFill rotWithShape="1">
          <a:blip r:embed="rId4">
            <a:alphaModFix/>
          </a:blip>
          <a:srcRect/>
          <a:stretch/>
        </p:blipFill>
        <p:spPr>
          <a:xfrm>
            <a:off x="5048166" y="2701969"/>
            <a:ext cx="331736" cy="331737"/>
          </a:xfrm>
          <a:prstGeom prst="rect">
            <a:avLst/>
          </a:prstGeom>
          <a:noFill/>
          <a:ln>
            <a:noFill/>
          </a:ln>
        </p:spPr>
      </p:pic>
      <p:pic>
        <p:nvPicPr>
          <p:cNvPr id="597" name="Google Shape;597;p56"/>
          <p:cNvPicPr preferRelativeResize="0"/>
          <p:nvPr/>
        </p:nvPicPr>
        <p:blipFill rotWithShape="1">
          <a:blip r:embed="rId5">
            <a:alphaModFix/>
          </a:blip>
          <a:srcRect/>
          <a:stretch/>
        </p:blipFill>
        <p:spPr>
          <a:xfrm>
            <a:off x="5048166" y="3775017"/>
            <a:ext cx="331736" cy="331736"/>
          </a:xfrm>
          <a:prstGeom prst="rect">
            <a:avLst/>
          </a:prstGeom>
          <a:noFill/>
          <a:ln>
            <a:noFill/>
          </a:ln>
        </p:spPr>
      </p:pic>
      <p:pic>
        <p:nvPicPr>
          <p:cNvPr id="598" name="Google Shape;598;p56"/>
          <p:cNvPicPr preferRelativeResize="0"/>
          <p:nvPr/>
        </p:nvPicPr>
        <p:blipFill rotWithShape="1">
          <a:blip r:embed="rId6">
            <a:alphaModFix/>
          </a:blip>
          <a:srcRect/>
          <a:stretch/>
        </p:blipFill>
        <p:spPr>
          <a:xfrm>
            <a:off x="5048166" y="3238493"/>
            <a:ext cx="331736" cy="331736"/>
          </a:xfrm>
          <a:prstGeom prst="rect">
            <a:avLst/>
          </a:prstGeom>
          <a:noFill/>
          <a:ln>
            <a:noFill/>
          </a:ln>
        </p:spPr>
      </p:pic>
      <p:sp>
        <p:nvSpPr>
          <p:cNvPr id="599" name="Google Shape;599;p56"/>
          <p:cNvSpPr txBox="1"/>
          <p:nvPr/>
        </p:nvSpPr>
        <p:spPr>
          <a:xfrm>
            <a:off x="5048166" y="1036744"/>
            <a:ext cx="2862150" cy="49245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Clr>
                <a:srgbClr val="000000"/>
              </a:buClr>
              <a:buSzPts val="3200"/>
              <a:buFont typeface="Arial"/>
              <a:buNone/>
            </a:pPr>
            <a:r>
              <a:rPr lang="en" sz="3200" b="1" i="0" u="none" strike="noStrike" cap="none">
                <a:solidFill>
                  <a:srgbClr val="FBC21D"/>
                </a:solidFill>
                <a:latin typeface="Poppins"/>
                <a:ea typeface="Poppins"/>
                <a:cs typeface="Poppins"/>
                <a:sym typeface="Poppins"/>
              </a:rPr>
              <a:t>THANK YOU</a:t>
            </a:r>
            <a:r>
              <a:rPr lang="en" sz="3200" b="1" i="0" u="none" strike="noStrike" cap="none">
                <a:solidFill>
                  <a:srgbClr val="FFFFFF"/>
                </a:solidFill>
                <a:latin typeface="Poppins"/>
                <a:ea typeface="Poppins"/>
                <a:cs typeface="Poppins"/>
                <a:sym typeface="Poppins"/>
              </a:rPr>
              <a:t> </a:t>
            </a:r>
            <a:endParaRPr sz="700" b="0" i="0" u="none" strike="noStrike" cap="none">
              <a:solidFill>
                <a:srgbClr val="000000"/>
              </a:solidFill>
              <a:latin typeface="Arial"/>
              <a:ea typeface="Arial"/>
              <a:cs typeface="Arial"/>
              <a:sym typeface="Arial"/>
            </a:endParaRPr>
          </a:p>
        </p:txBody>
      </p:sp>
      <p:sp>
        <p:nvSpPr>
          <p:cNvPr id="600" name="Google Shape;600;p56"/>
          <p:cNvSpPr txBox="1"/>
          <p:nvPr/>
        </p:nvSpPr>
        <p:spPr>
          <a:xfrm>
            <a:off x="5506618" y="2174213"/>
            <a:ext cx="1626000" cy="169200"/>
          </a:xfrm>
          <a:prstGeom prst="rect">
            <a:avLst/>
          </a:prstGeom>
          <a:noFill/>
          <a:ln>
            <a:noFill/>
          </a:ln>
        </p:spPr>
        <p:txBody>
          <a:bodyPr spcFirstLastPara="1" wrap="square" lIns="0" tIns="0" rIns="0" bIns="0" anchor="t" anchorCtr="0">
            <a:spAutoFit/>
          </a:bodyPr>
          <a:lstStyle/>
          <a:p>
            <a:pPr marL="0" marR="0" lvl="0" indent="0" algn="l" rtl="0">
              <a:lnSpc>
                <a:spcPct val="162026"/>
              </a:lnSpc>
              <a:spcBef>
                <a:spcPts val="0"/>
              </a:spcBef>
              <a:spcAft>
                <a:spcPts val="0"/>
              </a:spcAft>
              <a:buClr>
                <a:srgbClr val="000000"/>
              </a:buClr>
              <a:buSzPts val="1100"/>
              <a:buFont typeface="Arial"/>
              <a:buNone/>
            </a:pPr>
            <a:r>
              <a:rPr lang="en" sz="1100" b="0" i="0" u="none" strike="noStrike" cap="none">
                <a:solidFill>
                  <a:schemeClr val="dk1"/>
                </a:solidFill>
                <a:latin typeface="Poppins"/>
                <a:ea typeface="Poppins"/>
                <a:cs typeface="Poppins"/>
                <a:sym typeface="Poppins"/>
              </a:rPr>
              <a:t>+</a:t>
            </a:r>
            <a:r>
              <a:rPr lang="en" sz="1100">
                <a:solidFill>
                  <a:schemeClr val="dk1"/>
                </a:solidFill>
                <a:latin typeface="Poppins"/>
                <a:ea typeface="Poppins"/>
                <a:cs typeface="Poppins"/>
                <a:sym typeface="Poppins"/>
              </a:rPr>
              <a:t>210-228-1200</a:t>
            </a:r>
            <a:endParaRPr sz="700" b="0" i="0" u="none" strike="noStrike" cap="none">
              <a:solidFill>
                <a:schemeClr val="dk1"/>
              </a:solidFill>
              <a:latin typeface="Arial"/>
              <a:ea typeface="Arial"/>
              <a:cs typeface="Arial"/>
              <a:sym typeface="Arial"/>
            </a:endParaRPr>
          </a:p>
        </p:txBody>
      </p:sp>
      <p:sp>
        <p:nvSpPr>
          <p:cNvPr id="601" name="Google Shape;601;p56"/>
          <p:cNvSpPr txBox="1"/>
          <p:nvPr/>
        </p:nvSpPr>
        <p:spPr>
          <a:xfrm>
            <a:off x="5506618" y="2729439"/>
            <a:ext cx="2109900" cy="169200"/>
          </a:xfrm>
          <a:prstGeom prst="rect">
            <a:avLst/>
          </a:prstGeom>
          <a:noFill/>
          <a:ln>
            <a:noFill/>
          </a:ln>
        </p:spPr>
        <p:txBody>
          <a:bodyPr spcFirstLastPara="1" wrap="square" lIns="0" tIns="0" rIns="0" bIns="0" anchor="t" anchorCtr="0">
            <a:spAutoFit/>
          </a:bodyPr>
          <a:lstStyle/>
          <a:p>
            <a:pPr marL="0" marR="0" lvl="0" indent="0" algn="l" rtl="0">
              <a:lnSpc>
                <a:spcPct val="162026"/>
              </a:lnSpc>
              <a:spcBef>
                <a:spcPts val="0"/>
              </a:spcBef>
              <a:spcAft>
                <a:spcPts val="0"/>
              </a:spcAft>
              <a:buClr>
                <a:srgbClr val="000000"/>
              </a:buClr>
              <a:buSzPts val="1100"/>
              <a:buFont typeface="Arial"/>
              <a:buNone/>
            </a:pPr>
            <a:r>
              <a:rPr lang="en" sz="1100">
                <a:solidFill>
                  <a:schemeClr val="dk1"/>
                </a:solidFill>
                <a:latin typeface="Poppins"/>
                <a:ea typeface="Poppins"/>
                <a:cs typeface="Poppins"/>
                <a:sym typeface="Poppins"/>
              </a:rPr>
              <a:t>dvillalobos2@saisd.net</a:t>
            </a:r>
            <a:endParaRPr sz="700" b="0" i="0" u="none" strike="noStrike" cap="none">
              <a:solidFill>
                <a:schemeClr val="dk1"/>
              </a:solidFill>
              <a:latin typeface="Arial"/>
              <a:ea typeface="Arial"/>
              <a:cs typeface="Arial"/>
              <a:sym typeface="Arial"/>
            </a:endParaRPr>
          </a:p>
        </p:txBody>
      </p:sp>
      <p:sp>
        <p:nvSpPr>
          <p:cNvPr id="602" name="Google Shape;602;p56"/>
          <p:cNvSpPr txBox="1"/>
          <p:nvPr/>
        </p:nvSpPr>
        <p:spPr>
          <a:xfrm>
            <a:off x="5506625" y="3265975"/>
            <a:ext cx="3029700" cy="169200"/>
          </a:xfrm>
          <a:prstGeom prst="rect">
            <a:avLst/>
          </a:prstGeom>
          <a:noFill/>
          <a:ln>
            <a:noFill/>
          </a:ln>
        </p:spPr>
        <p:txBody>
          <a:bodyPr spcFirstLastPara="1" wrap="square" lIns="0" tIns="0" rIns="0" bIns="0" anchor="t" anchorCtr="0">
            <a:spAutoFit/>
          </a:bodyPr>
          <a:lstStyle/>
          <a:p>
            <a:pPr marL="0" marR="0" lvl="0" indent="0" algn="l" rtl="0">
              <a:lnSpc>
                <a:spcPct val="162026"/>
              </a:lnSpc>
              <a:spcBef>
                <a:spcPts val="0"/>
              </a:spcBef>
              <a:spcAft>
                <a:spcPts val="0"/>
              </a:spcAft>
              <a:buClr>
                <a:srgbClr val="000000"/>
              </a:buClr>
              <a:buSzPts val="1100"/>
              <a:buFont typeface="Arial"/>
              <a:buNone/>
            </a:pPr>
            <a:r>
              <a:rPr lang="en" sz="1100">
                <a:solidFill>
                  <a:schemeClr val="dk1"/>
                </a:solidFill>
                <a:latin typeface="Poppins"/>
                <a:ea typeface="Poppins"/>
                <a:cs typeface="Poppins"/>
                <a:sym typeface="Poppins"/>
              </a:rPr>
              <a:t>https://schools.saisd.net/page/001.echs</a:t>
            </a:r>
            <a:endParaRPr sz="700" b="0" i="0" u="none" strike="noStrike" cap="none">
              <a:solidFill>
                <a:schemeClr val="dk1"/>
              </a:solidFill>
              <a:latin typeface="Arial"/>
              <a:ea typeface="Arial"/>
              <a:cs typeface="Arial"/>
              <a:sym typeface="Arial"/>
            </a:endParaRPr>
          </a:p>
        </p:txBody>
      </p:sp>
      <p:sp>
        <p:nvSpPr>
          <p:cNvPr id="603" name="Google Shape;603;p56"/>
          <p:cNvSpPr txBox="1"/>
          <p:nvPr/>
        </p:nvSpPr>
        <p:spPr>
          <a:xfrm>
            <a:off x="5506618" y="3802487"/>
            <a:ext cx="1995000" cy="443700"/>
          </a:xfrm>
          <a:prstGeom prst="rect">
            <a:avLst/>
          </a:prstGeom>
          <a:noFill/>
          <a:ln>
            <a:noFill/>
          </a:ln>
        </p:spPr>
        <p:txBody>
          <a:bodyPr spcFirstLastPara="1" wrap="square" lIns="0" tIns="0" rIns="0" bIns="0" anchor="t" anchorCtr="0">
            <a:spAutoFit/>
          </a:bodyPr>
          <a:lstStyle/>
          <a:p>
            <a:pPr marL="0" marR="0" lvl="0" indent="0" algn="l" rtl="0">
              <a:lnSpc>
                <a:spcPct val="162026"/>
              </a:lnSpc>
              <a:spcBef>
                <a:spcPts val="0"/>
              </a:spcBef>
              <a:spcAft>
                <a:spcPts val="0"/>
              </a:spcAft>
              <a:buClr>
                <a:srgbClr val="000000"/>
              </a:buClr>
              <a:buSzPts val="1100"/>
              <a:buFont typeface="Arial"/>
              <a:buNone/>
            </a:pPr>
            <a:r>
              <a:rPr lang="en" sz="1100">
                <a:solidFill>
                  <a:schemeClr val="dk1"/>
                </a:solidFill>
                <a:latin typeface="Poppins"/>
                <a:ea typeface="Poppins"/>
                <a:cs typeface="Poppins"/>
                <a:sym typeface="Poppins"/>
              </a:rPr>
              <a:t>400 Eagleland Drive</a:t>
            </a:r>
            <a:endParaRPr sz="1100">
              <a:solidFill>
                <a:schemeClr val="dk1"/>
              </a:solidFill>
              <a:latin typeface="Poppins"/>
              <a:ea typeface="Poppins"/>
              <a:cs typeface="Poppins"/>
              <a:sym typeface="Poppins"/>
            </a:endParaRPr>
          </a:p>
          <a:p>
            <a:pPr marL="0" marR="0" lvl="0" indent="0" algn="l" rtl="0">
              <a:lnSpc>
                <a:spcPct val="162026"/>
              </a:lnSpc>
              <a:spcBef>
                <a:spcPts val="0"/>
              </a:spcBef>
              <a:spcAft>
                <a:spcPts val="0"/>
              </a:spcAft>
              <a:buClr>
                <a:srgbClr val="000000"/>
              </a:buClr>
              <a:buSzPts val="1100"/>
              <a:buFont typeface="Arial"/>
              <a:buNone/>
            </a:pPr>
            <a:r>
              <a:rPr lang="en" sz="1100">
                <a:solidFill>
                  <a:schemeClr val="dk1"/>
                </a:solidFill>
                <a:latin typeface="Poppins"/>
                <a:ea typeface="Poppins"/>
                <a:cs typeface="Poppins"/>
                <a:sym typeface="Poppins"/>
              </a:rPr>
              <a:t>San Antonio, TX 78253</a:t>
            </a:r>
            <a:endParaRPr sz="1100">
              <a:solidFill>
                <a:schemeClr val="dk1"/>
              </a:solidFill>
              <a:latin typeface="Poppins"/>
              <a:ea typeface="Poppins"/>
              <a:cs typeface="Poppins"/>
              <a:sym typeface="Poppins"/>
            </a:endParaRPr>
          </a:p>
        </p:txBody>
      </p:sp>
      <p:pic>
        <p:nvPicPr>
          <p:cNvPr id="604" name="Google Shape;604;p56"/>
          <p:cNvPicPr preferRelativeResize="0"/>
          <p:nvPr/>
        </p:nvPicPr>
        <p:blipFill rotWithShape="1">
          <a:blip r:embed="rId7">
            <a:alphaModFix/>
          </a:blip>
          <a:srcRect/>
          <a:stretch/>
        </p:blipFill>
        <p:spPr>
          <a:xfrm rot="5400000">
            <a:off x="8261325" y="-241276"/>
            <a:ext cx="516888" cy="1151839"/>
          </a:xfrm>
          <a:prstGeom prst="rect">
            <a:avLst/>
          </a:prstGeom>
          <a:noFill/>
          <a:ln>
            <a:noFill/>
          </a:ln>
        </p:spPr>
      </p:pic>
      <p:pic>
        <p:nvPicPr>
          <p:cNvPr id="605" name="Google Shape;605;p56"/>
          <p:cNvPicPr preferRelativeResize="0"/>
          <p:nvPr/>
        </p:nvPicPr>
        <p:blipFill rotWithShape="1">
          <a:blip r:embed="rId8">
            <a:alphaModFix/>
          </a:blip>
          <a:srcRect l="3392" r="19512"/>
          <a:stretch/>
        </p:blipFill>
        <p:spPr>
          <a:xfrm>
            <a:off x="0" y="0"/>
            <a:ext cx="4087398" cy="4784001"/>
          </a:xfrm>
          <a:prstGeom prst="rect">
            <a:avLst/>
          </a:prstGeom>
          <a:noFill/>
          <a:ln>
            <a:noFill/>
          </a:ln>
        </p:spPr>
      </p:pic>
      <p:pic>
        <p:nvPicPr>
          <p:cNvPr id="606" name="Google Shape;606;p56"/>
          <p:cNvPicPr preferRelativeResize="0"/>
          <p:nvPr/>
        </p:nvPicPr>
        <p:blipFill rotWithShape="1">
          <a:blip r:embed="rId9">
            <a:alphaModFix/>
          </a:blip>
          <a:srcRect/>
          <a:stretch/>
        </p:blipFill>
        <p:spPr>
          <a:xfrm rot="5400000">
            <a:off x="83118" y="3794787"/>
            <a:ext cx="516887" cy="1151839"/>
          </a:xfrm>
          <a:prstGeom prst="rect">
            <a:avLst/>
          </a:prstGeom>
          <a:noFill/>
          <a:ln>
            <a:noFill/>
          </a:ln>
        </p:spPr>
      </p:pic>
      <p:pic>
        <p:nvPicPr>
          <p:cNvPr id="607" name="Google Shape;607;p56"/>
          <p:cNvPicPr preferRelativeResize="0"/>
          <p:nvPr/>
        </p:nvPicPr>
        <p:blipFill rotWithShape="1">
          <a:blip r:embed="rId10">
            <a:alphaModFix/>
          </a:blip>
          <a:srcRect/>
          <a:stretch/>
        </p:blipFill>
        <p:spPr>
          <a:xfrm>
            <a:off x="1011350" y="4106751"/>
            <a:ext cx="674625" cy="468963"/>
          </a:xfrm>
          <a:prstGeom prst="rect">
            <a:avLst/>
          </a:prstGeom>
          <a:noFill/>
          <a:ln>
            <a:noFill/>
          </a:ln>
        </p:spPr>
      </p:pic>
      <p:pic>
        <p:nvPicPr>
          <p:cNvPr id="608" name="Google Shape;608;p56"/>
          <p:cNvPicPr preferRelativeResize="0"/>
          <p:nvPr/>
        </p:nvPicPr>
        <p:blipFill rotWithShape="1">
          <a:blip r:embed="rId11">
            <a:alphaModFix/>
          </a:blip>
          <a:srcRect/>
          <a:stretch/>
        </p:blipFill>
        <p:spPr>
          <a:xfrm>
            <a:off x="8676402" y="4497550"/>
            <a:ext cx="413776" cy="286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0"/>
          <p:cNvPicPr preferRelativeResize="0"/>
          <p:nvPr/>
        </p:nvPicPr>
        <p:blipFill rotWithShape="1">
          <a:blip r:embed="rId5">
            <a:alphaModFix/>
          </a:blip>
          <a:srcRect/>
          <a:stretch/>
        </p:blipFill>
        <p:spPr>
          <a:xfrm rot="5400000">
            <a:off x="8142066" y="-162306"/>
            <a:ext cx="514350" cy="1146184"/>
          </a:xfrm>
          <a:prstGeom prst="rect">
            <a:avLst/>
          </a:prstGeom>
          <a:noFill/>
          <a:ln>
            <a:noFill/>
          </a:ln>
        </p:spPr>
      </p:pic>
      <p:grpSp>
        <p:nvGrpSpPr>
          <p:cNvPr id="214" name="Google Shape;214;p30"/>
          <p:cNvGrpSpPr/>
          <p:nvPr/>
        </p:nvGrpSpPr>
        <p:grpSpPr>
          <a:xfrm>
            <a:off x="-745887" y="4784006"/>
            <a:ext cx="10384305" cy="1633427"/>
            <a:chOff x="0" y="-47625"/>
            <a:chExt cx="5469886" cy="860400"/>
          </a:xfrm>
        </p:grpSpPr>
        <p:sp>
          <p:nvSpPr>
            <p:cNvPr id="215" name="Google Shape;215;p30"/>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216" name="Google Shape;216;p30"/>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17" name="Google Shape;217;p30"/>
          <p:cNvSpPr txBox="1"/>
          <p:nvPr/>
        </p:nvSpPr>
        <p:spPr>
          <a:xfrm>
            <a:off x="452575" y="564825"/>
            <a:ext cx="65832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1C4587"/>
                </a:solidFill>
                <a:latin typeface="Poppins"/>
                <a:ea typeface="Poppins"/>
                <a:cs typeface="Poppins"/>
                <a:sym typeface="Poppins"/>
              </a:rPr>
              <a:t>Student Success Stories </a:t>
            </a:r>
            <a:endParaRPr sz="2900" b="1" i="0" u="none" strike="noStrike" cap="none">
              <a:solidFill>
                <a:srgbClr val="1C4587"/>
              </a:solidFill>
              <a:latin typeface="Poppins"/>
              <a:ea typeface="Poppins"/>
              <a:cs typeface="Poppins"/>
              <a:sym typeface="Poppins"/>
            </a:endParaRPr>
          </a:p>
        </p:txBody>
      </p:sp>
      <p:sp>
        <p:nvSpPr>
          <p:cNvPr id="218" name="Google Shape;218;p30"/>
          <p:cNvSpPr txBox="1"/>
          <p:nvPr/>
        </p:nvSpPr>
        <p:spPr>
          <a:xfrm>
            <a:off x="547600" y="1181613"/>
            <a:ext cx="6393150" cy="184650"/>
          </a:xfrm>
          <a:prstGeom prst="rect">
            <a:avLst/>
          </a:prstGeom>
          <a:noFill/>
          <a:ln>
            <a:noFill/>
          </a:ln>
        </p:spPr>
        <p:txBody>
          <a:bodyPr spcFirstLastPara="1" wrap="square" lIns="0" tIns="0" rIns="0" bIns="0" anchor="t" anchorCtr="0">
            <a:spAutoFit/>
          </a:bodyPr>
          <a:lstStyle/>
          <a:p>
            <a:pPr marL="2286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Poppins"/>
              <a:ea typeface="Poppins"/>
              <a:cs typeface="Poppins"/>
              <a:sym typeface="Poppins"/>
            </a:endParaRPr>
          </a:p>
        </p:txBody>
      </p:sp>
      <p:grpSp>
        <p:nvGrpSpPr>
          <p:cNvPr id="219" name="Google Shape;219;p30"/>
          <p:cNvGrpSpPr/>
          <p:nvPr/>
        </p:nvGrpSpPr>
        <p:grpSpPr>
          <a:xfrm>
            <a:off x="514350" y="881583"/>
            <a:ext cx="1018329" cy="412913"/>
            <a:chOff x="0" y="-47624"/>
            <a:chExt cx="536400" cy="217500"/>
          </a:xfrm>
        </p:grpSpPr>
        <p:sp>
          <p:nvSpPr>
            <p:cNvPr id="220" name="Google Shape;220;p30"/>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221" name="Google Shape;221;p30"/>
            <p:cNvSpPr txBox="1"/>
            <p:nvPr/>
          </p:nvSpPr>
          <p:spPr>
            <a:xfrm>
              <a:off x="0" y="-47624"/>
              <a:ext cx="536400" cy="2175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222" name="Google Shape;222;p30"/>
          <p:cNvPicPr preferRelativeResize="0"/>
          <p:nvPr/>
        </p:nvPicPr>
        <p:blipFill rotWithShape="1">
          <a:blip r:embed="rId6">
            <a:alphaModFix/>
          </a:blip>
          <a:srcRect/>
          <a:stretch/>
        </p:blipFill>
        <p:spPr>
          <a:xfrm>
            <a:off x="8676402" y="4497550"/>
            <a:ext cx="413776" cy="286450"/>
          </a:xfrm>
          <a:prstGeom prst="rect">
            <a:avLst/>
          </a:prstGeom>
          <a:noFill/>
          <a:ln>
            <a:noFill/>
          </a:ln>
        </p:spPr>
      </p:pic>
      <p:pic>
        <p:nvPicPr>
          <p:cNvPr id="223" name="Google Shape;223;p30"/>
          <p:cNvPicPr preferRelativeResize="0"/>
          <p:nvPr/>
        </p:nvPicPr>
        <p:blipFill>
          <a:blip r:embed="rId7">
            <a:alphaModFix/>
          </a:blip>
          <a:stretch>
            <a:fillRect/>
          </a:stretch>
        </p:blipFill>
        <p:spPr>
          <a:xfrm>
            <a:off x="919150" y="1071175"/>
            <a:ext cx="6799401" cy="3841925"/>
          </a:xfrm>
          <a:prstGeom prst="rect">
            <a:avLst/>
          </a:prstGeom>
          <a:noFill/>
          <a:ln w="28575" cap="flat" cmpd="sng">
            <a:solidFill>
              <a:schemeClr val="dk2"/>
            </a:solidFill>
            <a:prstDash val="solid"/>
            <a:round/>
            <a:headEnd type="none" w="sm" len="sm"/>
            <a:tailEnd type="none" w="sm" len="sm"/>
          </a:ln>
        </p:spPr>
      </p:pic>
      <p:pic>
        <p:nvPicPr>
          <p:cNvPr id="25" name="Audio 24">
            <a:hlinkClick r:id="" action="ppaction://media"/>
            <a:extLst>
              <a:ext uri="{FF2B5EF4-FFF2-40B4-BE49-F238E27FC236}">
                <a16:creationId xmlns:a16="http://schemas.microsoft.com/office/drawing/2014/main" id="{3D6949CE-A629-8922-2CD4-B16532C4A1A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384"/>
    </mc:Choice>
    <mc:Fallback>
      <p:transition spd="slow" advTm="2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1"/>
          <p:cNvPicPr preferRelativeResize="0"/>
          <p:nvPr/>
        </p:nvPicPr>
        <p:blipFill rotWithShape="1">
          <a:blip r:embed="rId5">
            <a:alphaModFix/>
          </a:blip>
          <a:srcRect/>
          <a:stretch/>
        </p:blipFill>
        <p:spPr>
          <a:xfrm rot="5400000">
            <a:off x="8142065" y="-162306"/>
            <a:ext cx="514351" cy="1146184"/>
          </a:xfrm>
          <a:prstGeom prst="rect">
            <a:avLst/>
          </a:prstGeom>
          <a:noFill/>
          <a:ln>
            <a:noFill/>
          </a:ln>
        </p:spPr>
      </p:pic>
      <p:grpSp>
        <p:nvGrpSpPr>
          <p:cNvPr id="229" name="Google Shape;229;p31"/>
          <p:cNvGrpSpPr/>
          <p:nvPr/>
        </p:nvGrpSpPr>
        <p:grpSpPr>
          <a:xfrm>
            <a:off x="-745887" y="4784003"/>
            <a:ext cx="10384032" cy="1633469"/>
            <a:chOff x="0" y="-47625"/>
            <a:chExt cx="5469886" cy="860400"/>
          </a:xfrm>
        </p:grpSpPr>
        <p:sp>
          <p:nvSpPr>
            <p:cNvPr id="230" name="Google Shape;230;p31"/>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231" name="Google Shape;231;p31"/>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32" name="Google Shape;232;p31"/>
          <p:cNvSpPr txBox="1"/>
          <p:nvPr/>
        </p:nvSpPr>
        <p:spPr>
          <a:xfrm>
            <a:off x="452575" y="564825"/>
            <a:ext cx="65832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1C4587"/>
                </a:solidFill>
                <a:latin typeface="Poppins"/>
                <a:ea typeface="Poppins"/>
                <a:cs typeface="Poppins"/>
                <a:sym typeface="Poppins"/>
              </a:rPr>
              <a:t>Student Success Stories</a:t>
            </a:r>
            <a:endParaRPr sz="2900" b="1" i="0" u="none" strike="noStrike" cap="none">
              <a:solidFill>
                <a:srgbClr val="1C4587"/>
              </a:solidFill>
              <a:latin typeface="Poppins"/>
              <a:ea typeface="Poppins"/>
              <a:cs typeface="Poppins"/>
              <a:sym typeface="Poppins"/>
            </a:endParaRPr>
          </a:p>
        </p:txBody>
      </p:sp>
      <p:sp>
        <p:nvSpPr>
          <p:cNvPr id="233" name="Google Shape;233;p31"/>
          <p:cNvSpPr txBox="1"/>
          <p:nvPr/>
        </p:nvSpPr>
        <p:spPr>
          <a:xfrm>
            <a:off x="547525" y="1213888"/>
            <a:ext cx="6393300" cy="184800"/>
          </a:xfrm>
          <a:prstGeom prst="rect">
            <a:avLst/>
          </a:prstGeom>
          <a:noFill/>
          <a:ln>
            <a:noFill/>
          </a:ln>
        </p:spPr>
        <p:txBody>
          <a:bodyPr spcFirstLastPara="1" wrap="square" lIns="0" tIns="0" rIns="0" bIns="0" anchor="t" anchorCtr="0">
            <a:spAutoFit/>
          </a:bodyPr>
          <a:lstStyle/>
          <a:p>
            <a:pPr marL="2286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Poppins"/>
              <a:ea typeface="Poppins"/>
              <a:cs typeface="Poppins"/>
              <a:sym typeface="Poppins"/>
            </a:endParaRPr>
          </a:p>
        </p:txBody>
      </p:sp>
      <p:grpSp>
        <p:nvGrpSpPr>
          <p:cNvPr id="234" name="Google Shape;234;p31"/>
          <p:cNvGrpSpPr/>
          <p:nvPr/>
        </p:nvGrpSpPr>
        <p:grpSpPr>
          <a:xfrm>
            <a:off x="514350" y="881581"/>
            <a:ext cx="1018302" cy="412924"/>
            <a:chOff x="0" y="-47624"/>
            <a:chExt cx="536400" cy="217500"/>
          </a:xfrm>
        </p:grpSpPr>
        <p:sp>
          <p:nvSpPr>
            <p:cNvPr id="235" name="Google Shape;235;p31"/>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236" name="Google Shape;236;p31"/>
            <p:cNvSpPr txBox="1"/>
            <p:nvPr/>
          </p:nvSpPr>
          <p:spPr>
            <a:xfrm>
              <a:off x="0" y="-47624"/>
              <a:ext cx="536400" cy="2175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237" name="Google Shape;237;p31"/>
          <p:cNvPicPr preferRelativeResize="0"/>
          <p:nvPr/>
        </p:nvPicPr>
        <p:blipFill rotWithShape="1">
          <a:blip r:embed="rId6">
            <a:alphaModFix/>
          </a:blip>
          <a:srcRect/>
          <a:stretch/>
        </p:blipFill>
        <p:spPr>
          <a:xfrm>
            <a:off x="8676402" y="4497550"/>
            <a:ext cx="413775" cy="286450"/>
          </a:xfrm>
          <a:prstGeom prst="rect">
            <a:avLst/>
          </a:prstGeom>
          <a:noFill/>
          <a:ln>
            <a:noFill/>
          </a:ln>
        </p:spPr>
      </p:pic>
      <p:pic>
        <p:nvPicPr>
          <p:cNvPr id="238" name="Google Shape;238;p31"/>
          <p:cNvPicPr preferRelativeResize="0"/>
          <p:nvPr/>
        </p:nvPicPr>
        <p:blipFill>
          <a:blip r:embed="rId7">
            <a:alphaModFix/>
          </a:blip>
          <a:stretch>
            <a:fillRect/>
          </a:stretch>
        </p:blipFill>
        <p:spPr>
          <a:xfrm>
            <a:off x="977850" y="1030378"/>
            <a:ext cx="6712700" cy="3753625"/>
          </a:xfrm>
          <a:prstGeom prst="rect">
            <a:avLst/>
          </a:prstGeom>
          <a:noFill/>
          <a:ln>
            <a:noFill/>
          </a:ln>
        </p:spPr>
      </p:pic>
      <p:pic>
        <p:nvPicPr>
          <p:cNvPr id="17" name="Audio 16">
            <a:hlinkClick r:id="" action="ppaction://media"/>
            <a:extLst>
              <a:ext uri="{FF2B5EF4-FFF2-40B4-BE49-F238E27FC236}">
                <a16:creationId xmlns:a16="http://schemas.microsoft.com/office/drawing/2014/main" id="{A1475A6E-B02E-AEE3-2FC9-02409301BE1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865"/>
    </mc:Choice>
    <mc:Fallback>
      <p:transition spd="slow" advTm="3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4" name="Google Shape;244;p32"/>
          <p:cNvPicPr preferRelativeResize="0"/>
          <p:nvPr/>
        </p:nvPicPr>
        <p:blipFill rotWithShape="1">
          <a:blip r:embed="rId5">
            <a:alphaModFix/>
          </a:blip>
          <a:srcRect/>
          <a:stretch/>
        </p:blipFill>
        <p:spPr>
          <a:xfrm rot="5400000">
            <a:off x="8142066" y="-162306"/>
            <a:ext cx="514350" cy="1146184"/>
          </a:xfrm>
          <a:prstGeom prst="rect">
            <a:avLst/>
          </a:prstGeom>
          <a:noFill/>
          <a:ln>
            <a:noFill/>
          </a:ln>
        </p:spPr>
      </p:pic>
      <p:grpSp>
        <p:nvGrpSpPr>
          <p:cNvPr id="245" name="Google Shape;245;p32"/>
          <p:cNvGrpSpPr/>
          <p:nvPr/>
        </p:nvGrpSpPr>
        <p:grpSpPr>
          <a:xfrm>
            <a:off x="-745887" y="4784006"/>
            <a:ext cx="10384305" cy="1633427"/>
            <a:chOff x="0" y="-47625"/>
            <a:chExt cx="5469886" cy="860400"/>
          </a:xfrm>
        </p:grpSpPr>
        <p:sp>
          <p:nvSpPr>
            <p:cNvPr id="246" name="Google Shape;246;p32"/>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247" name="Google Shape;247;p32"/>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48" name="Google Shape;248;p32"/>
          <p:cNvSpPr txBox="1"/>
          <p:nvPr/>
        </p:nvSpPr>
        <p:spPr>
          <a:xfrm>
            <a:off x="514350" y="532938"/>
            <a:ext cx="822900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1:</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School Design</a:t>
            </a:r>
            <a:endParaRPr sz="2900" b="0" i="0" u="none" strike="noStrike" cap="none">
              <a:solidFill>
                <a:srgbClr val="1C4587"/>
              </a:solidFill>
              <a:latin typeface="Poppins"/>
              <a:ea typeface="Poppins"/>
              <a:cs typeface="Poppins"/>
              <a:sym typeface="Poppins"/>
            </a:endParaRPr>
          </a:p>
        </p:txBody>
      </p:sp>
      <p:sp>
        <p:nvSpPr>
          <p:cNvPr id="249" name="Google Shape;249;p32"/>
          <p:cNvSpPr txBox="1"/>
          <p:nvPr/>
        </p:nvSpPr>
        <p:spPr>
          <a:xfrm>
            <a:off x="547600" y="1029213"/>
            <a:ext cx="8335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dirty="0">
                <a:solidFill>
                  <a:schemeClr val="dk1"/>
                </a:solidFill>
                <a:latin typeface="Arial"/>
                <a:ea typeface="Arial"/>
                <a:cs typeface="Arial"/>
                <a:sym typeface="Arial"/>
              </a:rPr>
              <a:t>The Early College High School (ECHS) shall establish school structures and policies, regularly convene leadership teams and ensure adequate staff capacity for the successful implementation and sustainability of the ECHS program.</a:t>
            </a: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grpSp>
        <p:nvGrpSpPr>
          <p:cNvPr id="250" name="Google Shape;250;p32"/>
          <p:cNvGrpSpPr/>
          <p:nvPr/>
        </p:nvGrpSpPr>
        <p:grpSpPr>
          <a:xfrm>
            <a:off x="514350" y="881585"/>
            <a:ext cx="939733" cy="181112"/>
            <a:chOff x="0" y="-47623"/>
            <a:chExt cx="495000" cy="95400"/>
          </a:xfrm>
        </p:grpSpPr>
        <p:sp>
          <p:nvSpPr>
            <p:cNvPr id="251" name="Google Shape;251;p32"/>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252" name="Google Shape;252;p32"/>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253" name="Google Shape;253;p32"/>
          <p:cNvPicPr preferRelativeResize="0"/>
          <p:nvPr/>
        </p:nvPicPr>
        <p:blipFill rotWithShape="1">
          <a:blip r:embed="rId6">
            <a:alphaModFix/>
          </a:blip>
          <a:srcRect/>
          <a:stretch/>
        </p:blipFill>
        <p:spPr>
          <a:xfrm>
            <a:off x="8676402" y="4497550"/>
            <a:ext cx="413776" cy="286450"/>
          </a:xfrm>
          <a:prstGeom prst="rect">
            <a:avLst/>
          </a:prstGeom>
          <a:noFill/>
          <a:ln>
            <a:noFill/>
          </a:ln>
        </p:spPr>
      </p:pic>
      <p:pic>
        <p:nvPicPr>
          <p:cNvPr id="6" name="Picture 5">
            <a:extLst>
              <a:ext uri="{FF2B5EF4-FFF2-40B4-BE49-F238E27FC236}">
                <a16:creationId xmlns:a16="http://schemas.microsoft.com/office/drawing/2014/main" id="{C9A53433-A8F8-FC67-F55A-DF54BA718FF8}"/>
              </a:ext>
            </a:extLst>
          </p:cNvPr>
          <p:cNvPicPr>
            <a:picLocks noChangeAspect="1"/>
          </p:cNvPicPr>
          <p:nvPr/>
        </p:nvPicPr>
        <p:blipFill>
          <a:blip r:embed="rId7"/>
          <a:stretch>
            <a:fillRect/>
          </a:stretch>
        </p:blipFill>
        <p:spPr>
          <a:xfrm>
            <a:off x="796983" y="1397047"/>
            <a:ext cx="7177647" cy="3592842"/>
          </a:xfrm>
          <a:prstGeom prst="rect">
            <a:avLst/>
          </a:prstGeom>
        </p:spPr>
      </p:pic>
      <p:pic>
        <p:nvPicPr>
          <p:cNvPr id="19" name="Audio 18">
            <a:hlinkClick r:id="" action="ppaction://media"/>
            <a:extLst>
              <a:ext uri="{FF2B5EF4-FFF2-40B4-BE49-F238E27FC236}">
                <a16:creationId xmlns:a16="http://schemas.microsoft.com/office/drawing/2014/main" id="{FB5DC911-05D2-C67D-D5F5-937DB06BBCD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5997"/>
    </mc:Choice>
    <mc:Fallback>
      <p:transition spd="slow" advTm="5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3"/>
          <p:cNvPicPr preferRelativeResize="0"/>
          <p:nvPr/>
        </p:nvPicPr>
        <p:blipFill rotWithShape="1">
          <a:blip r:embed="rId5">
            <a:alphaModFix/>
          </a:blip>
          <a:srcRect/>
          <a:stretch/>
        </p:blipFill>
        <p:spPr>
          <a:xfrm rot="5400000">
            <a:off x="8142065" y="-162306"/>
            <a:ext cx="514351" cy="1146184"/>
          </a:xfrm>
          <a:prstGeom prst="rect">
            <a:avLst/>
          </a:prstGeom>
          <a:noFill/>
          <a:ln>
            <a:noFill/>
          </a:ln>
        </p:spPr>
      </p:pic>
      <p:grpSp>
        <p:nvGrpSpPr>
          <p:cNvPr id="259" name="Google Shape;259;p33"/>
          <p:cNvGrpSpPr/>
          <p:nvPr/>
        </p:nvGrpSpPr>
        <p:grpSpPr>
          <a:xfrm>
            <a:off x="-745887" y="4784003"/>
            <a:ext cx="10384032" cy="1633469"/>
            <a:chOff x="0" y="-47625"/>
            <a:chExt cx="5469886" cy="860400"/>
          </a:xfrm>
        </p:grpSpPr>
        <p:sp>
          <p:nvSpPr>
            <p:cNvPr id="260" name="Google Shape;260;p33"/>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261" name="Google Shape;261;p33"/>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62" name="Google Shape;262;p33"/>
          <p:cNvSpPr txBox="1"/>
          <p:nvPr/>
        </p:nvSpPr>
        <p:spPr>
          <a:xfrm>
            <a:off x="514350" y="532938"/>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1:</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School Design</a:t>
            </a:r>
            <a:endParaRPr sz="2900" b="0" i="0" u="none" strike="noStrike" cap="none">
              <a:solidFill>
                <a:srgbClr val="1C4587"/>
              </a:solidFill>
              <a:latin typeface="Poppins"/>
              <a:ea typeface="Poppins"/>
              <a:cs typeface="Poppins"/>
              <a:sym typeface="Poppins"/>
            </a:endParaRPr>
          </a:p>
        </p:txBody>
      </p:sp>
      <p:sp>
        <p:nvSpPr>
          <p:cNvPr id="263" name="Google Shape;263;p33"/>
          <p:cNvSpPr txBox="1"/>
          <p:nvPr/>
        </p:nvSpPr>
        <p:spPr>
          <a:xfrm>
            <a:off x="547600" y="1029213"/>
            <a:ext cx="8335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a:solidFill>
                  <a:schemeClr val="dk1"/>
                </a:solidFill>
                <a:latin typeface="Arial"/>
                <a:ea typeface="Arial"/>
                <a:cs typeface="Arial"/>
                <a:sym typeface="Arial"/>
              </a:rPr>
              <a:t>The Early College High School (ECHS) shall establish school structures and policies, regularly convene leadership teams and ensure adequate staff capacity for the successful implementation and sustainability of the ECHS program.</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grpSp>
        <p:nvGrpSpPr>
          <p:cNvPr id="264" name="Google Shape;264;p33"/>
          <p:cNvGrpSpPr/>
          <p:nvPr/>
        </p:nvGrpSpPr>
        <p:grpSpPr>
          <a:xfrm>
            <a:off x="514350" y="881587"/>
            <a:ext cx="939758" cy="181107"/>
            <a:chOff x="0" y="-47623"/>
            <a:chExt cx="495000" cy="95400"/>
          </a:xfrm>
        </p:grpSpPr>
        <p:sp>
          <p:nvSpPr>
            <p:cNvPr id="265" name="Google Shape;265;p33"/>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266" name="Google Shape;266;p33"/>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67" name="Google Shape;267;p33"/>
          <p:cNvSpPr txBox="1"/>
          <p:nvPr/>
        </p:nvSpPr>
        <p:spPr>
          <a:xfrm>
            <a:off x="547600" y="1273113"/>
            <a:ext cx="7621200" cy="984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600"/>
              <a:buFont typeface="Arial"/>
              <a:buNone/>
            </a:pPr>
            <a:endParaRPr sz="1100" b="0" i="0" u="none" strike="noStrike" cap="none">
              <a:solidFill>
                <a:schemeClr val="dk1"/>
              </a:solidFill>
              <a:latin typeface="Poppins"/>
              <a:ea typeface="Poppins"/>
              <a:cs typeface="Poppins"/>
              <a:sym typeface="Poppins"/>
            </a:endParaRPr>
          </a:p>
          <a:p>
            <a:pPr marL="0" marR="0" lvl="0" indent="0" algn="l" rtl="0">
              <a:lnSpc>
                <a:spcPct val="115000"/>
              </a:lnSpc>
              <a:spcBef>
                <a:spcPts val="600"/>
              </a:spcBef>
              <a:spcAft>
                <a:spcPts val="0"/>
              </a:spcAft>
              <a:buClr>
                <a:schemeClr val="dk1"/>
              </a:buClr>
              <a:buSzPts val="600"/>
              <a:buFont typeface="Arial"/>
              <a:buNone/>
            </a:pPr>
            <a:endParaRPr sz="1100" b="0" i="0" u="none" strike="noStrike" cap="none">
              <a:solidFill>
                <a:schemeClr val="dk1"/>
              </a:solidFill>
              <a:latin typeface="Poppins"/>
              <a:ea typeface="Poppins"/>
              <a:cs typeface="Poppins"/>
              <a:sym typeface="Poppins"/>
            </a:endParaRPr>
          </a:p>
          <a:p>
            <a:pPr marL="0" marR="0" lvl="0" indent="0" algn="l" rtl="0">
              <a:lnSpc>
                <a:spcPct val="115000"/>
              </a:lnSpc>
              <a:spcBef>
                <a:spcPts val="600"/>
              </a:spcBef>
              <a:spcAft>
                <a:spcPts val="0"/>
              </a:spcAft>
              <a:buClr>
                <a:schemeClr val="dk1"/>
              </a:buClr>
              <a:buSzPts val="600"/>
              <a:buFont typeface="Arial"/>
              <a:buNone/>
            </a:pPr>
            <a:endParaRPr sz="1100" b="0" i="0" u="none" strike="noStrike" cap="none">
              <a:solidFill>
                <a:schemeClr val="dk1"/>
              </a:solidFill>
              <a:latin typeface="Poppins"/>
              <a:ea typeface="Poppins"/>
              <a:cs typeface="Poppins"/>
              <a:sym typeface="Poppins"/>
            </a:endParaRPr>
          </a:p>
          <a:p>
            <a:pPr marL="0" marR="0" lvl="0" indent="0" algn="l" rtl="0">
              <a:lnSpc>
                <a:spcPct val="100000"/>
              </a:lnSpc>
              <a:spcBef>
                <a:spcPts val="600"/>
              </a:spcBef>
              <a:spcAft>
                <a:spcPts val="0"/>
              </a:spcAft>
              <a:buClr>
                <a:srgbClr val="000000"/>
              </a:buClr>
              <a:buSzPts val="1100"/>
              <a:buFont typeface="Arial"/>
              <a:buNone/>
            </a:pPr>
            <a:endParaRPr sz="1100" b="0" i="0" u="none" strike="noStrike" cap="none">
              <a:solidFill>
                <a:schemeClr val="dk1"/>
              </a:solidFill>
              <a:latin typeface="Poppins"/>
              <a:ea typeface="Poppins"/>
              <a:cs typeface="Poppins"/>
              <a:sym typeface="Poppins"/>
            </a:endParaRPr>
          </a:p>
        </p:txBody>
      </p:sp>
      <p:pic>
        <p:nvPicPr>
          <p:cNvPr id="268" name="Google Shape;268;p33"/>
          <p:cNvPicPr preferRelativeResize="0"/>
          <p:nvPr/>
        </p:nvPicPr>
        <p:blipFill rotWithShape="1">
          <a:blip r:embed="rId6">
            <a:alphaModFix/>
          </a:blip>
          <a:srcRect/>
          <a:stretch/>
        </p:blipFill>
        <p:spPr>
          <a:xfrm>
            <a:off x="8676402" y="4497550"/>
            <a:ext cx="413775" cy="286450"/>
          </a:xfrm>
          <a:prstGeom prst="rect">
            <a:avLst/>
          </a:prstGeom>
          <a:noFill/>
          <a:ln>
            <a:noFill/>
          </a:ln>
        </p:spPr>
      </p:pic>
      <p:pic>
        <p:nvPicPr>
          <p:cNvPr id="269" name="Google Shape;269;p33"/>
          <p:cNvPicPr preferRelativeResize="0"/>
          <p:nvPr/>
        </p:nvPicPr>
        <p:blipFill>
          <a:blip r:embed="rId7">
            <a:alphaModFix/>
          </a:blip>
          <a:stretch>
            <a:fillRect/>
          </a:stretch>
        </p:blipFill>
        <p:spPr>
          <a:xfrm>
            <a:off x="1025138" y="1634154"/>
            <a:ext cx="6788934" cy="3006625"/>
          </a:xfrm>
          <a:prstGeom prst="rect">
            <a:avLst/>
          </a:prstGeom>
          <a:noFill/>
          <a:ln>
            <a:noFill/>
          </a:ln>
        </p:spPr>
      </p:pic>
      <p:pic>
        <p:nvPicPr>
          <p:cNvPr id="10" name="Audio 9">
            <a:hlinkClick r:id="" action="ppaction://media"/>
            <a:extLst>
              <a:ext uri="{FF2B5EF4-FFF2-40B4-BE49-F238E27FC236}">
                <a16:creationId xmlns:a16="http://schemas.microsoft.com/office/drawing/2014/main" id="{2A6C7FAA-875D-F567-900A-5BACD04B2ED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4951"/>
    </mc:Choice>
    <mc:Fallback>
      <p:transition spd="slow" advTm="5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4"/>
          <p:cNvPicPr preferRelativeResize="0"/>
          <p:nvPr/>
        </p:nvPicPr>
        <p:blipFill rotWithShape="1">
          <a:blip r:embed="rId5">
            <a:alphaModFix/>
          </a:blip>
          <a:srcRect/>
          <a:stretch/>
        </p:blipFill>
        <p:spPr>
          <a:xfrm rot="5400000">
            <a:off x="8142065" y="-162306"/>
            <a:ext cx="514351" cy="1146184"/>
          </a:xfrm>
          <a:prstGeom prst="rect">
            <a:avLst/>
          </a:prstGeom>
          <a:noFill/>
          <a:ln>
            <a:noFill/>
          </a:ln>
        </p:spPr>
      </p:pic>
      <p:grpSp>
        <p:nvGrpSpPr>
          <p:cNvPr id="275" name="Google Shape;275;p34"/>
          <p:cNvGrpSpPr/>
          <p:nvPr/>
        </p:nvGrpSpPr>
        <p:grpSpPr>
          <a:xfrm>
            <a:off x="-745887" y="4784003"/>
            <a:ext cx="10384032" cy="1633469"/>
            <a:chOff x="0" y="-47625"/>
            <a:chExt cx="5469886" cy="860400"/>
          </a:xfrm>
        </p:grpSpPr>
        <p:sp>
          <p:nvSpPr>
            <p:cNvPr id="276" name="Google Shape;276;p34"/>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277" name="Google Shape;277;p34"/>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78" name="Google Shape;278;p34"/>
          <p:cNvSpPr txBox="1"/>
          <p:nvPr/>
        </p:nvSpPr>
        <p:spPr>
          <a:xfrm>
            <a:off x="600700" y="147313"/>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1:</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School Design</a:t>
            </a:r>
            <a:endParaRPr sz="2900" b="0" i="0" u="none" strike="noStrike" cap="none">
              <a:solidFill>
                <a:srgbClr val="1C4587"/>
              </a:solidFill>
              <a:latin typeface="Poppins"/>
              <a:ea typeface="Poppins"/>
              <a:cs typeface="Poppins"/>
              <a:sym typeface="Poppins"/>
            </a:endParaRPr>
          </a:p>
        </p:txBody>
      </p:sp>
      <p:sp>
        <p:nvSpPr>
          <p:cNvPr id="279" name="Google Shape;279;p34"/>
          <p:cNvSpPr txBox="1"/>
          <p:nvPr/>
        </p:nvSpPr>
        <p:spPr>
          <a:xfrm>
            <a:off x="514350" y="538756"/>
            <a:ext cx="8335200" cy="507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100" b="0" i="0" u="none" strike="noStrike" cap="none">
                <a:solidFill>
                  <a:schemeClr val="dk1"/>
                </a:solidFill>
                <a:latin typeface="Arial"/>
                <a:ea typeface="Arial"/>
                <a:cs typeface="Arial"/>
                <a:sym typeface="Arial"/>
              </a:rPr>
              <a:t>The Early College High School (ECHS) shall establish school structures and policies, regularly convene leadership teams and ensure adequate staff capacity for the successful implementation and sustainability of the ECHS program.</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100" b="0" i="0" u="none" strike="noStrike" cap="none">
              <a:solidFill>
                <a:schemeClr val="dk1"/>
              </a:solidFill>
              <a:latin typeface="Arial"/>
              <a:ea typeface="Arial"/>
              <a:cs typeface="Arial"/>
              <a:sym typeface="Arial"/>
            </a:endParaRPr>
          </a:p>
        </p:txBody>
      </p:sp>
      <p:grpSp>
        <p:nvGrpSpPr>
          <p:cNvPr id="280" name="Google Shape;280;p34"/>
          <p:cNvGrpSpPr/>
          <p:nvPr/>
        </p:nvGrpSpPr>
        <p:grpSpPr>
          <a:xfrm>
            <a:off x="514350" y="881587"/>
            <a:ext cx="939758" cy="181107"/>
            <a:chOff x="0" y="-47623"/>
            <a:chExt cx="495000" cy="95400"/>
          </a:xfrm>
        </p:grpSpPr>
        <p:sp>
          <p:nvSpPr>
            <p:cNvPr id="281" name="Google Shape;281;p34"/>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282" name="Google Shape;282;p34"/>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283" name="Google Shape;283;p34"/>
          <p:cNvPicPr preferRelativeResize="0"/>
          <p:nvPr/>
        </p:nvPicPr>
        <p:blipFill rotWithShape="1">
          <a:blip r:embed="rId6">
            <a:alphaModFix/>
          </a:blip>
          <a:srcRect/>
          <a:stretch/>
        </p:blipFill>
        <p:spPr>
          <a:xfrm>
            <a:off x="8676402" y="4497550"/>
            <a:ext cx="413775" cy="286450"/>
          </a:xfrm>
          <a:prstGeom prst="rect">
            <a:avLst/>
          </a:prstGeom>
          <a:noFill/>
          <a:ln>
            <a:noFill/>
          </a:ln>
        </p:spPr>
      </p:pic>
      <p:pic>
        <p:nvPicPr>
          <p:cNvPr id="284" name="Google Shape;284;p34"/>
          <p:cNvPicPr preferRelativeResize="0"/>
          <p:nvPr/>
        </p:nvPicPr>
        <p:blipFill rotWithShape="1">
          <a:blip r:embed="rId7">
            <a:alphaModFix/>
          </a:blip>
          <a:srcRect r="3781"/>
          <a:stretch/>
        </p:blipFill>
        <p:spPr>
          <a:xfrm>
            <a:off x="1783200" y="986500"/>
            <a:ext cx="5417701" cy="3852200"/>
          </a:xfrm>
          <a:prstGeom prst="rect">
            <a:avLst/>
          </a:prstGeom>
          <a:noFill/>
          <a:ln w="28575" cap="flat" cmpd="sng">
            <a:solidFill>
              <a:schemeClr val="dk1"/>
            </a:solidFill>
            <a:prstDash val="solid"/>
            <a:round/>
            <a:headEnd type="none" w="sm" len="sm"/>
            <a:tailEnd type="none" w="sm" len="sm"/>
          </a:ln>
        </p:spPr>
      </p:pic>
      <p:pic>
        <p:nvPicPr>
          <p:cNvPr id="13" name="Audio 12">
            <a:hlinkClick r:id="" action="ppaction://media"/>
            <a:extLst>
              <a:ext uri="{FF2B5EF4-FFF2-40B4-BE49-F238E27FC236}">
                <a16:creationId xmlns:a16="http://schemas.microsoft.com/office/drawing/2014/main" id="{4ACD1F0C-A478-F7BB-5A04-3C1525927F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690"/>
    </mc:Choice>
    <mc:Fallback>
      <p:transition spd="slow" advTm="1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5"/>
          <p:cNvPicPr preferRelativeResize="0"/>
          <p:nvPr/>
        </p:nvPicPr>
        <p:blipFill rotWithShape="1">
          <a:blip r:embed="rId5">
            <a:alphaModFix/>
          </a:blip>
          <a:srcRect/>
          <a:stretch/>
        </p:blipFill>
        <p:spPr>
          <a:xfrm rot="5400000">
            <a:off x="8142065" y="-162306"/>
            <a:ext cx="514351" cy="1146184"/>
          </a:xfrm>
          <a:prstGeom prst="rect">
            <a:avLst/>
          </a:prstGeom>
          <a:noFill/>
          <a:ln>
            <a:noFill/>
          </a:ln>
        </p:spPr>
      </p:pic>
      <p:grpSp>
        <p:nvGrpSpPr>
          <p:cNvPr id="290" name="Google Shape;290;p35"/>
          <p:cNvGrpSpPr/>
          <p:nvPr/>
        </p:nvGrpSpPr>
        <p:grpSpPr>
          <a:xfrm>
            <a:off x="-745887" y="4784003"/>
            <a:ext cx="10384032" cy="1633469"/>
            <a:chOff x="0" y="-47625"/>
            <a:chExt cx="5469886" cy="860400"/>
          </a:xfrm>
        </p:grpSpPr>
        <p:sp>
          <p:nvSpPr>
            <p:cNvPr id="291" name="Google Shape;291;p35"/>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292" name="Google Shape;292;p35"/>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93" name="Google Shape;293;p35"/>
          <p:cNvSpPr txBox="1"/>
          <p:nvPr/>
        </p:nvSpPr>
        <p:spPr>
          <a:xfrm>
            <a:off x="514350" y="532938"/>
            <a:ext cx="8229000" cy="357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1:</a:t>
            </a:r>
            <a:r>
              <a:rPr lang="en" sz="2900" b="1" i="0" u="none" strike="noStrike" cap="none">
                <a:solidFill>
                  <a:srgbClr val="FFFFFF"/>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School Design</a:t>
            </a:r>
            <a:endParaRPr sz="2900" b="0" i="0" u="none" strike="noStrike" cap="none">
              <a:solidFill>
                <a:srgbClr val="1C4587"/>
              </a:solidFill>
              <a:latin typeface="Poppins"/>
              <a:ea typeface="Poppins"/>
              <a:cs typeface="Poppins"/>
              <a:sym typeface="Poppins"/>
            </a:endParaRPr>
          </a:p>
        </p:txBody>
      </p:sp>
      <p:sp>
        <p:nvSpPr>
          <p:cNvPr id="294" name="Google Shape;294;p35"/>
          <p:cNvSpPr txBox="1"/>
          <p:nvPr/>
        </p:nvSpPr>
        <p:spPr>
          <a:xfrm>
            <a:off x="547600" y="1029213"/>
            <a:ext cx="8335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 sz="1000" b="0" i="0" u="none" strike="noStrike" cap="none">
                <a:solidFill>
                  <a:schemeClr val="dk1"/>
                </a:solidFill>
                <a:latin typeface="Arial"/>
                <a:ea typeface="Arial"/>
                <a:cs typeface="Arial"/>
                <a:sym typeface="Arial"/>
              </a:rPr>
              <a:t>The Early College High School (ECHS) shall establish school structures and policies, regularly convene leadership teams and ensure adequate staff capacity for the successful implementation and sustainability of the ECHS program.</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grpSp>
        <p:nvGrpSpPr>
          <p:cNvPr id="295" name="Google Shape;295;p35"/>
          <p:cNvGrpSpPr/>
          <p:nvPr/>
        </p:nvGrpSpPr>
        <p:grpSpPr>
          <a:xfrm>
            <a:off x="514350" y="881587"/>
            <a:ext cx="939758" cy="181107"/>
            <a:chOff x="0" y="-47623"/>
            <a:chExt cx="495000" cy="95400"/>
          </a:xfrm>
        </p:grpSpPr>
        <p:sp>
          <p:nvSpPr>
            <p:cNvPr id="296" name="Google Shape;296;p35"/>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297" name="Google Shape;297;p35"/>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98" name="Google Shape;298;p35"/>
          <p:cNvSpPr txBox="1"/>
          <p:nvPr/>
        </p:nvSpPr>
        <p:spPr>
          <a:xfrm>
            <a:off x="547600" y="1273113"/>
            <a:ext cx="7621200" cy="984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600"/>
              <a:buFont typeface="Arial"/>
              <a:buNone/>
            </a:pPr>
            <a:endParaRPr sz="1100" b="0" i="0" u="none" strike="noStrike" cap="none">
              <a:solidFill>
                <a:schemeClr val="dk1"/>
              </a:solidFill>
              <a:latin typeface="Poppins"/>
              <a:ea typeface="Poppins"/>
              <a:cs typeface="Poppins"/>
              <a:sym typeface="Poppins"/>
            </a:endParaRPr>
          </a:p>
          <a:p>
            <a:pPr marL="0" marR="0" lvl="0" indent="0" algn="l" rtl="0">
              <a:lnSpc>
                <a:spcPct val="115000"/>
              </a:lnSpc>
              <a:spcBef>
                <a:spcPts val="600"/>
              </a:spcBef>
              <a:spcAft>
                <a:spcPts val="0"/>
              </a:spcAft>
              <a:buClr>
                <a:schemeClr val="dk1"/>
              </a:buClr>
              <a:buSzPts val="600"/>
              <a:buFont typeface="Arial"/>
              <a:buNone/>
            </a:pPr>
            <a:endParaRPr sz="1100" b="0" i="0" u="none" strike="noStrike" cap="none">
              <a:solidFill>
                <a:schemeClr val="dk1"/>
              </a:solidFill>
              <a:latin typeface="Poppins"/>
              <a:ea typeface="Poppins"/>
              <a:cs typeface="Poppins"/>
              <a:sym typeface="Poppins"/>
            </a:endParaRPr>
          </a:p>
          <a:p>
            <a:pPr marL="0" marR="0" lvl="0" indent="0" algn="l" rtl="0">
              <a:lnSpc>
                <a:spcPct val="115000"/>
              </a:lnSpc>
              <a:spcBef>
                <a:spcPts val="600"/>
              </a:spcBef>
              <a:spcAft>
                <a:spcPts val="0"/>
              </a:spcAft>
              <a:buClr>
                <a:schemeClr val="dk1"/>
              </a:buClr>
              <a:buSzPts val="600"/>
              <a:buFont typeface="Arial"/>
              <a:buNone/>
            </a:pPr>
            <a:endParaRPr sz="1100" b="0" i="0" u="none" strike="noStrike" cap="none">
              <a:solidFill>
                <a:schemeClr val="dk1"/>
              </a:solidFill>
              <a:latin typeface="Poppins"/>
              <a:ea typeface="Poppins"/>
              <a:cs typeface="Poppins"/>
              <a:sym typeface="Poppins"/>
            </a:endParaRPr>
          </a:p>
          <a:p>
            <a:pPr marL="0" marR="0" lvl="0" indent="0" algn="l" rtl="0">
              <a:lnSpc>
                <a:spcPct val="100000"/>
              </a:lnSpc>
              <a:spcBef>
                <a:spcPts val="600"/>
              </a:spcBef>
              <a:spcAft>
                <a:spcPts val="0"/>
              </a:spcAft>
              <a:buClr>
                <a:srgbClr val="000000"/>
              </a:buClr>
              <a:buSzPts val="1100"/>
              <a:buFont typeface="Arial"/>
              <a:buNone/>
            </a:pPr>
            <a:endParaRPr sz="1100" b="0" i="0" u="none" strike="noStrike" cap="none">
              <a:solidFill>
                <a:schemeClr val="dk1"/>
              </a:solidFill>
              <a:latin typeface="Poppins"/>
              <a:ea typeface="Poppins"/>
              <a:cs typeface="Poppins"/>
              <a:sym typeface="Poppins"/>
            </a:endParaRPr>
          </a:p>
        </p:txBody>
      </p:sp>
      <p:pic>
        <p:nvPicPr>
          <p:cNvPr id="299" name="Google Shape;299;p35"/>
          <p:cNvPicPr preferRelativeResize="0"/>
          <p:nvPr/>
        </p:nvPicPr>
        <p:blipFill rotWithShape="1">
          <a:blip r:embed="rId6">
            <a:alphaModFix/>
          </a:blip>
          <a:srcRect/>
          <a:stretch/>
        </p:blipFill>
        <p:spPr>
          <a:xfrm>
            <a:off x="8676402" y="4497550"/>
            <a:ext cx="413775" cy="286450"/>
          </a:xfrm>
          <a:prstGeom prst="rect">
            <a:avLst/>
          </a:prstGeom>
          <a:noFill/>
          <a:ln>
            <a:noFill/>
          </a:ln>
        </p:spPr>
      </p:pic>
      <p:pic>
        <p:nvPicPr>
          <p:cNvPr id="300" name="Google Shape;300;p35"/>
          <p:cNvPicPr preferRelativeResize="0"/>
          <p:nvPr/>
        </p:nvPicPr>
        <p:blipFill>
          <a:blip r:embed="rId7">
            <a:alphaModFix/>
          </a:blip>
          <a:stretch>
            <a:fillRect/>
          </a:stretch>
        </p:blipFill>
        <p:spPr>
          <a:xfrm>
            <a:off x="658192" y="1490925"/>
            <a:ext cx="8110822" cy="2484868"/>
          </a:xfrm>
          <a:prstGeom prst="rect">
            <a:avLst/>
          </a:prstGeom>
          <a:noFill/>
          <a:ln>
            <a:noFill/>
          </a:ln>
        </p:spPr>
      </p:pic>
      <p:pic>
        <p:nvPicPr>
          <p:cNvPr id="13" name="Audio 12">
            <a:hlinkClick r:id="" action="ppaction://media"/>
            <a:extLst>
              <a:ext uri="{FF2B5EF4-FFF2-40B4-BE49-F238E27FC236}">
                <a16:creationId xmlns:a16="http://schemas.microsoft.com/office/drawing/2014/main" id="{2B9256FA-6C92-3351-4BF6-2009257194C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045"/>
    </mc:Choice>
    <mc:Fallback>
      <p:transition spd="slow" advTm="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36"/>
          <p:cNvPicPr preferRelativeResize="0"/>
          <p:nvPr/>
        </p:nvPicPr>
        <p:blipFill rotWithShape="1">
          <a:blip r:embed="rId3">
            <a:alphaModFix/>
          </a:blip>
          <a:srcRect/>
          <a:stretch/>
        </p:blipFill>
        <p:spPr>
          <a:xfrm rot="5400000">
            <a:off x="8142066" y="-162306"/>
            <a:ext cx="514350" cy="1146184"/>
          </a:xfrm>
          <a:prstGeom prst="rect">
            <a:avLst/>
          </a:prstGeom>
          <a:noFill/>
          <a:ln>
            <a:noFill/>
          </a:ln>
        </p:spPr>
      </p:pic>
      <p:grpSp>
        <p:nvGrpSpPr>
          <p:cNvPr id="306" name="Google Shape;306;p36"/>
          <p:cNvGrpSpPr/>
          <p:nvPr/>
        </p:nvGrpSpPr>
        <p:grpSpPr>
          <a:xfrm>
            <a:off x="-335012" y="4784000"/>
            <a:ext cx="9961210" cy="1426629"/>
            <a:chOff x="0" y="-47625"/>
            <a:chExt cx="5469886" cy="860400"/>
          </a:xfrm>
        </p:grpSpPr>
        <p:sp>
          <p:nvSpPr>
            <p:cNvPr id="307" name="Google Shape;307;p36"/>
            <p:cNvSpPr/>
            <p:nvPr/>
          </p:nvSpPr>
          <p:spPr>
            <a:xfrm>
              <a:off x="0" y="0"/>
              <a:ext cx="5469886" cy="12543"/>
            </a:xfrm>
            <a:custGeom>
              <a:avLst/>
              <a:gdLst/>
              <a:ahLst/>
              <a:cxnLst/>
              <a:rect l="l" t="t" r="r" b="b"/>
              <a:pathLst>
                <a:path w="5469886" h="12543" extrusionOk="0">
                  <a:moveTo>
                    <a:pt x="0" y="0"/>
                  </a:moveTo>
                  <a:lnTo>
                    <a:pt x="5469886" y="0"/>
                  </a:lnTo>
                  <a:lnTo>
                    <a:pt x="5469886" y="12543"/>
                  </a:lnTo>
                  <a:lnTo>
                    <a:pt x="0" y="12543"/>
                  </a:lnTo>
                  <a:close/>
                </a:path>
              </a:pathLst>
            </a:custGeom>
            <a:solidFill>
              <a:srgbClr val="FBC21D"/>
            </a:solidFill>
            <a:ln>
              <a:noFill/>
            </a:ln>
          </p:spPr>
        </p:sp>
        <p:sp>
          <p:nvSpPr>
            <p:cNvPr id="308" name="Google Shape;308;p36"/>
            <p:cNvSpPr txBox="1"/>
            <p:nvPr/>
          </p:nvSpPr>
          <p:spPr>
            <a:xfrm>
              <a:off x="0" y="-47625"/>
              <a:ext cx="812700" cy="860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309" name="Google Shape;309;p36"/>
          <p:cNvPicPr preferRelativeResize="0"/>
          <p:nvPr/>
        </p:nvPicPr>
        <p:blipFill rotWithShape="1">
          <a:blip r:embed="rId4">
            <a:alphaModFix/>
          </a:blip>
          <a:srcRect/>
          <a:stretch/>
        </p:blipFill>
        <p:spPr>
          <a:xfrm rot="5400000">
            <a:off x="-109610" y="-201849"/>
            <a:ext cx="514350" cy="1146184"/>
          </a:xfrm>
          <a:prstGeom prst="rect">
            <a:avLst/>
          </a:prstGeom>
          <a:noFill/>
          <a:ln>
            <a:noFill/>
          </a:ln>
        </p:spPr>
      </p:pic>
      <p:sp>
        <p:nvSpPr>
          <p:cNvPr id="310" name="Google Shape;310;p36"/>
          <p:cNvSpPr txBox="1"/>
          <p:nvPr/>
        </p:nvSpPr>
        <p:spPr>
          <a:xfrm>
            <a:off x="514350" y="564963"/>
            <a:ext cx="7369650" cy="36315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900"/>
              <a:buFont typeface="Arial"/>
              <a:buNone/>
            </a:pPr>
            <a:r>
              <a:rPr lang="en" sz="2900" b="1" i="0" u="none" strike="noStrike" cap="none">
                <a:solidFill>
                  <a:srgbClr val="FBC21D"/>
                </a:solidFill>
                <a:latin typeface="Poppins"/>
                <a:ea typeface="Poppins"/>
                <a:cs typeface="Poppins"/>
                <a:sym typeface="Poppins"/>
              </a:rPr>
              <a:t>BENCHMARK 2:</a:t>
            </a:r>
            <a:r>
              <a:rPr lang="en" sz="2900" b="1" i="0" u="none" strike="noStrike" cap="none">
                <a:solidFill>
                  <a:srgbClr val="1C4587"/>
                </a:solidFill>
                <a:latin typeface="Poppins"/>
                <a:ea typeface="Poppins"/>
                <a:cs typeface="Poppins"/>
                <a:sym typeface="Poppins"/>
              </a:rPr>
              <a:t> </a:t>
            </a:r>
            <a:r>
              <a:rPr lang="en" sz="2900" b="0" i="0" u="none" strike="noStrike" cap="none">
                <a:solidFill>
                  <a:srgbClr val="1C4587"/>
                </a:solidFill>
                <a:latin typeface="Poppins"/>
                <a:ea typeface="Poppins"/>
                <a:cs typeface="Poppins"/>
                <a:sym typeface="Poppins"/>
              </a:rPr>
              <a:t>Partnerships </a:t>
            </a:r>
            <a:endParaRPr sz="2900" b="0" i="0" u="none" strike="noStrike" cap="none">
              <a:solidFill>
                <a:srgbClr val="1C4587"/>
              </a:solidFill>
              <a:latin typeface="Poppins"/>
              <a:ea typeface="Poppins"/>
              <a:cs typeface="Poppins"/>
              <a:sym typeface="Poppins"/>
            </a:endParaRPr>
          </a:p>
        </p:txBody>
      </p:sp>
      <p:sp>
        <p:nvSpPr>
          <p:cNvPr id="311" name="Google Shape;311;p36"/>
          <p:cNvSpPr txBox="1"/>
          <p:nvPr/>
        </p:nvSpPr>
        <p:spPr>
          <a:xfrm>
            <a:off x="547600" y="1105413"/>
            <a:ext cx="8335200" cy="948300"/>
          </a:xfrm>
          <a:prstGeom prst="rect">
            <a:avLst/>
          </a:prstGeom>
          <a:noFill/>
          <a:ln>
            <a:noFill/>
          </a:ln>
        </p:spPr>
        <p:txBody>
          <a:bodyPr spcFirstLastPara="1" wrap="square" lIns="0" tIns="0" rIns="0" bIns="0" anchor="t" anchorCtr="0">
            <a:spAutoFit/>
          </a:bodyPr>
          <a:lstStyle/>
          <a:p>
            <a:pPr marL="228600" marR="0" lvl="0" indent="0" algn="l" rtl="0">
              <a:lnSpc>
                <a:spcPct val="115000"/>
              </a:lnSpc>
              <a:spcBef>
                <a:spcPts val="0"/>
              </a:spcBef>
              <a:spcAft>
                <a:spcPts val="0"/>
              </a:spcAft>
              <a:buClr>
                <a:srgbClr val="000000"/>
              </a:buClr>
              <a:buSzPts val="800"/>
              <a:buFont typeface="Arial"/>
              <a:buNone/>
            </a:pPr>
            <a:r>
              <a:rPr lang="en" sz="1100" b="0" i="0" u="none" strike="noStrike" cap="none">
                <a:solidFill>
                  <a:schemeClr val="dk1"/>
                </a:solidFill>
                <a:latin typeface="Poppins"/>
                <a:ea typeface="Poppins"/>
                <a:cs typeface="Poppins"/>
                <a:sym typeface="Poppins"/>
              </a:rPr>
              <a:t>The Early College High School (ECHS) must have a current, signed memorandum of understanding (MOU) or interlocal agreement (ILA) with each Institution of Higher Education (IHE) that outlines key issues related to the planning, implementation, and sustainability of the ECHS program. </a:t>
            </a:r>
            <a:r>
              <a:rPr lang="en" sz="1100" b="0" i="0" u="none" strike="noStrike" cap="none">
                <a:solidFill>
                  <a:schemeClr val="dk1"/>
                </a:solidFill>
                <a:highlight>
                  <a:srgbClr val="FFFF00"/>
                </a:highlight>
                <a:latin typeface="Poppins"/>
                <a:ea typeface="Poppins"/>
                <a:cs typeface="Poppins"/>
                <a:sym typeface="Poppins"/>
              </a:rPr>
              <a:t> Stakeholders shall review the MOU</a:t>
            </a:r>
            <a:r>
              <a:rPr lang="en" sz="1100" b="0" i="0" u="none" strike="noStrike" cap="none">
                <a:solidFill>
                  <a:schemeClr val="dk1"/>
                </a:solidFill>
                <a:latin typeface="Poppins"/>
                <a:ea typeface="Poppins"/>
                <a:cs typeface="Poppins"/>
                <a:sym typeface="Poppins"/>
              </a:rPr>
              <a:t> or ILA annually.</a:t>
            </a:r>
            <a:endParaRPr sz="1100" b="0" i="0" u="none" strike="noStrike" cap="none">
              <a:solidFill>
                <a:schemeClr val="dk1"/>
              </a:solidFill>
              <a:latin typeface="Poppins"/>
              <a:ea typeface="Poppins"/>
              <a:cs typeface="Poppins"/>
              <a:sym typeface="Poppins"/>
            </a:endParaRPr>
          </a:p>
          <a:p>
            <a:pPr marL="228600" marR="0" lvl="0" indent="0" algn="l" rtl="0">
              <a:lnSpc>
                <a:spcPct val="115000"/>
              </a:lnSpc>
              <a:spcBef>
                <a:spcPts val="0"/>
              </a:spcBef>
              <a:spcAft>
                <a:spcPts val="0"/>
              </a:spcAft>
              <a:buClr>
                <a:srgbClr val="000000"/>
              </a:buClr>
              <a:buSzPts val="800"/>
              <a:buFont typeface="Arial"/>
              <a:buNone/>
            </a:pPr>
            <a:endParaRPr sz="1100" b="0" i="0" u="none" strike="noStrike" cap="none">
              <a:solidFill>
                <a:schemeClr val="dk1"/>
              </a:solidFill>
              <a:latin typeface="Poppins"/>
              <a:ea typeface="Poppins"/>
              <a:cs typeface="Poppins"/>
              <a:sym typeface="Poppins"/>
            </a:endParaRPr>
          </a:p>
        </p:txBody>
      </p:sp>
      <p:grpSp>
        <p:nvGrpSpPr>
          <p:cNvPr id="312" name="Google Shape;312;p36"/>
          <p:cNvGrpSpPr/>
          <p:nvPr/>
        </p:nvGrpSpPr>
        <p:grpSpPr>
          <a:xfrm>
            <a:off x="514350" y="881585"/>
            <a:ext cx="939733" cy="181112"/>
            <a:chOff x="0" y="-47623"/>
            <a:chExt cx="495000" cy="95400"/>
          </a:xfrm>
        </p:grpSpPr>
        <p:sp>
          <p:nvSpPr>
            <p:cNvPr id="313" name="Google Shape;313;p36"/>
            <p:cNvSpPr/>
            <p:nvPr/>
          </p:nvSpPr>
          <p:spPr>
            <a:xfrm>
              <a:off x="0" y="0"/>
              <a:ext cx="349484" cy="12543"/>
            </a:xfrm>
            <a:custGeom>
              <a:avLst/>
              <a:gdLst/>
              <a:ahLst/>
              <a:cxnLst/>
              <a:rect l="l" t="t" r="r" b="b"/>
              <a:pathLst>
                <a:path w="349484" h="12543" extrusionOk="0">
                  <a:moveTo>
                    <a:pt x="0" y="0"/>
                  </a:moveTo>
                  <a:lnTo>
                    <a:pt x="349484" y="0"/>
                  </a:lnTo>
                  <a:lnTo>
                    <a:pt x="349484" y="12543"/>
                  </a:lnTo>
                  <a:lnTo>
                    <a:pt x="0" y="12543"/>
                  </a:lnTo>
                  <a:close/>
                </a:path>
              </a:pathLst>
            </a:custGeom>
            <a:solidFill>
              <a:srgbClr val="FBC21D"/>
            </a:solidFill>
            <a:ln>
              <a:noFill/>
            </a:ln>
          </p:spPr>
        </p:sp>
        <p:sp>
          <p:nvSpPr>
            <p:cNvPr id="314" name="Google Shape;314;p36"/>
            <p:cNvSpPr txBox="1"/>
            <p:nvPr/>
          </p:nvSpPr>
          <p:spPr>
            <a:xfrm>
              <a:off x="0" y="-47623"/>
              <a:ext cx="495000" cy="95400"/>
            </a:xfrm>
            <a:prstGeom prst="rect">
              <a:avLst/>
            </a:prstGeom>
            <a:noFill/>
            <a:ln>
              <a:noFill/>
            </a:ln>
          </p:spPr>
          <p:txBody>
            <a:bodyPr spcFirstLastPara="1" wrap="square" lIns="25400" tIns="25400" rIns="25400" bIns="25400" anchor="ctr" anchorCtr="0">
              <a:noAutofit/>
            </a:bodyPr>
            <a:lstStyle/>
            <a:p>
              <a:pPr marL="0" marR="0" lvl="0" indent="0" algn="l"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315" name="Google Shape;315;p36"/>
          <p:cNvPicPr preferRelativeResize="0"/>
          <p:nvPr/>
        </p:nvPicPr>
        <p:blipFill rotWithShape="1">
          <a:blip r:embed="rId5">
            <a:alphaModFix/>
          </a:blip>
          <a:srcRect/>
          <a:stretch/>
        </p:blipFill>
        <p:spPr>
          <a:xfrm>
            <a:off x="8676402" y="4497550"/>
            <a:ext cx="413776" cy="286450"/>
          </a:xfrm>
          <a:prstGeom prst="rect">
            <a:avLst/>
          </a:prstGeom>
          <a:noFill/>
          <a:ln>
            <a:noFill/>
          </a:ln>
        </p:spPr>
      </p:pic>
      <p:graphicFrame>
        <p:nvGraphicFramePr>
          <p:cNvPr id="316" name="Google Shape;316;p36"/>
          <p:cNvGraphicFramePr/>
          <p:nvPr>
            <p:extLst>
              <p:ext uri="{D42A27DB-BD31-4B8C-83A1-F6EECF244321}">
                <p14:modId xmlns:p14="http://schemas.microsoft.com/office/powerpoint/2010/main" val="1996383827"/>
              </p:ext>
            </p:extLst>
          </p:nvPr>
        </p:nvGraphicFramePr>
        <p:xfrm>
          <a:off x="802144" y="2513838"/>
          <a:ext cx="7539725" cy="2388805"/>
        </p:xfrm>
        <a:graphic>
          <a:graphicData uri="http://schemas.openxmlformats.org/drawingml/2006/table">
            <a:tbl>
              <a:tblPr>
                <a:noFill/>
                <a:tableStyleId>{0B1B0523-347B-416E-93FA-D79F08501445}</a:tableStyleId>
              </a:tblPr>
              <a:tblGrid>
                <a:gridCol w="797375">
                  <a:extLst>
                    <a:ext uri="{9D8B030D-6E8A-4147-A177-3AD203B41FA5}">
                      <a16:colId xmlns:a16="http://schemas.microsoft.com/office/drawing/2014/main" val="20000"/>
                    </a:ext>
                  </a:extLst>
                </a:gridCol>
                <a:gridCol w="1307550">
                  <a:extLst>
                    <a:ext uri="{9D8B030D-6E8A-4147-A177-3AD203B41FA5}">
                      <a16:colId xmlns:a16="http://schemas.microsoft.com/office/drawing/2014/main" val="20001"/>
                    </a:ext>
                  </a:extLst>
                </a:gridCol>
                <a:gridCol w="1358700">
                  <a:extLst>
                    <a:ext uri="{9D8B030D-6E8A-4147-A177-3AD203B41FA5}">
                      <a16:colId xmlns:a16="http://schemas.microsoft.com/office/drawing/2014/main" val="20002"/>
                    </a:ext>
                  </a:extLst>
                </a:gridCol>
                <a:gridCol w="1358700">
                  <a:extLst>
                    <a:ext uri="{9D8B030D-6E8A-4147-A177-3AD203B41FA5}">
                      <a16:colId xmlns:a16="http://schemas.microsoft.com/office/drawing/2014/main" val="20003"/>
                    </a:ext>
                  </a:extLst>
                </a:gridCol>
                <a:gridCol w="1358700">
                  <a:extLst>
                    <a:ext uri="{9D8B030D-6E8A-4147-A177-3AD203B41FA5}">
                      <a16:colId xmlns:a16="http://schemas.microsoft.com/office/drawing/2014/main" val="20004"/>
                    </a:ext>
                  </a:extLst>
                </a:gridCol>
                <a:gridCol w="1358700">
                  <a:extLst>
                    <a:ext uri="{9D8B030D-6E8A-4147-A177-3AD203B41FA5}">
                      <a16:colId xmlns:a16="http://schemas.microsoft.com/office/drawing/2014/main" val="20005"/>
                    </a:ext>
                  </a:extLst>
                </a:gridCol>
              </a:tblGrid>
              <a:tr h="632825">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Grade Level</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Class Year </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Number of </a:t>
                      </a:r>
                      <a:endParaRPr sz="1500" b="1" u="none" strike="noStrike" cap="none"/>
                    </a:p>
                    <a:p>
                      <a:pPr marL="0" marR="0" lvl="0" indent="0" algn="ctr" rtl="0">
                        <a:lnSpc>
                          <a:spcPct val="100000"/>
                        </a:lnSpc>
                        <a:spcBef>
                          <a:spcPts val="0"/>
                        </a:spcBef>
                        <a:spcAft>
                          <a:spcPts val="0"/>
                        </a:spcAft>
                        <a:buClr>
                          <a:srgbClr val="000000"/>
                        </a:buClr>
                        <a:buSzPts val="1000"/>
                        <a:buFont typeface="Arial"/>
                        <a:buNone/>
                      </a:pPr>
                      <a:r>
                        <a:rPr lang="en" sz="1500" b="1" u="none" strike="noStrike" cap="none"/>
                        <a:t>Students</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t>ATTRITION</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t>ON TRACK TO ASSOCIATES</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t>ON TRACK</a:t>
                      </a:r>
                      <a:endParaRPr sz="1200" b="1" u="none" strike="noStrike" cap="none"/>
                    </a:p>
                    <a:p>
                      <a:pPr marL="0" marR="0" lvl="0" indent="0" algn="ctr" rtl="0">
                        <a:lnSpc>
                          <a:spcPct val="100000"/>
                        </a:lnSpc>
                        <a:spcBef>
                          <a:spcPts val="0"/>
                        </a:spcBef>
                        <a:spcAft>
                          <a:spcPts val="0"/>
                        </a:spcAft>
                        <a:buClr>
                          <a:srgbClr val="000000"/>
                        </a:buClr>
                        <a:buSzPts val="700"/>
                        <a:buFont typeface="Arial"/>
                        <a:buNone/>
                      </a:pPr>
                      <a:r>
                        <a:rPr lang="en" sz="1200" b="1" u="none" strike="noStrike" cap="none"/>
                        <a:t>LEVEL ONE</a:t>
                      </a:r>
                      <a:endParaRPr sz="1200" b="1" u="none" strike="noStrike" cap="none"/>
                    </a:p>
                  </a:txBody>
                  <a:tcPr marL="45725" marR="45725" marT="45725" marB="45725"/>
                </a:tc>
                <a:extLst>
                  <a:ext uri="{0D108BD9-81ED-4DB2-BD59-A6C34878D82A}">
                    <a16:rowId xmlns:a16="http://schemas.microsoft.com/office/drawing/2014/main" val="10000"/>
                  </a:ext>
                </a:extLst>
              </a:tr>
              <a:tr h="384350">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9</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2027</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12</a:t>
                      </a:r>
                      <a:r>
                        <a:rPr lang="en" sz="1500" b="1"/>
                        <a:t>4</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n/a</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124</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N/A</a:t>
                      </a:r>
                      <a:endParaRPr sz="1200" b="1" u="none" strike="noStrike" cap="none"/>
                    </a:p>
                  </a:txBody>
                  <a:tcPr marL="45725" marR="45725" marT="45725" marB="45725"/>
                </a:tc>
                <a:extLst>
                  <a:ext uri="{0D108BD9-81ED-4DB2-BD59-A6C34878D82A}">
                    <a16:rowId xmlns:a16="http://schemas.microsoft.com/office/drawing/2014/main" val="10001"/>
                  </a:ext>
                </a:extLst>
              </a:tr>
              <a:tr h="370525">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10</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2026</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a:t>128</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12.5%</a:t>
                      </a:r>
                      <a:endParaRPr sz="1200" b="1"/>
                    </a:p>
                    <a:p>
                      <a:pPr marL="0" marR="0" lvl="0" indent="0" algn="ctr" rtl="0">
                        <a:lnSpc>
                          <a:spcPct val="100000"/>
                        </a:lnSpc>
                        <a:spcBef>
                          <a:spcPts val="0"/>
                        </a:spcBef>
                        <a:spcAft>
                          <a:spcPts val="0"/>
                        </a:spcAft>
                        <a:buClr>
                          <a:srgbClr val="000000"/>
                        </a:buClr>
                        <a:buSzPts val="700"/>
                        <a:buFont typeface="Arial"/>
                        <a:buNone/>
                      </a:pPr>
                      <a:r>
                        <a:rPr lang="en" sz="1200" b="1"/>
                        <a:t>16/128</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112</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N/A</a:t>
                      </a:r>
                      <a:endParaRPr sz="1200" b="1" u="none" strike="noStrike" cap="none"/>
                    </a:p>
                  </a:txBody>
                  <a:tcPr marL="45725" marR="45725" marT="45725" marB="45725"/>
                </a:tc>
                <a:extLst>
                  <a:ext uri="{0D108BD9-81ED-4DB2-BD59-A6C34878D82A}">
                    <a16:rowId xmlns:a16="http://schemas.microsoft.com/office/drawing/2014/main" val="10002"/>
                  </a:ext>
                </a:extLst>
              </a:tr>
              <a:tr h="370525">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11</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2025</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a:t>118</a:t>
                      </a:r>
                    </a:p>
                  </a:txBody>
                  <a:tcPr marL="45725" marR="45725" marT="45725" marB="45725">
                    <a:noFill/>
                  </a:tcPr>
                </a:tc>
                <a:tc>
                  <a:txBody>
                    <a:bodyPr/>
                    <a:lstStyle/>
                    <a:p>
                      <a:pPr marL="0" marR="0" lvl="0" indent="0" algn="ctr">
                        <a:lnSpc>
                          <a:spcPct val="100000"/>
                        </a:lnSpc>
                        <a:spcBef>
                          <a:spcPts val="0"/>
                        </a:spcBef>
                        <a:spcAft>
                          <a:spcPts val="0"/>
                        </a:spcAft>
                        <a:buNone/>
                      </a:pPr>
                      <a:r>
                        <a:rPr lang="en" sz="1200" b="1" i="0" u="none" strike="noStrike" cap="none" noProof="0">
                          <a:solidFill>
                            <a:srgbClr val="000000"/>
                          </a:solidFill>
                          <a:latin typeface="Arial"/>
                        </a:rPr>
                        <a:t>20.3%</a:t>
                      </a:r>
                      <a:endParaRPr lang="en-US" sz="1200" b="0" i="0" u="none" strike="noStrike" cap="none" noProof="0">
                        <a:solidFill>
                          <a:srgbClr val="000000"/>
                        </a:solidFill>
                        <a:latin typeface="Arial"/>
                      </a:endParaRPr>
                    </a:p>
                    <a:p>
                      <a:pPr marL="0" marR="0" lvl="0" indent="0" algn="ctr">
                        <a:lnSpc>
                          <a:spcPct val="100000"/>
                        </a:lnSpc>
                        <a:spcBef>
                          <a:spcPts val="0"/>
                        </a:spcBef>
                        <a:spcAft>
                          <a:spcPts val="0"/>
                        </a:spcAft>
                        <a:buNone/>
                      </a:pPr>
                      <a:r>
                        <a:rPr lang="en" sz="1200" b="1" i="0" u="none" strike="noStrike" cap="none" noProof="0">
                          <a:solidFill>
                            <a:srgbClr val="000000"/>
                          </a:solidFill>
                          <a:latin typeface="Arial"/>
                        </a:rPr>
                        <a:t>24/118</a:t>
                      </a:r>
                      <a:endParaRPr/>
                    </a:p>
                  </a:txBody>
                  <a:tcPr marL="45725" marR="45725" marT="45725" marB="45725">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18</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20</a:t>
                      </a:r>
                      <a:endParaRPr sz="1200" b="1" u="none" strike="noStrike" cap="none"/>
                    </a:p>
                  </a:txBody>
                  <a:tcPr marL="45725" marR="45725" marT="45725" marB="45725"/>
                </a:tc>
                <a:extLst>
                  <a:ext uri="{0D108BD9-81ED-4DB2-BD59-A6C34878D82A}">
                    <a16:rowId xmlns:a16="http://schemas.microsoft.com/office/drawing/2014/main" val="10003"/>
                  </a:ext>
                </a:extLst>
              </a:tr>
              <a:tr h="370525">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12</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u="none" strike="noStrike" cap="none"/>
                        <a:t>2024</a:t>
                      </a:r>
                      <a:endParaRPr sz="15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a:t>134</a:t>
                      </a:r>
                    </a:p>
                  </a:txBody>
                  <a:tcPr marL="45725" marR="45725" marT="45725" marB="45725">
                    <a:noFill/>
                  </a:tcPr>
                </a:tc>
                <a:tc>
                  <a:txBody>
                    <a:bodyPr/>
                    <a:lstStyle/>
                    <a:p>
                      <a:pPr marL="0" marR="0" lvl="0" indent="0" algn="ctr">
                        <a:lnSpc>
                          <a:spcPct val="100000"/>
                        </a:lnSpc>
                        <a:spcBef>
                          <a:spcPts val="0"/>
                        </a:spcBef>
                        <a:spcAft>
                          <a:spcPts val="0"/>
                        </a:spcAft>
                        <a:buNone/>
                      </a:pPr>
                      <a:r>
                        <a:rPr lang="en" sz="1200" b="1" i="0" u="none" strike="noStrike" cap="none" noProof="0">
                          <a:solidFill>
                            <a:srgbClr val="000000"/>
                          </a:solidFill>
                          <a:latin typeface="Arial"/>
                        </a:rPr>
                        <a:t>30.6%</a:t>
                      </a:r>
                      <a:endParaRPr lang="en-US" sz="1200" b="0" i="0" u="none" strike="noStrike" cap="none" noProof="0">
                        <a:solidFill>
                          <a:srgbClr val="000000"/>
                        </a:solidFill>
                        <a:latin typeface="Arial"/>
                      </a:endParaRPr>
                    </a:p>
                    <a:p>
                      <a:pPr marL="0" marR="0" lvl="0" indent="0" algn="ctr">
                        <a:lnSpc>
                          <a:spcPct val="100000"/>
                        </a:lnSpc>
                        <a:spcBef>
                          <a:spcPts val="0"/>
                        </a:spcBef>
                        <a:spcAft>
                          <a:spcPts val="0"/>
                        </a:spcAft>
                        <a:buNone/>
                      </a:pPr>
                      <a:r>
                        <a:rPr lang="en" sz="1200" b="1" i="0" u="none" strike="noStrike" cap="none" noProof="0">
                          <a:solidFill>
                            <a:srgbClr val="000000"/>
                          </a:solidFill>
                          <a:latin typeface="Arial"/>
                        </a:rPr>
                        <a:t>41/134</a:t>
                      </a:r>
                      <a:endParaRPr/>
                    </a:p>
                  </a:txBody>
                  <a:tcPr marL="45725" marR="45725" marT="45725" marB="45725">
                    <a:no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38</a:t>
                      </a:r>
                      <a:endParaRPr sz="1200" b="1" u="none" strike="noStrike" cap="none"/>
                    </a:p>
                  </a:txBody>
                  <a:tcPr marL="45725" marR="45725" marT="45725" marB="45725"/>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a:t>0</a:t>
                      </a:r>
                      <a:endParaRPr sz="1200" b="1" u="none" strike="noStrike" cap="none"/>
                    </a:p>
                  </a:txBody>
                  <a:tcPr marL="45725" marR="45725" marT="45725" marB="45725"/>
                </a:tc>
                <a:extLst>
                  <a:ext uri="{0D108BD9-81ED-4DB2-BD59-A6C34878D82A}">
                    <a16:rowId xmlns:a16="http://schemas.microsoft.com/office/drawing/2014/main" val="10004"/>
                  </a:ext>
                </a:extLst>
              </a:tr>
            </a:tbl>
          </a:graphicData>
        </a:graphic>
      </p:graphicFrame>
      <p:sp>
        <p:nvSpPr>
          <p:cNvPr id="317" name="Google Shape;317;p36"/>
          <p:cNvSpPr txBox="1"/>
          <p:nvPr/>
        </p:nvSpPr>
        <p:spPr>
          <a:xfrm>
            <a:off x="2821225" y="1992263"/>
            <a:ext cx="3080100" cy="323400"/>
          </a:xfrm>
          <a:prstGeom prst="rect">
            <a:avLst/>
          </a:prstGeom>
          <a:noFill/>
          <a:ln w="9525" cap="flat" cmpd="sng">
            <a:solidFill>
              <a:srgbClr val="000000"/>
            </a:solidFill>
            <a:prstDash val="solid"/>
            <a:round/>
            <a:headEnd type="none" w="sm" len="sm"/>
            <a:tailEnd type="none" w="sm" len="sm"/>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500" b="1" i="0" u="none" strike="noStrike" cap="none">
                <a:solidFill>
                  <a:srgbClr val="000000"/>
                </a:solidFill>
                <a:latin typeface="Calibri"/>
                <a:ea typeface="Calibri"/>
                <a:cs typeface="Calibri"/>
                <a:sym typeface="Calibri"/>
              </a:rPr>
              <a:t>St. Philip’s College</a:t>
            </a:r>
            <a:endParaRPr sz="1500" b="1"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3420</Words>
  <Application>Microsoft Office PowerPoint</Application>
  <PresentationFormat>On-screen Show (16:9)</PresentationFormat>
  <Paragraphs>625</Paragraphs>
  <Slides>28</Slides>
  <Notes>28</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Pangolin</vt:lpstr>
      <vt:lpstr>Arial</vt:lpstr>
      <vt:lpstr>Segoe UI</vt:lpstr>
      <vt:lpstr>Century Gothic</vt:lpstr>
      <vt:lpstr>Calibri</vt:lpstr>
      <vt:lpstr>Poppins</vt:lpstr>
      <vt:lpstr>Baloo 2</vt:lpstr>
      <vt:lpstr>Poppins ExtraBold</vt:lpstr>
      <vt:lpstr>Anton</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Testing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MENCHACA, GABRIELA A</dc:creator>
  <cp:lastModifiedBy>MENCHACA, GABRIELA A</cp:lastModifiedBy>
  <cp:revision>4</cp:revision>
  <dcterms:modified xsi:type="dcterms:W3CDTF">2023-10-06T00:11:10Z</dcterms:modified>
</cp:coreProperties>
</file>