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Lst>
  <p:sldSz cx="9144000" cy="6858000" type="screen4x3"/>
  <p:notesSz cx="6858000" cy="9144000"/>
  <p:embeddedFontLst>
    <p:embeddedFont>
      <p:font typeface="Calibri" panose="020F0502020204030204" pitchFamily="34" charset="0"/>
      <p:regular r:id="rId139"/>
      <p:bold r:id="rId140"/>
      <p:italic r:id="rId141"/>
      <p:boldItalic r:id="rId142"/>
    </p:embeddedFont>
    <p:embeddedFont>
      <p:font typeface="Lobster" panose="02000506000000020003" pitchFamily="2" charset="0"/>
      <p:regular r:id="rId143"/>
    </p:embeddedFont>
    <p:embeddedFont>
      <p:font typeface="Montserrat" panose="00000500000000000000" pitchFamily="2" charset="0"/>
      <p:regular r:id="rId144"/>
      <p:bold r:id="rId145"/>
      <p:italic r:id="rId146"/>
      <p:boldItalic r:id="rId147"/>
    </p:embeddedFont>
    <p:embeddedFont>
      <p:font typeface="Oswald" panose="00000500000000000000" pitchFamily="2" charset="0"/>
      <p:regular r:id="rId148"/>
      <p:bold r:id="rId149"/>
    </p:embeddedFont>
    <p:embeddedFont>
      <p:font typeface="Rockwell" panose="02060603020205020403" pitchFamily="18" charset="0"/>
      <p:regular r:id="rId150"/>
      <p:bold r:id="rId151"/>
      <p:italic r:id="rId152"/>
      <p:boldItalic r:id="rId1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22"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6.fntdata"/><Relationship Id="rId149" Type="http://schemas.openxmlformats.org/officeDocument/2006/relationships/font" Target="fonts/font11.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font" Target="fonts/font1.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12.fntdata"/><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font" Target="fonts/font2.fntdata"/><Relationship Id="rId145" Type="http://schemas.openxmlformats.org/officeDocument/2006/relationships/font" Target="fonts/font7.fntdata"/><Relationship Id="rId153"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font" Target="fonts/font5.fntdata"/><Relationship Id="rId148" Type="http://schemas.openxmlformats.org/officeDocument/2006/relationships/font" Target="fonts/font10.fntdata"/><Relationship Id="rId151" Type="http://schemas.openxmlformats.org/officeDocument/2006/relationships/font" Target="fonts/font13.fntdata"/><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3.fntdata"/><Relationship Id="rId14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39a25a4d2f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39a25a4d2f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g239a25a4d2f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3803beacb3_7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23803beacb3_7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39a155da78_0_1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239a155da78_0_1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39a155da78_0_9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5" name="Google Shape;755;g239a155da78_0_9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39a155da78_0_1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2" name="Google Shape;762;g239a155da78_0_1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39a155da78_0_1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g239a155da78_0_1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39a155da78_0_8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9" name="Google Shape;779;g239a155da78_0_8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39a155da78_0_16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7" name="Google Shape;787;g239a155da78_0_16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39a155da78_0_9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5" name="Google Shape;795;g239a155da78_0_9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39a155da78_0_9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2" name="Google Shape;802;g239a155da78_0_9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39a155da78_0_14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9" name="Google Shape;809;g239a155da78_0_14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239a155da78_0_9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6" name="Google Shape;816;g239a155da78_0_9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39a90767f4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39a90767f4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39a155da78_0_15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3" name="Google Shape;823;g239a155da78_0_15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239a155da78_0_9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0" name="Google Shape;830;g239a155da78_0_9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39a155da78_0_8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8" name="Google Shape;838;g239a155da78_0_8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39a155da78_0_9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6" name="Google Shape;846;g239a155da78_0_9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39a155da78_0_9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3" name="Google Shape;853;g239a155da78_0_9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239a155da78_0_15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0" name="Google Shape;860;g239a155da78_0_15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39a155da78_0_9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7" name="Google Shape;867;g239a155da78_0_9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39a155da78_0_5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3" name="Google Shape;873;g239a155da78_0_5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239a155da78_0_5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0" name="Google Shape;880;g239a155da78_0_5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39a155da78_0_5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8" name="Google Shape;888;g239a155da78_0_5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3803beacb3_7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g23803beacb3_7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239a155da78_0_5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4" name="Google Shape;894;g239a155da78_0_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39a155da78_0_6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g239a155da78_0_6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239a155da78_0_6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4" name="Google Shape;914;g239a155da78_0_6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239a155da78_0_6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3" name="Google Shape;923;g239a155da78_0_6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239a155da78_0_6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9" name="Google Shape;929;g239a155da78_0_6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39a155da78_0_6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8" name="Google Shape;938;g239a155da78_0_6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239a155da78_0_6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9" name="Google Shape;949;g239a155da78_0_6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239a155da78_0_6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8" name="Google Shape;958;g239a155da78_0_6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239a155da78_0_6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7" name="Google Shape;967;g239a155da78_0_6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239a155da78_0_6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5" name="Google Shape;975;g239a155da78_0_6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39a90767f4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239a90767f4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239a155da78_0_6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6" name="Google Shape;986;g239a155da78_0_6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239a155da78_0_6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5" name="Google Shape;995;g239a155da78_0_6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239a155da78_0_6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4" name="Google Shape;1004;g239a155da78_0_6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239a155da78_0_7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3" name="Google Shape;1013;g239a155da78_0_7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239a155da78_0_7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4" name="Google Shape;1024;g239a155da78_0_7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239a155da78_0_7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3" name="Google Shape;1033;g239a155da78_0_7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239a155da78_0_7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2" name="Google Shape;1042;g239a155da78_0_7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2961919c07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22961919c07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2961919c07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22961919c07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2961919c07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22961919c07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3803beacb3_7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23803beacb3_7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2961919c0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22961919c07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39a155da78_0_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g239a155da78_0_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39a155da78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g239a155da78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39a155da78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g239a155da78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39a155da78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239a155da78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39a155da78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39a155da78_0_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239a155da78_0_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39a155da78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39a155da78_0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g239a155da78_0_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39a155da78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239a155da78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39a155da78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39a155da78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g239a155da78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39a155da78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39a155da78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g239a155da78_0_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39a155da78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g239a155da78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39a155da78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239a155da78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39a155da78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239a155da78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39a155da78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39a155da78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39a155da78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g239a155da78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39a155da78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g239a155da78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39a155da78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g239a155da78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39a155da78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g239a155da78_0_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39a155da78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g239a155da78_0_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39a155da78_0_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g239a155da78_0_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39a155da78_0_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g239a155da78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39a155da78_0_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239a155da78_0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5d84f267f9_0_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g25d84f267f9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39a155da78_0_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g239a155da78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39a155da78_0_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g239a155da78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39a155da78_0_2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g239a155da78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39a155da78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g239a155da78_0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39a155da78_0_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g239a155da78_0_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39a155da78_0_2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g239a155da78_0_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39a155da78_0_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g239a155da78_0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39a155da78_0_3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239a155da78_0_3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39a155da78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g239a155da78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39a155da78_0_3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g239a155da78_0_3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5d84f267f9_0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25d84f267f9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39a155da78_0_3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g239a155da78_0_3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39a155da78_0_3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g239a155da78_0_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39a155da78_0_3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g239a155da78_0_3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39a155da78_0_3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g239a155da78_0_3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39a155da78_0_3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g239a155da78_0_3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39a155da78_0_3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g239a155da78_0_3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39a155da78_0_16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239a155da78_0_16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39a155da78_0_16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239a155da78_0_16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39a155da78_0_16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239a155da78_0_16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39a155da78_0_1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239a155da78_0_1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2961919c0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g22961919c0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39a155da78_0_17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239a155da78_0_17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39a155da78_0_17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g239a155da78_0_17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39a155da78_0_17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239a155da78_0_17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39a155da78_0_17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g239a155da78_0_17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39a155da78_0_17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g239a155da78_0_17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39a155da78_0_17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239a155da78_0_17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39a155da78_0_17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g239a155da78_0_17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39a90767f4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g239a90767f4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39a90767f4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8" name="Google Shape;518;g239a90767f4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39a90767f4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g239a90767f4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2961919c07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g22961919c07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39a90767f4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239a90767f4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g239a90767f4_0_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39a90767f4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g239a90767f4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39a90767f4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g239a90767f4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39a90767f4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239a90767f4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39a90767f4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g239a90767f4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39a90767f4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g239a90767f4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39a90767f4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g239a90767f4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39a90767f4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2" name="Google Shape;582;g239a90767f4_0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39a155da78_0_4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g239a155da78_0_4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39a155da78_0_4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g239a155da78_0_4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2961919c07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g22961919c07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39a155da78_0_4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2" name="Google Shape;602;g239a155da78_0_4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39a155da78_0_4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8" name="Google Shape;608;g239a155da78_0_4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39a155da78_0_4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4" name="Google Shape;614;g239a155da78_0_4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39a155da78_0_4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g239a155da78_0_4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39a155da78_0_4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2" name="Google Shape;632;g239a155da78_0_4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39a155da78_0_4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1" name="Google Shape;641;g239a155da78_0_4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39a155da78_0_4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1" name="Google Shape;651;g239a155da78_0_4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39a155da78_0_5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0" name="Google Shape;660;g239a155da78_0_5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39a155da78_0_5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g239a155da78_0_5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39a155da78_0_18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2" name="Google Shape;672;g239a155da78_0_18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39a90767f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239a90767f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39a155da78_0_18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9" name="Google Shape;679;g239a155da78_0_18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39a155da78_0_18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g239a155da78_0_18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39a155da78_0_18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2" name="Google Shape;692;g239a155da78_0_18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39a155da78_0_18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g239a155da78_0_18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39a155da78_0_18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7" name="Google Shape;707;g239a155da78_0_18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39a155da78_0_18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g239a155da78_0_18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39a155da78_0_18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g239a155da78_0_18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39a155da78_0_18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g239a155da78_0_18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39a155da78_0_9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3" name="Google Shape;733;g239a155da78_0_9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39a155da78_0_1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1" name="Google Shape;741;g239a155da78_0_1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0" y="794"/>
            <a:ext cx="9144000" cy="6856411"/>
          </a:xfrm>
          <a:prstGeom prst="rect">
            <a:avLst/>
          </a:prstGeom>
          <a:noFill/>
          <a:ln>
            <a:noFill/>
          </a:ln>
        </p:spPr>
      </p:pic>
      <p:sp>
        <p:nvSpPr>
          <p:cNvPr id="15" name="Google Shape;15;p2"/>
          <p:cNvSpPr txBox="1">
            <a:spLocks noGrp="1"/>
          </p:cNvSpPr>
          <p:nvPr>
            <p:ph type="ctrTitle"/>
          </p:nvPr>
        </p:nvSpPr>
        <p:spPr>
          <a:xfrm>
            <a:off x="457200" y="883002"/>
            <a:ext cx="7772400" cy="17147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7200"/>
              <a:buFont typeface="Rockwell"/>
              <a:buNone/>
              <a:defRPr sz="7200" b="1" i="0">
                <a:solidFill>
                  <a:srgbClr val="FFFFFF"/>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457200" y="2818597"/>
            <a:ext cx="7677431" cy="17526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800"/>
              <a:buNone/>
              <a:defRPr sz="2800" b="0">
                <a:solidFill>
                  <a:srgbClr val="FFFFFF"/>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E3D7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595959"/>
              </a:buClr>
              <a:buSzPts val="1800"/>
              <a:buChar char="•"/>
              <a:defRPr/>
            </a:lvl1pPr>
            <a:lvl2pPr marL="914400" lvl="1" indent="-342900" algn="l">
              <a:spcBef>
                <a:spcPts val="360"/>
              </a:spcBef>
              <a:spcAft>
                <a:spcPts val="0"/>
              </a:spcAft>
              <a:buClr>
                <a:srgbClr val="595959"/>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9" name="Google Shape;59;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60" name="Google Shape;60;p11"/>
          <p:cNvCxnSpPr/>
          <p:nvPr/>
        </p:nvCxnSpPr>
        <p:spPr>
          <a:xfrm>
            <a:off x="457200" y="1417638"/>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E3D7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595959"/>
              </a:buClr>
              <a:buSzPts val="1800"/>
              <a:buChar char="•"/>
              <a:defRPr/>
            </a:lvl1pPr>
            <a:lvl2pPr marL="914400" lvl="1" indent="-342900" algn="l">
              <a:spcBef>
                <a:spcPts val="360"/>
              </a:spcBef>
              <a:spcAft>
                <a:spcPts val="0"/>
              </a:spcAft>
              <a:buClr>
                <a:srgbClr val="595959"/>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65" name="Google Shape;65;p12"/>
          <p:cNvCxnSpPr/>
          <p:nvPr/>
        </p:nvCxnSpPr>
        <p:spPr>
          <a:xfrm>
            <a:off x="6629400" y="274638"/>
            <a:ext cx="0" cy="5851525"/>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E3D7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595959"/>
              </a:buClr>
              <a:buSzPts val="1800"/>
              <a:buChar char="•"/>
              <a:defRPr/>
            </a:lvl1pPr>
            <a:lvl2pPr marL="914400" lvl="1" indent="-342900" algn="l">
              <a:spcBef>
                <a:spcPts val="360"/>
              </a:spcBef>
              <a:spcAft>
                <a:spcPts val="0"/>
              </a:spcAft>
              <a:buClr>
                <a:srgbClr val="595959"/>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0" marR="0" lvl="1" indent="0" algn="l" rtl="0">
              <a:spcBef>
                <a:spcPts val="0"/>
              </a:spcBef>
              <a:buNone/>
              <a:defRPr sz="1800" b="0" i="0" u="none" strike="noStrike" cap="none">
                <a:solidFill>
                  <a:schemeClr val="dk1"/>
                </a:solidFill>
                <a:latin typeface="Arial"/>
                <a:ea typeface="Arial"/>
                <a:cs typeface="Arial"/>
                <a:sym typeface="Arial"/>
              </a:defRPr>
            </a:lvl2pPr>
            <a:lvl3pPr marL="0" marR="0" lvl="2" indent="0" algn="l" rtl="0">
              <a:spcBef>
                <a:spcPts val="0"/>
              </a:spcBef>
              <a:buNone/>
              <a:defRPr sz="1800" b="0" i="0" u="none" strike="noStrike" cap="none">
                <a:solidFill>
                  <a:schemeClr val="dk1"/>
                </a:solidFill>
                <a:latin typeface="Arial"/>
                <a:ea typeface="Arial"/>
                <a:cs typeface="Arial"/>
                <a:sym typeface="Arial"/>
              </a:defRPr>
            </a:lvl3pPr>
            <a:lvl4pPr marL="0" marR="0" lvl="3" indent="0" algn="l" rtl="0">
              <a:spcBef>
                <a:spcPts val="0"/>
              </a:spcBef>
              <a:buNone/>
              <a:defRPr sz="1800" b="0" i="0" u="none" strike="noStrike" cap="none">
                <a:solidFill>
                  <a:schemeClr val="dk1"/>
                </a:solidFill>
                <a:latin typeface="Arial"/>
                <a:ea typeface="Arial"/>
                <a:cs typeface="Arial"/>
                <a:sym typeface="Arial"/>
              </a:defRPr>
            </a:lvl4pPr>
            <a:lvl5pPr marL="0" marR="0" lvl="4" indent="0" algn="l" rtl="0">
              <a:spcBef>
                <a:spcPts val="0"/>
              </a:spcBef>
              <a:buNone/>
              <a:defRPr sz="1800" b="0" i="0" u="none" strike="noStrike" cap="none">
                <a:solidFill>
                  <a:schemeClr val="dk1"/>
                </a:solidFill>
                <a:latin typeface="Arial"/>
                <a:ea typeface="Arial"/>
                <a:cs typeface="Arial"/>
                <a:sym typeface="Arial"/>
              </a:defRPr>
            </a:lvl5pPr>
            <a:lvl6pPr marL="0" marR="0" lvl="5" indent="0" algn="l" rtl="0">
              <a:spcBef>
                <a:spcPts val="0"/>
              </a:spcBef>
              <a:buNone/>
              <a:defRPr sz="1800" b="0" i="0" u="none" strike="noStrike" cap="none">
                <a:solidFill>
                  <a:schemeClr val="dk1"/>
                </a:solidFill>
                <a:latin typeface="Arial"/>
                <a:ea typeface="Arial"/>
                <a:cs typeface="Arial"/>
                <a:sym typeface="Arial"/>
              </a:defRPr>
            </a:lvl6pPr>
            <a:lvl7pPr marL="0" marR="0" lvl="6" indent="0" algn="l" rtl="0">
              <a:spcBef>
                <a:spcPts val="0"/>
              </a:spcBef>
              <a:buNone/>
              <a:defRPr sz="1800" b="0" i="0" u="none" strike="noStrike" cap="none">
                <a:solidFill>
                  <a:schemeClr val="dk1"/>
                </a:solidFill>
                <a:latin typeface="Arial"/>
                <a:ea typeface="Arial"/>
                <a:cs typeface="Arial"/>
                <a:sym typeface="Arial"/>
              </a:defRPr>
            </a:lvl7pPr>
            <a:lvl8pPr marL="0" marR="0" lvl="7" indent="0" algn="l" rtl="0">
              <a:spcBef>
                <a:spcPts val="0"/>
              </a:spcBef>
              <a:buNone/>
              <a:defRPr sz="1800" b="0" i="0" u="none" strike="noStrike" cap="none">
                <a:solidFill>
                  <a:schemeClr val="dk1"/>
                </a:solidFill>
                <a:latin typeface="Arial"/>
                <a:ea typeface="Arial"/>
                <a:cs typeface="Arial"/>
                <a:sym typeface="Arial"/>
              </a:defRPr>
            </a:lvl8pPr>
            <a:lvl9pPr marL="0" marR="0" lvl="8" indent="0" algn="l" rtl="0">
              <a:spcBef>
                <a:spcPts val="0"/>
              </a:spcBef>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1" name="Google Shape;21;p3"/>
          <p:cNvCxnSpPr/>
          <p:nvPr/>
        </p:nvCxnSpPr>
        <p:spPr>
          <a:xfrm>
            <a:off x="457200" y="1417638"/>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E3D7B"/>
              </a:buClr>
              <a:buSzPts val="4000"/>
              <a:buFont typeface="Rockwel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5" name="Google Shape;25;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E3D7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595959"/>
              </a:buClr>
              <a:buSzPts val="2800"/>
              <a:buChar char="•"/>
              <a:defRPr sz="2800"/>
            </a:lvl1pPr>
            <a:lvl2pPr marL="914400" lvl="1" indent="-381000" algn="l">
              <a:spcBef>
                <a:spcPts val="480"/>
              </a:spcBef>
              <a:spcAft>
                <a:spcPts val="0"/>
              </a:spcAft>
              <a:buClr>
                <a:srgbClr val="595959"/>
              </a:buClr>
              <a:buSzPts val="2400"/>
              <a:buChar char="–"/>
              <a:defRPr sz="2400"/>
            </a:lvl2pPr>
            <a:lvl3pPr marL="1371600" lvl="2" indent="-355600" algn="l">
              <a:spcBef>
                <a:spcPts val="400"/>
              </a:spcBef>
              <a:spcAft>
                <a:spcPts val="0"/>
              </a:spcAft>
              <a:buClr>
                <a:srgbClr val="595959"/>
              </a:buClr>
              <a:buSzPts val="2000"/>
              <a:buChar char="•"/>
              <a:defRPr sz="2000"/>
            </a:lvl3pPr>
            <a:lvl4pPr marL="1828800" lvl="3" indent="-342900" algn="l">
              <a:spcBef>
                <a:spcPts val="360"/>
              </a:spcBef>
              <a:spcAft>
                <a:spcPts val="0"/>
              </a:spcAft>
              <a:buClr>
                <a:srgbClr val="595959"/>
              </a:buClr>
              <a:buSzPts val="1800"/>
              <a:buChar char="–"/>
              <a:defRPr sz="1800"/>
            </a:lvl4pPr>
            <a:lvl5pPr marL="2286000" lvl="4" indent="-342900" algn="l">
              <a:spcBef>
                <a:spcPts val="360"/>
              </a:spcBef>
              <a:spcAft>
                <a:spcPts val="0"/>
              </a:spcAft>
              <a:buClr>
                <a:srgbClr val="595959"/>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9" name="Google Shape;29;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595959"/>
              </a:buClr>
              <a:buSzPts val="2800"/>
              <a:buChar char="•"/>
              <a:defRPr sz="2800"/>
            </a:lvl1pPr>
            <a:lvl2pPr marL="914400" lvl="1" indent="-381000" algn="l">
              <a:spcBef>
                <a:spcPts val="480"/>
              </a:spcBef>
              <a:spcAft>
                <a:spcPts val="0"/>
              </a:spcAft>
              <a:buClr>
                <a:srgbClr val="595959"/>
              </a:buClr>
              <a:buSzPts val="2400"/>
              <a:buChar char="–"/>
              <a:defRPr sz="2400"/>
            </a:lvl2pPr>
            <a:lvl3pPr marL="1371600" lvl="2" indent="-355600" algn="l">
              <a:spcBef>
                <a:spcPts val="400"/>
              </a:spcBef>
              <a:spcAft>
                <a:spcPts val="0"/>
              </a:spcAft>
              <a:buClr>
                <a:srgbClr val="595959"/>
              </a:buClr>
              <a:buSzPts val="2000"/>
              <a:buChar char="•"/>
              <a:defRPr sz="2000"/>
            </a:lvl3pPr>
            <a:lvl4pPr marL="1828800" lvl="3" indent="-342900" algn="l">
              <a:spcBef>
                <a:spcPts val="360"/>
              </a:spcBef>
              <a:spcAft>
                <a:spcPts val="0"/>
              </a:spcAft>
              <a:buClr>
                <a:srgbClr val="595959"/>
              </a:buClr>
              <a:buSzPts val="1800"/>
              <a:buChar char="–"/>
              <a:defRPr sz="1800"/>
            </a:lvl4pPr>
            <a:lvl5pPr marL="2286000" lvl="4" indent="-342900" algn="l">
              <a:spcBef>
                <a:spcPts val="360"/>
              </a:spcBef>
              <a:spcAft>
                <a:spcPts val="0"/>
              </a:spcAft>
              <a:buClr>
                <a:srgbClr val="595959"/>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0" name="Google Shape;30;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1" name="Google Shape;31;p5"/>
          <p:cNvCxnSpPr/>
          <p:nvPr/>
        </p:nvCxnSpPr>
        <p:spPr>
          <a:xfrm>
            <a:off x="457200" y="1417638"/>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E3D7B"/>
              </a:buClr>
              <a:buSzPts val="4400"/>
              <a:buFont typeface="Rockwel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595959"/>
              </a:buClr>
              <a:buSzPts val="2400"/>
              <a:buNone/>
              <a:defRPr sz="2400" b="1"/>
            </a:lvl1pPr>
            <a:lvl2pPr marL="914400" lvl="1" indent="-228600" algn="l">
              <a:spcBef>
                <a:spcPts val="400"/>
              </a:spcBef>
              <a:spcAft>
                <a:spcPts val="0"/>
              </a:spcAft>
              <a:buClr>
                <a:srgbClr val="595959"/>
              </a:buClr>
              <a:buSzPts val="2000"/>
              <a:buNone/>
              <a:defRPr sz="2000" b="1"/>
            </a:lvl2pPr>
            <a:lvl3pPr marL="1371600" lvl="2" indent="-228600" algn="l">
              <a:spcBef>
                <a:spcPts val="360"/>
              </a:spcBef>
              <a:spcAft>
                <a:spcPts val="0"/>
              </a:spcAft>
              <a:buClr>
                <a:srgbClr val="595959"/>
              </a:buClr>
              <a:buSzPts val="1800"/>
              <a:buNone/>
              <a:defRPr sz="1800" b="1"/>
            </a:lvl3pPr>
            <a:lvl4pPr marL="1828800" lvl="3" indent="-228600" algn="l">
              <a:spcBef>
                <a:spcPts val="320"/>
              </a:spcBef>
              <a:spcAft>
                <a:spcPts val="0"/>
              </a:spcAft>
              <a:buClr>
                <a:srgbClr val="595959"/>
              </a:buClr>
              <a:buSzPts val="1600"/>
              <a:buNone/>
              <a:defRPr sz="1600" b="1"/>
            </a:lvl4pPr>
            <a:lvl5pPr marL="2286000" lvl="4" indent="-228600" algn="l">
              <a:spcBef>
                <a:spcPts val="320"/>
              </a:spcBef>
              <a:spcAft>
                <a:spcPts val="0"/>
              </a:spcAft>
              <a:buClr>
                <a:srgbClr val="595959"/>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5" name="Google Shape;35;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595959"/>
              </a:buClr>
              <a:buSzPts val="2400"/>
              <a:buChar char="•"/>
              <a:defRPr sz="2400"/>
            </a:lvl1pPr>
            <a:lvl2pPr marL="914400" lvl="1" indent="-355600" algn="l">
              <a:spcBef>
                <a:spcPts val="400"/>
              </a:spcBef>
              <a:spcAft>
                <a:spcPts val="0"/>
              </a:spcAft>
              <a:buClr>
                <a:srgbClr val="595959"/>
              </a:buClr>
              <a:buSzPts val="2000"/>
              <a:buChar char="–"/>
              <a:defRPr sz="2000"/>
            </a:lvl2pPr>
            <a:lvl3pPr marL="1371600" lvl="2" indent="-342900" algn="l">
              <a:spcBef>
                <a:spcPts val="360"/>
              </a:spcBef>
              <a:spcAft>
                <a:spcPts val="0"/>
              </a:spcAft>
              <a:buClr>
                <a:srgbClr val="595959"/>
              </a:buClr>
              <a:buSzPts val="1800"/>
              <a:buChar char="•"/>
              <a:defRPr sz="1800"/>
            </a:lvl3pPr>
            <a:lvl4pPr marL="1828800" lvl="3" indent="-330200" algn="l">
              <a:spcBef>
                <a:spcPts val="320"/>
              </a:spcBef>
              <a:spcAft>
                <a:spcPts val="0"/>
              </a:spcAft>
              <a:buClr>
                <a:srgbClr val="595959"/>
              </a:buClr>
              <a:buSzPts val="1600"/>
              <a:buChar char="–"/>
              <a:defRPr sz="1600"/>
            </a:lvl4pPr>
            <a:lvl5pPr marL="2286000" lvl="4" indent="-330200" algn="l">
              <a:spcBef>
                <a:spcPts val="320"/>
              </a:spcBef>
              <a:spcAft>
                <a:spcPts val="0"/>
              </a:spcAft>
              <a:buClr>
                <a:srgbClr val="595959"/>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6" name="Google Shape;36;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595959"/>
              </a:buClr>
              <a:buSzPts val="2400"/>
              <a:buNone/>
              <a:defRPr sz="2400" b="1"/>
            </a:lvl1pPr>
            <a:lvl2pPr marL="914400" lvl="1" indent="-228600" algn="l">
              <a:spcBef>
                <a:spcPts val="400"/>
              </a:spcBef>
              <a:spcAft>
                <a:spcPts val="0"/>
              </a:spcAft>
              <a:buClr>
                <a:srgbClr val="595959"/>
              </a:buClr>
              <a:buSzPts val="2000"/>
              <a:buNone/>
              <a:defRPr sz="2000" b="1"/>
            </a:lvl2pPr>
            <a:lvl3pPr marL="1371600" lvl="2" indent="-228600" algn="l">
              <a:spcBef>
                <a:spcPts val="360"/>
              </a:spcBef>
              <a:spcAft>
                <a:spcPts val="0"/>
              </a:spcAft>
              <a:buClr>
                <a:srgbClr val="595959"/>
              </a:buClr>
              <a:buSzPts val="1800"/>
              <a:buNone/>
              <a:defRPr sz="1800" b="1"/>
            </a:lvl3pPr>
            <a:lvl4pPr marL="1828800" lvl="3" indent="-228600" algn="l">
              <a:spcBef>
                <a:spcPts val="320"/>
              </a:spcBef>
              <a:spcAft>
                <a:spcPts val="0"/>
              </a:spcAft>
              <a:buClr>
                <a:srgbClr val="595959"/>
              </a:buClr>
              <a:buSzPts val="1600"/>
              <a:buNone/>
              <a:defRPr sz="1600" b="1"/>
            </a:lvl4pPr>
            <a:lvl5pPr marL="2286000" lvl="4" indent="-228600" algn="l">
              <a:spcBef>
                <a:spcPts val="320"/>
              </a:spcBef>
              <a:spcAft>
                <a:spcPts val="0"/>
              </a:spcAft>
              <a:buClr>
                <a:srgbClr val="595959"/>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7" name="Google Shape;37;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595959"/>
              </a:buClr>
              <a:buSzPts val="2400"/>
              <a:buChar char="•"/>
              <a:defRPr sz="2400"/>
            </a:lvl1pPr>
            <a:lvl2pPr marL="914400" lvl="1" indent="-355600" algn="l">
              <a:spcBef>
                <a:spcPts val="400"/>
              </a:spcBef>
              <a:spcAft>
                <a:spcPts val="0"/>
              </a:spcAft>
              <a:buClr>
                <a:srgbClr val="595959"/>
              </a:buClr>
              <a:buSzPts val="2000"/>
              <a:buChar char="–"/>
              <a:defRPr sz="2000"/>
            </a:lvl2pPr>
            <a:lvl3pPr marL="1371600" lvl="2" indent="-342900" algn="l">
              <a:spcBef>
                <a:spcPts val="360"/>
              </a:spcBef>
              <a:spcAft>
                <a:spcPts val="0"/>
              </a:spcAft>
              <a:buClr>
                <a:srgbClr val="595959"/>
              </a:buClr>
              <a:buSzPts val="1800"/>
              <a:buChar char="•"/>
              <a:defRPr sz="1800"/>
            </a:lvl3pPr>
            <a:lvl4pPr marL="1828800" lvl="3" indent="-330200" algn="l">
              <a:spcBef>
                <a:spcPts val="320"/>
              </a:spcBef>
              <a:spcAft>
                <a:spcPts val="0"/>
              </a:spcAft>
              <a:buClr>
                <a:srgbClr val="595959"/>
              </a:buClr>
              <a:buSzPts val="1600"/>
              <a:buChar char="–"/>
              <a:defRPr sz="1600"/>
            </a:lvl4pPr>
            <a:lvl5pPr marL="2286000" lvl="4" indent="-330200" algn="l">
              <a:spcBef>
                <a:spcPts val="320"/>
              </a:spcBef>
              <a:spcAft>
                <a:spcPts val="0"/>
              </a:spcAft>
              <a:buClr>
                <a:srgbClr val="595959"/>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8" name="Google Shape;3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9" name="Google Shape;39;p6"/>
          <p:cNvCxnSpPr/>
          <p:nvPr/>
        </p:nvCxnSpPr>
        <p:spPr>
          <a:xfrm>
            <a:off x="457200" y="1417638"/>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E3D7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43" name="Google Shape;43;p7"/>
          <p:cNvCxnSpPr/>
          <p:nvPr/>
        </p:nvCxnSpPr>
        <p:spPr>
          <a:xfrm>
            <a:off x="457200" y="1417638"/>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E3D7B"/>
              </a:buClr>
              <a:buSzPts val="2000"/>
              <a:buFont typeface="Rockwel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595959"/>
              </a:buClr>
              <a:buSzPts val="3200"/>
              <a:buChar char="•"/>
              <a:defRPr sz="3200"/>
            </a:lvl1pPr>
            <a:lvl2pPr marL="914400" lvl="1" indent="-406400" algn="l">
              <a:spcBef>
                <a:spcPts val="560"/>
              </a:spcBef>
              <a:spcAft>
                <a:spcPts val="0"/>
              </a:spcAft>
              <a:buClr>
                <a:srgbClr val="595959"/>
              </a:buClr>
              <a:buSzPts val="2800"/>
              <a:buChar char="–"/>
              <a:defRPr sz="2800"/>
            </a:lvl2pPr>
            <a:lvl3pPr marL="1371600" lvl="2" indent="-381000" algn="l">
              <a:spcBef>
                <a:spcPts val="480"/>
              </a:spcBef>
              <a:spcAft>
                <a:spcPts val="0"/>
              </a:spcAft>
              <a:buClr>
                <a:srgbClr val="595959"/>
              </a:buClr>
              <a:buSzPts val="2400"/>
              <a:buChar char="•"/>
              <a:defRPr sz="2400"/>
            </a:lvl3pPr>
            <a:lvl4pPr marL="1828800" lvl="3" indent="-355600" algn="l">
              <a:spcBef>
                <a:spcPts val="400"/>
              </a:spcBef>
              <a:spcAft>
                <a:spcPts val="0"/>
              </a:spcAft>
              <a:buClr>
                <a:srgbClr val="595959"/>
              </a:buClr>
              <a:buSzPts val="2000"/>
              <a:buChar char="–"/>
              <a:defRPr sz="2000"/>
            </a:lvl4pPr>
            <a:lvl5pPr marL="2286000" lvl="4" indent="-355600" algn="l">
              <a:spcBef>
                <a:spcPts val="400"/>
              </a:spcBef>
              <a:spcAft>
                <a:spcPts val="0"/>
              </a:spcAft>
              <a:buClr>
                <a:srgbClr val="595959"/>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595959"/>
              </a:buClr>
              <a:buSzPts val="1400"/>
              <a:buNone/>
              <a:defRPr sz="1400"/>
            </a:lvl1pPr>
            <a:lvl2pPr marL="914400" lvl="1" indent="-228600" algn="l">
              <a:spcBef>
                <a:spcPts val="240"/>
              </a:spcBef>
              <a:spcAft>
                <a:spcPts val="0"/>
              </a:spcAft>
              <a:buClr>
                <a:srgbClr val="595959"/>
              </a:buClr>
              <a:buSzPts val="1200"/>
              <a:buNone/>
              <a:defRPr sz="1200"/>
            </a:lvl2pPr>
            <a:lvl3pPr marL="1371600" lvl="2" indent="-228600" algn="l">
              <a:spcBef>
                <a:spcPts val="200"/>
              </a:spcBef>
              <a:spcAft>
                <a:spcPts val="0"/>
              </a:spcAft>
              <a:buClr>
                <a:srgbClr val="595959"/>
              </a:buClr>
              <a:buSzPts val="1000"/>
              <a:buNone/>
              <a:defRPr sz="1000"/>
            </a:lvl3pPr>
            <a:lvl4pPr marL="1828800" lvl="3" indent="-228600" algn="l">
              <a:spcBef>
                <a:spcPts val="180"/>
              </a:spcBef>
              <a:spcAft>
                <a:spcPts val="0"/>
              </a:spcAft>
              <a:buClr>
                <a:srgbClr val="595959"/>
              </a:buClr>
              <a:buSzPts val="900"/>
              <a:buNone/>
              <a:defRPr sz="900"/>
            </a:lvl4pPr>
            <a:lvl5pPr marL="2286000" lvl="4" indent="-228600" algn="l">
              <a:spcBef>
                <a:spcPts val="180"/>
              </a:spcBef>
              <a:spcAft>
                <a:spcPts val="0"/>
              </a:spcAft>
              <a:buClr>
                <a:srgbClr val="595959"/>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E3D7B"/>
              </a:buClr>
              <a:buSzPts val="2000"/>
              <a:buFont typeface="Rockwel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0"/>
          <p:cNvSpPr>
            <a:spLocks noGrp="1"/>
          </p:cNvSpPr>
          <p:nvPr>
            <p:ph type="pic" idx="2"/>
          </p:nvPr>
        </p:nvSpPr>
        <p:spPr>
          <a:xfrm>
            <a:off x="1792288" y="612775"/>
            <a:ext cx="5486400" cy="4114800"/>
          </a:xfrm>
          <a:prstGeom prst="rect">
            <a:avLst/>
          </a:prstGeom>
          <a:noFill/>
          <a:ln>
            <a:noFill/>
          </a:ln>
        </p:spPr>
      </p:sp>
      <p:sp>
        <p:nvSpPr>
          <p:cNvPr id="54" name="Google Shape;5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595959"/>
              </a:buClr>
              <a:buSzPts val="1400"/>
              <a:buNone/>
              <a:defRPr sz="1400"/>
            </a:lvl1pPr>
            <a:lvl2pPr marL="914400" lvl="1" indent="-228600" algn="l">
              <a:spcBef>
                <a:spcPts val="240"/>
              </a:spcBef>
              <a:spcAft>
                <a:spcPts val="0"/>
              </a:spcAft>
              <a:buClr>
                <a:srgbClr val="595959"/>
              </a:buClr>
              <a:buSzPts val="1200"/>
              <a:buNone/>
              <a:defRPr sz="1200"/>
            </a:lvl2pPr>
            <a:lvl3pPr marL="1371600" lvl="2" indent="-228600" algn="l">
              <a:spcBef>
                <a:spcPts val="200"/>
              </a:spcBef>
              <a:spcAft>
                <a:spcPts val="0"/>
              </a:spcAft>
              <a:buClr>
                <a:srgbClr val="595959"/>
              </a:buClr>
              <a:buSzPts val="1000"/>
              <a:buNone/>
              <a:defRPr sz="1000"/>
            </a:lvl3pPr>
            <a:lvl4pPr marL="1828800" lvl="3" indent="-228600" algn="l">
              <a:spcBef>
                <a:spcPts val="180"/>
              </a:spcBef>
              <a:spcAft>
                <a:spcPts val="0"/>
              </a:spcAft>
              <a:buClr>
                <a:srgbClr val="595959"/>
              </a:buClr>
              <a:buSzPts val="900"/>
              <a:buNone/>
              <a:defRPr sz="900"/>
            </a:lvl4pPr>
            <a:lvl5pPr marL="2286000" lvl="4" indent="-228600" algn="l">
              <a:spcBef>
                <a:spcPts val="180"/>
              </a:spcBef>
              <a:spcAft>
                <a:spcPts val="0"/>
              </a:spcAft>
              <a:buClr>
                <a:srgbClr val="595959"/>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5" name="Google Shape;55;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1E3D7B"/>
              </a:buClr>
              <a:buSzPts val="4400"/>
              <a:buFont typeface="Rockwell"/>
              <a:buNone/>
              <a:defRPr sz="4400" b="0" i="0" u="none" strike="noStrike" cap="none">
                <a:solidFill>
                  <a:srgbClr val="1E3D7B"/>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595959"/>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2" name="Google Shape;12;p1"/>
          <p:cNvPicPr preferRelativeResize="0"/>
          <p:nvPr/>
        </p:nvPicPr>
        <p:blipFill rotWithShape="1">
          <a:blip r:embed="rId13">
            <a:alphaModFix/>
          </a:blip>
          <a:srcRect/>
          <a:stretch/>
        </p:blipFill>
        <p:spPr>
          <a:xfrm>
            <a:off x="0" y="6392644"/>
            <a:ext cx="9144000" cy="4682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2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3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saisd.net/upload/page/0024/docs/State%20of%20Education%20Lege%20Briefing%20Questions%20and%20Responses.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8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8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8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8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9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3"/>
          <p:cNvSpPr txBox="1">
            <a:spLocks noGrp="1"/>
          </p:cNvSpPr>
          <p:nvPr>
            <p:ph type="ctrTitle"/>
          </p:nvPr>
        </p:nvSpPr>
        <p:spPr>
          <a:xfrm>
            <a:off x="457200" y="883002"/>
            <a:ext cx="7772400" cy="1714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Welcome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E3D7B"/>
              </a:buClr>
              <a:buSzPts val="4400"/>
              <a:buFont typeface="Rockwell"/>
              <a:buNone/>
            </a:pPr>
            <a:r>
              <a:rPr lang="en-US"/>
              <a:t>My supervisor would say the </a:t>
            </a:r>
            <a:endParaRPr/>
          </a:p>
        </p:txBody>
      </p:sp>
      <p:sp>
        <p:nvSpPr>
          <p:cNvPr id="131" name="Google Shape;131;p2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203200" lvl="0" indent="0" algn="l" rtl="0">
              <a:spcBef>
                <a:spcPts val="0"/>
              </a:spcBef>
              <a:spcAft>
                <a:spcPts val="0"/>
              </a:spcAft>
              <a:buClr>
                <a:srgbClr val="595959"/>
              </a:buClr>
              <a:buSzPts val="3200"/>
              <a:buNone/>
            </a:pPr>
            <a:endParaRPr sz="2200">
              <a:solidFill>
                <a:srgbClr val="24242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200">
                <a:solidFill>
                  <a:srgbClr val="242424"/>
                </a:solidFill>
                <a:highlight>
                  <a:srgbClr val="FFFFFF"/>
                </a:highlight>
                <a:latin typeface="Calibri"/>
                <a:ea typeface="Calibri"/>
                <a:cs typeface="Calibri"/>
                <a:sym typeface="Calibri"/>
              </a:rPr>
              <a:t>“One of the standout things Andrea did was design all of the Systems of Care Web Banners for the year. With little initial direction, she created beautiful designs to make families feel welcome and want to engage with the resources available to them.” </a:t>
            </a:r>
            <a:r>
              <a:rPr lang="en-US" sz="2100">
                <a:solidFill>
                  <a:schemeClr val="accent1"/>
                </a:solidFill>
                <a:highlight>
                  <a:schemeClr val="lt1"/>
                </a:highlight>
                <a:latin typeface="Calibri"/>
                <a:ea typeface="Calibri"/>
                <a:cs typeface="Calibri"/>
                <a:sym typeface="Calibri"/>
              </a:rPr>
              <a:t>Allison Boeger, Sr. Publications Editor</a:t>
            </a:r>
            <a:endParaRPr sz="2200">
              <a:solidFill>
                <a:srgbClr val="242424"/>
              </a:solidFill>
              <a:highlight>
                <a:srgbClr val="FF00FF"/>
              </a:highlight>
              <a:latin typeface="Calibri"/>
              <a:ea typeface="Calibri"/>
              <a:cs typeface="Calibri"/>
              <a:sym typeface="Calibri"/>
            </a:endParaRPr>
          </a:p>
          <a:p>
            <a:pPr marL="342900" lvl="0" indent="-139700" algn="l" rtl="0">
              <a:spcBef>
                <a:spcPts val="0"/>
              </a:spcBef>
              <a:spcAft>
                <a:spcPts val="0"/>
              </a:spcAft>
              <a:buClr>
                <a:srgbClr val="595959"/>
              </a:buClr>
              <a:buSzPts val="3200"/>
              <a:buNone/>
            </a:pPr>
            <a:endParaRPr sz="4300">
              <a:solidFill>
                <a:schemeClr val="accent1"/>
              </a:solidFill>
            </a:endParaRPr>
          </a:p>
          <a:p>
            <a:pPr marL="342900" lvl="0" indent="-139700" algn="l" rtl="0">
              <a:spcBef>
                <a:spcPts val="0"/>
              </a:spcBef>
              <a:spcAft>
                <a:spcPts val="0"/>
              </a:spcAft>
              <a:buClr>
                <a:srgbClr val="595959"/>
              </a:buClr>
              <a:buSzPts val="3200"/>
              <a:buNone/>
            </a:pPr>
            <a:r>
              <a:rPr lang="en-US">
                <a:solidFill>
                  <a:schemeClr val="accent1"/>
                </a:solidFill>
              </a:rPr>
              <a:t> </a:t>
            </a:r>
            <a:endParaRPr>
              <a:solidFill>
                <a:schemeClr val="accent1"/>
              </a:solidFill>
            </a:endParaRPr>
          </a:p>
          <a:p>
            <a:pPr marL="342900" lvl="0" indent="-139700" algn="l" rtl="0">
              <a:spcBef>
                <a:spcPts val="0"/>
              </a:spcBef>
              <a:spcAft>
                <a:spcPts val="0"/>
              </a:spcAft>
              <a:buClr>
                <a:srgbClr val="595959"/>
              </a:buClr>
              <a:buSzPts val="3200"/>
              <a:buNone/>
            </a:pPr>
            <a:endParaRPr>
              <a:solidFill>
                <a:schemeClr val="accent1"/>
              </a:solidFill>
            </a:endParaRPr>
          </a:p>
        </p:txBody>
      </p:sp>
      <p:sp>
        <p:nvSpPr>
          <p:cNvPr id="132" name="Google Shape;132;p22"/>
          <p:cNvSpPr txBox="1"/>
          <p:nvPr/>
        </p:nvSpPr>
        <p:spPr>
          <a:xfrm>
            <a:off x="457200" y="5338625"/>
            <a:ext cx="6889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Andrea Maldonado</a:t>
            </a:r>
            <a:endParaRPr>
              <a:solidFill>
                <a:schemeClr val="dk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Emily Guardiola</a:t>
            </a:r>
            <a:endParaRPr/>
          </a:p>
        </p:txBody>
      </p:sp>
      <p:sp>
        <p:nvSpPr>
          <p:cNvPr id="751" name="Google Shape;751;p112"/>
          <p:cNvSpPr txBox="1">
            <a:spLocks noGrp="1"/>
          </p:cNvSpPr>
          <p:nvPr>
            <p:ph type="body" idx="1"/>
          </p:nvPr>
        </p:nvSpPr>
        <p:spPr>
          <a:xfrm>
            <a:off x="62450" y="1600200"/>
            <a:ext cx="4256400" cy="4526100"/>
          </a:xfrm>
          <a:prstGeom prst="rect">
            <a:avLst/>
          </a:prstGeom>
          <a:noFill/>
          <a:ln>
            <a:noFill/>
          </a:ln>
        </p:spPr>
        <p:txBody>
          <a:bodyPr spcFirstLastPara="1" wrap="square" lIns="91425" tIns="45700" rIns="91425" bIns="45700" anchor="t" anchorCtr="0">
            <a:noAutofit/>
          </a:bodyPr>
          <a:lstStyle/>
          <a:p>
            <a:pPr marL="342900" lvl="0" indent="-139700" algn="l" rtl="0">
              <a:lnSpc>
                <a:spcPct val="80000"/>
              </a:lnSpc>
              <a:spcBef>
                <a:spcPts val="0"/>
              </a:spcBef>
              <a:spcAft>
                <a:spcPts val="0"/>
              </a:spcAft>
              <a:buClr>
                <a:srgbClr val="595959"/>
              </a:buClr>
              <a:buSzPts val="2720"/>
              <a:buNone/>
            </a:pPr>
            <a:r>
              <a:rPr lang="en-US" sz="2820">
                <a:solidFill>
                  <a:schemeClr val="accent1"/>
                </a:solidFill>
              </a:rPr>
              <a:t>I am a recent graduate from Sam Houston and St. Philip’s College. I will be finishing my bachelor’s degree at A&amp;M San Antonio in pursuit of a cybersecurity analyst position. An interesting fact about me is that I love black coffee.</a:t>
            </a:r>
            <a:endParaRPr sz="2820">
              <a:solidFill>
                <a:schemeClr val="accent1"/>
              </a:solidFill>
            </a:endParaRPr>
          </a:p>
        </p:txBody>
      </p:sp>
      <p:pic>
        <p:nvPicPr>
          <p:cNvPr id="752" name="Google Shape;752;p112"/>
          <p:cNvPicPr preferRelativeResize="0"/>
          <p:nvPr/>
        </p:nvPicPr>
        <p:blipFill rotWithShape="1">
          <a:blip r:embed="rId3">
            <a:alphaModFix/>
          </a:blip>
          <a:srcRect t="2659" b="8985"/>
          <a:stretch/>
        </p:blipFill>
        <p:spPr>
          <a:xfrm>
            <a:off x="4396950" y="1280037"/>
            <a:ext cx="4256400" cy="4869765"/>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1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Kaylee Gomez</a:t>
            </a:r>
            <a:endParaRPr/>
          </a:p>
        </p:txBody>
      </p:sp>
      <p:sp>
        <p:nvSpPr>
          <p:cNvPr id="758" name="Google Shape;758;p113"/>
          <p:cNvSpPr txBox="1">
            <a:spLocks noGrp="1"/>
          </p:cNvSpPr>
          <p:nvPr>
            <p:ph type="body" idx="1"/>
          </p:nvPr>
        </p:nvSpPr>
        <p:spPr>
          <a:xfrm>
            <a:off x="457200" y="1600200"/>
            <a:ext cx="39657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I go to Cast Tech. I’m going into my Junior year (11th) and focus on the cyber security and business pathway. One interesting fact is I play soccer.  </a:t>
            </a:r>
            <a:endParaRPr>
              <a:solidFill>
                <a:schemeClr val="accent1"/>
              </a:solidFill>
            </a:endParaRPr>
          </a:p>
        </p:txBody>
      </p:sp>
      <p:pic>
        <p:nvPicPr>
          <p:cNvPr id="759" name="Google Shape;759;p113"/>
          <p:cNvPicPr preferRelativeResize="0"/>
          <p:nvPr/>
        </p:nvPicPr>
        <p:blipFill rotWithShape="1">
          <a:blip r:embed="rId3">
            <a:alphaModFix/>
          </a:blip>
          <a:srcRect t="1941" b="1941"/>
          <a:stretch/>
        </p:blipFill>
        <p:spPr>
          <a:xfrm>
            <a:off x="4295125" y="1051750"/>
            <a:ext cx="4679049" cy="5714900"/>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Jonah Tonick</a:t>
            </a:r>
            <a:endParaRPr/>
          </a:p>
        </p:txBody>
      </p:sp>
      <p:sp>
        <p:nvSpPr>
          <p:cNvPr id="765" name="Google Shape;765;p114"/>
          <p:cNvSpPr txBox="1">
            <a:spLocks noGrp="1"/>
          </p:cNvSpPr>
          <p:nvPr>
            <p:ph type="body" idx="1"/>
          </p:nvPr>
        </p:nvSpPr>
        <p:spPr>
          <a:xfrm>
            <a:off x="457200" y="1608150"/>
            <a:ext cx="6300600" cy="4526100"/>
          </a:xfrm>
          <a:prstGeom prst="rect">
            <a:avLst/>
          </a:prstGeom>
          <a:noFill/>
          <a:ln>
            <a:noFill/>
          </a:ln>
        </p:spPr>
        <p:txBody>
          <a:bodyPr spcFirstLastPara="1" wrap="square" lIns="91425" tIns="45700" rIns="91425" bIns="45700" anchor="t" anchorCtr="0">
            <a:normAutofit lnSpcReduction="10000"/>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I am a Junior at CAST Tech. Today, I am excited to share my educational journey with you, which revolves around the fields of UX Design and Cybersecurity. Additionally, I find joy in creating music and have been fortunate to perform in various concerts.</a:t>
            </a: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pic>
        <p:nvPicPr>
          <p:cNvPr id="766" name="Google Shape;766;p114"/>
          <p:cNvPicPr preferRelativeResize="0"/>
          <p:nvPr/>
        </p:nvPicPr>
        <p:blipFill>
          <a:blip r:embed="rId3">
            <a:alphaModFix/>
          </a:blip>
          <a:stretch>
            <a:fillRect/>
          </a:stretch>
        </p:blipFill>
        <p:spPr>
          <a:xfrm>
            <a:off x="6843857" y="2172471"/>
            <a:ext cx="1872974" cy="1864224"/>
          </a:xfrm>
          <a:prstGeom prst="rect">
            <a:avLst/>
          </a:prstGeom>
          <a:noFill/>
          <a:ln>
            <a:noFill/>
          </a:ln>
        </p:spPr>
      </p:pic>
      <p:pic>
        <p:nvPicPr>
          <p:cNvPr id="767" name="Google Shape;767;p114"/>
          <p:cNvPicPr preferRelativeResize="0"/>
          <p:nvPr/>
        </p:nvPicPr>
        <p:blipFill>
          <a:blip r:embed="rId3">
            <a:alphaModFix/>
          </a:blip>
          <a:stretch>
            <a:fillRect/>
          </a:stretch>
        </p:blipFill>
        <p:spPr>
          <a:xfrm>
            <a:off x="6757807" y="2172471"/>
            <a:ext cx="1872974" cy="1864224"/>
          </a:xfrm>
          <a:prstGeom prst="rect">
            <a:avLst/>
          </a:prstGeom>
          <a:noFill/>
          <a:ln>
            <a:noFill/>
          </a:ln>
        </p:spPr>
      </p:pic>
      <p:sp>
        <p:nvSpPr>
          <p:cNvPr id="768" name="Google Shape;768;p114"/>
          <p:cNvSpPr txBox="1"/>
          <p:nvPr/>
        </p:nvSpPr>
        <p:spPr>
          <a:xfrm>
            <a:off x="6843850" y="4112550"/>
            <a:ext cx="4885200" cy="46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800">
                <a:solidFill>
                  <a:schemeClr val="dk1"/>
                </a:solidFill>
              </a:rPr>
              <a:t>Resume</a:t>
            </a:r>
            <a:endParaRPr sz="2800">
              <a:solidFill>
                <a:schemeClr val="dk1"/>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Akan Rivera</a:t>
            </a:r>
            <a:endParaRPr/>
          </a:p>
        </p:txBody>
      </p:sp>
      <p:sp>
        <p:nvSpPr>
          <p:cNvPr id="774" name="Google Shape;774;p115"/>
          <p:cNvSpPr txBox="1">
            <a:spLocks noGrp="1"/>
          </p:cNvSpPr>
          <p:nvPr>
            <p:ph type="body" idx="1"/>
          </p:nvPr>
        </p:nvSpPr>
        <p:spPr>
          <a:xfrm>
            <a:off x="382675" y="1583000"/>
            <a:ext cx="5887800" cy="45261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100000"/>
              </a:lnSpc>
              <a:spcBef>
                <a:spcPts val="0"/>
              </a:spcBef>
              <a:spcAft>
                <a:spcPts val="0"/>
              </a:spcAft>
              <a:buClr>
                <a:srgbClr val="595959"/>
              </a:buClr>
              <a:buSzPts val="3200"/>
              <a:buNone/>
            </a:pPr>
            <a:r>
              <a:rPr lang="en-US" sz="2800">
                <a:solidFill>
                  <a:schemeClr val="accent1"/>
                </a:solidFill>
              </a:rPr>
              <a:t>About me:</a:t>
            </a:r>
            <a:endParaRPr sz="2800">
              <a:solidFill>
                <a:schemeClr val="accent1"/>
              </a:solidFill>
            </a:endParaRPr>
          </a:p>
          <a:p>
            <a:pPr marL="0" lvl="0" indent="0" algn="l" rtl="0">
              <a:lnSpc>
                <a:spcPct val="100000"/>
              </a:lnSpc>
              <a:spcBef>
                <a:spcPts val="0"/>
              </a:spcBef>
              <a:spcAft>
                <a:spcPts val="0"/>
              </a:spcAft>
              <a:buClr>
                <a:srgbClr val="595959"/>
              </a:buClr>
              <a:buSzPts val="3200"/>
              <a:buNone/>
            </a:pPr>
            <a:endParaRPr sz="2000">
              <a:solidFill>
                <a:schemeClr val="accent1"/>
              </a:solidFill>
            </a:endParaRPr>
          </a:p>
          <a:p>
            <a:pPr marL="1371600" lvl="0" indent="-317500" algn="just" rtl="0">
              <a:lnSpc>
                <a:spcPct val="100000"/>
              </a:lnSpc>
              <a:spcBef>
                <a:spcPts val="0"/>
              </a:spcBef>
              <a:spcAft>
                <a:spcPts val="0"/>
              </a:spcAft>
              <a:buClr>
                <a:schemeClr val="accent1"/>
              </a:buClr>
              <a:buSzPts val="1400"/>
              <a:buChar char="•"/>
            </a:pPr>
            <a:r>
              <a:rPr lang="en-US" sz="2800">
                <a:solidFill>
                  <a:schemeClr val="accent1"/>
                </a:solidFill>
              </a:rPr>
              <a:t>I go to CAST Tech High School</a:t>
            </a:r>
            <a:endParaRPr sz="2800">
              <a:solidFill>
                <a:schemeClr val="accent1"/>
              </a:solidFill>
            </a:endParaRPr>
          </a:p>
          <a:p>
            <a:pPr marL="1371600" lvl="0" indent="-317500" algn="just" rtl="0">
              <a:lnSpc>
                <a:spcPct val="100000"/>
              </a:lnSpc>
              <a:spcBef>
                <a:spcPts val="0"/>
              </a:spcBef>
              <a:spcAft>
                <a:spcPts val="0"/>
              </a:spcAft>
              <a:buClr>
                <a:schemeClr val="accent1"/>
              </a:buClr>
              <a:buSzPts val="1400"/>
              <a:buChar char="•"/>
            </a:pPr>
            <a:r>
              <a:rPr lang="en-US" sz="2800">
                <a:solidFill>
                  <a:schemeClr val="accent1"/>
                </a:solidFill>
              </a:rPr>
              <a:t>I am going into Junior year</a:t>
            </a:r>
            <a:endParaRPr sz="2800">
              <a:solidFill>
                <a:schemeClr val="accent1"/>
              </a:solidFill>
            </a:endParaRPr>
          </a:p>
          <a:p>
            <a:pPr marL="1371600" lvl="0" indent="-317500" algn="just" rtl="0">
              <a:lnSpc>
                <a:spcPct val="100000"/>
              </a:lnSpc>
              <a:spcBef>
                <a:spcPts val="0"/>
              </a:spcBef>
              <a:spcAft>
                <a:spcPts val="0"/>
              </a:spcAft>
              <a:buClr>
                <a:schemeClr val="accent1"/>
              </a:buClr>
              <a:buSzPts val="1400"/>
              <a:buChar char="•"/>
            </a:pPr>
            <a:r>
              <a:rPr lang="en-US" sz="2800">
                <a:solidFill>
                  <a:schemeClr val="accent1"/>
                </a:solidFill>
              </a:rPr>
              <a:t>My career path is Cyber Security, and I wish to pursue a career in Cyber Forensics </a:t>
            </a:r>
            <a:endParaRPr sz="2800">
              <a:solidFill>
                <a:schemeClr val="accent1"/>
              </a:solidFill>
            </a:endParaRPr>
          </a:p>
          <a:p>
            <a:pPr marL="1371600" lvl="0" indent="-317500" algn="just" rtl="0">
              <a:lnSpc>
                <a:spcPct val="100000"/>
              </a:lnSpc>
              <a:spcBef>
                <a:spcPts val="0"/>
              </a:spcBef>
              <a:spcAft>
                <a:spcPts val="0"/>
              </a:spcAft>
              <a:buClr>
                <a:schemeClr val="accent1"/>
              </a:buClr>
              <a:buSzPts val="1400"/>
              <a:buChar char="•"/>
            </a:pPr>
            <a:r>
              <a:rPr lang="en-US" sz="2800">
                <a:solidFill>
                  <a:schemeClr val="accent1"/>
                </a:solidFill>
              </a:rPr>
              <a:t>I enjoy traveling and cultural foods</a:t>
            </a:r>
            <a:endParaRPr sz="2800">
              <a:solidFill>
                <a:schemeClr val="accent1"/>
              </a:solidFill>
            </a:endParaRPr>
          </a:p>
          <a:p>
            <a:pPr marL="457200" lvl="0" indent="0" algn="l" rtl="0">
              <a:lnSpc>
                <a:spcPct val="100000"/>
              </a:lnSpc>
              <a:spcBef>
                <a:spcPts val="0"/>
              </a:spcBef>
              <a:spcAft>
                <a:spcPts val="0"/>
              </a:spcAft>
              <a:buNone/>
            </a:pPr>
            <a:endParaRPr>
              <a:solidFill>
                <a:schemeClr val="accent1"/>
              </a:solidFill>
            </a:endParaRPr>
          </a:p>
        </p:txBody>
      </p:sp>
      <p:pic>
        <p:nvPicPr>
          <p:cNvPr id="775" name="Google Shape;775;p115"/>
          <p:cNvPicPr preferRelativeResize="0"/>
          <p:nvPr/>
        </p:nvPicPr>
        <p:blipFill>
          <a:blip r:embed="rId3">
            <a:alphaModFix/>
          </a:blip>
          <a:stretch>
            <a:fillRect/>
          </a:stretch>
        </p:blipFill>
        <p:spPr>
          <a:xfrm>
            <a:off x="6516176" y="2240776"/>
            <a:ext cx="1927500" cy="1941650"/>
          </a:xfrm>
          <a:prstGeom prst="rect">
            <a:avLst/>
          </a:prstGeom>
          <a:noFill/>
          <a:ln>
            <a:noFill/>
          </a:ln>
        </p:spPr>
      </p:pic>
      <p:sp>
        <p:nvSpPr>
          <p:cNvPr id="776" name="Google Shape;776;p115"/>
          <p:cNvSpPr txBox="1"/>
          <p:nvPr/>
        </p:nvSpPr>
        <p:spPr>
          <a:xfrm>
            <a:off x="6559925" y="4215775"/>
            <a:ext cx="4885200" cy="46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800">
                <a:solidFill>
                  <a:schemeClr val="dk1"/>
                </a:solidFill>
              </a:rPr>
              <a:t>Resume</a:t>
            </a:r>
            <a:endParaRPr sz="2800">
              <a:solidFill>
                <a:schemeClr val="dk1"/>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Adan Barbosa</a:t>
            </a:r>
            <a:endParaRPr/>
          </a:p>
        </p:txBody>
      </p:sp>
      <p:sp>
        <p:nvSpPr>
          <p:cNvPr id="782" name="Google Shape;782;p11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700">
                <a:solidFill>
                  <a:schemeClr val="accent1"/>
                </a:solidFill>
              </a:rPr>
              <a:t>I’m an upcoming senior at Cast Tech High School and i’m trying to further my career into IT and one of my hobbies is playing the guitar.  </a:t>
            </a:r>
            <a:endParaRPr sz="2700">
              <a:solidFill>
                <a:schemeClr val="accent1"/>
              </a:solidFill>
            </a:endParaRPr>
          </a:p>
          <a:p>
            <a:pPr marL="0" lvl="0" indent="0" algn="l" rtl="0">
              <a:lnSpc>
                <a:spcPct val="100000"/>
              </a:lnSpc>
              <a:spcBef>
                <a:spcPts val="0"/>
              </a:spcBef>
              <a:spcAft>
                <a:spcPts val="0"/>
              </a:spcAft>
              <a:buNone/>
            </a:pPr>
            <a:endParaRPr sz="2700">
              <a:solidFill>
                <a:schemeClr val="accent1"/>
              </a:solidFill>
            </a:endParaRPr>
          </a:p>
          <a:p>
            <a:pPr marL="0" lvl="0" indent="0" algn="l" rtl="0">
              <a:lnSpc>
                <a:spcPct val="100000"/>
              </a:lnSpc>
              <a:spcBef>
                <a:spcPts val="0"/>
              </a:spcBef>
              <a:spcAft>
                <a:spcPts val="0"/>
              </a:spcAft>
              <a:buNone/>
            </a:pPr>
            <a:endParaRPr sz="2700">
              <a:solidFill>
                <a:schemeClr val="accent1"/>
              </a:solidFill>
            </a:endParaRPr>
          </a:p>
          <a:p>
            <a:pPr marL="0" lvl="0" indent="0" algn="l" rtl="0">
              <a:lnSpc>
                <a:spcPct val="100000"/>
              </a:lnSpc>
              <a:spcBef>
                <a:spcPts val="0"/>
              </a:spcBef>
              <a:spcAft>
                <a:spcPts val="0"/>
              </a:spcAft>
              <a:buNone/>
            </a:pPr>
            <a:r>
              <a:rPr lang="en-US" sz="2700">
                <a:solidFill>
                  <a:schemeClr val="accent1"/>
                </a:solidFill>
              </a:rPr>
              <a:t>                    </a:t>
            </a:r>
            <a:endParaRPr sz="2700">
              <a:solidFill>
                <a:schemeClr val="accent1"/>
              </a:solidFill>
            </a:endParaRPr>
          </a:p>
          <a:p>
            <a:pPr marL="0" lvl="0" indent="0" algn="l" rtl="0">
              <a:lnSpc>
                <a:spcPct val="100000"/>
              </a:lnSpc>
              <a:spcBef>
                <a:spcPts val="0"/>
              </a:spcBef>
              <a:spcAft>
                <a:spcPts val="0"/>
              </a:spcAft>
              <a:buNone/>
            </a:pPr>
            <a:r>
              <a:rPr lang="en-US" sz="2700">
                <a:solidFill>
                  <a:schemeClr val="accent1"/>
                </a:solidFill>
              </a:rPr>
              <a:t>                  </a:t>
            </a:r>
            <a:endParaRPr sz="2700">
              <a:solidFill>
                <a:schemeClr val="accent1"/>
              </a:solidFill>
            </a:endParaRPr>
          </a:p>
        </p:txBody>
      </p:sp>
      <p:pic>
        <p:nvPicPr>
          <p:cNvPr id="783" name="Google Shape;783;p116"/>
          <p:cNvPicPr preferRelativeResize="0"/>
          <p:nvPr/>
        </p:nvPicPr>
        <p:blipFill>
          <a:blip r:embed="rId3">
            <a:alphaModFix/>
          </a:blip>
          <a:stretch>
            <a:fillRect/>
          </a:stretch>
        </p:blipFill>
        <p:spPr>
          <a:xfrm>
            <a:off x="5622475" y="2507175"/>
            <a:ext cx="2800952" cy="2800952"/>
          </a:xfrm>
          <a:prstGeom prst="rect">
            <a:avLst/>
          </a:prstGeom>
          <a:noFill/>
          <a:ln>
            <a:noFill/>
          </a:ln>
        </p:spPr>
      </p:pic>
      <p:sp>
        <p:nvSpPr>
          <p:cNvPr id="784" name="Google Shape;784;p116"/>
          <p:cNvSpPr txBox="1"/>
          <p:nvPr/>
        </p:nvSpPr>
        <p:spPr>
          <a:xfrm>
            <a:off x="5858725" y="5242200"/>
            <a:ext cx="4885200" cy="46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800">
                <a:solidFill>
                  <a:schemeClr val="dk1"/>
                </a:solidFill>
              </a:rPr>
              <a:t>Resume</a:t>
            </a:r>
            <a:endParaRPr sz="2800">
              <a:solidFill>
                <a:schemeClr val="dk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Andrew Flores</a:t>
            </a:r>
            <a:endParaRPr/>
          </a:p>
        </p:txBody>
      </p:sp>
      <p:sp>
        <p:nvSpPr>
          <p:cNvPr id="790" name="Google Shape;790;p117"/>
          <p:cNvSpPr txBox="1">
            <a:spLocks noGrp="1"/>
          </p:cNvSpPr>
          <p:nvPr>
            <p:ph type="body" idx="1"/>
          </p:nvPr>
        </p:nvSpPr>
        <p:spPr>
          <a:xfrm>
            <a:off x="457200" y="1600200"/>
            <a:ext cx="5543700" cy="45261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0"/>
              </a:spcBef>
              <a:spcAft>
                <a:spcPts val="1200"/>
              </a:spcAft>
              <a:buClr>
                <a:schemeClr val="dk1"/>
              </a:buClr>
              <a:buSzPts val="1100"/>
              <a:buFont typeface="Arial"/>
              <a:buNone/>
            </a:pPr>
            <a:r>
              <a:rPr lang="en-US" sz="2700">
                <a:solidFill>
                  <a:schemeClr val="accent1"/>
                </a:solidFill>
              </a:rPr>
              <a:t>My name is Andrew Flores, I am an oncoming junior at CAST Tech HS. I have been involved in IT for years, and the SAISD Internship has been my first experience in an IT related job. I am looking forward to using the experience and networks I gained here in my future.</a:t>
            </a:r>
            <a:endParaRPr sz="2700">
              <a:solidFill>
                <a:schemeClr val="accent1"/>
              </a:solidFill>
            </a:endParaRPr>
          </a:p>
        </p:txBody>
      </p:sp>
      <p:sp>
        <p:nvSpPr>
          <p:cNvPr id="791" name="Google Shape;791;p117"/>
          <p:cNvSpPr txBox="1"/>
          <p:nvPr/>
        </p:nvSpPr>
        <p:spPr>
          <a:xfrm>
            <a:off x="6111025" y="5471575"/>
            <a:ext cx="4885200" cy="46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800">
                <a:solidFill>
                  <a:schemeClr val="dk1"/>
                </a:solidFill>
              </a:rPr>
              <a:t>Resume</a:t>
            </a:r>
            <a:endParaRPr sz="2800">
              <a:solidFill>
                <a:schemeClr val="dk1"/>
              </a:solidFill>
            </a:endParaRPr>
          </a:p>
        </p:txBody>
      </p:sp>
      <p:pic>
        <p:nvPicPr>
          <p:cNvPr id="792" name="Google Shape;792;p117"/>
          <p:cNvPicPr preferRelativeResize="0"/>
          <p:nvPr/>
        </p:nvPicPr>
        <p:blipFill>
          <a:blip r:embed="rId3">
            <a:alphaModFix/>
          </a:blip>
          <a:stretch>
            <a:fillRect/>
          </a:stretch>
        </p:blipFill>
        <p:spPr>
          <a:xfrm>
            <a:off x="6086950" y="3012350"/>
            <a:ext cx="2394150" cy="236285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Department Highlight</a:t>
            </a:r>
            <a:endParaRPr/>
          </a:p>
        </p:txBody>
      </p:sp>
      <p:sp>
        <p:nvSpPr>
          <p:cNvPr id="798" name="Google Shape;798;p11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0" algn="l" rtl="0">
              <a:lnSpc>
                <a:spcPct val="100000"/>
              </a:lnSpc>
              <a:spcBef>
                <a:spcPts val="0"/>
              </a:spcBef>
              <a:spcAft>
                <a:spcPts val="0"/>
              </a:spcAft>
              <a:buClr>
                <a:srgbClr val="595959"/>
              </a:buClr>
              <a:buSzPts val="3200"/>
              <a:buNone/>
            </a:pPr>
            <a:r>
              <a:rPr lang="en-US">
                <a:solidFill>
                  <a:schemeClr val="accent1"/>
                </a:solidFill>
              </a:rPr>
              <a:t>The Information Technology Department ensures the smooth deployment and operations of technology across SAISD.</a:t>
            </a: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sp>
        <p:nvSpPr>
          <p:cNvPr id="799" name="Google Shape;799;p118"/>
          <p:cNvSpPr txBox="1"/>
          <p:nvPr/>
        </p:nvSpPr>
        <p:spPr>
          <a:xfrm>
            <a:off x="208125" y="579652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Nicolas Alonzo</a:t>
            </a:r>
            <a:endParaRPr>
              <a:solidFill>
                <a:schemeClr val="dk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Job Description</a:t>
            </a:r>
            <a:endParaRPr/>
          </a:p>
        </p:txBody>
      </p:sp>
      <p:sp>
        <p:nvSpPr>
          <p:cNvPr id="805" name="Google Shape;805;p11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0" algn="l" rtl="0">
              <a:lnSpc>
                <a:spcPct val="100000"/>
              </a:lnSpc>
              <a:spcBef>
                <a:spcPts val="0"/>
              </a:spcBef>
              <a:spcAft>
                <a:spcPts val="0"/>
              </a:spcAft>
              <a:buClr>
                <a:srgbClr val="595959"/>
              </a:buClr>
              <a:buSzPts val="3200"/>
              <a:buFont typeface="Arial"/>
              <a:buNone/>
            </a:pPr>
            <a:r>
              <a:rPr lang="en-US">
                <a:solidFill>
                  <a:schemeClr val="accent1"/>
                </a:solidFill>
              </a:rPr>
              <a:t>Assisting the network, security, hardware, field technician, help desk, and application departments in their mission to ensure maximum uptime for SAISD.</a:t>
            </a:r>
            <a:endParaRPr>
              <a:solidFill>
                <a:schemeClr val="accent1"/>
              </a:solidFill>
            </a:endParaRPr>
          </a:p>
          <a:p>
            <a:pPr marL="342900" lvl="0" indent="-139700" algn="l" rtl="0">
              <a:lnSpc>
                <a:spcPct val="100000"/>
              </a:lnSpc>
              <a:spcBef>
                <a:spcPts val="0"/>
              </a:spcBef>
              <a:spcAft>
                <a:spcPts val="0"/>
              </a:spcAft>
              <a:buClr>
                <a:srgbClr val="595959"/>
              </a:buClr>
              <a:buSzPts val="3200"/>
              <a:buNone/>
            </a:pPr>
            <a:r>
              <a:rPr lang="en-US">
                <a:solidFill>
                  <a:schemeClr val="accent1"/>
                </a:solidFill>
              </a:rPr>
              <a:t> </a:t>
            </a:r>
            <a:endParaRPr>
              <a:solidFill>
                <a:schemeClr val="accent1"/>
              </a:solidFill>
            </a:endParaRPr>
          </a:p>
        </p:txBody>
      </p:sp>
      <p:sp>
        <p:nvSpPr>
          <p:cNvPr id="806" name="Google Shape;806;p119"/>
          <p:cNvSpPr txBox="1"/>
          <p:nvPr/>
        </p:nvSpPr>
        <p:spPr>
          <a:xfrm>
            <a:off x="83250" y="579652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Jonah Tonick</a:t>
            </a:r>
            <a:endParaRPr>
              <a:solidFill>
                <a:schemeClr val="dk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Job Description</a:t>
            </a:r>
            <a:endParaRPr/>
          </a:p>
        </p:txBody>
      </p:sp>
      <p:sp>
        <p:nvSpPr>
          <p:cNvPr id="812" name="Google Shape;812;p12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fontScale="70000" lnSpcReduction="20000"/>
          </a:bodyPr>
          <a:lstStyle/>
          <a:p>
            <a:pPr marL="342900" lvl="0" indent="-139700" algn="l" rtl="0">
              <a:spcBef>
                <a:spcPts val="0"/>
              </a:spcBef>
              <a:spcAft>
                <a:spcPts val="0"/>
              </a:spcAft>
              <a:buClr>
                <a:schemeClr val="dk1"/>
              </a:buClr>
              <a:buSzPct val="34375"/>
              <a:buFont typeface="Arial"/>
              <a:buNone/>
            </a:pPr>
            <a:r>
              <a:rPr lang="en-US">
                <a:solidFill>
                  <a:schemeClr val="accent1"/>
                </a:solidFill>
              </a:rPr>
              <a:t>During my shadowing in the Cybersecurity area, I gained insights into cyber threats and protective measures, such as strong passwords and encryption.</a:t>
            </a:r>
            <a:endParaRPr>
              <a:solidFill>
                <a:schemeClr val="accent1"/>
              </a:solidFill>
            </a:endParaRPr>
          </a:p>
          <a:p>
            <a:pPr marL="342900" lvl="0" indent="-139700" algn="l" rtl="0">
              <a:spcBef>
                <a:spcPts val="0"/>
              </a:spcBef>
              <a:spcAft>
                <a:spcPts val="0"/>
              </a:spcAft>
              <a:buClr>
                <a:schemeClr val="dk1"/>
              </a:buClr>
              <a:buSzPct val="34375"/>
              <a:buFont typeface="Arial"/>
              <a:buNone/>
            </a:pPr>
            <a:endParaRPr>
              <a:solidFill>
                <a:schemeClr val="accent1"/>
              </a:solidFill>
            </a:endParaRPr>
          </a:p>
          <a:p>
            <a:pPr marL="342900" lvl="0" indent="-139700" algn="l" rtl="0">
              <a:spcBef>
                <a:spcPts val="0"/>
              </a:spcBef>
              <a:spcAft>
                <a:spcPts val="0"/>
              </a:spcAft>
              <a:buClr>
                <a:schemeClr val="dk1"/>
              </a:buClr>
              <a:buSzPct val="34375"/>
              <a:buFont typeface="Arial"/>
              <a:buNone/>
            </a:pPr>
            <a:r>
              <a:rPr lang="en-US">
                <a:solidFill>
                  <a:schemeClr val="accent1"/>
                </a:solidFill>
              </a:rPr>
              <a:t>While at Hardware Repair I have acquired hands-on experience troubleshooting hardware components and preventive maintenance.</a:t>
            </a:r>
            <a:endParaRPr>
              <a:solidFill>
                <a:schemeClr val="accent1"/>
              </a:solidFill>
            </a:endParaRPr>
          </a:p>
          <a:p>
            <a:pPr marL="342900" lvl="0" indent="-139700" algn="l" rtl="0">
              <a:spcBef>
                <a:spcPts val="0"/>
              </a:spcBef>
              <a:spcAft>
                <a:spcPts val="0"/>
              </a:spcAft>
              <a:buClr>
                <a:schemeClr val="dk1"/>
              </a:buClr>
              <a:buSzPct val="34375"/>
              <a:buFont typeface="Arial"/>
              <a:buNone/>
            </a:pPr>
            <a:endParaRPr>
              <a:solidFill>
                <a:schemeClr val="accent1"/>
              </a:solidFill>
            </a:endParaRPr>
          </a:p>
          <a:p>
            <a:pPr marL="342900" lvl="0" indent="-139700" algn="l" rtl="0">
              <a:spcBef>
                <a:spcPts val="0"/>
              </a:spcBef>
              <a:spcAft>
                <a:spcPts val="0"/>
              </a:spcAft>
              <a:buClr>
                <a:schemeClr val="dk1"/>
              </a:buClr>
              <a:buSzPct val="34375"/>
              <a:buFont typeface="Arial"/>
              <a:buNone/>
            </a:pPr>
            <a:r>
              <a:rPr lang="en-US">
                <a:solidFill>
                  <a:schemeClr val="accent1"/>
                </a:solidFill>
              </a:rPr>
              <a:t>In the networking field I have explored network setup, configuration, and security to ensure seamless data flow.</a:t>
            </a:r>
            <a:endParaRPr>
              <a:solidFill>
                <a:schemeClr val="accent1"/>
              </a:solidFill>
            </a:endParaRPr>
          </a:p>
          <a:p>
            <a:pPr marL="342900" lvl="0" indent="-139700" algn="l" rtl="0">
              <a:spcBef>
                <a:spcPts val="0"/>
              </a:spcBef>
              <a:spcAft>
                <a:spcPts val="0"/>
              </a:spcAft>
              <a:buClr>
                <a:schemeClr val="dk1"/>
              </a:buClr>
              <a:buSzPct val="34375"/>
              <a:buFont typeface="Arial"/>
              <a:buNone/>
            </a:pPr>
            <a:endParaRPr>
              <a:solidFill>
                <a:schemeClr val="accent1"/>
              </a:solidFill>
            </a:endParaRPr>
          </a:p>
          <a:p>
            <a:pPr marL="342900" lvl="0" indent="-139700" algn="l" rtl="0">
              <a:spcBef>
                <a:spcPts val="0"/>
              </a:spcBef>
              <a:spcAft>
                <a:spcPts val="0"/>
              </a:spcAft>
              <a:buClr>
                <a:schemeClr val="dk1"/>
              </a:buClr>
              <a:buSzPct val="34375"/>
              <a:buFont typeface="Arial"/>
              <a:buNone/>
            </a:pPr>
            <a:r>
              <a:rPr lang="en-US">
                <a:solidFill>
                  <a:schemeClr val="accent1"/>
                </a:solidFill>
              </a:rPr>
              <a:t>During my time in Help Desk I learned much about Enhanced problem-solving and communication skills in resolving user technical issues.</a:t>
            </a:r>
            <a:endParaRPr>
              <a:solidFill>
                <a:schemeClr val="accent1"/>
              </a:solidFill>
            </a:endParaRPr>
          </a:p>
          <a:p>
            <a:pPr marL="342900" lvl="0" indent="-139700" algn="l" rtl="0">
              <a:lnSpc>
                <a:spcPct val="100000"/>
              </a:lnSpc>
              <a:spcBef>
                <a:spcPts val="0"/>
              </a:spcBef>
              <a:spcAft>
                <a:spcPts val="0"/>
              </a:spcAft>
              <a:buClr>
                <a:srgbClr val="595959"/>
              </a:buClr>
              <a:buSzPct val="100000"/>
              <a:buNone/>
            </a:pPr>
            <a:r>
              <a:rPr lang="en-US">
                <a:solidFill>
                  <a:schemeClr val="accent1"/>
                </a:solidFill>
              </a:rPr>
              <a:t> </a:t>
            </a:r>
            <a:endParaRPr>
              <a:solidFill>
                <a:schemeClr val="accent1"/>
              </a:solidFill>
            </a:endParaRPr>
          </a:p>
        </p:txBody>
      </p:sp>
      <p:sp>
        <p:nvSpPr>
          <p:cNvPr id="813" name="Google Shape;813;p120"/>
          <p:cNvSpPr txBox="1"/>
          <p:nvPr/>
        </p:nvSpPr>
        <p:spPr>
          <a:xfrm>
            <a:off x="83250" y="579652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Akan Rivera</a:t>
            </a:r>
            <a:endParaRPr>
              <a:solidFill>
                <a:schemeClr val="dk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My supervisor would say the best thing I did was… </a:t>
            </a:r>
            <a:endParaRPr/>
          </a:p>
        </p:txBody>
      </p:sp>
      <p:sp>
        <p:nvSpPr>
          <p:cNvPr id="819" name="Google Shape;819;p121"/>
          <p:cNvSpPr txBox="1">
            <a:spLocks noGrp="1"/>
          </p:cNvSpPr>
          <p:nvPr>
            <p:ph type="body" idx="1"/>
          </p:nvPr>
        </p:nvSpPr>
        <p:spPr>
          <a:xfrm>
            <a:off x="251791" y="1639957"/>
            <a:ext cx="8229600" cy="4526100"/>
          </a:xfrm>
          <a:prstGeom prst="rect">
            <a:avLst/>
          </a:prstGeom>
          <a:noFill/>
          <a:ln>
            <a:noFill/>
          </a:ln>
        </p:spPr>
        <p:txBody>
          <a:bodyPr spcFirstLastPara="1" wrap="square" lIns="91425" tIns="45700" rIns="91425" bIns="45700" anchor="t" anchorCtr="0">
            <a:normAutofit fontScale="77500" lnSpcReduction="10000"/>
          </a:bodyPr>
          <a:lstStyle/>
          <a:p>
            <a:pPr marL="0" lvl="0" indent="0" algn="l" rtl="0">
              <a:lnSpc>
                <a:spcPct val="100000"/>
              </a:lnSpc>
              <a:spcBef>
                <a:spcPts val="0"/>
              </a:spcBef>
              <a:spcAft>
                <a:spcPts val="0"/>
              </a:spcAft>
              <a:buClr>
                <a:srgbClr val="595959"/>
              </a:buClr>
              <a:buSzPct val="100000"/>
              <a:buNone/>
            </a:pPr>
            <a:r>
              <a:rPr lang="en-US">
                <a:solidFill>
                  <a:schemeClr val="accent1"/>
                </a:solidFill>
              </a:rPr>
              <a:t>“You guys have knocked out every task and have excelled at every challenge I have given [y'all].” -Justin Rios, Director of IT Services Delivery</a:t>
            </a:r>
            <a:endParaRPr>
              <a:solidFill>
                <a:schemeClr val="accent1"/>
              </a:solidFill>
            </a:endParaRPr>
          </a:p>
          <a:p>
            <a:pPr marL="0" lvl="0" indent="0" algn="l" rtl="0">
              <a:lnSpc>
                <a:spcPct val="100000"/>
              </a:lnSpc>
              <a:spcBef>
                <a:spcPts val="0"/>
              </a:spcBef>
              <a:spcAft>
                <a:spcPts val="0"/>
              </a:spcAft>
              <a:buClr>
                <a:srgbClr val="595959"/>
              </a:buClr>
              <a:buSzPct val="100000"/>
              <a:buNone/>
            </a:pPr>
            <a:endParaRPr>
              <a:solidFill>
                <a:schemeClr val="accent1"/>
              </a:solidFill>
            </a:endParaRPr>
          </a:p>
          <a:p>
            <a:pPr marL="0" lvl="0" indent="0" algn="l" rtl="0">
              <a:lnSpc>
                <a:spcPct val="100000"/>
              </a:lnSpc>
              <a:spcBef>
                <a:spcPts val="0"/>
              </a:spcBef>
              <a:spcAft>
                <a:spcPts val="0"/>
              </a:spcAft>
              <a:buClr>
                <a:srgbClr val="595959"/>
              </a:buClr>
              <a:buSzPct val="100000"/>
              <a:buNone/>
            </a:pPr>
            <a:r>
              <a:rPr lang="en-US">
                <a:solidFill>
                  <a:schemeClr val="accent1"/>
                </a:solidFill>
              </a:rPr>
              <a:t>“The interns' remarkable work ethic and dedication throughout the internship program have truly impressed us. Their contributions and fresh perspectives have undoubtedly enriched our projects and fostered a collaborative learning environment, making it one of the best internship experiences we've had thus far.” ~Justin Rios, Dir, IT Svc Delivery </a:t>
            </a: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p:txBody>
      </p:sp>
      <p:sp>
        <p:nvSpPr>
          <p:cNvPr id="820" name="Google Shape;820;p121"/>
          <p:cNvSpPr txBox="1"/>
          <p:nvPr/>
        </p:nvSpPr>
        <p:spPr>
          <a:xfrm>
            <a:off x="156100" y="570435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Kaylee Gomez</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E3D7B"/>
              </a:buClr>
              <a:buSzPts val="4400"/>
              <a:buFont typeface="Rockwell"/>
              <a:buNone/>
            </a:pPr>
            <a:r>
              <a:rPr lang="en-US"/>
              <a:t>Examples of my work</a:t>
            </a:r>
            <a:endParaRPr/>
          </a:p>
        </p:txBody>
      </p:sp>
      <p:sp>
        <p:nvSpPr>
          <p:cNvPr id="138" name="Google Shape;138;p23"/>
          <p:cNvSpPr txBox="1"/>
          <p:nvPr/>
        </p:nvSpPr>
        <p:spPr>
          <a:xfrm>
            <a:off x="301100" y="5872925"/>
            <a:ext cx="7181400" cy="658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FFFFFF"/>
              </a:buClr>
              <a:buSzPts val="1800"/>
              <a:buFont typeface="Arial"/>
              <a:buNone/>
            </a:pPr>
            <a:endParaRPr>
              <a:solidFill>
                <a:srgbClr val="FFFF00"/>
              </a:solidFill>
            </a:endParaRPr>
          </a:p>
          <a:p>
            <a:pPr marL="0" marR="0" lvl="0" indent="0" algn="l" rtl="0">
              <a:spcBef>
                <a:spcPts val="0"/>
              </a:spcBef>
              <a:spcAft>
                <a:spcPts val="0"/>
              </a:spcAft>
              <a:buClr>
                <a:srgbClr val="FFFFFF"/>
              </a:buClr>
              <a:buSzPts val="1800"/>
              <a:buFont typeface="Arial"/>
              <a:buNone/>
            </a:pPr>
            <a:r>
              <a:rPr lang="en-US" sz="1800" b="0" i="1" u="none" strike="noStrike" cap="none">
                <a:solidFill>
                  <a:schemeClr val="dk1"/>
                </a:solidFill>
                <a:latin typeface="Arial"/>
                <a:ea typeface="Arial"/>
                <a:cs typeface="Arial"/>
                <a:sym typeface="Arial"/>
              </a:rPr>
              <a:t>Presenter: </a:t>
            </a:r>
            <a:r>
              <a:rPr lang="en-US" sz="1800" i="1">
                <a:solidFill>
                  <a:schemeClr val="dk1"/>
                </a:solidFill>
              </a:rPr>
              <a:t>Andrea Maldonado</a:t>
            </a:r>
            <a:endParaRPr>
              <a:solidFill>
                <a:schemeClr val="dk1"/>
              </a:solidFill>
            </a:endParaRPr>
          </a:p>
        </p:txBody>
      </p:sp>
      <p:pic>
        <p:nvPicPr>
          <p:cNvPr id="139" name="Google Shape;139;p23"/>
          <p:cNvPicPr preferRelativeResize="0"/>
          <p:nvPr/>
        </p:nvPicPr>
        <p:blipFill>
          <a:blip r:embed="rId3">
            <a:alphaModFix/>
          </a:blip>
          <a:stretch>
            <a:fillRect/>
          </a:stretch>
        </p:blipFill>
        <p:spPr>
          <a:xfrm>
            <a:off x="301100" y="1492525"/>
            <a:ext cx="8619701" cy="3650883"/>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1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 thing that surprised me….</a:t>
            </a:r>
            <a:endParaRPr/>
          </a:p>
        </p:txBody>
      </p:sp>
      <p:sp>
        <p:nvSpPr>
          <p:cNvPr id="826" name="Google Shape;826;p12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sz="2800">
                <a:solidFill>
                  <a:schemeClr val="accent1"/>
                </a:solidFill>
              </a:rPr>
              <a:t> Something that surprised me was that I found out how many different fields of technology I would get to experience up close.</a:t>
            </a:r>
            <a:endParaRPr sz="2800">
              <a:solidFill>
                <a:schemeClr val="accent1"/>
              </a:solidFill>
            </a:endParaRPr>
          </a:p>
          <a:p>
            <a:pPr marL="342900" lvl="0" indent="-139700" algn="l" rtl="0">
              <a:lnSpc>
                <a:spcPct val="100000"/>
              </a:lnSpc>
              <a:spcBef>
                <a:spcPts val="0"/>
              </a:spcBef>
              <a:spcAft>
                <a:spcPts val="0"/>
              </a:spcAft>
              <a:buClr>
                <a:schemeClr val="dk1"/>
              </a:buClr>
              <a:buSzPts val="1100"/>
              <a:buFont typeface="Arial"/>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sp>
        <p:nvSpPr>
          <p:cNvPr id="827" name="Google Shape;827;p122"/>
          <p:cNvSpPr txBox="1"/>
          <p:nvPr/>
        </p:nvSpPr>
        <p:spPr>
          <a:xfrm>
            <a:off x="135275" y="575487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Akan Rivera</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 thing that surprised me….</a:t>
            </a:r>
            <a:endParaRPr/>
          </a:p>
        </p:txBody>
      </p:sp>
      <p:sp>
        <p:nvSpPr>
          <p:cNvPr id="833" name="Google Shape;833;p123"/>
          <p:cNvSpPr txBox="1">
            <a:spLocks noGrp="1"/>
          </p:cNvSpPr>
          <p:nvPr>
            <p:ph type="body" idx="1"/>
          </p:nvPr>
        </p:nvSpPr>
        <p:spPr>
          <a:xfrm>
            <a:off x="263050" y="1526600"/>
            <a:ext cx="3861300" cy="5013300"/>
          </a:xfrm>
          <a:prstGeom prst="rect">
            <a:avLst/>
          </a:prstGeom>
          <a:noFill/>
          <a:ln>
            <a:noFill/>
          </a:ln>
        </p:spPr>
        <p:txBody>
          <a:bodyPr spcFirstLastPara="1" wrap="square" lIns="91425" tIns="45700" rIns="91425" bIns="45700" anchor="t" anchorCtr="0">
            <a:normAutofit lnSpcReduction="20000"/>
          </a:bodyPr>
          <a:lstStyle/>
          <a:p>
            <a:pPr marL="203200" lvl="0" indent="0" algn="l" rtl="0">
              <a:lnSpc>
                <a:spcPct val="100000"/>
              </a:lnSpc>
              <a:spcBef>
                <a:spcPts val="0"/>
              </a:spcBef>
              <a:spcAft>
                <a:spcPts val="0"/>
              </a:spcAft>
              <a:buClr>
                <a:srgbClr val="595959"/>
              </a:buClr>
              <a:buSzPts val="3200"/>
              <a:buNone/>
            </a:pPr>
            <a:r>
              <a:rPr lang="en-US">
                <a:solidFill>
                  <a:schemeClr val="accent1"/>
                </a:solidFill>
              </a:rPr>
              <a:t> One thing that surprised me was how much little things goes into their job and how there can be some many different ideas to fixing one problem at times.</a:t>
            </a: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r>
              <a:rPr lang="en-US">
                <a:solidFill>
                  <a:schemeClr val="accent1"/>
                </a:solidFill>
              </a:rPr>
              <a:t>.</a:t>
            </a:r>
            <a:endParaRPr>
              <a:solidFill>
                <a:schemeClr val="accent1"/>
              </a:solidFill>
            </a:endParaRPr>
          </a:p>
        </p:txBody>
      </p:sp>
      <p:sp>
        <p:nvSpPr>
          <p:cNvPr id="834" name="Google Shape;834;p123"/>
          <p:cNvSpPr txBox="1"/>
          <p:nvPr/>
        </p:nvSpPr>
        <p:spPr>
          <a:xfrm>
            <a:off x="135275" y="575487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Kaylee Gomez</a:t>
            </a:r>
            <a:endParaRPr/>
          </a:p>
        </p:txBody>
      </p:sp>
      <p:pic>
        <p:nvPicPr>
          <p:cNvPr id="835" name="Google Shape;835;p123"/>
          <p:cNvPicPr preferRelativeResize="0"/>
          <p:nvPr/>
        </p:nvPicPr>
        <p:blipFill>
          <a:blip r:embed="rId3">
            <a:alphaModFix/>
          </a:blip>
          <a:stretch>
            <a:fillRect/>
          </a:stretch>
        </p:blipFill>
        <p:spPr>
          <a:xfrm>
            <a:off x="3943524" y="1769990"/>
            <a:ext cx="4714597" cy="353592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841" name="Google Shape;841;p12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Seeing how much patience you need to have for the users and the technology.</a:t>
            </a:r>
            <a:endParaRPr>
              <a:solidFill>
                <a:schemeClr val="accent1"/>
              </a:solidFill>
            </a:endParaRPr>
          </a:p>
        </p:txBody>
      </p:sp>
      <p:sp>
        <p:nvSpPr>
          <p:cNvPr id="842" name="Google Shape;842;p124"/>
          <p:cNvSpPr txBox="1"/>
          <p:nvPr/>
        </p:nvSpPr>
        <p:spPr>
          <a:xfrm>
            <a:off x="135275" y="575487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Adan Barbosa</a:t>
            </a:r>
            <a:endParaRPr/>
          </a:p>
        </p:txBody>
      </p:sp>
      <p:pic>
        <p:nvPicPr>
          <p:cNvPr id="843" name="Google Shape;843;p124"/>
          <p:cNvPicPr preferRelativeResize="0"/>
          <p:nvPr/>
        </p:nvPicPr>
        <p:blipFill rotWithShape="1">
          <a:blip r:embed="rId3">
            <a:alphaModFix/>
          </a:blip>
          <a:srcRect t="7774"/>
          <a:stretch/>
        </p:blipFill>
        <p:spPr>
          <a:xfrm>
            <a:off x="4731100" y="1524000"/>
            <a:ext cx="3801886" cy="4675023"/>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849" name="Google Shape;849;p12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My favorite part of the internship was when I shadowed a cybersecurity analyst who was in the process of resolving a high-severity alert.</a:t>
            </a:r>
            <a:endParaRPr>
              <a:solidFill>
                <a:schemeClr val="accent1"/>
              </a:solidFill>
            </a:endParaRPr>
          </a:p>
        </p:txBody>
      </p:sp>
      <p:sp>
        <p:nvSpPr>
          <p:cNvPr id="850" name="Google Shape;850;p125"/>
          <p:cNvSpPr txBox="1"/>
          <p:nvPr/>
        </p:nvSpPr>
        <p:spPr>
          <a:xfrm>
            <a:off x="135275" y="575487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Emily Guardiola</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In Conclusion… </a:t>
            </a:r>
            <a:endParaRPr/>
          </a:p>
        </p:txBody>
      </p:sp>
      <p:sp>
        <p:nvSpPr>
          <p:cNvPr id="856" name="Google Shape;856;p12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360"/>
              </a:spcBef>
              <a:spcAft>
                <a:spcPts val="0"/>
              </a:spcAft>
              <a:buClr>
                <a:srgbClr val="595959"/>
              </a:buClr>
              <a:buSzPct val="100000"/>
              <a:buNone/>
            </a:pPr>
            <a:r>
              <a:rPr lang="en-US">
                <a:solidFill>
                  <a:schemeClr val="accent1"/>
                </a:solidFill>
              </a:rPr>
              <a:t>I feel I gained transferable skills. In addition, I gained an idea of the workplace culture at SAISD. </a:t>
            </a:r>
            <a:endParaRPr>
              <a:solidFill>
                <a:schemeClr val="accent1"/>
              </a:solidFill>
            </a:endParaRPr>
          </a:p>
          <a:p>
            <a:pPr marL="0" lvl="0" indent="0" algn="l" rtl="0">
              <a:spcBef>
                <a:spcPts val="360"/>
              </a:spcBef>
              <a:spcAft>
                <a:spcPts val="0"/>
              </a:spcAft>
              <a:buClr>
                <a:srgbClr val="595959"/>
              </a:buClr>
              <a:buSzPct val="100000"/>
              <a:buNone/>
            </a:pPr>
            <a:endParaRPr>
              <a:solidFill>
                <a:schemeClr val="accent1"/>
              </a:solidFill>
            </a:endParaRPr>
          </a:p>
          <a:p>
            <a:pPr marL="0" lvl="0" indent="0" algn="l" rtl="0">
              <a:spcBef>
                <a:spcPts val="360"/>
              </a:spcBef>
              <a:spcAft>
                <a:spcPts val="0"/>
              </a:spcAft>
              <a:buClr>
                <a:srgbClr val="595959"/>
              </a:buClr>
              <a:buSzPct val="100000"/>
              <a:buNone/>
            </a:pPr>
            <a:r>
              <a:rPr lang="en-US">
                <a:solidFill>
                  <a:schemeClr val="accent1"/>
                </a:solidFill>
              </a:rPr>
              <a:t>I would tell my friends to apply for this internship because it gives them exposure to many departments, which helps in determining the type of career they want to pursue.</a:t>
            </a:r>
            <a:endParaRPr>
              <a:solidFill>
                <a:schemeClr val="accent1"/>
              </a:solidFill>
            </a:endParaRPr>
          </a:p>
          <a:p>
            <a:pPr marL="0" lvl="0" indent="0" algn="l" rtl="0">
              <a:spcBef>
                <a:spcPts val="360"/>
              </a:spcBef>
              <a:spcAft>
                <a:spcPts val="0"/>
              </a:spcAft>
              <a:buClr>
                <a:srgbClr val="595959"/>
              </a:buClr>
              <a:buSzPct val="100000"/>
              <a:buNone/>
            </a:pPr>
            <a:endParaRPr>
              <a:solidFill>
                <a:schemeClr val="accent1"/>
              </a:solidFill>
            </a:endParaRPr>
          </a:p>
          <a:p>
            <a:pPr marL="0" lvl="0" indent="0" algn="l" rtl="0">
              <a:spcBef>
                <a:spcPts val="360"/>
              </a:spcBef>
              <a:spcAft>
                <a:spcPts val="0"/>
              </a:spcAft>
              <a:buClr>
                <a:srgbClr val="595959"/>
              </a:buClr>
              <a:buSzPct val="100000"/>
              <a:buNone/>
            </a:pPr>
            <a:r>
              <a:rPr lang="en-US">
                <a:solidFill>
                  <a:schemeClr val="accent1"/>
                </a:solidFill>
              </a:rPr>
              <a:t>Overall, this internship gave me a clearer understanding of the career I want. </a:t>
            </a:r>
            <a:endParaRPr>
              <a:solidFill>
                <a:schemeClr val="accent1"/>
              </a:solidFill>
            </a:endParaRPr>
          </a:p>
        </p:txBody>
      </p:sp>
      <p:sp>
        <p:nvSpPr>
          <p:cNvPr id="857" name="Google Shape;857;p126"/>
          <p:cNvSpPr txBox="1"/>
          <p:nvPr/>
        </p:nvSpPr>
        <p:spPr>
          <a:xfrm>
            <a:off x="135275" y="575487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Emily Guardiola</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In Conclusion… </a:t>
            </a:r>
            <a:endParaRPr/>
          </a:p>
        </p:txBody>
      </p:sp>
      <p:sp>
        <p:nvSpPr>
          <p:cNvPr id="863" name="Google Shape;863;p12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fontScale="85000" lnSpcReduction="20000"/>
          </a:bodyPr>
          <a:lstStyle/>
          <a:p>
            <a:pPr marL="342900" lvl="0" indent="-139700" algn="l" rtl="0">
              <a:lnSpc>
                <a:spcPct val="100000"/>
              </a:lnSpc>
              <a:spcBef>
                <a:spcPts val="0"/>
              </a:spcBef>
              <a:spcAft>
                <a:spcPts val="0"/>
              </a:spcAft>
              <a:buClr>
                <a:srgbClr val="595959"/>
              </a:buClr>
              <a:buSzPct val="100000"/>
              <a:buNone/>
            </a:pPr>
            <a:r>
              <a:rPr lang="en-US">
                <a:solidFill>
                  <a:schemeClr val="accent1"/>
                </a:solidFill>
              </a:rPr>
              <a:t>I feel I gained lots of experience in the technology field.</a:t>
            </a: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lnSpc>
                <a:spcPct val="100000"/>
              </a:lnSpc>
              <a:spcBef>
                <a:spcPts val="0"/>
              </a:spcBef>
              <a:spcAft>
                <a:spcPts val="0"/>
              </a:spcAft>
              <a:buClr>
                <a:srgbClr val="595959"/>
              </a:buClr>
              <a:buSzPct val="100000"/>
              <a:buNone/>
            </a:pPr>
            <a:r>
              <a:rPr lang="en-US">
                <a:solidFill>
                  <a:schemeClr val="accent1"/>
                </a:solidFill>
              </a:rPr>
              <a:t>I would tell my friends to apply for an internship because I learned a lot from this internship, and I know for a fact that the skills I have acquired will be crucial later on in life.</a:t>
            </a:r>
            <a:endParaRPr>
              <a:solidFill>
                <a:schemeClr val="accent1"/>
              </a:solidFill>
            </a:endParaRPr>
          </a:p>
          <a:p>
            <a:pPr marL="342900" marR="0" lvl="0" indent="-139700" algn="l" rtl="0">
              <a:lnSpc>
                <a:spcPct val="100000"/>
              </a:lnSpc>
              <a:spcBef>
                <a:spcPts val="0"/>
              </a:spcBef>
              <a:spcAft>
                <a:spcPts val="0"/>
              </a:spcAft>
              <a:buClr>
                <a:srgbClr val="595959"/>
              </a:buClr>
              <a:buSzPct val="100000"/>
              <a:buNone/>
            </a:pPr>
            <a:endParaRPr>
              <a:solidFill>
                <a:schemeClr val="accent1"/>
              </a:solidFill>
            </a:endParaRPr>
          </a:p>
          <a:p>
            <a:pPr marL="342900" marR="0" lvl="0" indent="-139700" algn="l" rtl="0">
              <a:lnSpc>
                <a:spcPct val="100000"/>
              </a:lnSpc>
              <a:spcBef>
                <a:spcPts val="0"/>
              </a:spcBef>
              <a:spcAft>
                <a:spcPts val="0"/>
              </a:spcAft>
              <a:buClr>
                <a:srgbClr val="595959"/>
              </a:buClr>
              <a:buSzPct val="100000"/>
              <a:buFont typeface="Arial"/>
              <a:buNone/>
            </a:pPr>
            <a:r>
              <a:rPr lang="en-US">
                <a:solidFill>
                  <a:schemeClr val="accent1"/>
                </a:solidFill>
              </a:rPr>
              <a:t>These experiences will be carried with me and make a great impact on my career path.</a:t>
            </a:r>
            <a:endParaRPr>
              <a:solidFill>
                <a:schemeClr val="accent1"/>
              </a:solidFill>
            </a:endParaRPr>
          </a:p>
          <a:p>
            <a:pPr marL="342900" marR="0" lvl="0" indent="-139700" algn="l" rtl="0">
              <a:lnSpc>
                <a:spcPct val="100000"/>
              </a:lnSpc>
              <a:spcBef>
                <a:spcPts val="0"/>
              </a:spcBef>
              <a:spcAft>
                <a:spcPts val="0"/>
              </a:spcAft>
              <a:buClr>
                <a:srgbClr val="595959"/>
              </a:buClr>
              <a:buSzPct val="100000"/>
              <a:buFont typeface="Arial"/>
              <a:buNone/>
            </a:pPr>
            <a:r>
              <a:rPr lang="en-US">
                <a:solidFill>
                  <a:schemeClr val="accent1"/>
                </a:solidFill>
              </a:rPr>
              <a:t>Thank you very much for giving me this opportunity.</a:t>
            </a:r>
            <a:endParaRPr>
              <a:solidFill>
                <a:schemeClr val="accent1"/>
              </a:solidFill>
            </a:endParaRPr>
          </a:p>
          <a:p>
            <a:pPr marL="342900" marR="0" lvl="0" indent="-139700" algn="l" rtl="0">
              <a:lnSpc>
                <a:spcPct val="100000"/>
              </a:lnSpc>
              <a:spcBef>
                <a:spcPts val="0"/>
              </a:spcBef>
              <a:spcAft>
                <a:spcPts val="0"/>
              </a:spcAft>
              <a:buClr>
                <a:srgbClr val="595959"/>
              </a:buClr>
              <a:buSzPct val="100000"/>
              <a:buNone/>
            </a:pPr>
            <a:endParaRPr>
              <a:solidFill>
                <a:schemeClr val="accent1"/>
              </a:solidFill>
            </a:endParaRPr>
          </a:p>
        </p:txBody>
      </p:sp>
      <p:sp>
        <p:nvSpPr>
          <p:cNvPr id="864" name="Google Shape;864;p127"/>
          <p:cNvSpPr txBox="1"/>
          <p:nvPr/>
        </p:nvSpPr>
        <p:spPr>
          <a:xfrm>
            <a:off x="135275" y="575487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Akan Rivera</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28"/>
          <p:cNvSpPr txBox="1">
            <a:spLocks noGrp="1"/>
          </p:cNvSpPr>
          <p:nvPr>
            <p:ph type="ctrTitle"/>
          </p:nvPr>
        </p:nvSpPr>
        <p:spPr>
          <a:xfrm>
            <a:off x="505046" y="1233875"/>
            <a:ext cx="8202900" cy="3390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FFFFFF"/>
              </a:buClr>
              <a:buSzPts val="7200"/>
              <a:buFont typeface="Rockwell"/>
              <a:buNone/>
            </a:pPr>
            <a:r>
              <a:rPr lang="en-US"/>
              <a:t>Thank you</a:t>
            </a:r>
            <a:endParaRPr/>
          </a:p>
        </p:txBody>
      </p:sp>
      <p:sp>
        <p:nvSpPr>
          <p:cNvPr id="870" name="Google Shape;870;p128"/>
          <p:cNvSpPr txBox="1"/>
          <p:nvPr/>
        </p:nvSpPr>
        <p:spPr>
          <a:xfrm>
            <a:off x="457200" y="5768875"/>
            <a:ext cx="6318300" cy="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800"/>
              <a:buFont typeface="Arial"/>
              <a:buNone/>
            </a:pPr>
            <a:r>
              <a:rPr lang="en-US" sz="1800" i="1">
                <a:solidFill>
                  <a:schemeClr val="lt1"/>
                </a:solidFill>
              </a:rPr>
              <a:t>Date: </a:t>
            </a:r>
            <a:r>
              <a:rPr lang="en-US" sz="1800" i="1">
                <a:solidFill>
                  <a:srgbClr val="FFFF00"/>
                </a:solidFill>
              </a:rPr>
              <a:t>8/1/23</a:t>
            </a:r>
            <a:endParaRPr>
              <a:solidFill>
                <a:srgbClr val="FFFF00"/>
              </a:solidFill>
            </a:endParaRPr>
          </a:p>
          <a:p>
            <a:pPr marL="0" lvl="0" indent="0" algn="l" rtl="0">
              <a:spcBef>
                <a:spcPts val="0"/>
              </a:spcBef>
              <a:spcAft>
                <a:spcPts val="0"/>
              </a:spcAft>
              <a:buClr>
                <a:schemeClr val="lt1"/>
              </a:buClr>
              <a:buSzPts val="1800"/>
              <a:buFont typeface="Arial"/>
              <a:buNone/>
            </a:pPr>
            <a:endParaRPr sz="1800" i="1">
              <a:solidFill>
                <a:srgbClr val="FF00FF"/>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67A2B9"/>
        </a:solidFill>
        <a:effectLst/>
      </p:bgPr>
    </p:bg>
    <p:spTree>
      <p:nvGrpSpPr>
        <p:cNvPr id="1" name="Shape 874"/>
        <p:cNvGrpSpPr/>
        <p:nvPr/>
      </p:nvGrpSpPr>
      <p:grpSpPr>
        <a:xfrm>
          <a:off x="0" y="0"/>
          <a:ext cx="0" cy="0"/>
          <a:chOff x="0" y="0"/>
          <a:chExt cx="0" cy="0"/>
        </a:xfrm>
      </p:grpSpPr>
      <p:sp>
        <p:nvSpPr>
          <p:cNvPr id="875" name="Google Shape;875;p129"/>
          <p:cNvSpPr txBox="1">
            <a:spLocks noGrp="1"/>
          </p:cNvSpPr>
          <p:nvPr>
            <p:ph type="ctrTitle"/>
          </p:nvPr>
        </p:nvSpPr>
        <p:spPr>
          <a:xfrm>
            <a:off x="263825" y="776675"/>
            <a:ext cx="8616300" cy="1714800"/>
          </a:xfrm>
          <a:prstGeom prst="rect">
            <a:avLst/>
          </a:prstGeom>
          <a:noFill/>
          <a:ln>
            <a:noFill/>
          </a:ln>
        </p:spPr>
        <p:txBody>
          <a:bodyPr spcFirstLastPara="1" wrap="square" lIns="0" tIns="0" rIns="0" bIns="0" anchor="b" anchorCtr="0">
            <a:noAutofit/>
          </a:bodyPr>
          <a:lstStyle/>
          <a:p>
            <a:pPr marL="0" lvl="0" indent="0" algn="ctr" rtl="0">
              <a:lnSpc>
                <a:spcPct val="94444"/>
              </a:lnSpc>
              <a:spcBef>
                <a:spcPts val="0"/>
              </a:spcBef>
              <a:spcAft>
                <a:spcPts val="0"/>
              </a:spcAft>
              <a:buClr>
                <a:srgbClr val="FFFFFF"/>
              </a:buClr>
              <a:buSzPts val="7200"/>
              <a:buFont typeface="Rockwell"/>
              <a:buNone/>
            </a:pPr>
            <a:r>
              <a:rPr lang="en-US" sz="4900">
                <a:solidFill>
                  <a:schemeClr val="accent1"/>
                </a:solidFill>
              </a:rPr>
              <a:t>Lanier Print Shop </a:t>
            </a:r>
            <a:r>
              <a:rPr lang="en-US" sz="4900"/>
              <a:t>Internship</a:t>
            </a:r>
            <a:r>
              <a:rPr lang="en-US" sz="6200"/>
              <a:t> </a:t>
            </a:r>
            <a:endParaRPr sz="6200"/>
          </a:p>
        </p:txBody>
      </p:sp>
      <p:sp>
        <p:nvSpPr>
          <p:cNvPr id="876" name="Google Shape;876;p129"/>
          <p:cNvSpPr txBox="1"/>
          <p:nvPr/>
        </p:nvSpPr>
        <p:spPr>
          <a:xfrm>
            <a:off x="457200" y="5768869"/>
            <a:ext cx="4830900" cy="65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endParaRPr sz="1400" b="0" i="0" u="none" strike="noStrike" cap="none">
              <a:solidFill>
                <a:srgbClr val="FFFF00"/>
              </a:solidFill>
              <a:latin typeface="Arial"/>
              <a:ea typeface="Arial"/>
              <a:cs typeface="Arial"/>
              <a:sym typeface="Arial"/>
            </a:endParaRPr>
          </a:p>
        </p:txBody>
      </p:sp>
      <p:pic>
        <p:nvPicPr>
          <p:cNvPr id="877" name="Google Shape;877;p129"/>
          <p:cNvPicPr preferRelativeResize="0"/>
          <p:nvPr/>
        </p:nvPicPr>
        <p:blipFill rotWithShape="1">
          <a:blip r:embed="rId3">
            <a:alphaModFix/>
          </a:blip>
          <a:srcRect/>
          <a:stretch/>
        </p:blipFill>
        <p:spPr>
          <a:xfrm>
            <a:off x="3483713" y="2912500"/>
            <a:ext cx="2176523" cy="2176523"/>
          </a:xfrm>
          <a:prstGeom prst="rect">
            <a:avLst/>
          </a:prstGeom>
          <a:noFill/>
          <a:ln>
            <a:noFill/>
          </a:ln>
          <a:effectLst>
            <a:outerShdw blurRad="557213" dist="57150" dir="6180000" algn="bl" rotWithShape="0">
              <a:srgbClr val="FFFFFF"/>
            </a:outerShdw>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81"/>
        <p:cNvGrpSpPr/>
        <p:nvPr/>
      </p:nvGrpSpPr>
      <p:grpSpPr>
        <a:xfrm>
          <a:off x="0" y="0"/>
          <a:ext cx="0" cy="0"/>
          <a:chOff x="0" y="0"/>
          <a:chExt cx="0" cy="0"/>
        </a:xfrm>
      </p:grpSpPr>
      <p:sp>
        <p:nvSpPr>
          <p:cNvPr id="882" name="Google Shape;882;p130"/>
          <p:cNvSpPr txBox="1">
            <a:spLocks noGrp="1"/>
          </p:cNvSpPr>
          <p:nvPr>
            <p:ph type="title"/>
          </p:nvPr>
        </p:nvSpPr>
        <p:spPr>
          <a:xfrm>
            <a:off x="2013600" y="155925"/>
            <a:ext cx="71304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E3D7B"/>
              </a:buClr>
              <a:buSzPts val="4400"/>
              <a:buFont typeface="Rockwell"/>
              <a:buNone/>
            </a:pPr>
            <a:r>
              <a:rPr lang="en-US" sz="4700"/>
              <a:t>Haylie Flores, Lanier HS</a:t>
            </a:r>
            <a:endParaRPr sz="4700"/>
          </a:p>
        </p:txBody>
      </p:sp>
      <p:sp>
        <p:nvSpPr>
          <p:cNvPr id="883" name="Google Shape;883;p130"/>
          <p:cNvSpPr txBox="1">
            <a:spLocks noGrp="1"/>
          </p:cNvSpPr>
          <p:nvPr>
            <p:ph type="body" idx="1"/>
          </p:nvPr>
        </p:nvSpPr>
        <p:spPr>
          <a:xfrm>
            <a:off x="457200" y="1600200"/>
            <a:ext cx="4963500" cy="47238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50000"/>
              </a:lnSpc>
              <a:spcBef>
                <a:spcPts val="0"/>
              </a:spcBef>
              <a:spcAft>
                <a:spcPts val="0"/>
              </a:spcAft>
              <a:buClr>
                <a:srgbClr val="595959"/>
              </a:buClr>
              <a:buSzPct val="128416"/>
              <a:buNone/>
            </a:pPr>
            <a:r>
              <a:rPr lang="en-US" sz="2305">
                <a:solidFill>
                  <a:srgbClr val="1E3D7B"/>
                </a:solidFill>
                <a:latin typeface="Oswald"/>
                <a:ea typeface="Oswald"/>
                <a:cs typeface="Oswald"/>
                <a:sym typeface="Oswald"/>
              </a:rPr>
              <a:t>Hi my name is Haylie Flores from Sidney Lanier High School and I’m an incoming Junior. The pathway I’m currently enrolled in is the Lanier High School Graphic Design Printing Program and my hopes are to gain advance knowledge in designing to pursue a career in the Graphic Design field with the hopes of having my own business one day. As I’ve also been apart of the Mariachi Fine Arts Program I’d like to pursue this as my hobby as I love to play an instrument. Thank you SAISD for giving me an opportunity to be employed!</a:t>
            </a:r>
            <a:endParaRPr sz="2860">
              <a:solidFill>
                <a:srgbClr val="1E3D7B"/>
              </a:solidFill>
              <a:latin typeface="Oswald"/>
              <a:ea typeface="Oswald"/>
              <a:cs typeface="Oswald"/>
              <a:sym typeface="Oswald"/>
            </a:endParaRPr>
          </a:p>
        </p:txBody>
      </p:sp>
      <p:pic>
        <p:nvPicPr>
          <p:cNvPr id="884" name="Google Shape;884;p130"/>
          <p:cNvPicPr preferRelativeResize="0"/>
          <p:nvPr/>
        </p:nvPicPr>
        <p:blipFill rotWithShape="1">
          <a:blip r:embed="rId3">
            <a:alphaModFix/>
          </a:blip>
          <a:srcRect/>
          <a:stretch/>
        </p:blipFill>
        <p:spPr>
          <a:xfrm>
            <a:off x="457200" y="189525"/>
            <a:ext cx="1075798" cy="1075798"/>
          </a:xfrm>
          <a:prstGeom prst="rect">
            <a:avLst/>
          </a:prstGeom>
          <a:noFill/>
          <a:ln>
            <a:noFill/>
          </a:ln>
        </p:spPr>
      </p:pic>
      <p:pic>
        <p:nvPicPr>
          <p:cNvPr id="885" name="Google Shape;885;p130"/>
          <p:cNvPicPr preferRelativeResize="0"/>
          <p:nvPr/>
        </p:nvPicPr>
        <p:blipFill rotWithShape="1">
          <a:blip r:embed="rId4">
            <a:alphaModFix/>
          </a:blip>
          <a:srcRect/>
          <a:stretch/>
        </p:blipFill>
        <p:spPr>
          <a:xfrm>
            <a:off x="5420575" y="1665850"/>
            <a:ext cx="3266226" cy="4460452"/>
          </a:xfrm>
          <a:prstGeom prst="rect">
            <a:avLst/>
          </a:prstGeom>
          <a:noFill/>
          <a:ln w="19050" cap="flat" cmpd="sng">
            <a:solidFill>
              <a:srgbClr val="D9D9D9"/>
            </a:solidFill>
            <a:prstDash val="solid"/>
            <a:round/>
            <a:headEnd type="none" w="sm" len="sm"/>
            <a:tailEnd type="none" w="sm" len="sm"/>
          </a:ln>
          <a:effectLst>
            <a:outerShdw blurRad="57150" dist="76200" dir="6180000" algn="bl" rotWithShape="0">
              <a:srgbClr val="D9D9D9">
                <a:alpha val="49800"/>
              </a:srgbClr>
            </a:outerShdw>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E3D7B"/>
              </a:buClr>
              <a:buSzPts val="3960"/>
              <a:buFont typeface="Rockwell"/>
              <a:buNone/>
            </a:pPr>
            <a:r>
              <a:rPr lang="en-US" sz="3259"/>
              <a:t>Job Description: Assistant Press Operators</a:t>
            </a:r>
            <a:endParaRPr sz="3259"/>
          </a:p>
        </p:txBody>
      </p:sp>
      <p:sp>
        <p:nvSpPr>
          <p:cNvPr id="891" name="Google Shape;891;p13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0"/>
              </a:spcBef>
              <a:spcAft>
                <a:spcPts val="0"/>
              </a:spcAft>
              <a:buClr>
                <a:srgbClr val="595959"/>
              </a:buClr>
              <a:buSzPts val="3200"/>
              <a:buNone/>
            </a:pPr>
            <a:r>
              <a:rPr lang="en-US" sz="2200">
                <a:solidFill>
                  <a:schemeClr val="accent1"/>
                </a:solidFill>
              </a:rPr>
              <a:t>Our Job Description and Summer Internship responsibilities.</a:t>
            </a:r>
            <a:endParaRPr sz="2200">
              <a:solidFill>
                <a:schemeClr val="accent1"/>
              </a:solidFill>
            </a:endParaRPr>
          </a:p>
          <a:p>
            <a:pPr marL="457200" lvl="0" indent="-333375" algn="l" rtl="0">
              <a:lnSpc>
                <a:spcPct val="115000"/>
              </a:lnSpc>
              <a:spcBef>
                <a:spcPts val="0"/>
              </a:spcBef>
              <a:spcAft>
                <a:spcPts val="0"/>
              </a:spcAft>
              <a:buClr>
                <a:srgbClr val="1E3D7B"/>
              </a:buClr>
              <a:buSzPts val="1650"/>
              <a:buChar char="●"/>
            </a:pPr>
            <a:r>
              <a:rPr lang="en-US" sz="1650">
                <a:solidFill>
                  <a:srgbClr val="1E3D7B"/>
                </a:solidFill>
              </a:rPr>
              <a:t>Our Job Description is to confer with customers placing print orders in an effort to make sure all work is completed in a timely, effective, correct and positive manner</a:t>
            </a:r>
            <a:endParaRPr sz="1650">
              <a:solidFill>
                <a:srgbClr val="1E3D7B"/>
              </a:solidFill>
            </a:endParaRPr>
          </a:p>
          <a:p>
            <a:pPr marL="457200" lvl="0" indent="0" algn="l" rtl="0">
              <a:lnSpc>
                <a:spcPct val="115000"/>
              </a:lnSpc>
              <a:spcBef>
                <a:spcPts val="0"/>
              </a:spcBef>
              <a:spcAft>
                <a:spcPts val="0"/>
              </a:spcAft>
              <a:buSzPts val="1800"/>
              <a:buNone/>
            </a:pPr>
            <a:endParaRPr sz="1650">
              <a:solidFill>
                <a:srgbClr val="1E3D7B"/>
              </a:solidFill>
            </a:endParaRPr>
          </a:p>
          <a:p>
            <a:pPr marL="457200" lvl="0" indent="-333375" algn="l" rtl="0">
              <a:lnSpc>
                <a:spcPct val="115000"/>
              </a:lnSpc>
              <a:spcBef>
                <a:spcPts val="0"/>
              </a:spcBef>
              <a:spcAft>
                <a:spcPts val="0"/>
              </a:spcAft>
              <a:buClr>
                <a:srgbClr val="1E3D7B"/>
              </a:buClr>
              <a:buSzPts val="1650"/>
              <a:buChar char="●"/>
            </a:pPr>
            <a:r>
              <a:rPr lang="en-US" sz="1650">
                <a:solidFill>
                  <a:srgbClr val="1E3D7B"/>
                </a:solidFill>
              </a:rPr>
              <a:t>Our ability is to demonstrate the following core values: integrity, high expectations, commitment, respect, dedication to teamwork and passion for employee centered environment</a:t>
            </a:r>
            <a:endParaRPr sz="1650">
              <a:solidFill>
                <a:srgbClr val="1E3D7B"/>
              </a:solidFill>
            </a:endParaRPr>
          </a:p>
          <a:p>
            <a:pPr marL="457200" lvl="0" indent="0" algn="l" rtl="0">
              <a:lnSpc>
                <a:spcPct val="115000"/>
              </a:lnSpc>
              <a:spcBef>
                <a:spcPts val="0"/>
              </a:spcBef>
              <a:spcAft>
                <a:spcPts val="0"/>
              </a:spcAft>
              <a:buSzPts val="1800"/>
              <a:buNone/>
            </a:pPr>
            <a:endParaRPr sz="1650">
              <a:solidFill>
                <a:srgbClr val="1E3D7B"/>
              </a:solidFill>
            </a:endParaRPr>
          </a:p>
          <a:p>
            <a:pPr marL="457200" lvl="0" indent="-333375" algn="l" rtl="0">
              <a:lnSpc>
                <a:spcPct val="115000"/>
              </a:lnSpc>
              <a:spcBef>
                <a:spcPts val="0"/>
              </a:spcBef>
              <a:spcAft>
                <a:spcPts val="0"/>
              </a:spcAft>
              <a:buClr>
                <a:srgbClr val="1E3D7B"/>
              </a:buClr>
              <a:buSzPts val="1650"/>
              <a:buChar char="●"/>
            </a:pPr>
            <a:r>
              <a:rPr lang="en-US" sz="1650">
                <a:solidFill>
                  <a:srgbClr val="1E3D7B"/>
                </a:solidFill>
              </a:rPr>
              <a:t>Our Daily attendance at work and punctuality are essential functions of our job</a:t>
            </a:r>
            <a:endParaRPr>
              <a:solidFill>
                <a:schemeClr val="accent1"/>
              </a:solidFill>
            </a:endParaRPr>
          </a:p>
          <a:p>
            <a:pPr marL="457200" lvl="0" indent="0" algn="l" rtl="0">
              <a:lnSpc>
                <a:spcPct val="100000"/>
              </a:lnSpc>
              <a:spcBef>
                <a:spcPts val="0"/>
              </a:spcBef>
              <a:spcAft>
                <a:spcPts val="0"/>
              </a:spcAft>
              <a:buClr>
                <a:srgbClr val="595959"/>
              </a:buClr>
              <a:buSzPts val="3200"/>
              <a:buNone/>
            </a:pPr>
            <a:endParaRPr sz="2200">
              <a:solidFill>
                <a:schemeClr val="accent1"/>
              </a:solidFill>
            </a:endParaRPr>
          </a:p>
          <a:p>
            <a:pPr marL="457200" lvl="0" indent="0" algn="l" rtl="0">
              <a:lnSpc>
                <a:spcPct val="100000"/>
              </a:lnSpc>
              <a:spcBef>
                <a:spcPts val="0"/>
              </a:spcBef>
              <a:spcAft>
                <a:spcPts val="0"/>
              </a:spcAft>
              <a:buClr>
                <a:srgbClr val="595959"/>
              </a:buClr>
              <a:buSzPts val="3200"/>
              <a:buNone/>
            </a:pPr>
            <a:r>
              <a:rPr lang="en-US" sz="2200">
                <a:solidFill>
                  <a:schemeClr val="accent1"/>
                </a:solidFill>
              </a:rPr>
              <a:t>Proficiencies we agreed on with supervisor at the orientation:</a:t>
            </a:r>
            <a:endParaRPr sz="2200">
              <a:solidFill>
                <a:schemeClr val="accent1"/>
              </a:solidFill>
            </a:endParaRPr>
          </a:p>
          <a:p>
            <a:pPr marL="457200" lvl="0" indent="-333375" algn="l" rtl="0">
              <a:lnSpc>
                <a:spcPct val="115000"/>
              </a:lnSpc>
              <a:spcBef>
                <a:spcPts val="0"/>
              </a:spcBef>
              <a:spcAft>
                <a:spcPts val="0"/>
              </a:spcAft>
              <a:buClr>
                <a:srgbClr val="1E3D7B"/>
              </a:buClr>
              <a:buSzPts val="1650"/>
              <a:buChar char="●"/>
            </a:pPr>
            <a:r>
              <a:rPr lang="en-US" sz="1650">
                <a:solidFill>
                  <a:srgbClr val="1E3D7B"/>
                </a:solidFill>
              </a:rPr>
              <a:t>We agreed to be willing to learn beyond our level of knowledge, leadership, responsibility and communications skills. </a:t>
            </a:r>
            <a:endParaRPr sz="1650">
              <a:solidFill>
                <a:srgbClr val="1E3D7B"/>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E3D7B"/>
              </a:buClr>
              <a:buSzPts val="4400"/>
              <a:buFont typeface="Rockwell"/>
              <a:buNone/>
            </a:pPr>
            <a:r>
              <a:rPr lang="en-US"/>
              <a:t>My supervisor would say the </a:t>
            </a:r>
            <a:endParaRPr/>
          </a:p>
        </p:txBody>
      </p:sp>
      <p:sp>
        <p:nvSpPr>
          <p:cNvPr id="145" name="Google Shape;145;p2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endParaRPr sz="2200">
              <a:solidFill>
                <a:srgbClr val="24242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200">
                <a:solidFill>
                  <a:srgbClr val="242424"/>
                </a:solidFill>
                <a:highlight>
                  <a:srgbClr val="FFFFFF"/>
                </a:highlight>
                <a:latin typeface="Calibri"/>
                <a:ea typeface="Calibri"/>
                <a:cs typeface="Calibri"/>
                <a:sym typeface="Calibri"/>
              </a:rPr>
              <a:t>“One of the standout things Joshua did was his relentless pursuit of tasks. We could give him a project and he would reach out to everyone he could to get the job done. Even if people didn’t respond/weren’t there, he kept going and asking to get things done.” </a:t>
            </a:r>
            <a:r>
              <a:rPr lang="en-US" sz="2100">
                <a:solidFill>
                  <a:schemeClr val="accent1"/>
                </a:solidFill>
                <a:highlight>
                  <a:schemeClr val="lt1"/>
                </a:highlight>
                <a:latin typeface="Calibri"/>
                <a:ea typeface="Calibri"/>
                <a:cs typeface="Calibri"/>
                <a:sym typeface="Calibri"/>
              </a:rPr>
              <a:t>Allison Boeger, Sr. Publications Editor</a:t>
            </a:r>
            <a:endParaRPr sz="2200">
              <a:solidFill>
                <a:srgbClr val="FF00FF"/>
              </a:solidFill>
              <a:highlight>
                <a:srgbClr val="FFFFFF"/>
              </a:highlight>
              <a:latin typeface="Calibri"/>
              <a:ea typeface="Calibri"/>
              <a:cs typeface="Calibri"/>
              <a:sym typeface="Calibri"/>
            </a:endParaRPr>
          </a:p>
          <a:p>
            <a:pPr marL="342900" lvl="0" indent="-139700" algn="l" rtl="0">
              <a:spcBef>
                <a:spcPts val="0"/>
              </a:spcBef>
              <a:spcAft>
                <a:spcPts val="0"/>
              </a:spcAft>
              <a:buClr>
                <a:srgbClr val="595959"/>
              </a:buClr>
              <a:buSzPts val="3200"/>
              <a:buNone/>
            </a:pPr>
            <a:endParaRPr sz="4300">
              <a:solidFill>
                <a:schemeClr val="accent1"/>
              </a:solidFill>
            </a:endParaRPr>
          </a:p>
          <a:p>
            <a:pPr marL="342900" lvl="0" indent="-139700" algn="l" rtl="0">
              <a:spcBef>
                <a:spcPts val="0"/>
              </a:spcBef>
              <a:spcAft>
                <a:spcPts val="0"/>
              </a:spcAft>
              <a:buClr>
                <a:srgbClr val="595959"/>
              </a:buClr>
              <a:buSzPts val="3200"/>
              <a:buNone/>
            </a:pPr>
            <a:r>
              <a:rPr lang="en-US">
                <a:solidFill>
                  <a:schemeClr val="accent1"/>
                </a:solidFill>
              </a:rPr>
              <a:t> </a:t>
            </a:r>
            <a:endParaRPr>
              <a:solidFill>
                <a:schemeClr val="accent1"/>
              </a:solidFill>
            </a:endParaRPr>
          </a:p>
          <a:p>
            <a:pPr marL="342900" lvl="0" indent="-139700" algn="l" rtl="0">
              <a:spcBef>
                <a:spcPts val="0"/>
              </a:spcBef>
              <a:spcAft>
                <a:spcPts val="0"/>
              </a:spcAft>
              <a:buClr>
                <a:srgbClr val="595959"/>
              </a:buClr>
              <a:buSzPts val="3200"/>
              <a:buNone/>
            </a:pPr>
            <a:endParaRPr>
              <a:solidFill>
                <a:schemeClr val="accent1"/>
              </a:solidFill>
            </a:endParaRPr>
          </a:p>
        </p:txBody>
      </p:sp>
      <p:sp>
        <p:nvSpPr>
          <p:cNvPr id="146" name="Google Shape;146;p24"/>
          <p:cNvSpPr txBox="1"/>
          <p:nvPr/>
        </p:nvSpPr>
        <p:spPr>
          <a:xfrm>
            <a:off x="238650" y="5734100"/>
            <a:ext cx="6515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Joshua Bryant</a:t>
            </a:r>
            <a:endParaRPr>
              <a:solidFill>
                <a:schemeClr val="dk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32"/>
          <p:cNvSpPr/>
          <p:nvPr/>
        </p:nvSpPr>
        <p:spPr>
          <a:xfrm>
            <a:off x="7024425" y="3690525"/>
            <a:ext cx="1591200" cy="2381100"/>
          </a:xfrm>
          <a:prstGeom prst="rect">
            <a:avLst/>
          </a:prstGeom>
          <a:solidFill>
            <a:srgbClr val="1E3D7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1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My supervisor would say the best thing I did was… </a:t>
            </a:r>
            <a:endParaRPr/>
          </a:p>
        </p:txBody>
      </p:sp>
      <p:sp>
        <p:nvSpPr>
          <p:cNvPr id="898" name="Google Shape;898;p132"/>
          <p:cNvSpPr txBox="1">
            <a:spLocks noGrp="1"/>
          </p:cNvSpPr>
          <p:nvPr>
            <p:ph type="body" idx="1"/>
          </p:nvPr>
        </p:nvSpPr>
        <p:spPr>
          <a:xfrm>
            <a:off x="457200" y="4337550"/>
            <a:ext cx="8229600" cy="438900"/>
          </a:xfrm>
          <a:prstGeom prst="rect">
            <a:avLst/>
          </a:prstGeom>
          <a:noFill/>
          <a:ln>
            <a:noFill/>
          </a:ln>
        </p:spPr>
        <p:txBody>
          <a:bodyPr spcFirstLastPara="1" wrap="square" lIns="91425" tIns="45700" rIns="91425" bIns="45700" anchor="t" anchorCtr="0">
            <a:normAutofit/>
          </a:bodyPr>
          <a:lstStyle/>
          <a:p>
            <a:pPr marL="171450" lvl="0" indent="0" algn="l" rtl="0">
              <a:lnSpc>
                <a:spcPct val="90000"/>
              </a:lnSpc>
              <a:spcBef>
                <a:spcPts val="0"/>
              </a:spcBef>
              <a:spcAft>
                <a:spcPts val="0"/>
              </a:spcAft>
              <a:buClr>
                <a:srgbClr val="595959"/>
              </a:buClr>
              <a:buSzPts val="3200"/>
              <a:buNone/>
            </a:pPr>
            <a:r>
              <a:rPr lang="en-US" sz="2300">
                <a:solidFill>
                  <a:schemeClr val="accent1"/>
                </a:solidFill>
              </a:rPr>
              <a:t>Quotes!</a:t>
            </a:r>
            <a:endParaRPr sz="2300">
              <a:solidFill>
                <a:schemeClr val="accent1"/>
              </a:solidFill>
            </a:endParaRPr>
          </a:p>
        </p:txBody>
      </p:sp>
      <p:sp>
        <p:nvSpPr>
          <p:cNvPr id="899" name="Google Shape;899;p132"/>
          <p:cNvSpPr txBox="1">
            <a:spLocks noGrp="1"/>
          </p:cNvSpPr>
          <p:nvPr>
            <p:ph type="body" idx="1"/>
          </p:nvPr>
        </p:nvSpPr>
        <p:spPr>
          <a:xfrm>
            <a:off x="457200" y="1572354"/>
            <a:ext cx="8229600" cy="2754600"/>
          </a:xfrm>
          <a:prstGeom prst="rect">
            <a:avLst/>
          </a:prstGeom>
          <a:noFill/>
          <a:ln>
            <a:noFill/>
          </a:ln>
        </p:spPr>
        <p:txBody>
          <a:bodyPr spcFirstLastPara="1" wrap="square" lIns="91425" tIns="45700" rIns="91425" bIns="45700" anchor="t" anchorCtr="0">
            <a:noAutofit/>
          </a:bodyPr>
          <a:lstStyle/>
          <a:p>
            <a:pPr marL="342900" lvl="0" indent="-139700" algn="l" rtl="0">
              <a:lnSpc>
                <a:spcPct val="100000"/>
              </a:lnSpc>
              <a:spcBef>
                <a:spcPts val="0"/>
              </a:spcBef>
              <a:spcAft>
                <a:spcPts val="0"/>
              </a:spcAft>
              <a:buClr>
                <a:srgbClr val="595959"/>
              </a:buClr>
              <a:buSzPts val="3200"/>
              <a:buFont typeface="Arial"/>
              <a:buNone/>
            </a:pPr>
            <a:r>
              <a:rPr lang="en-US" sz="2300">
                <a:solidFill>
                  <a:schemeClr val="accent1"/>
                </a:solidFill>
              </a:rPr>
              <a:t>My Supervisor would say my best performance task was…</a:t>
            </a:r>
            <a:endParaRPr sz="1260">
              <a:solidFill>
                <a:srgbClr val="1E3D7B"/>
              </a:solidFill>
            </a:endParaRPr>
          </a:p>
          <a:p>
            <a:pPr marL="203200" lvl="0" indent="0" algn="l" rtl="0">
              <a:lnSpc>
                <a:spcPct val="100000"/>
              </a:lnSpc>
              <a:spcBef>
                <a:spcPts val="0"/>
              </a:spcBef>
              <a:spcAft>
                <a:spcPts val="0"/>
              </a:spcAft>
              <a:buClr>
                <a:srgbClr val="595959"/>
              </a:buClr>
              <a:buSzPts val="1760"/>
              <a:buNone/>
            </a:pPr>
            <a:r>
              <a:rPr lang="en-US" sz="2160">
                <a:solidFill>
                  <a:srgbClr val="1E3D7B"/>
                </a:solidFill>
              </a:rPr>
              <a:t>My supervisor would say the best thing I did was collaborate well with clients, as a team player and roleplayed well as a leader, working great under pressure with multiple jobs given. She would also say I was a great reference to completions of work orders and on point with time management. I was awarded Best Customer Service from our Campus </a:t>
            </a:r>
            <a:endParaRPr sz="2160">
              <a:solidFill>
                <a:srgbClr val="1E3D7B"/>
              </a:solidFill>
            </a:endParaRPr>
          </a:p>
          <a:p>
            <a:pPr marL="203200" lvl="0" indent="0" algn="l" rtl="0">
              <a:lnSpc>
                <a:spcPct val="100000"/>
              </a:lnSpc>
              <a:spcBef>
                <a:spcPts val="0"/>
              </a:spcBef>
              <a:spcAft>
                <a:spcPts val="0"/>
              </a:spcAft>
              <a:buClr>
                <a:srgbClr val="595959"/>
              </a:buClr>
              <a:buSzPts val="1760"/>
              <a:buNone/>
            </a:pPr>
            <a:r>
              <a:rPr lang="en-US" sz="2160">
                <a:solidFill>
                  <a:srgbClr val="1E3D7B"/>
                </a:solidFill>
              </a:rPr>
              <a:t>Secretary this Summer 2023 .</a:t>
            </a:r>
            <a:endParaRPr sz="2160">
              <a:solidFill>
                <a:srgbClr val="1E3D7B"/>
              </a:solidFill>
            </a:endParaRPr>
          </a:p>
        </p:txBody>
      </p:sp>
      <p:sp>
        <p:nvSpPr>
          <p:cNvPr id="900" name="Google Shape;900;p132"/>
          <p:cNvSpPr txBox="1">
            <a:spLocks noGrp="1"/>
          </p:cNvSpPr>
          <p:nvPr>
            <p:ph type="body" idx="1"/>
          </p:nvPr>
        </p:nvSpPr>
        <p:spPr>
          <a:xfrm>
            <a:off x="457200" y="4700250"/>
            <a:ext cx="8229600" cy="1502400"/>
          </a:xfrm>
          <a:prstGeom prst="rect">
            <a:avLst/>
          </a:prstGeom>
          <a:noFill/>
          <a:ln>
            <a:noFill/>
          </a:ln>
        </p:spPr>
        <p:txBody>
          <a:bodyPr spcFirstLastPara="1" wrap="square" lIns="91425" tIns="45700" rIns="91425" bIns="45700" anchor="t" anchorCtr="0">
            <a:noAutofit/>
          </a:bodyPr>
          <a:lstStyle/>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“Welcome to Lanier Print Shop! How may I help you?”</a:t>
            </a:r>
            <a:endParaRPr sz="2300">
              <a:solidFill>
                <a:srgbClr val="1E3D7B"/>
              </a:solidFill>
              <a:latin typeface="Oswald"/>
              <a:ea typeface="Oswald"/>
              <a:cs typeface="Oswald"/>
              <a:sym typeface="Oswald"/>
            </a:endParaRPr>
          </a:p>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“Good Morning! How are you doing?”</a:t>
            </a:r>
            <a:endParaRPr sz="2300">
              <a:solidFill>
                <a:srgbClr val="1E3D7B"/>
              </a:solidFill>
              <a:latin typeface="Oswald"/>
              <a:ea typeface="Oswald"/>
              <a:cs typeface="Oswald"/>
              <a:sym typeface="Oswald"/>
            </a:endParaRPr>
          </a:p>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“My Pleasure”</a:t>
            </a:r>
            <a:endParaRPr sz="2300">
              <a:solidFill>
                <a:srgbClr val="1E3D7B"/>
              </a:solidFill>
              <a:latin typeface="Oswald"/>
              <a:ea typeface="Oswald"/>
              <a:cs typeface="Oswald"/>
              <a:sym typeface="Oswald"/>
            </a:endParaRPr>
          </a:p>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“Thank you have a great day!”</a:t>
            </a:r>
            <a:endParaRPr sz="2300">
              <a:solidFill>
                <a:srgbClr val="1E3D7B"/>
              </a:solidFill>
              <a:latin typeface="Oswald"/>
              <a:ea typeface="Oswald"/>
              <a:cs typeface="Oswald"/>
              <a:sym typeface="Oswald"/>
            </a:endParaRPr>
          </a:p>
        </p:txBody>
      </p:sp>
      <p:pic>
        <p:nvPicPr>
          <p:cNvPr id="901" name="Google Shape;901;p132"/>
          <p:cNvPicPr preferRelativeResize="0"/>
          <p:nvPr/>
        </p:nvPicPr>
        <p:blipFill rotWithShape="1">
          <a:blip r:embed="rId3">
            <a:alphaModFix/>
          </a:blip>
          <a:srcRect/>
          <a:stretch/>
        </p:blipFill>
        <p:spPr>
          <a:xfrm>
            <a:off x="7185348" y="3822821"/>
            <a:ext cx="1272848" cy="1850148"/>
          </a:xfrm>
          <a:prstGeom prst="rect">
            <a:avLst/>
          </a:prstGeom>
          <a:noFill/>
          <a:ln>
            <a:noFill/>
          </a:ln>
        </p:spPr>
      </p:pic>
      <p:sp>
        <p:nvSpPr>
          <p:cNvPr id="902" name="Google Shape;902;p132"/>
          <p:cNvSpPr txBox="1"/>
          <p:nvPr/>
        </p:nvSpPr>
        <p:spPr>
          <a:xfrm>
            <a:off x="7024525" y="5677225"/>
            <a:ext cx="1591200" cy="27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obster"/>
                <a:ea typeface="Lobster"/>
                <a:cs typeface="Lobster"/>
                <a:sym typeface="Lobster"/>
              </a:rPr>
              <a:t>Best Customer Service</a:t>
            </a:r>
            <a:endParaRPr sz="1100" b="0" i="0" u="none" strike="noStrike" cap="none">
              <a:solidFill>
                <a:schemeClr val="lt1"/>
              </a:solidFill>
              <a:latin typeface="Lobster"/>
              <a:ea typeface="Lobster"/>
              <a:cs typeface="Lobster"/>
              <a:sym typeface="Lobste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1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One thing that surprised me….</a:t>
            </a:r>
            <a:endParaRPr/>
          </a:p>
        </p:txBody>
      </p:sp>
      <p:sp>
        <p:nvSpPr>
          <p:cNvPr id="908" name="Google Shape;908;p133"/>
          <p:cNvSpPr txBox="1">
            <a:spLocks noGrp="1"/>
          </p:cNvSpPr>
          <p:nvPr>
            <p:ph type="body" idx="1"/>
          </p:nvPr>
        </p:nvSpPr>
        <p:spPr>
          <a:xfrm>
            <a:off x="457200" y="1600200"/>
            <a:ext cx="7717500" cy="4526100"/>
          </a:xfrm>
          <a:prstGeom prst="rect">
            <a:avLst/>
          </a:prstGeom>
          <a:noFill/>
          <a:ln>
            <a:noFill/>
          </a:ln>
        </p:spPr>
        <p:txBody>
          <a:bodyPr spcFirstLastPara="1" wrap="square" lIns="91425" tIns="45700" rIns="91425" bIns="45700" anchor="t" anchorCtr="0">
            <a:normAutofit/>
          </a:bodyPr>
          <a:lstStyle/>
          <a:p>
            <a:pPr marL="342900" lvl="0" indent="0" algn="l" rtl="0">
              <a:lnSpc>
                <a:spcPct val="100000"/>
              </a:lnSpc>
              <a:spcBef>
                <a:spcPts val="0"/>
              </a:spcBef>
              <a:spcAft>
                <a:spcPts val="0"/>
              </a:spcAft>
              <a:buClr>
                <a:srgbClr val="595959"/>
              </a:buClr>
              <a:buSzPts val="3200"/>
              <a:buNone/>
            </a:pPr>
            <a:r>
              <a:rPr lang="en-US" sz="2400">
                <a:solidFill>
                  <a:schemeClr val="accent1"/>
                </a:solidFill>
              </a:rPr>
              <a:t>My learning…</a:t>
            </a:r>
            <a:endParaRPr sz="2400">
              <a:solidFill>
                <a:schemeClr val="accent1"/>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One thing I learned that surprised me was I learn an advance level of being creative with using not only one program but 3 programs such as Adobe InDesign, Photoshop and Illustrator. I also was surprised </a:t>
            </a:r>
            <a:endParaRPr sz="2160">
              <a:solidFill>
                <a:srgbClr val="1E3D7B"/>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by how I grew more confidence in dealing with </a:t>
            </a:r>
            <a:endParaRPr sz="2160">
              <a:solidFill>
                <a:srgbClr val="1E3D7B"/>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customers. I was amazed by how SAISD </a:t>
            </a:r>
            <a:endParaRPr sz="2160">
              <a:solidFill>
                <a:srgbClr val="1E3D7B"/>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Central Office staff motivated me to bring </a:t>
            </a:r>
            <a:endParaRPr sz="2160">
              <a:solidFill>
                <a:srgbClr val="1E3D7B"/>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back stronger communication skills. Touring </a:t>
            </a:r>
            <a:endParaRPr sz="2160">
              <a:solidFill>
                <a:srgbClr val="1E3D7B"/>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SAISD Printing Services was an awesome </a:t>
            </a:r>
            <a:endParaRPr sz="2160">
              <a:solidFill>
                <a:srgbClr val="1E3D7B"/>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experience in teaching me how to use similar </a:t>
            </a:r>
            <a:endParaRPr sz="2160">
              <a:solidFill>
                <a:srgbClr val="1E3D7B"/>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equipment.</a:t>
            </a:r>
            <a:endParaRPr sz="2300">
              <a:solidFill>
                <a:schemeClr val="accent1"/>
              </a:solidFill>
            </a:endParaRPr>
          </a:p>
        </p:txBody>
      </p:sp>
      <p:sp>
        <p:nvSpPr>
          <p:cNvPr id="909" name="Google Shape;909;p133"/>
          <p:cNvSpPr/>
          <p:nvPr/>
        </p:nvSpPr>
        <p:spPr>
          <a:xfrm>
            <a:off x="6737299" y="3429000"/>
            <a:ext cx="1949400" cy="2697300"/>
          </a:xfrm>
          <a:prstGeom prst="rect">
            <a:avLst/>
          </a:prstGeom>
          <a:solidFill>
            <a:srgbClr val="1E3D7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133"/>
          <p:cNvSpPr txBox="1"/>
          <p:nvPr/>
        </p:nvSpPr>
        <p:spPr>
          <a:xfrm>
            <a:off x="6737422" y="5755725"/>
            <a:ext cx="1949400" cy="31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obster"/>
                <a:ea typeface="Lobster"/>
                <a:cs typeface="Lobster"/>
                <a:sym typeface="Lobster"/>
              </a:rPr>
              <a:t>SAISD Printing Service</a:t>
            </a:r>
            <a:endParaRPr sz="1100" b="0" i="0" u="none" strike="noStrike" cap="none">
              <a:solidFill>
                <a:schemeClr val="lt1"/>
              </a:solidFill>
              <a:latin typeface="Lobster"/>
              <a:ea typeface="Lobster"/>
              <a:cs typeface="Lobster"/>
              <a:sym typeface="Lobster"/>
            </a:endParaRPr>
          </a:p>
        </p:txBody>
      </p:sp>
      <p:pic>
        <p:nvPicPr>
          <p:cNvPr id="911" name="Google Shape;911;p133"/>
          <p:cNvPicPr preferRelativeResize="0"/>
          <p:nvPr/>
        </p:nvPicPr>
        <p:blipFill rotWithShape="1">
          <a:blip r:embed="rId3">
            <a:alphaModFix/>
          </a:blip>
          <a:srcRect/>
          <a:stretch/>
        </p:blipFill>
        <p:spPr>
          <a:xfrm>
            <a:off x="6968153" y="3638766"/>
            <a:ext cx="1487655" cy="204077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134"/>
          <p:cNvSpPr/>
          <p:nvPr/>
        </p:nvSpPr>
        <p:spPr>
          <a:xfrm>
            <a:off x="2900550" y="3465200"/>
            <a:ext cx="3342900" cy="2710200"/>
          </a:xfrm>
          <a:prstGeom prst="rect">
            <a:avLst/>
          </a:prstGeom>
          <a:solidFill>
            <a:srgbClr val="1E3D7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1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918" name="Google Shape;918;p13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0" algn="l" rtl="0">
              <a:lnSpc>
                <a:spcPct val="100000"/>
              </a:lnSpc>
              <a:spcBef>
                <a:spcPts val="0"/>
              </a:spcBef>
              <a:spcAft>
                <a:spcPts val="0"/>
              </a:spcAft>
              <a:buClr>
                <a:srgbClr val="595959"/>
              </a:buClr>
              <a:buSzPts val="3200"/>
              <a:buNone/>
            </a:pPr>
            <a:r>
              <a:rPr lang="en-US" sz="2300">
                <a:solidFill>
                  <a:schemeClr val="accent1"/>
                </a:solidFill>
              </a:rPr>
              <a:t>Favorite thing… </a:t>
            </a:r>
            <a:endParaRPr sz="2300">
              <a:solidFill>
                <a:schemeClr val="accent1"/>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My favorite thing about my internship was designing multiple creative designs for very important customers. I got to learn not only creating but I learned a little bit about our customers by interacting with them.</a:t>
            </a:r>
            <a:endParaRPr sz="2400">
              <a:solidFill>
                <a:schemeClr val="accent1"/>
              </a:solidFill>
            </a:endParaRPr>
          </a:p>
        </p:txBody>
      </p:sp>
      <p:pic>
        <p:nvPicPr>
          <p:cNvPr id="919" name="Google Shape;919;p134"/>
          <p:cNvPicPr preferRelativeResize="0"/>
          <p:nvPr/>
        </p:nvPicPr>
        <p:blipFill rotWithShape="1">
          <a:blip r:embed="rId3">
            <a:alphaModFix/>
          </a:blip>
          <a:srcRect/>
          <a:stretch/>
        </p:blipFill>
        <p:spPr>
          <a:xfrm>
            <a:off x="3130134" y="3721552"/>
            <a:ext cx="2860380" cy="2145277"/>
          </a:xfrm>
          <a:prstGeom prst="rect">
            <a:avLst/>
          </a:prstGeom>
          <a:noFill/>
          <a:ln>
            <a:noFill/>
          </a:ln>
        </p:spPr>
      </p:pic>
      <p:sp>
        <p:nvSpPr>
          <p:cNvPr id="920" name="Google Shape;920;p134"/>
          <p:cNvSpPr txBox="1"/>
          <p:nvPr/>
        </p:nvSpPr>
        <p:spPr>
          <a:xfrm>
            <a:off x="2900550" y="5866827"/>
            <a:ext cx="3342900" cy="25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obster"/>
                <a:ea typeface="Lobster"/>
                <a:cs typeface="Lobster"/>
                <a:sym typeface="Lobster"/>
              </a:rPr>
              <a:t>Designing a Calendar under 10 minutes</a:t>
            </a:r>
            <a:endParaRPr sz="1100" b="0" i="0" u="none" strike="noStrike" cap="none">
              <a:solidFill>
                <a:schemeClr val="lt1"/>
              </a:solidFill>
              <a:latin typeface="Lobster"/>
              <a:ea typeface="Lobster"/>
              <a:cs typeface="Lobster"/>
              <a:sym typeface="Lobste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In Conclusion… </a:t>
            </a:r>
            <a:endParaRPr/>
          </a:p>
        </p:txBody>
      </p:sp>
      <p:sp>
        <p:nvSpPr>
          <p:cNvPr id="926" name="Google Shape;926;p13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lnSpcReduction="20000"/>
          </a:bodyPr>
          <a:lstStyle/>
          <a:p>
            <a:pPr marL="342900" lvl="0" indent="0" algn="l" rtl="0">
              <a:lnSpc>
                <a:spcPct val="100000"/>
              </a:lnSpc>
              <a:spcBef>
                <a:spcPts val="0"/>
              </a:spcBef>
              <a:spcAft>
                <a:spcPts val="0"/>
              </a:spcAft>
              <a:buClr>
                <a:srgbClr val="595959"/>
              </a:buClr>
              <a:buSzPts val="3200"/>
              <a:buNone/>
            </a:pPr>
            <a:r>
              <a:rPr lang="en-US" sz="2300">
                <a:solidFill>
                  <a:schemeClr val="accent1"/>
                </a:solidFill>
              </a:rPr>
              <a:t>Skills </a:t>
            </a:r>
            <a:endParaRPr>
              <a:solidFill>
                <a:srgbClr val="1E3D7B"/>
              </a:solidFill>
            </a:endParaRPr>
          </a:p>
          <a:p>
            <a:pPr marL="342900" lvl="0" indent="0" algn="l" rtl="0">
              <a:lnSpc>
                <a:spcPct val="100000"/>
              </a:lnSpc>
              <a:spcBef>
                <a:spcPts val="0"/>
              </a:spcBef>
              <a:spcAft>
                <a:spcPts val="0"/>
              </a:spcAft>
              <a:buClr>
                <a:srgbClr val="595959"/>
              </a:buClr>
              <a:buSzPts val="3200"/>
              <a:buNone/>
            </a:pPr>
            <a:r>
              <a:rPr lang="en-US" sz="2800">
                <a:solidFill>
                  <a:srgbClr val="1E3D7B"/>
                </a:solidFill>
              </a:rPr>
              <a:t>We as Lanier Print Shop team feel we have gained many skills like designing skills, professionalism, positive work behaviors, critical thinking skills, hands on experiences with customers, and build friendships amongst ourselves as coworkers.</a:t>
            </a:r>
            <a:r>
              <a:rPr lang="en-US">
                <a:solidFill>
                  <a:srgbClr val="1E3D7B"/>
                </a:solidFill>
              </a:rPr>
              <a:t> </a:t>
            </a:r>
            <a:endParaRPr>
              <a:solidFill>
                <a:srgbClr val="1E3D7B"/>
              </a:solidFill>
            </a:endParaRPr>
          </a:p>
          <a:p>
            <a:pPr marL="342900" lvl="0" indent="0" algn="l" rtl="0">
              <a:lnSpc>
                <a:spcPct val="100000"/>
              </a:lnSpc>
              <a:spcBef>
                <a:spcPts val="0"/>
              </a:spcBef>
              <a:spcAft>
                <a:spcPts val="0"/>
              </a:spcAft>
              <a:buClr>
                <a:srgbClr val="595959"/>
              </a:buClr>
              <a:buSzPts val="3200"/>
              <a:buNone/>
            </a:pPr>
            <a:endParaRPr>
              <a:solidFill>
                <a:srgbClr val="1E3D7B"/>
              </a:solidFill>
            </a:endParaRPr>
          </a:p>
          <a:p>
            <a:pPr marL="342900" lvl="0" indent="0" algn="l" rtl="0">
              <a:lnSpc>
                <a:spcPct val="100000"/>
              </a:lnSpc>
              <a:spcBef>
                <a:spcPts val="0"/>
              </a:spcBef>
              <a:spcAft>
                <a:spcPts val="0"/>
              </a:spcAft>
              <a:buClr>
                <a:srgbClr val="595959"/>
              </a:buClr>
              <a:buSzPts val="3200"/>
              <a:buNone/>
            </a:pPr>
            <a:r>
              <a:rPr lang="en-US" sz="2300">
                <a:solidFill>
                  <a:schemeClr val="accent1"/>
                </a:solidFill>
              </a:rPr>
              <a:t>Recommend</a:t>
            </a:r>
            <a:endParaRPr>
              <a:solidFill>
                <a:srgbClr val="1E3D7B"/>
              </a:solidFill>
            </a:endParaRPr>
          </a:p>
          <a:p>
            <a:pPr marL="342900" lvl="0" indent="0" algn="l" rtl="0">
              <a:lnSpc>
                <a:spcPct val="100000"/>
              </a:lnSpc>
              <a:spcBef>
                <a:spcPts val="0"/>
              </a:spcBef>
              <a:spcAft>
                <a:spcPts val="0"/>
              </a:spcAft>
              <a:buClr>
                <a:srgbClr val="595959"/>
              </a:buClr>
              <a:buSzPts val="3200"/>
              <a:buNone/>
            </a:pPr>
            <a:r>
              <a:rPr lang="en-US" sz="2800">
                <a:solidFill>
                  <a:srgbClr val="1E3D7B"/>
                </a:solidFill>
              </a:rPr>
              <a:t>We would refer our friends to apply for an internship because this experience will prepare them for future job and get them ready for the real world experience in the printing field.</a:t>
            </a:r>
            <a:endParaRPr sz="2800">
              <a:solidFill>
                <a:srgbClr val="1E3D7B"/>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30"/>
        <p:cNvGrpSpPr/>
        <p:nvPr/>
      </p:nvGrpSpPr>
      <p:grpSpPr>
        <a:xfrm>
          <a:off x="0" y="0"/>
          <a:ext cx="0" cy="0"/>
          <a:chOff x="0" y="0"/>
          <a:chExt cx="0" cy="0"/>
        </a:xfrm>
      </p:grpSpPr>
      <p:sp>
        <p:nvSpPr>
          <p:cNvPr id="931" name="Google Shape;931;p136"/>
          <p:cNvSpPr txBox="1">
            <a:spLocks noGrp="1"/>
          </p:cNvSpPr>
          <p:nvPr>
            <p:ph type="title"/>
          </p:nvPr>
        </p:nvSpPr>
        <p:spPr>
          <a:xfrm>
            <a:off x="1695375" y="155925"/>
            <a:ext cx="71304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E3D7B"/>
              </a:buClr>
              <a:buSzPts val="4400"/>
              <a:buFont typeface="Rockwell"/>
              <a:buNone/>
            </a:pPr>
            <a:r>
              <a:rPr lang="en-US" sz="4500"/>
              <a:t>Savanah Barron, Lanier HS</a:t>
            </a:r>
            <a:endParaRPr sz="4500"/>
          </a:p>
        </p:txBody>
      </p:sp>
      <p:sp>
        <p:nvSpPr>
          <p:cNvPr id="932" name="Google Shape;932;p136"/>
          <p:cNvSpPr txBox="1">
            <a:spLocks noGrp="1"/>
          </p:cNvSpPr>
          <p:nvPr>
            <p:ph type="body" idx="1"/>
          </p:nvPr>
        </p:nvSpPr>
        <p:spPr>
          <a:xfrm>
            <a:off x="457200" y="1600200"/>
            <a:ext cx="4963500" cy="47238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50000"/>
              </a:lnSpc>
              <a:spcBef>
                <a:spcPts val="0"/>
              </a:spcBef>
              <a:spcAft>
                <a:spcPts val="0"/>
              </a:spcAft>
              <a:buSzPct val="92664"/>
              <a:buNone/>
            </a:pPr>
            <a:r>
              <a:rPr lang="en-US" sz="2100">
                <a:solidFill>
                  <a:srgbClr val="0B5394"/>
                </a:solidFill>
                <a:latin typeface="Oswald"/>
                <a:ea typeface="Oswald"/>
                <a:cs typeface="Oswald"/>
                <a:sym typeface="Oswald"/>
              </a:rPr>
              <a:t>Hi my name is Savanah Barron from Sidney Lanier High School and I’m an incoming Sophomore. The pathway I’m currently enrolled in is the Lanier High School Graphic Design Printing Program and my hopes are to gain designing skills to pursue a career with a business company to create logos or any type of design work. As I’ve also been apart of the Band Fine Arts Program I’d like to pursue this as my hobby as I love to play an instrument but also further an opportunity to become an instructor. Thank you SAISD!</a:t>
            </a:r>
            <a:endParaRPr sz="2100">
              <a:solidFill>
                <a:srgbClr val="0B5394"/>
              </a:solidFill>
              <a:latin typeface="Oswald"/>
              <a:ea typeface="Oswald"/>
              <a:cs typeface="Oswald"/>
              <a:sym typeface="Oswald"/>
            </a:endParaRPr>
          </a:p>
          <a:p>
            <a:pPr marL="0" lvl="0" indent="0" algn="l" rtl="0">
              <a:lnSpc>
                <a:spcPct val="115000"/>
              </a:lnSpc>
              <a:spcBef>
                <a:spcPts val="0"/>
              </a:spcBef>
              <a:spcAft>
                <a:spcPts val="0"/>
              </a:spcAft>
              <a:buClr>
                <a:srgbClr val="595959"/>
              </a:buClr>
              <a:buSzPct val="140951"/>
              <a:buNone/>
            </a:pPr>
            <a:endParaRPr sz="2100">
              <a:solidFill>
                <a:srgbClr val="0B5394"/>
              </a:solidFill>
              <a:latin typeface="Oswald"/>
              <a:ea typeface="Oswald"/>
              <a:cs typeface="Oswald"/>
              <a:sym typeface="Oswald"/>
            </a:endParaRPr>
          </a:p>
        </p:txBody>
      </p:sp>
      <p:pic>
        <p:nvPicPr>
          <p:cNvPr id="933" name="Google Shape;933;p136"/>
          <p:cNvPicPr preferRelativeResize="0"/>
          <p:nvPr/>
        </p:nvPicPr>
        <p:blipFill rotWithShape="1">
          <a:blip r:embed="rId3">
            <a:alphaModFix/>
          </a:blip>
          <a:srcRect/>
          <a:stretch/>
        </p:blipFill>
        <p:spPr>
          <a:xfrm>
            <a:off x="457200" y="189525"/>
            <a:ext cx="1075798" cy="1075798"/>
          </a:xfrm>
          <a:prstGeom prst="rect">
            <a:avLst/>
          </a:prstGeom>
          <a:noFill/>
          <a:ln>
            <a:noFill/>
          </a:ln>
        </p:spPr>
      </p:pic>
      <p:pic>
        <p:nvPicPr>
          <p:cNvPr id="934" name="Google Shape;934;p136"/>
          <p:cNvPicPr preferRelativeResize="0"/>
          <p:nvPr/>
        </p:nvPicPr>
        <p:blipFill rotWithShape="1">
          <a:blip r:embed="rId4">
            <a:alphaModFix/>
          </a:blip>
          <a:srcRect/>
          <a:stretch/>
        </p:blipFill>
        <p:spPr>
          <a:xfrm>
            <a:off x="5420700" y="1665850"/>
            <a:ext cx="3266224" cy="4460448"/>
          </a:xfrm>
          <a:prstGeom prst="rect">
            <a:avLst/>
          </a:prstGeom>
          <a:noFill/>
          <a:ln w="19050" cap="flat" cmpd="sng">
            <a:solidFill>
              <a:srgbClr val="D9D9D9"/>
            </a:solidFill>
            <a:prstDash val="solid"/>
            <a:round/>
            <a:headEnd type="none" w="sm" len="sm"/>
            <a:tailEnd type="none" w="sm" len="sm"/>
          </a:ln>
        </p:spPr>
      </p:pic>
      <p:sp>
        <p:nvSpPr>
          <p:cNvPr id="935" name="Google Shape;935;p136"/>
          <p:cNvSpPr/>
          <p:nvPr/>
        </p:nvSpPr>
        <p:spPr>
          <a:xfrm>
            <a:off x="5530300" y="2076975"/>
            <a:ext cx="680400" cy="31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37"/>
          <p:cNvSpPr/>
          <p:nvPr/>
        </p:nvSpPr>
        <p:spPr>
          <a:xfrm>
            <a:off x="7253025" y="3690525"/>
            <a:ext cx="1591200" cy="2381100"/>
          </a:xfrm>
          <a:prstGeom prst="rect">
            <a:avLst/>
          </a:prstGeom>
          <a:solidFill>
            <a:srgbClr val="1E3D7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My supervisor would say the best thing I did was… </a:t>
            </a:r>
            <a:endParaRPr/>
          </a:p>
        </p:txBody>
      </p:sp>
      <p:sp>
        <p:nvSpPr>
          <p:cNvPr id="942" name="Google Shape;942;p137"/>
          <p:cNvSpPr txBox="1">
            <a:spLocks noGrp="1"/>
          </p:cNvSpPr>
          <p:nvPr>
            <p:ph type="body" idx="1"/>
          </p:nvPr>
        </p:nvSpPr>
        <p:spPr>
          <a:xfrm>
            <a:off x="457200" y="3690525"/>
            <a:ext cx="8229600" cy="438900"/>
          </a:xfrm>
          <a:prstGeom prst="rect">
            <a:avLst/>
          </a:prstGeom>
          <a:noFill/>
          <a:ln>
            <a:noFill/>
          </a:ln>
        </p:spPr>
        <p:txBody>
          <a:bodyPr spcFirstLastPara="1" wrap="square" lIns="91425" tIns="45700" rIns="91425" bIns="45700" anchor="t" anchorCtr="0">
            <a:normAutofit/>
          </a:bodyPr>
          <a:lstStyle/>
          <a:p>
            <a:pPr marL="171450" lvl="0" indent="0" algn="l" rtl="0">
              <a:lnSpc>
                <a:spcPct val="90000"/>
              </a:lnSpc>
              <a:spcBef>
                <a:spcPts val="0"/>
              </a:spcBef>
              <a:spcAft>
                <a:spcPts val="0"/>
              </a:spcAft>
              <a:buClr>
                <a:srgbClr val="595959"/>
              </a:buClr>
              <a:buSzPts val="3200"/>
              <a:buNone/>
            </a:pPr>
            <a:r>
              <a:rPr lang="en-US" sz="2300">
                <a:solidFill>
                  <a:schemeClr val="accent1"/>
                </a:solidFill>
              </a:rPr>
              <a:t>Quotes!</a:t>
            </a:r>
            <a:endParaRPr sz="2300">
              <a:solidFill>
                <a:schemeClr val="accent1"/>
              </a:solidFill>
            </a:endParaRPr>
          </a:p>
        </p:txBody>
      </p:sp>
      <p:sp>
        <p:nvSpPr>
          <p:cNvPr id="943" name="Google Shape;943;p137"/>
          <p:cNvSpPr txBox="1">
            <a:spLocks noGrp="1"/>
          </p:cNvSpPr>
          <p:nvPr>
            <p:ph type="body" idx="1"/>
          </p:nvPr>
        </p:nvSpPr>
        <p:spPr>
          <a:xfrm>
            <a:off x="457200" y="1715400"/>
            <a:ext cx="8229600" cy="1850100"/>
          </a:xfrm>
          <a:prstGeom prst="rect">
            <a:avLst/>
          </a:prstGeom>
          <a:noFill/>
          <a:ln>
            <a:noFill/>
          </a:ln>
        </p:spPr>
        <p:txBody>
          <a:bodyPr spcFirstLastPara="1" wrap="square" lIns="91425" tIns="45700" rIns="91425" bIns="45700" anchor="t" anchorCtr="0">
            <a:noAutofit/>
          </a:bodyPr>
          <a:lstStyle/>
          <a:p>
            <a:pPr marL="342900" lvl="0" indent="-139700" algn="l" rtl="0">
              <a:lnSpc>
                <a:spcPct val="100000"/>
              </a:lnSpc>
              <a:spcBef>
                <a:spcPts val="0"/>
              </a:spcBef>
              <a:spcAft>
                <a:spcPts val="0"/>
              </a:spcAft>
              <a:buClr>
                <a:srgbClr val="595959"/>
              </a:buClr>
              <a:buSzPts val="3200"/>
              <a:buNone/>
            </a:pPr>
            <a:r>
              <a:rPr lang="en-US" sz="2300">
                <a:solidFill>
                  <a:schemeClr val="accent1"/>
                </a:solidFill>
              </a:rPr>
              <a:t>My Supervisor would say my best performance task was…</a:t>
            </a:r>
            <a:endParaRPr sz="1260">
              <a:solidFill>
                <a:srgbClr val="1E3D7B"/>
              </a:solidFill>
            </a:endParaRPr>
          </a:p>
          <a:p>
            <a:pPr marL="203200" lvl="0" indent="0" algn="l" rtl="0">
              <a:lnSpc>
                <a:spcPct val="100000"/>
              </a:lnSpc>
              <a:spcBef>
                <a:spcPts val="0"/>
              </a:spcBef>
              <a:spcAft>
                <a:spcPts val="0"/>
              </a:spcAft>
              <a:buClr>
                <a:srgbClr val="595959"/>
              </a:buClr>
              <a:buSzPts val="1760"/>
              <a:buNone/>
            </a:pPr>
            <a:r>
              <a:rPr lang="en-US" sz="2160">
                <a:solidFill>
                  <a:srgbClr val="1E3D7B"/>
                </a:solidFill>
              </a:rPr>
              <a:t>My supervisor would say the best thing I did was that I was willing to learn and grow my communication skills. So here I am today speaking!</a:t>
            </a:r>
            <a:endParaRPr sz="2160">
              <a:solidFill>
                <a:srgbClr val="1E3D7B"/>
              </a:solidFill>
            </a:endParaRPr>
          </a:p>
        </p:txBody>
      </p:sp>
      <p:sp>
        <p:nvSpPr>
          <p:cNvPr id="944" name="Google Shape;944;p137"/>
          <p:cNvSpPr txBox="1">
            <a:spLocks noGrp="1"/>
          </p:cNvSpPr>
          <p:nvPr>
            <p:ph type="body" idx="1"/>
          </p:nvPr>
        </p:nvSpPr>
        <p:spPr>
          <a:xfrm>
            <a:off x="457200" y="4129875"/>
            <a:ext cx="8229600" cy="1502400"/>
          </a:xfrm>
          <a:prstGeom prst="rect">
            <a:avLst/>
          </a:prstGeom>
          <a:noFill/>
          <a:ln>
            <a:noFill/>
          </a:ln>
        </p:spPr>
        <p:txBody>
          <a:bodyPr spcFirstLastPara="1" wrap="square" lIns="91425" tIns="45700" rIns="91425" bIns="45700" anchor="t" anchorCtr="0">
            <a:noAutofit/>
          </a:bodyPr>
          <a:lstStyle/>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“Welcome to Lanier Print Shop! How may I help you?”</a:t>
            </a:r>
            <a:endParaRPr sz="2300">
              <a:solidFill>
                <a:srgbClr val="1E3D7B"/>
              </a:solidFill>
              <a:latin typeface="Oswald"/>
              <a:ea typeface="Oswald"/>
              <a:cs typeface="Oswald"/>
              <a:sym typeface="Oswald"/>
            </a:endParaRPr>
          </a:p>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“Good Morning! How are you doing?”</a:t>
            </a:r>
            <a:endParaRPr sz="2300">
              <a:solidFill>
                <a:srgbClr val="1E3D7B"/>
              </a:solidFill>
              <a:latin typeface="Oswald"/>
              <a:ea typeface="Oswald"/>
              <a:cs typeface="Oswald"/>
              <a:sym typeface="Oswald"/>
            </a:endParaRPr>
          </a:p>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“My Pleasure”</a:t>
            </a:r>
            <a:endParaRPr sz="2300">
              <a:solidFill>
                <a:srgbClr val="1E3D7B"/>
              </a:solidFill>
              <a:latin typeface="Oswald"/>
              <a:ea typeface="Oswald"/>
              <a:cs typeface="Oswald"/>
              <a:sym typeface="Oswald"/>
            </a:endParaRPr>
          </a:p>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“Thank you have a great day!”</a:t>
            </a:r>
            <a:endParaRPr sz="2300">
              <a:solidFill>
                <a:srgbClr val="1E3D7B"/>
              </a:solidFill>
              <a:latin typeface="Oswald"/>
              <a:ea typeface="Oswald"/>
              <a:cs typeface="Oswald"/>
              <a:sym typeface="Oswald"/>
            </a:endParaRPr>
          </a:p>
        </p:txBody>
      </p:sp>
      <p:pic>
        <p:nvPicPr>
          <p:cNvPr id="945" name="Google Shape;945;p137"/>
          <p:cNvPicPr preferRelativeResize="0"/>
          <p:nvPr/>
        </p:nvPicPr>
        <p:blipFill rotWithShape="1">
          <a:blip r:embed="rId3">
            <a:alphaModFix/>
          </a:blip>
          <a:srcRect t="7272" b="7272"/>
          <a:stretch/>
        </p:blipFill>
        <p:spPr>
          <a:xfrm>
            <a:off x="7413948" y="3822821"/>
            <a:ext cx="1272848" cy="1850148"/>
          </a:xfrm>
          <a:prstGeom prst="rect">
            <a:avLst/>
          </a:prstGeom>
          <a:noFill/>
          <a:ln>
            <a:noFill/>
          </a:ln>
        </p:spPr>
      </p:pic>
      <p:sp>
        <p:nvSpPr>
          <p:cNvPr id="946" name="Google Shape;946;p137"/>
          <p:cNvSpPr txBox="1"/>
          <p:nvPr/>
        </p:nvSpPr>
        <p:spPr>
          <a:xfrm>
            <a:off x="7253125" y="5677225"/>
            <a:ext cx="1591200" cy="27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Lobster"/>
                <a:ea typeface="Lobster"/>
                <a:cs typeface="Lobster"/>
                <a:sym typeface="Lobster"/>
              </a:rPr>
              <a:t>@SAISD Receiving P-Card</a:t>
            </a:r>
            <a:endParaRPr sz="1000" b="0" i="0" u="none" strike="noStrike" cap="none">
              <a:solidFill>
                <a:schemeClr val="lt1"/>
              </a:solidFill>
              <a:latin typeface="Lobster"/>
              <a:ea typeface="Lobster"/>
              <a:cs typeface="Lobster"/>
              <a:sym typeface="Lobste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One thing that surprised me….</a:t>
            </a:r>
            <a:endParaRPr/>
          </a:p>
        </p:txBody>
      </p:sp>
      <p:sp>
        <p:nvSpPr>
          <p:cNvPr id="952" name="Google Shape;952;p138"/>
          <p:cNvSpPr txBox="1">
            <a:spLocks noGrp="1"/>
          </p:cNvSpPr>
          <p:nvPr>
            <p:ph type="body" idx="1"/>
          </p:nvPr>
        </p:nvSpPr>
        <p:spPr>
          <a:xfrm>
            <a:off x="457200" y="1600200"/>
            <a:ext cx="7920900" cy="1828800"/>
          </a:xfrm>
          <a:prstGeom prst="rect">
            <a:avLst/>
          </a:prstGeom>
          <a:noFill/>
          <a:ln>
            <a:noFill/>
          </a:ln>
        </p:spPr>
        <p:txBody>
          <a:bodyPr spcFirstLastPara="1" wrap="square" lIns="91425" tIns="45700" rIns="91425" bIns="45700" anchor="t" anchorCtr="0">
            <a:normAutofit/>
          </a:bodyPr>
          <a:lstStyle/>
          <a:p>
            <a:pPr marL="342900" lvl="0" indent="0" algn="l" rtl="0">
              <a:lnSpc>
                <a:spcPct val="100000"/>
              </a:lnSpc>
              <a:spcBef>
                <a:spcPts val="0"/>
              </a:spcBef>
              <a:spcAft>
                <a:spcPts val="0"/>
              </a:spcAft>
              <a:buClr>
                <a:srgbClr val="595959"/>
              </a:buClr>
              <a:buSzPts val="3200"/>
              <a:buNone/>
            </a:pPr>
            <a:r>
              <a:rPr lang="en-US" sz="2400">
                <a:solidFill>
                  <a:schemeClr val="accent1"/>
                </a:solidFill>
              </a:rPr>
              <a:t>I learned…</a:t>
            </a:r>
            <a:endParaRPr sz="2400">
              <a:solidFill>
                <a:schemeClr val="accent1"/>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One thing I learned that surprised me was I learn how to be more creative with using Adobe InDesign and Photoshop. I also was surprised how I grew the confidence to help and contact customers.</a:t>
            </a:r>
            <a:endParaRPr sz="2300">
              <a:solidFill>
                <a:schemeClr val="accent1"/>
              </a:solidFill>
            </a:endParaRPr>
          </a:p>
        </p:txBody>
      </p:sp>
      <p:sp>
        <p:nvSpPr>
          <p:cNvPr id="953" name="Google Shape;953;p138"/>
          <p:cNvSpPr/>
          <p:nvPr/>
        </p:nvSpPr>
        <p:spPr>
          <a:xfrm>
            <a:off x="3520300" y="3429000"/>
            <a:ext cx="1889100" cy="2826900"/>
          </a:xfrm>
          <a:prstGeom prst="rect">
            <a:avLst/>
          </a:prstGeom>
          <a:solidFill>
            <a:srgbClr val="1E3D7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138"/>
          <p:cNvSpPr txBox="1"/>
          <p:nvPr/>
        </p:nvSpPr>
        <p:spPr>
          <a:xfrm>
            <a:off x="3520419" y="5863942"/>
            <a:ext cx="1889100" cy="32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Lobster"/>
                <a:ea typeface="Lobster"/>
                <a:cs typeface="Lobster"/>
                <a:sym typeface="Lobster"/>
              </a:rPr>
              <a:t>SAISD Mail Room</a:t>
            </a:r>
            <a:endParaRPr sz="1200" b="0" i="0" u="none" strike="noStrike" cap="none">
              <a:solidFill>
                <a:schemeClr val="lt1"/>
              </a:solidFill>
              <a:latin typeface="Lobster"/>
              <a:ea typeface="Lobster"/>
              <a:cs typeface="Lobster"/>
              <a:sym typeface="Lobster"/>
            </a:endParaRPr>
          </a:p>
        </p:txBody>
      </p:sp>
      <p:pic>
        <p:nvPicPr>
          <p:cNvPr id="955" name="Google Shape;955;p138"/>
          <p:cNvPicPr preferRelativeResize="0"/>
          <p:nvPr/>
        </p:nvPicPr>
        <p:blipFill rotWithShape="1">
          <a:blip r:embed="rId3">
            <a:alphaModFix/>
          </a:blip>
          <a:srcRect l="5059" r="5068"/>
          <a:stretch/>
        </p:blipFill>
        <p:spPr>
          <a:xfrm>
            <a:off x="3744027" y="3648852"/>
            <a:ext cx="1441728" cy="21389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139"/>
          <p:cNvSpPr/>
          <p:nvPr/>
        </p:nvSpPr>
        <p:spPr>
          <a:xfrm>
            <a:off x="3610050" y="3200400"/>
            <a:ext cx="1931100" cy="2938800"/>
          </a:xfrm>
          <a:prstGeom prst="rect">
            <a:avLst/>
          </a:prstGeom>
          <a:solidFill>
            <a:srgbClr val="1E3D7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1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962" name="Google Shape;962;p139"/>
          <p:cNvSpPr txBox="1">
            <a:spLocks noGrp="1"/>
          </p:cNvSpPr>
          <p:nvPr>
            <p:ph type="body" idx="1"/>
          </p:nvPr>
        </p:nvSpPr>
        <p:spPr>
          <a:xfrm>
            <a:off x="457200" y="1600200"/>
            <a:ext cx="8229600" cy="1600200"/>
          </a:xfrm>
          <a:prstGeom prst="rect">
            <a:avLst/>
          </a:prstGeom>
          <a:noFill/>
          <a:ln>
            <a:noFill/>
          </a:ln>
        </p:spPr>
        <p:txBody>
          <a:bodyPr spcFirstLastPara="1" wrap="square" lIns="91425" tIns="45700" rIns="91425" bIns="45700" anchor="t" anchorCtr="0">
            <a:normAutofit lnSpcReduction="20000"/>
          </a:bodyPr>
          <a:lstStyle/>
          <a:p>
            <a:pPr marL="342900" lvl="0" indent="0" algn="l" rtl="0">
              <a:lnSpc>
                <a:spcPct val="100000"/>
              </a:lnSpc>
              <a:spcBef>
                <a:spcPts val="0"/>
              </a:spcBef>
              <a:spcAft>
                <a:spcPts val="0"/>
              </a:spcAft>
              <a:buClr>
                <a:srgbClr val="595959"/>
              </a:buClr>
              <a:buSzPts val="3200"/>
              <a:buNone/>
            </a:pPr>
            <a:r>
              <a:rPr lang="en-US" sz="2300">
                <a:solidFill>
                  <a:schemeClr val="accent1"/>
                </a:solidFill>
              </a:rPr>
              <a:t>Favorite Thing…</a:t>
            </a:r>
            <a:endParaRPr sz="2300">
              <a:solidFill>
                <a:schemeClr val="accent1"/>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My favorite thing about my internship was over seeing how the print shop operates daily and learning how to be apart of a team. I loved how every employee was supportive in my learning. I gain so many skills!</a:t>
            </a:r>
            <a:endParaRPr sz="2400">
              <a:solidFill>
                <a:schemeClr val="accent1"/>
              </a:solidFill>
            </a:endParaRPr>
          </a:p>
        </p:txBody>
      </p:sp>
      <p:sp>
        <p:nvSpPr>
          <p:cNvPr id="963" name="Google Shape;963;p139"/>
          <p:cNvSpPr txBox="1"/>
          <p:nvPr/>
        </p:nvSpPr>
        <p:spPr>
          <a:xfrm>
            <a:off x="2772225" y="5804600"/>
            <a:ext cx="3624900" cy="27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obster"/>
                <a:ea typeface="Lobster"/>
                <a:cs typeface="Lobster"/>
                <a:sym typeface="Lobster"/>
              </a:rPr>
              <a:t>Team Work</a:t>
            </a:r>
            <a:endParaRPr sz="1100" b="0" i="0" u="none" strike="noStrike" cap="none">
              <a:solidFill>
                <a:schemeClr val="lt1"/>
              </a:solidFill>
              <a:latin typeface="Lobster"/>
              <a:ea typeface="Lobster"/>
              <a:cs typeface="Lobster"/>
              <a:sym typeface="Lobster"/>
            </a:endParaRPr>
          </a:p>
        </p:txBody>
      </p:sp>
      <p:pic>
        <p:nvPicPr>
          <p:cNvPr id="964" name="Google Shape;964;p139"/>
          <p:cNvPicPr preferRelativeResize="0"/>
          <p:nvPr/>
        </p:nvPicPr>
        <p:blipFill rotWithShape="1">
          <a:blip r:embed="rId3">
            <a:alphaModFix/>
          </a:blip>
          <a:srcRect/>
          <a:stretch/>
        </p:blipFill>
        <p:spPr>
          <a:xfrm>
            <a:off x="3802220" y="3374126"/>
            <a:ext cx="1539574" cy="2430474"/>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68"/>
        <p:cNvGrpSpPr/>
        <p:nvPr/>
      </p:nvGrpSpPr>
      <p:grpSpPr>
        <a:xfrm>
          <a:off x="0" y="0"/>
          <a:ext cx="0" cy="0"/>
          <a:chOff x="0" y="0"/>
          <a:chExt cx="0" cy="0"/>
        </a:xfrm>
      </p:grpSpPr>
      <p:sp>
        <p:nvSpPr>
          <p:cNvPr id="969" name="Google Shape;969;p140"/>
          <p:cNvSpPr txBox="1">
            <a:spLocks noGrp="1"/>
          </p:cNvSpPr>
          <p:nvPr>
            <p:ph type="title"/>
          </p:nvPr>
        </p:nvSpPr>
        <p:spPr>
          <a:xfrm>
            <a:off x="2600550" y="155925"/>
            <a:ext cx="62253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E3D7B"/>
              </a:buClr>
              <a:buSzPts val="4400"/>
              <a:buFont typeface="Rockwell"/>
              <a:buNone/>
            </a:pPr>
            <a:r>
              <a:rPr lang="en-US" sz="4500"/>
              <a:t>Ana Estrada, Lanier HS</a:t>
            </a:r>
            <a:endParaRPr sz="4500"/>
          </a:p>
        </p:txBody>
      </p:sp>
      <p:sp>
        <p:nvSpPr>
          <p:cNvPr id="970" name="Google Shape;970;p140"/>
          <p:cNvSpPr txBox="1">
            <a:spLocks noGrp="1"/>
          </p:cNvSpPr>
          <p:nvPr>
            <p:ph type="body" idx="1"/>
          </p:nvPr>
        </p:nvSpPr>
        <p:spPr>
          <a:xfrm>
            <a:off x="457200" y="1600200"/>
            <a:ext cx="4963500" cy="47238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50000"/>
              </a:lnSpc>
              <a:spcBef>
                <a:spcPts val="0"/>
              </a:spcBef>
              <a:spcAft>
                <a:spcPts val="0"/>
              </a:spcAft>
              <a:buSzPct val="92664"/>
              <a:buNone/>
            </a:pPr>
            <a:r>
              <a:rPr lang="en-US" sz="2100">
                <a:solidFill>
                  <a:srgbClr val="0B5394"/>
                </a:solidFill>
                <a:latin typeface="Oswald"/>
                <a:ea typeface="Oswald"/>
                <a:cs typeface="Oswald"/>
                <a:sym typeface="Oswald"/>
              </a:rPr>
              <a:t>Hi my name is Ana Estrada from Sidney Lanier High School and I’m an incoming Junior. The pathway I’m currently enrolled in is the Lanier High School Graphic Design Printing Program and my hopes are to gain all required skills of a printing business to pursue a career in the work of graphics or establish a business in printing. As I’ve also been apart of the Mariachi Fine Arts Program I’d like to pursue this as my hobby and maybe a career as this is my passion! Thank you SAISD!</a:t>
            </a:r>
            <a:endParaRPr sz="2100">
              <a:solidFill>
                <a:srgbClr val="0B5394"/>
              </a:solidFill>
              <a:latin typeface="Oswald"/>
              <a:ea typeface="Oswald"/>
              <a:cs typeface="Oswald"/>
              <a:sym typeface="Oswald"/>
            </a:endParaRPr>
          </a:p>
          <a:p>
            <a:pPr marL="0" lvl="0" indent="0" algn="l" rtl="0">
              <a:lnSpc>
                <a:spcPct val="115000"/>
              </a:lnSpc>
              <a:spcBef>
                <a:spcPts val="0"/>
              </a:spcBef>
              <a:spcAft>
                <a:spcPts val="0"/>
              </a:spcAft>
              <a:buClr>
                <a:srgbClr val="595959"/>
              </a:buClr>
              <a:buSzPct val="140951"/>
              <a:buNone/>
            </a:pPr>
            <a:endParaRPr sz="2100">
              <a:solidFill>
                <a:srgbClr val="0B5394"/>
              </a:solidFill>
              <a:latin typeface="Oswald"/>
              <a:ea typeface="Oswald"/>
              <a:cs typeface="Oswald"/>
              <a:sym typeface="Oswald"/>
            </a:endParaRPr>
          </a:p>
        </p:txBody>
      </p:sp>
      <p:pic>
        <p:nvPicPr>
          <p:cNvPr id="971" name="Google Shape;971;p140"/>
          <p:cNvPicPr preferRelativeResize="0"/>
          <p:nvPr/>
        </p:nvPicPr>
        <p:blipFill rotWithShape="1">
          <a:blip r:embed="rId3">
            <a:alphaModFix/>
          </a:blip>
          <a:srcRect/>
          <a:stretch/>
        </p:blipFill>
        <p:spPr>
          <a:xfrm>
            <a:off x="457200" y="189525"/>
            <a:ext cx="1075798" cy="1075798"/>
          </a:xfrm>
          <a:prstGeom prst="rect">
            <a:avLst/>
          </a:prstGeom>
          <a:noFill/>
          <a:ln>
            <a:noFill/>
          </a:ln>
        </p:spPr>
      </p:pic>
      <p:pic>
        <p:nvPicPr>
          <p:cNvPr id="972" name="Google Shape;972;p140"/>
          <p:cNvPicPr preferRelativeResize="0"/>
          <p:nvPr/>
        </p:nvPicPr>
        <p:blipFill rotWithShape="1">
          <a:blip r:embed="rId4">
            <a:alphaModFix/>
          </a:blip>
          <a:srcRect/>
          <a:stretch/>
        </p:blipFill>
        <p:spPr>
          <a:xfrm>
            <a:off x="5420700" y="1665850"/>
            <a:ext cx="3266225" cy="4460447"/>
          </a:xfrm>
          <a:prstGeom prst="rect">
            <a:avLst/>
          </a:prstGeom>
          <a:noFill/>
          <a:ln w="19050" cap="flat" cmpd="sng">
            <a:solidFill>
              <a:srgbClr val="D9D9D9"/>
            </a:solidFill>
            <a:prstDash val="solid"/>
            <a:round/>
            <a:headEnd type="none" w="sm" len="sm"/>
            <a:tailEnd type="none" w="sm" len="sm"/>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41"/>
          <p:cNvSpPr/>
          <p:nvPr/>
        </p:nvSpPr>
        <p:spPr>
          <a:xfrm>
            <a:off x="7253025" y="3690525"/>
            <a:ext cx="1591200" cy="2381100"/>
          </a:xfrm>
          <a:prstGeom prst="rect">
            <a:avLst/>
          </a:prstGeom>
          <a:solidFill>
            <a:srgbClr val="1E3D7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1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My supervisor would say the best thing I did was… </a:t>
            </a:r>
            <a:endParaRPr/>
          </a:p>
        </p:txBody>
      </p:sp>
      <p:sp>
        <p:nvSpPr>
          <p:cNvPr id="979" name="Google Shape;979;p141"/>
          <p:cNvSpPr txBox="1">
            <a:spLocks noGrp="1"/>
          </p:cNvSpPr>
          <p:nvPr>
            <p:ph type="body" idx="1"/>
          </p:nvPr>
        </p:nvSpPr>
        <p:spPr>
          <a:xfrm>
            <a:off x="457200" y="3690525"/>
            <a:ext cx="8229600" cy="438900"/>
          </a:xfrm>
          <a:prstGeom prst="rect">
            <a:avLst/>
          </a:prstGeom>
          <a:noFill/>
          <a:ln>
            <a:noFill/>
          </a:ln>
        </p:spPr>
        <p:txBody>
          <a:bodyPr spcFirstLastPara="1" wrap="square" lIns="91425" tIns="45700" rIns="91425" bIns="45700" anchor="t" anchorCtr="0">
            <a:normAutofit/>
          </a:bodyPr>
          <a:lstStyle/>
          <a:p>
            <a:pPr marL="171450" lvl="0" indent="0" algn="l" rtl="0">
              <a:lnSpc>
                <a:spcPct val="90000"/>
              </a:lnSpc>
              <a:spcBef>
                <a:spcPts val="0"/>
              </a:spcBef>
              <a:spcAft>
                <a:spcPts val="0"/>
              </a:spcAft>
              <a:buClr>
                <a:srgbClr val="595959"/>
              </a:buClr>
              <a:buSzPts val="3200"/>
              <a:buNone/>
            </a:pPr>
            <a:r>
              <a:rPr lang="en-US" sz="2300">
                <a:solidFill>
                  <a:schemeClr val="accent1"/>
                </a:solidFill>
              </a:rPr>
              <a:t>Quotes!</a:t>
            </a:r>
            <a:endParaRPr sz="2300">
              <a:solidFill>
                <a:schemeClr val="accent1"/>
              </a:solidFill>
            </a:endParaRPr>
          </a:p>
        </p:txBody>
      </p:sp>
      <p:sp>
        <p:nvSpPr>
          <p:cNvPr id="980" name="Google Shape;980;p141"/>
          <p:cNvSpPr txBox="1">
            <a:spLocks noGrp="1"/>
          </p:cNvSpPr>
          <p:nvPr>
            <p:ph type="body" idx="1"/>
          </p:nvPr>
        </p:nvSpPr>
        <p:spPr>
          <a:xfrm>
            <a:off x="457200" y="1715400"/>
            <a:ext cx="8229600" cy="2095800"/>
          </a:xfrm>
          <a:prstGeom prst="rect">
            <a:avLst/>
          </a:prstGeom>
          <a:noFill/>
          <a:ln>
            <a:noFill/>
          </a:ln>
        </p:spPr>
        <p:txBody>
          <a:bodyPr spcFirstLastPara="1" wrap="square" lIns="91425" tIns="45700" rIns="91425" bIns="45700" anchor="t" anchorCtr="0">
            <a:noAutofit/>
          </a:bodyPr>
          <a:lstStyle/>
          <a:p>
            <a:pPr marL="342900" lvl="0" indent="-139700" algn="l" rtl="0">
              <a:lnSpc>
                <a:spcPct val="100000"/>
              </a:lnSpc>
              <a:spcBef>
                <a:spcPts val="0"/>
              </a:spcBef>
              <a:spcAft>
                <a:spcPts val="0"/>
              </a:spcAft>
              <a:buClr>
                <a:srgbClr val="595959"/>
              </a:buClr>
              <a:buSzPts val="3200"/>
              <a:buNone/>
            </a:pPr>
            <a:r>
              <a:rPr lang="en-US" sz="2300">
                <a:solidFill>
                  <a:schemeClr val="accent1"/>
                </a:solidFill>
              </a:rPr>
              <a:t>My Supervisor would say my best performance task was…</a:t>
            </a:r>
            <a:endParaRPr sz="1260">
              <a:solidFill>
                <a:srgbClr val="1E3D7B"/>
              </a:solidFill>
            </a:endParaRPr>
          </a:p>
          <a:p>
            <a:pPr marL="203200" lvl="0" indent="0" algn="l" rtl="0">
              <a:lnSpc>
                <a:spcPct val="100000"/>
              </a:lnSpc>
              <a:spcBef>
                <a:spcPts val="0"/>
              </a:spcBef>
              <a:spcAft>
                <a:spcPts val="0"/>
              </a:spcAft>
              <a:buClr>
                <a:srgbClr val="595959"/>
              </a:buClr>
              <a:buSzPts val="1760"/>
              <a:buNone/>
            </a:pPr>
            <a:r>
              <a:rPr lang="en-US" sz="2160">
                <a:solidFill>
                  <a:srgbClr val="1E3D7B"/>
                </a:solidFill>
              </a:rPr>
              <a:t>My supervisor would say the best thing I did was collaborate well as a team player and well pace myself with orders and my creativity.</a:t>
            </a:r>
            <a:endParaRPr sz="2160">
              <a:solidFill>
                <a:srgbClr val="1E3D7B"/>
              </a:solidFill>
            </a:endParaRPr>
          </a:p>
        </p:txBody>
      </p:sp>
      <p:sp>
        <p:nvSpPr>
          <p:cNvPr id="981" name="Google Shape;981;p141"/>
          <p:cNvSpPr txBox="1">
            <a:spLocks noGrp="1"/>
          </p:cNvSpPr>
          <p:nvPr>
            <p:ph type="body" idx="1"/>
          </p:nvPr>
        </p:nvSpPr>
        <p:spPr>
          <a:xfrm>
            <a:off x="457200" y="4152125"/>
            <a:ext cx="8229600" cy="1502400"/>
          </a:xfrm>
          <a:prstGeom prst="rect">
            <a:avLst/>
          </a:prstGeom>
          <a:noFill/>
          <a:ln>
            <a:noFill/>
          </a:ln>
        </p:spPr>
        <p:txBody>
          <a:bodyPr spcFirstLastPara="1" wrap="square" lIns="91425" tIns="45700" rIns="91425" bIns="45700" anchor="t" anchorCtr="0">
            <a:noAutofit/>
          </a:bodyPr>
          <a:lstStyle/>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“Welcome to Lanier Print Shop! How may I help you?”</a:t>
            </a:r>
            <a:endParaRPr sz="2300">
              <a:solidFill>
                <a:srgbClr val="1E3D7B"/>
              </a:solidFill>
              <a:latin typeface="Oswald"/>
              <a:ea typeface="Oswald"/>
              <a:cs typeface="Oswald"/>
              <a:sym typeface="Oswald"/>
            </a:endParaRPr>
          </a:p>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“Good Morning! How are you doing?”</a:t>
            </a:r>
            <a:endParaRPr sz="2300">
              <a:solidFill>
                <a:srgbClr val="1E3D7B"/>
              </a:solidFill>
              <a:latin typeface="Oswald"/>
              <a:ea typeface="Oswald"/>
              <a:cs typeface="Oswald"/>
              <a:sym typeface="Oswald"/>
            </a:endParaRPr>
          </a:p>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“My Pleasure”</a:t>
            </a:r>
            <a:endParaRPr sz="2300">
              <a:solidFill>
                <a:srgbClr val="1E3D7B"/>
              </a:solidFill>
              <a:latin typeface="Oswald"/>
              <a:ea typeface="Oswald"/>
              <a:cs typeface="Oswald"/>
              <a:sym typeface="Oswald"/>
            </a:endParaRPr>
          </a:p>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“Thank you have a great day!”</a:t>
            </a:r>
            <a:endParaRPr sz="2300">
              <a:solidFill>
                <a:srgbClr val="1E3D7B"/>
              </a:solidFill>
              <a:latin typeface="Oswald"/>
              <a:ea typeface="Oswald"/>
              <a:cs typeface="Oswald"/>
              <a:sym typeface="Oswald"/>
            </a:endParaRPr>
          </a:p>
        </p:txBody>
      </p:sp>
      <p:pic>
        <p:nvPicPr>
          <p:cNvPr id="982" name="Google Shape;982;p141"/>
          <p:cNvPicPr preferRelativeResize="0"/>
          <p:nvPr/>
        </p:nvPicPr>
        <p:blipFill rotWithShape="1">
          <a:blip r:embed="rId3">
            <a:alphaModFix/>
          </a:blip>
          <a:srcRect t="1913" b="1913"/>
          <a:stretch/>
        </p:blipFill>
        <p:spPr>
          <a:xfrm>
            <a:off x="7413948" y="3822821"/>
            <a:ext cx="1272850" cy="1850148"/>
          </a:xfrm>
          <a:prstGeom prst="rect">
            <a:avLst/>
          </a:prstGeom>
          <a:noFill/>
          <a:ln>
            <a:noFill/>
          </a:ln>
        </p:spPr>
      </p:pic>
      <p:sp>
        <p:nvSpPr>
          <p:cNvPr id="983" name="Google Shape;983;p141"/>
          <p:cNvSpPr txBox="1"/>
          <p:nvPr/>
        </p:nvSpPr>
        <p:spPr>
          <a:xfrm>
            <a:off x="7253125" y="5677225"/>
            <a:ext cx="1591200" cy="27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obster"/>
                <a:ea typeface="Lobster"/>
                <a:cs typeface="Lobster"/>
                <a:sym typeface="Lobster"/>
              </a:rPr>
              <a:t>Best Customer Service</a:t>
            </a:r>
            <a:endParaRPr sz="1100" b="0" i="0" u="none" strike="noStrike" cap="none">
              <a:solidFill>
                <a:schemeClr val="lt1"/>
              </a:solidFill>
              <a:latin typeface="Lobster"/>
              <a:ea typeface="Lobster"/>
              <a:cs typeface="Lobster"/>
              <a:sym typeface="Lobste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E3D7B"/>
              </a:buClr>
              <a:buSzPts val="4400"/>
              <a:buFont typeface="Rockwell"/>
              <a:buNone/>
            </a:pPr>
            <a:r>
              <a:rPr lang="en-US"/>
              <a:t>Examples of my work</a:t>
            </a:r>
            <a:endParaRPr/>
          </a:p>
        </p:txBody>
      </p:sp>
      <p:sp>
        <p:nvSpPr>
          <p:cNvPr id="152" name="Google Shape;152;p25"/>
          <p:cNvSpPr txBox="1"/>
          <p:nvPr/>
        </p:nvSpPr>
        <p:spPr>
          <a:xfrm>
            <a:off x="301100" y="5872925"/>
            <a:ext cx="7181400" cy="658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FFFFFF"/>
              </a:buClr>
              <a:buSzPts val="1800"/>
              <a:buFont typeface="Arial"/>
              <a:buNone/>
            </a:pPr>
            <a:endParaRPr>
              <a:solidFill>
                <a:srgbClr val="FFFF00"/>
              </a:solidFill>
            </a:endParaRPr>
          </a:p>
          <a:p>
            <a:pPr marL="0" marR="0" lvl="0" indent="0" algn="l" rtl="0">
              <a:spcBef>
                <a:spcPts val="0"/>
              </a:spcBef>
              <a:spcAft>
                <a:spcPts val="0"/>
              </a:spcAft>
              <a:buClr>
                <a:srgbClr val="FFFFFF"/>
              </a:buClr>
              <a:buSzPts val="1800"/>
              <a:buFont typeface="Arial"/>
              <a:buNone/>
            </a:pPr>
            <a:r>
              <a:rPr lang="en-US" sz="1800" b="0" i="1" u="none" strike="noStrike" cap="none">
                <a:solidFill>
                  <a:schemeClr val="dk1"/>
                </a:solidFill>
                <a:latin typeface="Arial"/>
                <a:ea typeface="Arial"/>
                <a:cs typeface="Arial"/>
                <a:sym typeface="Arial"/>
              </a:rPr>
              <a:t>Presenter: </a:t>
            </a:r>
            <a:r>
              <a:rPr lang="en-US" sz="1800" i="1">
                <a:solidFill>
                  <a:schemeClr val="dk1"/>
                </a:solidFill>
              </a:rPr>
              <a:t>Joshua Bryant</a:t>
            </a:r>
            <a:endParaRPr>
              <a:solidFill>
                <a:schemeClr val="dk1"/>
              </a:solidFill>
            </a:endParaRPr>
          </a:p>
          <a:p>
            <a:pPr marL="0" marR="0" lvl="0" indent="0" algn="l" rtl="0">
              <a:spcBef>
                <a:spcPts val="0"/>
              </a:spcBef>
              <a:spcAft>
                <a:spcPts val="0"/>
              </a:spcAft>
              <a:buClr>
                <a:srgbClr val="FFFFFF"/>
              </a:buClr>
              <a:buSzPts val="1800"/>
              <a:buFont typeface="Arial"/>
              <a:buNone/>
            </a:pPr>
            <a:endParaRPr sz="1800" i="1">
              <a:solidFill>
                <a:schemeClr val="dk1"/>
              </a:solidFill>
            </a:endParaRPr>
          </a:p>
        </p:txBody>
      </p:sp>
      <p:pic>
        <p:nvPicPr>
          <p:cNvPr id="153" name="Google Shape;153;p25"/>
          <p:cNvPicPr preferRelativeResize="0"/>
          <p:nvPr/>
        </p:nvPicPr>
        <p:blipFill rotWithShape="1">
          <a:blip r:embed="rId3">
            <a:alphaModFix/>
          </a:blip>
          <a:srcRect r="-603" b="-1102"/>
          <a:stretch/>
        </p:blipFill>
        <p:spPr>
          <a:xfrm>
            <a:off x="299400" y="1401425"/>
            <a:ext cx="8547298" cy="4526349"/>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 thing that surprised me….</a:t>
            </a:r>
            <a:endParaRPr/>
          </a:p>
        </p:txBody>
      </p:sp>
      <p:sp>
        <p:nvSpPr>
          <p:cNvPr id="989" name="Google Shape;989;p142"/>
          <p:cNvSpPr txBox="1">
            <a:spLocks noGrp="1"/>
          </p:cNvSpPr>
          <p:nvPr>
            <p:ph type="body" idx="1"/>
          </p:nvPr>
        </p:nvSpPr>
        <p:spPr>
          <a:xfrm>
            <a:off x="457200" y="1600200"/>
            <a:ext cx="7717500" cy="4526100"/>
          </a:xfrm>
          <a:prstGeom prst="rect">
            <a:avLst/>
          </a:prstGeom>
          <a:noFill/>
          <a:ln>
            <a:noFill/>
          </a:ln>
        </p:spPr>
        <p:txBody>
          <a:bodyPr spcFirstLastPara="1" wrap="square" lIns="91425" tIns="45700" rIns="91425" bIns="45700" anchor="t" anchorCtr="0">
            <a:normAutofit/>
          </a:bodyPr>
          <a:lstStyle/>
          <a:p>
            <a:pPr marL="342900" lvl="0" indent="0" algn="l" rtl="0">
              <a:lnSpc>
                <a:spcPct val="100000"/>
              </a:lnSpc>
              <a:spcBef>
                <a:spcPts val="0"/>
              </a:spcBef>
              <a:spcAft>
                <a:spcPts val="0"/>
              </a:spcAft>
              <a:buClr>
                <a:srgbClr val="595959"/>
              </a:buClr>
              <a:buSzPts val="3200"/>
              <a:buNone/>
            </a:pPr>
            <a:r>
              <a:rPr lang="en-US" sz="2400">
                <a:solidFill>
                  <a:schemeClr val="accent1"/>
                </a:solidFill>
              </a:rPr>
              <a:t>I learned…</a:t>
            </a:r>
            <a:endParaRPr sz="2400">
              <a:solidFill>
                <a:schemeClr val="accent1"/>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I learn how fast I can pick up on something such as designing and printing, and how fast I learned to be confident to talk and help customers. </a:t>
            </a:r>
            <a:endParaRPr sz="2300">
              <a:solidFill>
                <a:schemeClr val="accent1"/>
              </a:solidFill>
            </a:endParaRPr>
          </a:p>
        </p:txBody>
      </p:sp>
      <p:sp>
        <p:nvSpPr>
          <p:cNvPr id="990" name="Google Shape;990;p142"/>
          <p:cNvSpPr/>
          <p:nvPr/>
        </p:nvSpPr>
        <p:spPr>
          <a:xfrm>
            <a:off x="2876700" y="3665700"/>
            <a:ext cx="3390600" cy="2460600"/>
          </a:xfrm>
          <a:prstGeom prst="rect">
            <a:avLst/>
          </a:prstGeom>
          <a:solidFill>
            <a:srgbClr val="1E3D7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142"/>
          <p:cNvSpPr txBox="1"/>
          <p:nvPr/>
        </p:nvSpPr>
        <p:spPr>
          <a:xfrm>
            <a:off x="3548516" y="5767138"/>
            <a:ext cx="2083500" cy="35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obster"/>
                <a:ea typeface="Lobster"/>
                <a:cs typeface="Lobster"/>
                <a:sym typeface="Lobster"/>
              </a:rPr>
              <a:t>Dealing with a Customer</a:t>
            </a:r>
            <a:endParaRPr sz="1100" b="0" i="0" u="none" strike="noStrike" cap="none">
              <a:solidFill>
                <a:schemeClr val="lt1"/>
              </a:solidFill>
              <a:latin typeface="Lobster"/>
              <a:ea typeface="Lobster"/>
              <a:cs typeface="Lobster"/>
              <a:sym typeface="Lobster"/>
            </a:endParaRPr>
          </a:p>
        </p:txBody>
      </p:sp>
      <p:pic>
        <p:nvPicPr>
          <p:cNvPr id="992" name="Google Shape;992;p142"/>
          <p:cNvPicPr preferRelativeResize="0"/>
          <p:nvPr/>
        </p:nvPicPr>
        <p:blipFill rotWithShape="1">
          <a:blip r:embed="rId3">
            <a:alphaModFix/>
          </a:blip>
          <a:srcRect l="24721" r="24721"/>
          <a:stretch/>
        </p:blipFill>
        <p:spPr>
          <a:xfrm rot="-5400000">
            <a:off x="3642594" y="3354028"/>
            <a:ext cx="1858826" cy="2967398"/>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143"/>
          <p:cNvSpPr/>
          <p:nvPr/>
        </p:nvSpPr>
        <p:spPr>
          <a:xfrm>
            <a:off x="2772225" y="3200400"/>
            <a:ext cx="3624900" cy="2938800"/>
          </a:xfrm>
          <a:prstGeom prst="rect">
            <a:avLst/>
          </a:prstGeom>
          <a:solidFill>
            <a:srgbClr val="1E3D7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1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999" name="Google Shape;999;p14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0" algn="l" rtl="0">
              <a:lnSpc>
                <a:spcPct val="100000"/>
              </a:lnSpc>
              <a:spcBef>
                <a:spcPts val="0"/>
              </a:spcBef>
              <a:spcAft>
                <a:spcPts val="0"/>
              </a:spcAft>
              <a:buClr>
                <a:srgbClr val="595959"/>
              </a:buClr>
              <a:buSzPts val="3200"/>
              <a:buNone/>
            </a:pPr>
            <a:r>
              <a:rPr lang="en-US" sz="2300">
                <a:solidFill>
                  <a:schemeClr val="accent1"/>
                </a:solidFill>
              </a:rPr>
              <a:t>Favorite thing…</a:t>
            </a:r>
            <a:endParaRPr sz="2300">
              <a:solidFill>
                <a:schemeClr val="accent1"/>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My favorite thing about my internship was learning more about the certain printing process, communicating with new customers and working as a team with all my coworkers. </a:t>
            </a:r>
            <a:endParaRPr sz="2400">
              <a:solidFill>
                <a:schemeClr val="accent1"/>
              </a:solidFill>
            </a:endParaRPr>
          </a:p>
        </p:txBody>
      </p:sp>
      <p:pic>
        <p:nvPicPr>
          <p:cNvPr id="1000" name="Google Shape;1000;p143"/>
          <p:cNvPicPr preferRelativeResize="0"/>
          <p:nvPr/>
        </p:nvPicPr>
        <p:blipFill rotWithShape="1">
          <a:blip r:embed="rId3">
            <a:alphaModFix/>
          </a:blip>
          <a:srcRect/>
          <a:stretch/>
        </p:blipFill>
        <p:spPr>
          <a:xfrm>
            <a:off x="3021174" y="3478375"/>
            <a:ext cx="3101650" cy="2326226"/>
          </a:xfrm>
          <a:prstGeom prst="rect">
            <a:avLst/>
          </a:prstGeom>
          <a:noFill/>
          <a:ln>
            <a:noFill/>
          </a:ln>
        </p:spPr>
      </p:pic>
      <p:sp>
        <p:nvSpPr>
          <p:cNvPr id="1001" name="Google Shape;1001;p143"/>
          <p:cNvSpPr txBox="1"/>
          <p:nvPr/>
        </p:nvSpPr>
        <p:spPr>
          <a:xfrm>
            <a:off x="2772225" y="5804600"/>
            <a:ext cx="3624900" cy="27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obster"/>
                <a:ea typeface="Lobster"/>
                <a:cs typeface="Lobster"/>
                <a:sym typeface="Lobster"/>
              </a:rPr>
              <a:t>Designing a Calendar under 10 minutes</a:t>
            </a:r>
            <a:endParaRPr sz="1100" b="0" i="0" u="none" strike="noStrike" cap="none">
              <a:solidFill>
                <a:schemeClr val="lt1"/>
              </a:solidFill>
              <a:latin typeface="Lobster"/>
              <a:ea typeface="Lobster"/>
              <a:cs typeface="Lobster"/>
              <a:sym typeface="Lobste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05"/>
        <p:cNvGrpSpPr/>
        <p:nvPr/>
      </p:nvGrpSpPr>
      <p:grpSpPr>
        <a:xfrm>
          <a:off x="0" y="0"/>
          <a:ext cx="0" cy="0"/>
          <a:chOff x="0" y="0"/>
          <a:chExt cx="0" cy="0"/>
        </a:xfrm>
      </p:grpSpPr>
      <p:sp>
        <p:nvSpPr>
          <p:cNvPr id="1006" name="Google Shape;1006;p144"/>
          <p:cNvSpPr txBox="1">
            <a:spLocks noGrp="1"/>
          </p:cNvSpPr>
          <p:nvPr>
            <p:ph type="title"/>
          </p:nvPr>
        </p:nvSpPr>
        <p:spPr>
          <a:xfrm>
            <a:off x="1533000" y="155925"/>
            <a:ext cx="7292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E3D7B"/>
              </a:buClr>
              <a:buSzPts val="4400"/>
              <a:buFont typeface="Rockwell"/>
              <a:buNone/>
            </a:pPr>
            <a:r>
              <a:rPr lang="en-US" sz="4200"/>
              <a:t>Abraham Morales, Lanier HS</a:t>
            </a:r>
            <a:endParaRPr sz="4200"/>
          </a:p>
        </p:txBody>
      </p:sp>
      <p:sp>
        <p:nvSpPr>
          <p:cNvPr id="1007" name="Google Shape;1007;p144"/>
          <p:cNvSpPr txBox="1">
            <a:spLocks noGrp="1"/>
          </p:cNvSpPr>
          <p:nvPr>
            <p:ph type="body" idx="1"/>
          </p:nvPr>
        </p:nvSpPr>
        <p:spPr>
          <a:xfrm>
            <a:off x="457200" y="1600200"/>
            <a:ext cx="4963500" cy="47238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50000"/>
              </a:lnSpc>
              <a:spcBef>
                <a:spcPts val="0"/>
              </a:spcBef>
              <a:spcAft>
                <a:spcPts val="0"/>
              </a:spcAft>
              <a:buSzPct val="100840"/>
              <a:buNone/>
            </a:pPr>
            <a:r>
              <a:rPr lang="en-US" sz="2100">
                <a:solidFill>
                  <a:srgbClr val="0B5394"/>
                </a:solidFill>
                <a:latin typeface="Oswald"/>
                <a:ea typeface="Oswald"/>
                <a:cs typeface="Oswald"/>
                <a:sym typeface="Oswald"/>
              </a:rPr>
              <a:t>Hi my name is Abraham Morales from Sidney Lanier High School and I’m an incoming Senior. The pathway I’m currently enrolled in is the Lanier High School Practicum Design Printing Program and my hopes are to use all skills attained for my future career in a printing business. Also to pursue a career in the work of graphic arts or any establishment of business in printing. As I’ve also been coherent with the growth communication and hands on skills I’d like to pursue a secondary career as a veterinarian because animals are my passion! Thank you SAISD I officially gained various skill sets!</a:t>
            </a:r>
            <a:endParaRPr sz="2100">
              <a:solidFill>
                <a:srgbClr val="0B5394"/>
              </a:solidFill>
              <a:latin typeface="Oswald"/>
              <a:ea typeface="Oswald"/>
              <a:cs typeface="Oswald"/>
              <a:sym typeface="Oswald"/>
            </a:endParaRPr>
          </a:p>
          <a:p>
            <a:pPr marL="0" lvl="0" indent="0" algn="l" rtl="0">
              <a:lnSpc>
                <a:spcPct val="115000"/>
              </a:lnSpc>
              <a:spcBef>
                <a:spcPts val="0"/>
              </a:spcBef>
              <a:spcAft>
                <a:spcPts val="0"/>
              </a:spcAft>
              <a:buClr>
                <a:srgbClr val="595959"/>
              </a:buClr>
              <a:buSzPct val="140951"/>
              <a:buNone/>
            </a:pPr>
            <a:endParaRPr sz="2100">
              <a:solidFill>
                <a:srgbClr val="0B5394"/>
              </a:solidFill>
              <a:latin typeface="Oswald"/>
              <a:ea typeface="Oswald"/>
              <a:cs typeface="Oswald"/>
              <a:sym typeface="Oswald"/>
            </a:endParaRPr>
          </a:p>
        </p:txBody>
      </p:sp>
      <p:pic>
        <p:nvPicPr>
          <p:cNvPr id="1008" name="Google Shape;1008;p144"/>
          <p:cNvPicPr preferRelativeResize="0"/>
          <p:nvPr/>
        </p:nvPicPr>
        <p:blipFill rotWithShape="1">
          <a:blip r:embed="rId3">
            <a:alphaModFix/>
          </a:blip>
          <a:srcRect/>
          <a:stretch/>
        </p:blipFill>
        <p:spPr>
          <a:xfrm>
            <a:off x="457200" y="189525"/>
            <a:ext cx="1075798" cy="1075798"/>
          </a:xfrm>
          <a:prstGeom prst="rect">
            <a:avLst/>
          </a:prstGeom>
          <a:noFill/>
          <a:ln>
            <a:noFill/>
          </a:ln>
        </p:spPr>
      </p:pic>
      <p:pic>
        <p:nvPicPr>
          <p:cNvPr id="1009" name="Google Shape;1009;p144"/>
          <p:cNvPicPr preferRelativeResize="0"/>
          <p:nvPr/>
        </p:nvPicPr>
        <p:blipFill rotWithShape="1">
          <a:blip r:embed="rId4">
            <a:alphaModFix/>
          </a:blip>
          <a:srcRect/>
          <a:stretch/>
        </p:blipFill>
        <p:spPr>
          <a:xfrm>
            <a:off x="5420700" y="1665850"/>
            <a:ext cx="3266225" cy="4460447"/>
          </a:xfrm>
          <a:prstGeom prst="rect">
            <a:avLst/>
          </a:prstGeom>
          <a:noFill/>
          <a:ln w="19050" cap="flat" cmpd="sng">
            <a:solidFill>
              <a:srgbClr val="D9D9D9"/>
            </a:solidFill>
            <a:prstDash val="solid"/>
            <a:round/>
            <a:headEnd type="none" w="sm" len="sm"/>
            <a:tailEnd type="none" w="sm" len="sm"/>
          </a:ln>
        </p:spPr>
      </p:pic>
      <p:sp>
        <p:nvSpPr>
          <p:cNvPr id="1010" name="Google Shape;1010;p144"/>
          <p:cNvSpPr/>
          <p:nvPr/>
        </p:nvSpPr>
        <p:spPr>
          <a:xfrm>
            <a:off x="5530300" y="2076975"/>
            <a:ext cx="680400" cy="31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45"/>
          <p:cNvSpPr/>
          <p:nvPr/>
        </p:nvSpPr>
        <p:spPr>
          <a:xfrm>
            <a:off x="7253025" y="3690525"/>
            <a:ext cx="1591200" cy="2381100"/>
          </a:xfrm>
          <a:prstGeom prst="rect">
            <a:avLst/>
          </a:prstGeom>
          <a:solidFill>
            <a:srgbClr val="1E3D7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1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My supervisor would say the best thing I did was… </a:t>
            </a:r>
            <a:endParaRPr/>
          </a:p>
        </p:txBody>
      </p:sp>
      <p:sp>
        <p:nvSpPr>
          <p:cNvPr id="1017" name="Google Shape;1017;p145"/>
          <p:cNvSpPr txBox="1">
            <a:spLocks noGrp="1"/>
          </p:cNvSpPr>
          <p:nvPr>
            <p:ph type="body" idx="1"/>
          </p:nvPr>
        </p:nvSpPr>
        <p:spPr>
          <a:xfrm>
            <a:off x="457200" y="3690525"/>
            <a:ext cx="8229600" cy="438900"/>
          </a:xfrm>
          <a:prstGeom prst="rect">
            <a:avLst/>
          </a:prstGeom>
          <a:noFill/>
          <a:ln>
            <a:noFill/>
          </a:ln>
        </p:spPr>
        <p:txBody>
          <a:bodyPr spcFirstLastPara="1" wrap="square" lIns="91425" tIns="45700" rIns="91425" bIns="45700" anchor="t" anchorCtr="0">
            <a:normAutofit/>
          </a:bodyPr>
          <a:lstStyle/>
          <a:p>
            <a:pPr marL="171450" lvl="0" indent="0" algn="l" rtl="0">
              <a:lnSpc>
                <a:spcPct val="90000"/>
              </a:lnSpc>
              <a:spcBef>
                <a:spcPts val="0"/>
              </a:spcBef>
              <a:spcAft>
                <a:spcPts val="0"/>
              </a:spcAft>
              <a:buClr>
                <a:srgbClr val="595959"/>
              </a:buClr>
              <a:buSzPts val="3200"/>
              <a:buNone/>
            </a:pPr>
            <a:r>
              <a:rPr lang="en-US" sz="2300">
                <a:solidFill>
                  <a:schemeClr val="accent1"/>
                </a:solidFill>
              </a:rPr>
              <a:t>Quotes!</a:t>
            </a:r>
            <a:endParaRPr sz="2300">
              <a:solidFill>
                <a:schemeClr val="accent1"/>
              </a:solidFill>
            </a:endParaRPr>
          </a:p>
        </p:txBody>
      </p:sp>
      <p:sp>
        <p:nvSpPr>
          <p:cNvPr id="1018" name="Google Shape;1018;p145"/>
          <p:cNvSpPr txBox="1">
            <a:spLocks noGrp="1"/>
          </p:cNvSpPr>
          <p:nvPr>
            <p:ph type="body" idx="1"/>
          </p:nvPr>
        </p:nvSpPr>
        <p:spPr>
          <a:xfrm>
            <a:off x="457200" y="1715400"/>
            <a:ext cx="8229600" cy="2095800"/>
          </a:xfrm>
          <a:prstGeom prst="rect">
            <a:avLst/>
          </a:prstGeom>
          <a:noFill/>
          <a:ln>
            <a:noFill/>
          </a:ln>
        </p:spPr>
        <p:txBody>
          <a:bodyPr spcFirstLastPara="1" wrap="square" lIns="91425" tIns="45700" rIns="91425" bIns="45700" anchor="t" anchorCtr="0">
            <a:noAutofit/>
          </a:bodyPr>
          <a:lstStyle/>
          <a:p>
            <a:pPr marL="342900" lvl="0" indent="-139700" algn="l" rtl="0">
              <a:lnSpc>
                <a:spcPct val="100000"/>
              </a:lnSpc>
              <a:spcBef>
                <a:spcPts val="0"/>
              </a:spcBef>
              <a:spcAft>
                <a:spcPts val="0"/>
              </a:spcAft>
              <a:buClr>
                <a:srgbClr val="595959"/>
              </a:buClr>
              <a:buSzPts val="3200"/>
              <a:buNone/>
            </a:pPr>
            <a:r>
              <a:rPr lang="en-US" sz="2300">
                <a:solidFill>
                  <a:schemeClr val="accent1"/>
                </a:solidFill>
              </a:rPr>
              <a:t>Ask your supervisor what your best performance task was.</a:t>
            </a:r>
            <a:endParaRPr sz="1260">
              <a:solidFill>
                <a:srgbClr val="1E3D7B"/>
              </a:solidFill>
            </a:endParaRPr>
          </a:p>
          <a:p>
            <a:pPr marL="203200" lvl="0" indent="0" algn="l" rtl="0">
              <a:lnSpc>
                <a:spcPct val="100000"/>
              </a:lnSpc>
              <a:spcBef>
                <a:spcPts val="0"/>
              </a:spcBef>
              <a:spcAft>
                <a:spcPts val="0"/>
              </a:spcAft>
              <a:buClr>
                <a:srgbClr val="595959"/>
              </a:buClr>
              <a:buSzPts val="1760"/>
              <a:buNone/>
            </a:pPr>
            <a:r>
              <a:rPr lang="en-US" sz="2160">
                <a:solidFill>
                  <a:srgbClr val="1E3D7B"/>
                </a:solidFill>
              </a:rPr>
              <a:t>My supervisor would say, the best thing I do is being a multi-tasker, being great with hands on experiences, willing to learn something new, also being a fast learner and a quick designer. </a:t>
            </a:r>
            <a:endParaRPr sz="2160">
              <a:solidFill>
                <a:srgbClr val="1E3D7B"/>
              </a:solidFill>
            </a:endParaRPr>
          </a:p>
        </p:txBody>
      </p:sp>
      <p:sp>
        <p:nvSpPr>
          <p:cNvPr id="1019" name="Google Shape;1019;p145"/>
          <p:cNvSpPr txBox="1">
            <a:spLocks noGrp="1"/>
          </p:cNvSpPr>
          <p:nvPr>
            <p:ph type="body" idx="1"/>
          </p:nvPr>
        </p:nvSpPr>
        <p:spPr>
          <a:xfrm>
            <a:off x="457200" y="4174825"/>
            <a:ext cx="8229600" cy="1502400"/>
          </a:xfrm>
          <a:prstGeom prst="rect">
            <a:avLst/>
          </a:prstGeom>
          <a:noFill/>
          <a:ln>
            <a:noFill/>
          </a:ln>
        </p:spPr>
        <p:txBody>
          <a:bodyPr spcFirstLastPara="1" wrap="square" lIns="91425" tIns="45700" rIns="91425" bIns="45700" anchor="t" anchorCtr="0">
            <a:noAutofit/>
          </a:bodyPr>
          <a:lstStyle/>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“Welcome to Lanier Print Shop! How may I help you?”</a:t>
            </a:r>
            <a:endParaRPr sz="2300">
              <a:solidFill>
                <a:srgbClr val="1E3D7B"/>
              </a:solidFill>
              <a:latin typeface="Oswald"/>
              <a:ea typeface="Oswald"/>
              <a:cs typeface="Oswald"/>
              <a:sym typeface="Oswald"/>
            </a:endParaRPr>
          </a:p>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“Good Morning! How are you doing?”</a:t>
            </a:r>
            <a:endParaRPr sz="2300">
              <a:solidFill>
                <a:srgbClr val="1E3D7B"/>
              </a:solidFill>
              <a:latin typeface="Oswald"/>
              <a:ea typeface="Oswald"/>
              <a:cs typeface="Oswald"/>
              <a:sym typeface="Oswald"/>
            </a:endParaRPr>
          </a:p>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“My Pleasure”</a:t>
            </a:r>
            <a:endParaRPr sz="2300">
              <a:solidFill>
                <a:srgbClr val="1E3D7B"/>
              </a:solidFill>
              <a:latin typeface="Oswald"/>
              <a:ea typeface="Oswald"/>
              <a:cs typeface="Oswald"/>
              <a:sym typeface="Oswald"/>
            </a:endParaRPr>
          </a:p>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“Thank you have a great day!”</a:t>
            </a:r>
            <a:endParaRPr sz="2300">
              <a:solidFill>
                <a:srgbClr val="1E3D7B"/>
              </a:solidFill>
              <a:latin typeface="Oswald"/>
              <a:ea typeface="Oswald"/>
              <a:cs typeface="Oswald"/>
              <a:sym typeface="Oswald"/>
            </a:endParaRPr>
          </a:p>
          <a:p>
            <a:pPr marL="203200" lvl="0" indent="0" algn="l" rtl="0">
              <a:lnSpc>
                <a:spcPct val="100000"/>
              </a:lnSpc>
              <a:spcBef>
                <a:spcPts val="0"/>
              </a:spcBef>
              <a:spcAft>
                <a:spcPts val="0"/>
              </a:spcAft>
              <a:buClr>
                <a:srgbClr val="595959"/>
              </a:buClr>
              <a:buSzPts val="1760"/>
              <a:buNone/>
            </a:pPr>
            <a:r>
              <a:rPr lang="en-US" sz="2300">
                <a:solidFill>
                  <a:srgbClr val="1E3D7B"/>
                </a:solidFill>
                <a:latin typeface="Oswald"/>
                <a:ea typeface="Oswald"/>
                <a:cs typeface="Oswald"/>
                <a:sym typeface="Oswald"/>
              </a:rPr>
              <a:t>“I hope your days going well”</a:t>
            </a:r>
            <a:endParaRPr sz="2300">
              <a:solidFill>
                <a:srgbClr val="1E3D7B"/>
              </a:solidFill>
              <a:latin typeface="Oswald"/>
              <a:ea typeface="Oswald"/>
              <a:cs typeface="Oswald"/>
              <a:sym typeface="Oswald"/>
            </a:endParaRPr>
          </a:p>
        </p:txBody>
      </p:sp>
      <p:pic>
        <p:nvPicPr>
          <p:cNvPr id="1020" name="Google Shape;1020;p145"/>
          <p:cNvPicPr preferRelativeResize="0"/>
          <p:nvPr/>
        </p:nvPicPr>
        <p:blipFill rotWithShape="1">
          <a:blip r:embed="rId3">
            <a:alphaModFix/>
          </a:blip>
          <a:srcRect l="24198" t="-22211" r="24204" b="36219"/>
          <a:stretch/>
        </p:blipFill>
        <p:spPr>
          <a:xfrm rot="-5400000">
            <a:off x="6952552" y="3867338"/>
            <a:ext cx="1714749" cy="1753751"/>
          </a:xfrm>
          <a:prstGeom prst="rect">
            <a:avLst/>
          </a:prstGeom>
          <a:noFill/>
          <a:ln>
            <a:noFill/>
          </a:ln>
        </p:spPr>
      </p:pic>
      <p:sp>
        <p:nvSpPr>
          <p:cNvPr id="1021" name="Google Shape;1021;p145"/>
          <p:cNvSpPr txBox="1"/>
          <p:nvPr/>
        </p:nvSpPr>
        <p:spPr>
          <a:xfrm>
            <a:off x="7253125" y="5677225"/>
            <a:ext cx="1591200" cy="27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Lobster"/>
                <a:ea typeface="Lobster"/>
                <a:cs typeface="Lobster"/>
                <a:sym typeface="Lobster"/>
              </a:rPr>
              <a:t>Developing Skills</a:t>
            </a:r>
            <a:endParaRPr sz="1100" b="0" i="0" u="none" strike="noStrike" cap="none">
              <a:solidFill>
                <a:schemeClr val="lt1"/>
              </a:solidFill>
              <a:latin typeface="Lobster"/>
              <a:ea typeface="Lobster"/>
              <a:cs typeface="Lobster"/>
              <a:sym typeface="Lobste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1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One thing that surprised me….</a:t>
            </a:r>
            <a:endParaRPr/>
          </a:p>
        </p:txBody>
      </p:sp>
      <p:sp>
        <p:nvSpPr>
          <p:cNvPr id="1027" name="Google Shape;1027;p146"/>
          <p:cNvSpPr txBox="1">
            <a:spLocks noGrp="1"/>
          </p:cNvSpPr>
          <p:nvPr>
            <p:ph type="body" idx="1"/>
          </p:nvPr>
        </p:nvSpPr>
        <p:spPr>
          <a:xfrm>
            <a:off x="457200" y="1447800"/>
            <a:ext cx="7717500" cy="4526100"/>
          </a:xfrm>
          <a:prstGeom prst="rect">
            <a:avLst/>
          </a:prstGeom>
          <a:noFill/>
          <a:ln>
            <a:noFill/>
          </a:ln>
        </p:spPr>
        <p:txBody>
          <a:bodyPr spcFirstLastPara="1" wrap="square" lIns="91425" tIns="45700" rIns="91425" bIns="45700" anchor="t" anchorCtr="0">
            <a:normAutofit/>
          </a:bodyPr>
          <a:lstStyle/>
          <a:p>
            <a:pPr marL="342900" lvl="0" indent="0" algn="l" rtl="0">
              <a:lnSpc>
                <a:spcPct val="100000"/>
              </a:lnSpc>
              <a:spcBef>
                <a:spcPts val="0"/>
              </a:spcBef>
              <a:spcAft>
                <a:spcPts val="0"/>
              </a:spcAft>
              <a:buClr>
                <a:srgbClr val="595959"/>
              </a:buClr>
              <a:buSzPts val="3200"/>
              <a:buNone/>
            </a:pPr>
            <a:r>
              <a:rPr lang="en-US" sz="2400">
                <a:solidFill>
                  <a:schemeClr val="accent1"/>
                </a:solidFill>
              </a:rPr>
              <a:t>I learned…</a:t>
            </a:r>
            <a:endParaRPr sz="2400">
              <a:solidFill>
                <a:schemeClr val="accent1"/>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One thing I learned that surprised me was how to design with multiple programs such as Adobe Indesign and Illustrator. These were quick tool programs that help me develop great advertising creations for customers. I also gained experience on printing and helping customers with their orders.</a:t>
            </a:r>
            <a:endParaRPr sz="2300">
              <a:solidFill>
                <a:schemeClr val="accent1"/>
              </a:solidFill>
            </a:endParaRPr>
          </a:p>
        </p:txBody>
      </p:sp>
      <p:sp>
        <p:nvSpPr>
          <p:cNvPr id="1028" name="Google Shape;1028;p146"/>
          <p:cNvSpPr/>
          <p:nvPr/>
        </p:nvSpPr>
        <p:spPr>
          <a:xfrm>
            <a:off x="3016800" y="4031250"/>
            <a:ext cx="3110400" cy="2235300"/>
          </a:xfrm>
          <a:prstGeom prst="rect">
            <a:avLst/>
          </a:prstGeom>
          <a:solidFill>
            <a:srgbClr val="1E3D7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146"/>
          <p:cNvSpPr txBox="1"/>
          <p:nvPr/>
        </p:nvSpPr>
        <p:spPr>
          <a:xfrm>
            <a:off x="3439686" y="5819666"/>
            <a:ext cx="2272200" cy="35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Lobster"/>
                <a:ea typeface="Lobster"/>
                <a:cs typeface="Lobster"/>
                <a:sym typeface="Lobster"/>
              </a:rPr>
              <a:t>1st Day Clocking In</a:t>
            </a:r>
            <a:endParaRPr sz="1800" b="0" i="0" u="none" strike="noStrike" cap="none">
              <a:solidFill>
                <a:schemeClr val="lt1"/>
              </a:solidFill>
              <a:latin typeface="Lobster"/>
              <a:ea typeface="Lobster"/>
              <a:cs typeface="Lobster"/>
              <a:sym typeface="Lobster"/>
            </a:endParaRPr>
          </a:p>
        </p:txBody>
      </p:sp>
      <p:pic>
        <p:nvPicPr>
          <p:cNvPr id="1030" name="Google Shape;1030;p146"/>
          <p:cNvPicPr preferRelativeResize="0"/>
          <p:nvPr/>
        </p:nvPicPr>
        <p:blipFill rotWithShape="1">
          <a:blip r:embed="rId3">
            <a:alphaModFix/>
          </a:blip>
          <a:srcRect l="24721" r="24721"/>
          <a:stretch/>
        </p:blipFill>
        <p:spPr>
          <a:xfrm rot="-5400000">
            <a:off x="3789301" y="3823051"/>
            <a:ext cx="1572946" cy="257270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47"/>
          <p:cNvSpPr/>
          <p:nvPr/>
        </p:nvSpPr>
        <p:spPr>
          <a:xfrm>
            <a:off x="2772225" y="3200400"/>
            <a:ext cx="3624900" cy="2938800"/>
          </a:xfrm>
          <a:prstGeom prst="rect">
            <a:avLst/>
          </a:prstGeom>
          <a:solidFill>
            <a:srgbClr val="1E3D7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1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1037" name="Google Shape;1037;p14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0" algn="l" rtl="0">
              <a:lnSpc>
                <a:spcPct val="100000"/>
              </a:lnSpc>
              <a:spcBef>
                <a:spcPts val="0"/>
              </a:spcBef>
              <a:spcAft>
                <a:spcPts val="0"/>
              </a:spcAft>
              <a:buClr>
                <a:srgbClr val="595959"/>
              </a:buClr>
              <a:buSzPts val="3200"/>
              <a:buNone/>
            </a:pPr>
            <a:r>
              <a:rPr lang="en-US" sz="2300">
                <a:solidFill>
                  <a:schemeClr val="accent1"/>
                </a:solidFill>
              </a:rPr>
              <a:t>Favorite thing… </a:t>
            </a:r>
            <a:endParaRPr sz="2300">
              <a:solidFill>
                <a:schemeClr val="accent1"/>
              </a:solidFill>
            </a:endParaRPr>
          </a:p>
          <a:p>
            <a:pPr marL="342900" lvl="0" indent="0" algn="l" rtl="0">
              <a:lnSpc>
                <a:spcPct val="100000"/>
              </a:lnSpc>
              <a:spcBef>
                <a:spcPts val="0"/>
              </a:spcBef>
              <a:spcAft>
                <a:spcPts val="0"/>
              </a:spcAft>
              <a:buClr>
                <a:srgbClr val="595959"/>
              </a:buClr>
              <a:buSzPts val="3200"/>
              <a:buNone/>
            </a:pPr>
            <a:r>
              <a:rPr lang="en-US" sz="2160">
                <a:solidFill>
                  <a:srgbClr val="1E3D7B"/>
                </a:solidFill>
              </a:rPr>
              <a:t>My favorite thing about my internship was learning from my supervisor in growing my communication skills, advancing on how to run the printers and how to work with my peer coworkers. </a:t>
            </a:r>
            <a:endParaRPr sz="2400">
              <a:solidFill>
                <a:schemeClr val="accent1"/>
              </a:solidFill>
            </a:endParaRPr>
          </a:p>
        </p:txBody>
      </p:sp>
      <p:pic>
        <p:nvPicPr>
          <p:cNvPr id="1038" name="Google Shape;1038;p147"/>
          <p:cNvPicPr preferRelativeResize="0"/>
          <p:nvPr/>
        </p:nvPicPr>
        <p:blipFill rotWithShape="1">
          <a:blip r:embed="rId3">
            <a:alphaModFix/>
          </a:blip>
          <a:srcRect/>
          <a:stretch/>
        </p:blipFill>
        <p:spPr>
          <a:xfrm>
            <a:off x="3021174" y="3478375"/>
            <a:ext cx="3101650" cy="2326226"/>
          </a:xfrm>
          <a:prstGeom prst="rect">
            <a:avLst/>
          </a:prstGeom>
          <a:noFill/>
          <a:ln>
            <a:noFill/>
          </a:ln>
        </p:spPr>
      </p:pic>
      <p:sp>
        <p:nvSpPr>
          <p:cNvPr id="1039" name="Google Shape;1039;p147"/>
          <p:cNvSpPr txBox="1"/>
          <p:nvPr/>
        </p:nvSpPr>
        <p:spPr>
          <a:xfrm>
            <a:off x="2772225" y="5746325"/>
            <a:ext cx="3624900" cy="27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Lobster"/>
                <a:ea typeface="Lobster"/>
                <a:cs typeface="Lobster"/>
                <a:sym typeface="Lobster"/>
              </a:rPr>
              <a:t>Designing a Calendar under 10 minutes</a:t>
            </a:r>
            <a:endParaRPr sz="1500" b="0" i="0" u="none" strike="noStrike" cap="none">
              <a:solidFill>
                <a:schemeClr val="lt1"/>
              </a:solidFill>
              <a:latin typeface="Lobster"/>
              <a:ea typeface="Lobster"/>
              <a:cs typeface="Lobster"/>
              <a:sym typeface="Lobste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48"/>
          <p:cNvSpPr txBox="1">
            <a:spLocks noGrp="1"/>
          </p:cNvSpPr>
          <p:nvPr>
            <p:ph type="ctrTitle"/>
          </p:nvPr>
        </p:nvSpPr>
        <p:spPr>
          <a:xfrm>
            <a:off x="505046" y="1233875"/>
            <a:ext cx="8202900" cy="3390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FFFFFF"/>
              </a:buClr>
              <a:buSzPts val="7200"/>
              <a:buFont typeface="Rockwell"/>
              <a:buNone/>
            </a:pPr>
            <a:r>
              <a:rPr lang="en-US"/>
              <a:t>Thank you</a:t>
            </a:r>
            <a:endParaRPr/>
          </a:p>
        </p:txBody>
      </p:sp>
      <p:sp>
        <p:nvSpPr>
          <p:cNvPr id="1045" name="Google Shape;1045;p148"/>
          <p:cNvSpPr txBox="1"/>
          <p:nvPr/>
        </p:nvSpPr>
        <p:spPr>
          <a:xfrm>
            <a:off x="457200" y="5768867"/>
            <a:ext cx="4830900" cy="60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 00/00/2018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Presenter: First and last name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E3D7B"/>
              </a:buClr>
              <a:buSzPts val="4400"/>
              <a:buFont typeface="Rockwell"/>
              <a:buNone/>
            </a:pPr>
            <a:r>
              <a:rPr lang="en-US"/>
              <a:t>On thing that surprised me….</a:t>
            </a:r>
            <a:endParaRPr/>
          </a:p>
        </p:txBody>
      </p:sp>
      <p:sp>
        <p:nvSpPr>
          <p:cNvPr id="159" name="Google Shape;159;p2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rgbClr val="595959"/>
              </a:buClr>
              <a:buSzPts val="3200"/>
              <a:buNone/>
            </a:pPr>
            <a:r>
              <a:rPr lang="en-US" sz="2200">
                <a:solidFill>
                  <a:schemeClr val="accent1"/>
                </a:solidFill>
              </a:rPr>
              <a:t>Luis- I learned to take professional pictures and edit better in Adobe Premiere Pro.</a:t>
            </a:r>
            <a:endParaRPr sz="2200">
              <a:solidFill>
                <a:schemeClr val="accent1"/>
              </a:solidFill>
            </a:endParaRPr>
          </a:p>
          <a:p>
            <a:pPr marL="342900" lvl="0" indent="-139700" algn="l" rtl="0">
              <a:spcBef>
                <a:spcPts val="0"/>
              </a:spcBef>
              <a:spcAft>
                <a:spcPts val="0"/>
              </a:spcAft>
              <a:buClr>
                <a:srgbClr val="595959"/>
              </a:buClr>
              <a:buSzPts val="3200"/>
              <a:buNone/>
            </a:pPr>
            <a:endParaRPr sz="2200">
              <a:solidFill>
                <a:schemeClr val="accent1"/>
              </a:solidFill>
            </a:endParaRPr>
          </a:p>
          <a:p>
            <a:pPr marL="342900" lvl="0" indent="-139700" algn="l" rtl="0">
              <a:spcBef>
                <a:spcPts val="0"/>
              </a:spcBef>
              <a:spcAft>
                <a:spcPts val="0"/>
              </a:spcAft>
              <a:buClr>
                <a:srgbClr val="595959"/>
              </a:buClr>
              <a:buSzPts val="3200"/>
              <a:buNone/>
            </a:pPr>
            <a:r>
              <a:rPr lang="en-US" sz="2200">
                <a:solidFill>
                  <a:schemeClr val="accent1"/>
                </a:solidFill>
              </a:rPr>
              <a:t>Andrea-I learned how to make graphics. </a:t>
            </a:r>
            <a:endParaRPr sz="2200">
              <a:solidFill>
                <a:schemeClr val="accent1"/>
              </a:solidFill>
            </a:endParaRPr>
          </a:p>
          <a:p>
            <a:pPr marL="342900" lvl="0" indent="-139700" algn="l" rtl="0">
              <a:spcBef>
                <a:spcPts val="0"/>
              </a:spcBef>
              <a:spcAft>
                <a:spcPts val="0"/>
              </a:spcAft>
              <a:buClr>
                <a:srgbClr val="595959"/>
              </a:buClr>
              <a:buSzPts val="3200"/>
              <a:buNone/>
            </a:pPr>
            <a:endParaRPr sz="2200">
              <a:solidFill>
                <a:schemeClr val="accent1"/>
              </a:solidFill>
            </a:endParaRPr>
          </a:p>
          <a:p>
            <a:pPr marL="342900" lvl="0" indent="-139700" algn="l" rtl="0">
              <a:spcBef>
                <a:spcPts val="0"/>
              </a:spcBef>
              <a:spcAft>
                <a:spcPts val="0"/>
              </a:spcAft>
              <a:buClr>
                <a:srgbClr val="595959"/>
              </a:buClr>
              <a:buSzPts val="3200"/>
              <a:buNone/>
            </a:pPr>
            <a:r>
              <a:rPr lang="en-US" sz="2200">
                <a:solidFill>
                  <a:schemeClr val="accent1"/>
                </a:solidFill>
              </a:rPr>
              <a:t>Joshua- the team work that comes with the projects we get. </a:t>
            </a:r>
            <a:endParaRPr sz="2200">
              <a:solidFill>
                <a:schemeClr val="accent1"/>
              </a:solidFill>
            </a:endParaRPr>
          </a:p>
          <a:p>
            <a:pPr marL="342900" lvl="0" indent="-139700" algn="l" rtl="0">
              <a:spcBef>
                <a:spcPts val="0"/>
              </a:spcBef>
              <a:spcAft>
                <a:spcPts val="0"/>
              </a:spcAft>
              <a:buClr>
                <a:srgbClr val="595959"/>
              </a:buClr>
              <a:buSzPts val="3200"/>
              <a:buNone/>
            </a:pPr>
            <a:endParaRPr sz="2200">
              <a:solidFill>
                <a:schemeClr val="accent1"/>
              </a:solidFill>
            </a:endParaRPr>
          </a:p>
          <a:p>
            <a:pPr marL="342900" lvl="0" indent="-139700" algn="l" rtl="0">
              <a:spcBef>
                <a:spcPts val="0"/>
              </a:spcBef>
              <a:spcAft>
                <a:spcPts val="0"/>
              </a:spcAft>
              <a:buClr>
                <a:srgbClr val="595959"/>
              </a:buClr>
              <a:buSzPts val="3200"/>
              <a:buNone/>
            </a:pPr>
            <a:endParaRPr>
              <a:solidFill>
                <a:schemeClr val="accent1"/>
              </a:solidFill>
            </a:endParaRPr>
          </a:p>
        </p:txBody>
      </p:sp>
      <p:pic>
        <p:nvPicPr>
          <p:cNvPr id="160" name="Google Shape;160;p26"/>
          <p:cNvPicPr preferRelativeResize="0"/>
          <p:nvPr/>
        </p:nvPicPr>
        <p:blipFill rotWithShape="1">
          <a:blip r:embed="rId3">
            <a:alphaModFix/>
          </a:blip>
          <a:srcRect l="7410" t="5700" r="-7410" b="-5699"/>
          <a:stretch/>
        </p:blipFill>
        <p:spPr>
          <a:xfrm>
            <a:off x="304800" y="3681050"/>
            <a:ext cx="4746000" cy="2745875"/>
          </a:xfrm>
          <a:prstGeom prst="rect">
            <a:avLst/>
          </a:prstGeom>
          <a:noFill/>
          <a:ln>
            <a:noFill/>
          </a:ln>
        </p:spPr>
      </p:pic>
      <p:pic>
        <p:nvPicPr>
          <p:cNvPr id="161" name="Google Shape;161;p26"/>
          <p:cNvPicPr preferRelativeResize="0"/>
          <p:nvPr/>
        </p:nvPicPr>
        <p:blipFill>
          <a:blip r:embed="rId4">
            <a:alphaModFix/>
          </a:blip>
          <a:stretch>
            <a:fillRect/>
          </a:stretch>
        </p:blipFill>
        <p:spPr>
          <a:xfrm>
            <a:off x="4876800" y="3828600"/>
            <a:ext cx="3756650" cy="24507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1E3D7B"/>
              </a:buClr>
              <a:buSzPct val="100000"/>
              <a:buFont typeface="Rockwell"/>
              <a:buNone/>
            </a:pPr>
            <a:r>
              <a:rPr lang="en-US"/>
              <a:t>A Highlight of My Experience was….</a:t>
            </a:r>
            <a:endParaRPr/>
          </a:p>
        </p:txBody>
      </p:sp>
      <p:sp>
        <p:nvSpPr>
          <p:cNvPr id="167" name="Google Shape;167;p2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rgbClr val="595959"/>
              </a:buClr>
              <a:buSzPts val="3200"/>
              <a:buNone/>
            </a:pPr>
            <a:r>
              <a:rPr lang="en-US">
                <a:solidFill>
                  <a:schemeClr val="accent1"/>
                </a:solidFill>
              </a:rPr>
              <a:t>The favorite part of my experience was going to different places to take pictures. </a:t>
            </a:r>
            <a:endParaRPr>
              <a:solidFill>
                <a:schemeClr val="accent1"/>
              </a:solidFill>
            </a:endParaRPr>
          </a:p>
          <a:p>
            <a:pPr marL="342900" lvl="0" indent="-139700" algn="l" rtl="0">
              <a:spcBef>
                <a:spcPts val="0"/>
              </a:spcBef>
              <a:spcAft>
                <a:spcPts val="0"/>
              </a:spcAft>
              <a:buClr>
                <a:srgbClr val="595959"/>
              </a:buClr>
              <a:buSzPts val="3200"/>
              <a:buNone/>
            </a:pPr>
            <a:r>
              <a:rPr lang="en-US">
                <a:solidFill>
                  <a:schemeClr val="accent1"/>
                </a:solidFill>
              </a:rPr>
              <a:t> </a:t>
            </a:r>
            <a:endParaRPr>
              <a:solidFill>
                <a:schemeClr val="accent1"/>
              </a:solidFill>
            </a:endParaRPr>
          </a:p>
          <a:p>
            <a:pPr marL="342900" lvl="0" indent="-139700" algn="l" rtl="0">
              <a:spcBef>
                <a:spcPts val="0"/>
              </a:spcBef>
              <a:spcAft>
                <a:spcPts val="0"/>
              </a:spcAft>
              <a:buClr>
                <a:srgbClr val="595959"/>
              </a:buClr>
              <a:buSzPts val="3200"/>
              <a:buNone/>
            </a:pPr>
            <a:endParaRPr>
              <a:solidFill>
                <a:schemeClr val="accent1"/>
              </a:solidFill>
            </a:endParaRPr>
          </a:p>
        </p:txBody>
      </p:sp>
      <p:sp>
        <p:nvSpPr>
          <p:cNvPr id="168" name="Google Shape;168;p27"/>
          <p:cNvSpPr txBox="1"/>
          <p:nvPr/>
        </p:nvSpPr>
        <p:spPr>
          <a:xfrm>
            <a:off x="281000" y="5664600"/>
            <a:ext cx="5016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Luis Hernandez</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1E3D7B"/>
              </a:buClr>
              <a:buSzPct val="100000"/>
              <a:buFont typeface="Rockwell"/>
              <a:buNone/>
            </a:pPr>
            <a:r>
              <a:rPr lang="en-US"/>
              <a:t>A Highlight of My Experience was….</a:t>
            </a:r>
            <a:endParaRPr/>
          </a:p>
        </p:txBody>
      </p:sp>
      <p:sp>
        <p:nvSpPr>
          <p:cNvPr id="174" name="Google Shape;174;p2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rgbClr val="595959"/>
              </a:buClr>
              <a:buSzPts val="3200"/>
              <a:buNone/>
            </a:pPr>
            <a:r>
              <a:rPr lang="en-US">
                <a:solidFill>
                  <a:schemeClr val="accent1"/>
                </a:solidFill>
              </a:rPr>
              <a:t>My favorite part was working with everyone and learning how to do new things.</a:t>
            </a:r>
            <a:endParaRPr>
              <a:solidFill>
                <a:schemeClr val="accent1"/>
              </a:solidFill>
            </a:endParaRPr>
          </a:p>
          <a:p>
            <a:pPr marL="342900" lvl="0" indent="-139700" algn="l" rtl="0">
              <a:spcBef>
                <a:spcPts val="0"/>
              </a:spcBef>
              <a:spcAft>
                <a:spcPts val="0"/>
              </a:spcAft>
              <a:buClr>
                <a:srgbClr val="595959"/>
              </a:buClr>
              <a:buSzPts val="3200"/>
              <a:buNone/>
            </a:pPr>
            <a:endParaRPr>
              <a:solidFill>
                <a:schemeClr val="accent1"/>
              </a:solidFill>
            </a:endParaRPr>
          </a:p>
          <a:p>
            <a:pPr marL="342900" lvl="0" indent="-139700" algn="l" rtl="0">
              <a:spcBef>
                <a:spcPts val="0"/>
              </a:spcBef>
              <a:spcAft>
                <a:spcPts val="0"/>
              </a:spcAft>
              <a:buClr>
                <a:srgbClr val="595959"/>
              </a:buClr>
              <a:buSzPts val="3200"/>
              <a:buNone/>
            </a:pPr>
            <a:endParaRPr>
              <a:solidFill>
                <a:schemeClr val="accent1"/>
              </a:solidFill>
            </a:endParaRPr>
          </a:p>
        </p:txBody>
      </p:sp>
      <p:sp>
        <p:nvSpPr>
          <p:cNvPr id="175" name="Google Shape;175;p28"/>
          <p:cNvSpPr txBox="1"/>
          <p:nvPr/>
        </p:nvSpPr>
        <p:spPr>
          <a:xfrm>
            <a:off x="322600" y="5664600"/>
            <a:ext cx="5775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Andrea Maldonado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1E3D7B"/>
              </a:buClr>
              <a:buSzPct val="100000"/>
              <a:buFont typeface="Rockwell"/>
              <a:buNone/>
            </a:pPr>
            <a:r>
              <a:rPr lang="en-US"/>
              <a:t>A Highlight of My Experience was….</a:t>
            </a:r>
            <a:endParaRPr/>
          </a:p>
        </p:txBody>
      </p:sp>
      <p:sp>
        <p:nvSpPr>
          <p:cNvPr id="181" name="Google Shape;181;p29"/>
          <p:cNvSpPr txBox="1">
            <a:spLocks noGrp="1"/>
          </p:cNvSpPr>
          <p:nvPr>
            <p:ph type="body" idx="1"/>
          </p:nvPr>
        </p:nvSpPr>
        <p:spPr>
          <a:xfrm>
            <a:off x="5764600" y="1506550"/>
            <a:ext cx="3195600" cy="4526100"/>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rgbClr val="595959"/>
              </a:buClr>
              <a:buSzPts val="3200"/>
              <a:buNone/>
            </a:pPr>
            <a:r>
              <a:rPr lang="en-US">
                <a:solidFill>
                  <a:schemeClr val="accent1"/>
                </a:solidFill>
              </a:rPr>
              <a:t>The  highlight of my experience was filming the interviews and editing them on Adobe Premiere Pro. </a:t>
            </a:r>
            <a:endParaRPr>
              <a:solidFill>
                <a:schemeClr val="accent1"/>
              </a:solidFill>
            </a:endParaRPr>
          </a:p>
        </p:txBody>
      </p:sp>
      <p:pic>
        <p:nvPicPr>
          <p:cNvPr id="182" name="Google Shape;182;p29"/>
          <p:cNvPicPr preferRelativeResize="0"/>
          <p:nvPr/>
        </p:nvPicPr>
        <p:blipFill>
          <a:blip r:embed="rId3">
            <a:alphaModFix/>
          </a:blip>
          <a:stretch>
            <a:fillRect/>
          </a:stretch>
        </p:blipFill>
        <p:spPr>
          <a:xfrm>
            <a:off x="457200" y="1552924"/>
            <a:ext cx="5487274" cy="3170124"/>
          </a:xfrm>
          <a:prstGeom prst="rect">
            <a:avLst/>
          </a:prstGeom>
          <a:noFill/>
          <a:ln>
            <a:noFill/>
          </a:ln>
        </p:spPr>
      </p:pic>
      <p:sp>
        <p:nvSpPr>
          <p:cNvPr id="183" name="Google Shape;183;p29"/>
          <p:cNvSpPr txBox="1"/>
          <p:nvPr/>
        </p:nvSpPr>
        <p:spPr>
          <a:xfrm>
            <a:off x="457200" y="5380250"/>
            <a:ext cx="5307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rPr>
              <a:t>Presenter: Joshua Bryant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E3D7B"/>
              </a:buClr>
              <a:buSzPts val="4400"/>
              <a:buFont typeface="Rockwell"/>
              <a:buNone/>
            </a:pPr>
            <a:r>
              <a:rPr lang="en-US"/>
              <a:t>In Conclusion… </a:t>
            </a:r>
            <a:endParaRPr/>
          </a:p>
        </p:txBody>
      </p:sp>
      <p:sp>
        <p:nvSpPr>
          <p:cNvPr id="189" name="Google Shape;189;p3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rgbClr val="595959"/>
              </a:buClr>
              <a:buSzPts val="3200"/>
              <a:buNone/>
            </a:pPr>
            <a:r>
              <a:rPr lang="en-US">
                <a:solidFill>
                  <a:schemeClr val="accent1"/>
                </a:solidFill>
              </a:rPr>
              <a:t>I feel I gained communication skills and time management skills. </a:t>
            </a:r>
            <a:endParaRPr>
              <a:solidFill>
                <a:schemeClr val="accent1"/>
              </a:solidFill>
            </a:endParaRPr>
          </a:p>
          <a:p>
            <a:pPr marL="342900" lvl="0" indent="-139700" algn="l" rtl="0">
              <a:spcBef>
                <a:spcPts val="0"/>
              </a:spcBef>
              <a:spcAft>
                <a:spcPts val="0"/>
              </a:spcAft>
              <a:buClr>
                <a:srgbClr val="595959"/>
              </a:buClr>
              <a:buSzPts val="3200"/>
              <a:buNone/>
            </a:pPr>
            <a:endParaRPr>
              <a:solidFill>
                <a:schemeClr val="accent1"/>
              </a:solidFill>
            </a:endParaRPr>
          </a:p>
          <a:p>
            <a:pPr marL="342900" lvl="0" indent="-139700" algn="l" rtl="0">
              <a:spcBef>
                <a:spcPts val="0"/>
              </a:spcBef>
              <a:spcAft>
                <a:spcPts val="0"/>
              </a:spcAft>
              <a:buClr>
                <a:srgbClr val="595959"/>
              </a:buClr>
              <a:buSzPts val="3200"/>
              <a:buNone/>
            </a:pPr>
            <a:r>
              <a:rPr lang="en-US">
                <a:solidFill>
                  <a:schemeClr val="accent1"/>
                </a:solidFill>
              </a:rPr>
              <a:t>I would tell my friends to apply for an internship because it will help you in the long run on finding a suitable job for you. </a:t>
            </a:r>
            <a:endParaRPr>
              <a:solidFill>
                <a:schemeClr val="accent1"/>
              </a:solidFill>
            </a:endParaRPr>
          </a:p>
          <a:p>
            <a:pPr marL="342900" lvl="0" indent="-139700" algn="l" rtl="0">
              <a:spcBef>
                <a:spcPts val="0"/>
              </a:spcBef>
              <a:spcAft>
                <a:spcPts val="0"/>
              </a:spcAft>
              <a:buClr>
                <a:srgbClr val="595959"/>
              </a:buClr>
              <a:buSzPts val="3200"/>
              <a:buNone/>
            </a:pPr>
            <a:endParaRPr>
              <a:solidFill>
                <a:schemeClr val="accent1"/>
              </a:solidFill>
            </a:endParaRPr>
          </a:p>
          <a:p>
            <a:pPr marL="342900" lvl="0" indent="-139700" algn="l" rtl="0">
              <a:spcBef>
                <a:spcPts val="0"/>
              </a:spcBef>
              <a:spcAft>
                <a:spcPts val="0"/>
              </a:spcAft>
              <a:buClr>
                <a:srgbClr val="595959"/>
              </a:buClr>
              <a:buSzPts val="3200"/>
              <a:buNone/>
            </a:pPr>
            <a:endParaRPr>
              <a:solidFill>
                <a:schemeClr val="accen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p:nvPr>
        </p:nvSpPr>
        <p:spPr>
          <a:xfrm>
            <a:off x="505046" y="1233875"/>
            <a:ext cx="8202900" cy="3390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FFFFFF"/>
              </a:buClr>
              <a:buSzPts val="7200"/>
              <a:buFont typeface="Rockwell"/>
              <a:buNone/>
            </a:pPr>
            <a:r>
              <a:rPr lang="en-US"/>
              <a:t>Thank you</a:t>
            </a:r>
            <a:endParaRPr/>
          </a:p>
        </p:txBody>
      </p:sp>
      <p:sp>
        <p:nvSpPr>
          <p:cNvPr id="195" name="Google Shape;195;p31"/>
          <p:cNvSpPr txBox="1"/>
          <p:nvPr/>
        </p:nvSpPr>
        <p:spPr>
          <a:xfrm>
            <a:off x="457200" y="5768867"/>
            <a:ext cx="4830900" cy="60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7A2B9"/>
        </a:solid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531750" y="2115827"/>
            <a:ext cx="7772400" cy="1714800"/>
          </a:xfrm>
          <a:prstGeom prst="rect">
            <a:avLst/>
          </a:prstGeom>
          <a:noFill/>
          <a:ln>
            <a:noFill/>
          </a:ln>
        </p:spPr>
        <p:txBody>
          <a:bodyPr spcFirstLastPara="1" wrap="square" lIns="0" tIns="0" rIns="0" bIns="0" anchor="b" anchorCtr="0">
            <a:noAutofit/>
          </a:bodyPr>
          <a:lstStyle/>
          <a:p>
            <a:pPr marL="0" lvl="0" indent="0" algn="l" rtl="0">
              <a:lnSpc>
                <a:spcPct val="94444"/>
              </a:lnSpc>
              <a:spcBef>
                <a:spcPts val="0"/>
              </a:spcBef>
              <a:spcAft>
                <a:spcPts val="0"/>
              </a:spcAft>
              <a:buClr>
                <a:srgbClr val="FFFFFF"/>
              </a:buClr>
              <a:buSzPts val="7200"/>
              <a:buFont typeface="Rockwell"/>
              <a:buNone/>
            </a:pPr>
            <a:r>
              <a:rPr lang="en-US" sz="5200"/>
              <a:t>Communications Department</a:t>
            </a:r>
            <a:endParaRPr sz="5200"/>
          </a:p>
          <a:p>
            <a:pPr marL="0" lvl="0" indent="0" algn="l" rtl="0">
              <a:lnSpc>
                <a:spcPct val="94444"/>
              </a:lnSpc>
              <a:spcBef>
                <a:spcPts val="0"/>
              </a:spcBef>
              <a:spcAft>
                <a:spcPts val="0"/>
              </a:spcAft>
              <a:buClr>
                <a:srgbClr val="FFFFFF"/>
              </a:buClr>
              <a:buSzPts val="7200"/>
              <a:buFont typeface="Rockwell"/>
              <a:buNone/>
            </a:pPr>
            <a:r>
              <a:rPr lang="en-US" sz="5200"/>
              <a:t> Internship</a:t>
            </a:r>
            <a:r>
              <a:rPr lang="en-US" sz="6600"/>
              <a:t> </a:t>
            </a:r>
            <a:endParaRPr sz="6600"/>
          </a:p>
        </p:txBody>
      </p:sp>
      <p:sp>
        <p:nvSpPr>
          <p:cNvPr id="77" name="Google Shape;77;p14"/>
          <p:cNvSpPr txBox="1"/>
          <p:nvPr/>
        </p:nvSpPr>
        <p:spPr>
          <a:xfrm>
            <a:off x="457200" y="5768875"/>
            <a:ext cx="7181400" cy="658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 </a:t>
            </a:r>
            <a:r>
              <a:rPr lang="en-US" sz="1800" i="1">
                <a:solidFill>
                  <a:srgbClr val="FFFF00"/>
                </a:solidFill>
              </a:rPr>
              <a:t>07/31/2006</a:t>
            </a:r>
            <a:endParaRPr>
              <a:solidFill>
                <a:srgbClr val="FFFF00"/>
              </a:solidFill>
            </a:endParaRPr>
          </a:p>
          <a:p>
            <a:pPr marL="0" marR="0" lvl="0" indent="0" algn="l" rtl="0">
              <a:spcBef>
                <a:spcPts val="0"/>
              </a:spcBef>
              <a:spcAft>
                <a:spcPts val="0"/>
              </a:spcAft>
              <a:buClr>
                <a:srgbClr val="FFFFFF"/>
              </a:buClr>
              <a:buSzPts val="1800"/>
              <a:buFont typeface="Arial"/>
              <a:buNone/>
            </a:pPr>
            <a:r>
              <a:rPr lang="en-US" sz="1800" b="0" i="1" u="none" strike="noStrike" cap="none">
                <a:solidFill>
                  <a:schemeClr val="lt1"/>
                </a:solidFill>
                <a:latin typeface="Arial"/>
                <a:ea typeface="Arial"/>
                <a:cs typeface="Arial"/>
                <a:sym typeface="Arial"/>
              </a:rPr>
              <a:t>Presenter: </a:t>
            </a:r>
            <a:r>
              <a:rPr lang="en-US" sz="1800" i="1">
                <a:solidFill>
                  <a:schemeClr val="lt1"/>
                </a:solidFill>
              </a:rPr>
              <a:t>Luis Hernandez, Andrea Maldonado, and Joshua Bryant</a:t>
            </a:r>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7A2B9"/>
        </a:solidFill>
        <a:effectLst/>
      </p:bgPr>
    </p:bg>
    <p:spTree>
      <p:nvGrpSpPr>
        <p:cNvPr id="1" name="Shape 199"/>
        <p:cNvGrpSpPr/>
        <p:nvPr/>
      </p:nvGrpSpPr>
      <p:grpSpPr>
        <a:xfrm>
          <a:off x="0" y="0"/>
          <a:ext cx="0" cy="0"/>
          <a:chOff x="0" y="0"/>
          <a:chExt cx="0" cy="0"/>
        </a:xfrm>
      </p:grpSpPr>
      <p:sp>
        <p:nvSpPr>
          <p:cNvPr id="200" name="Google Shape;200;p32"/>
          <p:cNvSpPr txBox="1">
            <a:spLocks noGrp="1"/>
          </p:cNvSpPr>
          <p:nvPr>
            <p:ph type="ctrTitle"/>
          </p:nvPr>
        </p:nvSpPr>
        <p:spPr>
          <a:xfrm>
            <a:off x="457200" y="883002"/>
            <a:ext cx="7772400" cy="1714800"/>
          </a:xfrm>
          <a:prstGeom prst="rect">
            <a:avLst/>
          </a:prstGeom>
          <a:noFill/>
          <a:ln>
            <a:noFill/>
          </a:ln>
        </p:spPr>
        <p:txBody>
          <a:bodyPr spcFirstLastPara="1" wrap="square" lIns="0" tIns="0" rIns="0" bIns="0" anchor="b" anchorCtr="0">
            <a:noAutofit/>
          </a:bodyPr>
          <a:lstStyle/>
          <a:p>
            <a:pPr marL="0" lvl="0" indent="0" algn="l" rtl="0">
              <a:lnSpc>
                <a:spcPct val="94444"/>
              </a:lnSpc>
              <a:spcBef>
                <a:spcPts val="0"/>
              </a:spcBef>
              <a:spcAft>
                <a:spcPts val="0"/>
              </a:spcAft>
              <a:buClr>
                <a:srgbClr val="FFFFFF"/>
              </a:buClr>
              <a:buSzPts val="7200"/>
              <a:buFont typeface="Rockwell"/>
              <a:buNone/>
            </a:pPr>
            <a:r>
              <a:rPr lang="en-US" sz="5200">
                <a:solidFill>
                  <a:schemeClr val="accent1"/>
                </a:solidFill>
              </a:rPr>
              <a:t>Nathan Landin</a:t>
            </a:r>
            <a:r>
              <a:rPr lang="en-US" sz="6600">
                <a:solidFill>
                  <a:schemeClr val="accent1"/>
                </a:solidFill>
              </a:rPr>
              <a:t> </a:t>
            </a:r>
            <a:endParaRPr sz="6600">
              <a:solidFill>
                <a:schemeClr val="accent1"/>
              </a:solidFill>
            </a:endParaRPr>
          </a:p>
        </p:txBody>
      </p:sp>
      <p:sp>
        <p:nvSpPr>
          <p:cNvPr id="201" name="Google Shape;201;p32"/>
          <p:cNvSpPr txBox="1">
            <a:spLocks noGrp="1"/>
          </p:cNvSpPr>
          <p:nvPr>
            <p:ph type="subTitle" idx="1"/>
          </p:nvPr>
        </p:nvSpPr>
        <p:spPr>
          <a:xfrm>
            <a:off x="457200" y="2630376"/>
            <a:ext cx="7677300" cy="17526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FFFFFF"/>
              </a:buClr>
              <a:buSzPts val="2800"/>
              <a:buNone/>
            </a:pPr>
            <a:r>
              <a:rPr lang="en-US"/>
              <a:t>at FMSR , Procurement Services, &amp; IT</a:t>
            </a:r>
            <a:endParaRPr/>
          </a:p>
        </p:txBody>
      </p:sp>
      <p:sp>
        <p:nvSpPr>
          <p:cNvPr id="202" name="Google Shape;202;p32"/>
          <p:cNvSpPr txBox="1"/>
          <p:nvPr/>
        </p:nvSpPr>
        <p:spPr>
          <a:xfrm>
            <a:off x="457200" y="5768869"/>
            <a:ext cx="4830900" cy="65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 </a:t>
            </a:r>
            <a:r>
              <a:rPr lang="en-US" sz="1800" b="0" i="1" u="none" strike="noStrike" cap="none">
                <a:solidFill>
                  <a:srgbClr val="FFFF00"/>
                </a:solidFill>
                <a:latin typeface="Arial"/>
                <a:ea typeface="Arial"/>
                <a:cs typeface="Arial"/>
                <a:sym typeface="Arial"/>
              </a:rPr>
              <a:t>0</a:t>
            </a:r>
            <a:r>
              <a:rPr lang="en-US" sz="1800" i="1">
                <a:solidFill>
                  <a:srgbClr val="FFFF00"/>
                </a:solidFill>
              </a:rPr>
              <a:t>8</a:t>
            </a:r>
            <a:r>
              <a:rPr lang="en-US" sz="1800" b="0" i="1" u="none" strike="noStrike" cap="none">
                <a:solidFill>
                  <a:srgbClr val="FFFF00"/>
                </a:solidFill>
                <a:latin typeface="Arial"/>
                <a:ea typeface="Arial"/>
                <a:cs typeface="Arial"/>
                <a:sym typeface="Arial"/>
              </a:rPr>
              <a:t>/0</a:t>
            </a:r>
            <a:r>
              <a:rPr lang="en-US" sz="1800" i="1">
                <a:solidFill>
                  <a:srgbClr val="FFFF00"/>
                </a:solidFill>
              </a:rPr>
              <a:t>4</a:t>
            </a:r>
            <a:r>
              <a:rPr lang="en-US" sz="1800" b="0" i="1" u="none" strike="noStrike" cap="none">
                <a:solidFill>
                  <a:srgbClr val="FFFF00"/>
                </a:solidFill>
                <a:latin typeface="Arial"/>
                <a:ea typeface="Arial"/>
                <a:cs typeface="Arial"/>
                <a:sym typeface="Arial"/>
              </a:rPr>
              <a:t>/20</a:t>
            </a:r>
            <a:r>
              <a:rPr lang="en-US" sz="1800" i="1">
                <a:solidFill>
                  <a:srgbClr val="FFFF00"/>
                </a:solidFill>
              </a:rPr>
              <a:t>23</a:t>
            </a:r>
            <a:endParaRPr sz="1400" b="0" i="0" u="none" strike="noStrike" cap="none">
              <a:solidFill>
                <a:srgbClr val="FFFF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Presenter: </a:t>
            </a:r>
            <a:r>
              <a:rPr lang="en-US" sz="1800" i="1">
                <a:solidFill>
                  <a:srgbClr val="FFFF00"/>
                </a:solidFill>
              </a:rPr>
              <a:t>Nathan Landin</a:t>
            </a:r>
            <a:endParaRPr sz="1400" b="0" i="0" u="none" strike="noStrike" cap="none">
              <a:solidFill>
                <a:srgbClr val="FFFF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207" name="Google Shape;207;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Nathan Landin</a:t>
            </a:r>
            <a:endParaRPr/>
          </a:p>
        </p:txBody>
      </p:sp>
      <p:sp>
        <p:nvSpPr>
          <p:cNvPr id="208" name="Google Shape;208;p33"/>
          <p:cNvSpPr txBox="1">
            <a:spLocks noGrp="1"/>
          </p:cNvSpPr>
          <p:nvPr>
            <p:ph type="body" idx="1"/>
          </p:nvPr>
        </p:nvSpPr>
        <p:spPr>
          <a:xfrm>
            <a:off x="457200" y="1600200"/>
            <a:ext cx="4081500" cy="4526100"/>
          </a:xfrm>
          <a:prstGeom prst="rect">
            <a:avLst/>
          </a:prstGeom>
          <a:noFill/>
          <a:ln>
            <a:noFill/>
          </a:ln>
        </p:spPr>
        <p:txBody>
          <a:bodyPr spcFirstLastPara="1" wrap="square" lIns="91425" tIns="45700" rIns="91425" bIns="45700" anchor="t" anchorCtr="0">
            <a:normAutofit fontScale="85000" lnSpcReduction="20000"/>
          </a:bodyPr>
          <a:lstStyle/>
          <a:p>
            <a:pPr marL="342900" lvl="0" indent="-139700" algn="l" rtl="0">
              <a:lnSpc>
                <a:spcPct val="100000"/>
              </a:lnSpc>
              <a:spcBef>
                <a:spcPts val="0"/>
              </a:spcBef>
              <a:spcAft>
                <a:spcPts val="0"/>
              </a:spcAft>
              <a:buClr>
                <a:srgbClr val="595959"/>
              </a:buClr>
              <a:buSzPct val="100000"/>
              <a:buNone/>
            </a:pPr>
            <a:r>
              <a:rPr lang="en-US">
                <a:solidFill>
                  <a:schemeClr val="accent1"/>
                </a:solidFill>
                <a:latin typeface="Rockwell"/>
                <a:ea typeface="Rockwell"/>
                <a:cs typeface="Rockwell"/>
                <a:sym typeface="Rockwell"/>
              </a:rPr>
              <a:t>Hi, my name is Nathan, and I am an upcoming senior at Cast Tech HS with hopes to go into Cyber Operations preferably with the USAFA. One thing I enjoy in my free time is music, especially playing guitar!</a:t>
            </a:r>
            <a:endParaRPr>
              <a:solidFill>
                <a:schemeClr val="accent1"/>
              </a:solidFill>
              <a:latin typeface="Rockwell"/>
              <a:ea typeface="Rockwell"/>
              <a:cs typeface="Rockwell"/>
              <a:sym typeface="Rockwell"/>
            </a:endParaRPr>
          </a:p>
          <a:p>
            <a:pPr marL="457200" lvl="0" indent="0" algn="l" rtl="0">
              <a:lnSpc>
                <a:spcPct val="100000"/>
              </a:lnSpc>
              <a:spcBef>
                <a:spcPts val="0"/>
              </a:spcBef>
              <a:spcAft>
                <a:spcPts val="0"/>
              </a:spcAft>
              <a:buNone/>
            </a:pPr>
            <a:endParaRPr>
              <a:solidFill>
                <a:schemeClr val="accent1"/>
              </a:solidFill>
            </a:endParaRPr>
          </a:p>
          <a:p>
            <a:pPr marL="457200" lvl="0" indent="0" algn="l" rtl="0">
              <a:lnSpc>
                <a:spcPct val="100000"/>
              </a:lnSpc>
              <a:spcBef>
                <a:spcPts val="0"/>
              </a:spcBef>
              <a:spcAft>
                <a:spcPts val="0"/>
              </a:spcAft>
              <a:buNone/>
            </a:pPr>
            <a:endParaRPr>
              <a:solidFill>
                <a:schemeClr val="accent1"/>
              </a:solidFill>
            </a:endParaRPr>
          </a:p>
          <a:p>
            <a:pPr marL="457200" lvl="0" indent="0" algn="l" rtl="0">
              <a:lnSpc>
                <a:spcPct val="100000"/>
              </a:lnSpc>
              <a:spcBef>
                <a:spcPts val="0"/>
              </a:spcBef>
              <a:spcAft>
                <a:spcPts val="0"/>
              </a:spcAft>
              <a:buNone/>
            </a:pPr>
            <a:endParaRPr>
              <a:solidFill>
                <a:schemeClr val="accent1"/>
              </a:solidFill>
            </a:endParaRPr>
          </a:p>
        </p:txBody>
      </p:sp>
      <p:pic>
        <p:nvPicPr>
          <p:cNvPr id="209" name="Google Shape;209;p33"/>
          <p:cNvPicPr preferRelativeResize="0"/>
          <p:nvPr/>
        </p:nvPicPr>
        <p:blipFill>
          <a:blip r:embed="rId3">
            <a:alphaModFix/>
          </a:blip>
          <a:stretch>
            <a:fillRect/>
          </a:stretch>
        </p:blipFill>
        <p:spPr>
          <a:xfrm>
            <a:off x="4796775" y="766800"/>
            <a:ext cx="4208426" cy="54478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 FMSR Department Highlight</a:t>
            </a:r>
            <a:endParaRPr/>
          </a:p>
        </p:txBody>
      </p:sp>
      <p:sp>
        <p:nvSpPr>
          <p:cNvPr id="215" name="Google Shape;215;p34"/>
          <p:cNvSpPr txBox="1">
            <a:spLocks noGrp="1"/>
          </p:cNvSpPr>
          <p:nvPr>
            <p:ph type="body" idx="1"/>
          </p:nvPr>
        </p:nvSpPr>
        <p:spPr>
          <a:xfrm>
            <a:off x="457200" y="1600200"/>
            <a:ext cx="4018500" cy="4526100"/>
          </a:xfrm>
          <a:prstGeom prst="rect">
            <a:avLst/>
          </a:prstGeom>
          <a:noFill/>
          <a:ln>
            <a:noFill/>
          </a:ln>
        </p:spPr>
        <p:txBody>
          <a:bodyPr spcFirstLastPara="1" wrap="square" lIns="91425" tIns="45700" rIns="91425" bIns="45700" anchor="t" anchorCtr="0">
            <a:normAutofit fontScale="85000" lnSpcReduction="10000"/>
          </a:bodyPr>
          <a:lstStyle/>
          <a:p>
            <a:pPr marL="342900" lvl="0" indent="-139700" algn="l" rtl="0">
              <a:lnSpc>
                <a:spcPct val="100000"/>
              </a:lnSpc>
              <a:spcBef>
                <a:spcPts val="0"/>
              </a:spcBef>
              <a:spcAft>
                <a:spcPts val="0"/>
              </a:spcAft>
              <a:buClr>
                <a:srgbClr val="595959"/>
              </a:buClr>
              <a:buSzPct val="118518"/>
              <a:buNone/>
            </a:pPr>
            <a:r>
              <a:rPr lang="en-US">
                <a:solidFill>
                  <a:schemeClr val="accent1"/>
                </a:solidFill>
              </a:rPr>
              <a:t>“ </a:t>
            </a:r>
            <a:r>
              <a:rPr lang="en-US" sz="2700">
                <a:solidFill>
                  <a:schemeClr val="accent1"/>
                </a:solidFill>
              </a:rPr>
              <a:t>We monitor the finances and processes of grants, making sure that there is adequate and appropriate spending that aligns with said application“. “We make sure the students are getting the resources they need in time, so they can get the learning they deserve.” - Annette Q.</a:t>
            </a:r>
            <a:endParaRPr sz="2700">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p:txBody>
      </p:sp>
      <p:pic>
        <p:nvPicPr>
          <p:cNvPr id="216" name="Google Shape;216;p34"/>
          <p:cNvPicPr preferRelativeResize="0"/>
          <p:nvPr/>
        </p:nvPicPr>
        <p:blipFill>
          <a:blip r:embed="rId3">
            <a:alphaModFix/>
          </a:blip>
          <a:stretch>
            <a:fillRect/>
          </a:stretch>
        </p:blipFill>
        <p:spPr>
          <a:xfrm>
            <a:off x="4635075" y="1720600"/>
            <a:ext cx="4082571" cy="3061997"/>
          </a:xfrm>
          <a:prstGeom prst="rect">
            <a:avLst/>
          </a:prstGeom>
          <a:noFill/>
          <a:ln w="19050" cap="flat" cmpd="sng">
            <a:solidFill>
              <a:schemeClr val="accent4"/>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Clr>
                <a:srgbClr val="1E3D7B"/>
              </a:buClr>
              <a:buSzPct val="100000"/>
              <a:buFont typeface="Rockwell"/>
              <a:buNone/>
            </a:pPr>
            <a:r>
              <a:rPr lang="en-US"/>
              <a:t> Procurement Department Highlight</a:t>
            </a:r>
            <a:endParaRPr/>
          </a:p>
        </p:txBody>
      </p:sp>
      <p:sp>
        <p:nvSpPr>
          <p:cNvPr id="223" name="Google Shape;223;p35"/>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fontScale="92500" lnSpcReduction="20000"/>
          </a:bodyPr>
          <a:lstStyle/>
          <a:p>
            <a:pPr marL="0" lvl="0" indent="0" algn="l" rtl="0">
              <a:spcBef>
                <a:spcPts val="360"/>
              </a:spcBef>
              <a:spcAft>
                <a:spcPts val="0"/>
              </a:spcAft>
              <a:buNone/>
            </a:pPr>
            <a:r>
              <a:rPr lang="en-US">
                <a:solidFill>
                  <a:schemeClr val="accent1"/>
                </a:solidFill>
              </a:rPr>
              <a:t>“ We oversee the procurement goods and services for the district within the state and federal statutes “ - Kim Tocci</a:t>
            </a:r>
            <a:endParaRPr>
              <a:solidFill>
                <a:schemeClr val="accent1"/>
              </a:solidFill>
            </a:endParaRPr>
          </a:p>
          <a:p>
            <a:pPr marL="0" lvl="0" indent="0" algn="l" rtl="0">
              <a:spcBef>
                <a:spcPts val="360"/>
              </a:spcBef>
              <a:spcAft>
                <a:spcPts val="0"/>
              </a:spcAft>
              <a:buClr>
                <a:schemeClr val="dk1"/>
              </a:buClr>
              <a:buSzPct val="34375"/>
              <a:buFont typeface="Arial"/>
              <a:buNone/>
            </a:pPr>
            <a:endParaRPr>
              <a:solidFill>
                <a:schemeClr val="accent1"/>
              </a:solidFill>
            </a:endParaRPr>
          </a:p>
          <a:p>
            <a:pPr marL="0" lvl="0" indent="0" algn="l" rtl="0">
              <a:spcBef>
                <a:spcPts val="360"/>
              </a:spcBef>
              <a:spcAft>
                <a:spcPts val="0"/>
              </a:spcAft>
              <a:buClr>
                <a:schemeClr val="dk1"/>
              </a:buClr>
              <a:buSzPct val="34375"/>
              <a:buFont typeface="Arial"/>
              <a:buNone/>
            </a:pPr>
            <a:r>
              <a:rPr lang="en-US">
                <a:solidFill>
                  <a:schemeClr val="accent1"/>
                </a:solidFill>
              </a:rPr>
              <a:t>Procurement Services has a team of specialists that provide procurement guidance and ensure competitive procurement of construction, supplies, services, and equipment needed to provide quality educational services to the students of SAISD.</a:t>
            </a:r>
            <a:endParaRPr>
              <a:solidFill>
                <a:schemeClr val="accent1"/>
              </a:solidFill>
            </a:endParaRPr>
          </a:p>
          <a:p>
            <a:pPr marL="0" lvl="0" indent="0" algn="l" rtl="0">
              <a:spcBef>
                <a:spcPts val="360"/>
              </a:spcBef>
              <a:spcAft>
                <a:spcPts val="0"/>
              </a:spcAft>
              <a:buNone/>
            </a:pPr>
            <a:endParaRPr>
              <a:solidFill>
                <a:schemeClr val="accent1"/>
              </a:solidFill>
            </a:endParaRPr>
          </a:p>
        </p:txBody>
      </p:sp>
      <p:sp>
        <p:nvSpPr>
          <p:cNvPr id="224" name="Google Shape;224;p3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rgbClr val="1E3D7B"/>
              </a:buClr>
              <a:buSzPts val="4400"/>
              <a:buFont typeface="Rockwell"/>
              <a:buNone/>
            </a:pPr>
            <a:r>
              <a:rPr lang="en-US"/>
              <a:t>IT Department Highlight</a:t>
            </a:r>
            <a:endParaRPr/>
          </a:p>
        </p:txBody>
      </p:sp>
      <p:sp>
        <p:nvSpPr>
          <p:cNvPr id="231" name="Google Shape;231;p36"/>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lnSpcReduction="10000"/>
          </a:bodyPr>
          <a:lstStyle/>
          <a:p>
            <a:pPr marL="0" lvl="0" indent="0" algn="l" rtl="0">
              <a:spcBef>
                <a:spcPts val="360"/>
              </a:spcBef>
              <a:spcAft>
                <a:spcPts val="0"/>
              </a:spcAft>
              <a:buClr>
                <a:schemeClr val="dk1"/>
              </a:buClr>
              <a:buSzPts val="1100"/>
              <a:buFont typeface="Arial"/>
              <a:buNone/>
            </a:pPr>
            <a:r>
              <a:rPr lang="en-US">
                <a:solidFill>
                  <a:schemeClr val="accent1"/>
                </a:solidFill>
              </a:rPr>
              <a:t>The Information Technology Department oversees a wide range of programs dedicated to the implementation and support of technological systems that positively impact classroom instruction, data analysis and reporting, student testing, daily staff work functions and other processes that contribute to the District’s overall success.</a:t>
            </a:r>
            <a:endParaRPr>
              <a:solidFill>
                <a:schemeClr val="accent1"/>
              </a:solidFill>
            </a:endParaRPr>
          </a:p>
          <a:p>
            <a:pPr marL="0" lvl="0" indent="0" algn="l" rtl="0">
              <a:spcBef>
                <a:spcPts val="360"/>
              </a:spcBef>
              <a:spcAft>
                <a:spcPts val="0"/>
              </a:spcAft>
              <a:buNone/>
            </a:pPr>
            <a:endParaRPr>
              <a:solidFill>
                <a:schemeClr val="accent1"/>
              </a:solidFill>
            </a:endParaRPr>
          </a:p>
        </p:txBody>
      </p:sp>
      <p:sp>
        <p:nvSpPr>
          <p:cNvPr id="232" name="Google Shape;232;p3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FMSR Job Description</a:t>
            </a:r>
            <a:endParaRPr/>
          </a:p>
        </p:txBody>
      </p:sp>
      <p:sp>
        <p:nvSpPr>
          <p:cNvPr id="238" name="Google Shape;238;p3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457200" lvl="0" indent="0" algn="l" rtl="0">
              <a:lnSpc>
                <a:spcPct val="80000"/>
              </a:lnSpc>
              <a:spcBef>
                <a:spcPts val="0"/>
              </a:spcBef>
              <a:spcAft>
                <a:spcPts val="0"/>
              </a:spcAft>
              <a:buSzPts val="1018"/>
              <a:buNone/>
            </a:pPr>
            <a:r>
              <a:rPr lang="en-US" sz="2860">
                <a:solidFill>
                  <a:schemeClr val="accent1"/>
                </a:solidFill>
              </a:rPr>
              <a:t>My job at FMSR was to learn about grants and</a:t>
            </a:r>
            <a:endParaRPr sz="2860">
              <a:solidFill>
                <a:schemeClr val="accent1"/>
              </a:solidFill>
            </a:endParaRPr>
          </a:p>
          <a:p>
            <a:pPr marL="457200" lvl="0" indent="0" algn="l" rtl="0">
              <a:lnSpc>
                <a:spcPct val="80000"/>
              </a:lnSpc>
              <a:spcBef>
                <a:spcPts val="0"/>
              </a:spcBef>
              <a:spcAft>
                <a:spcPts val="0"/>
              </a:spcAft>
              <a:buSzPts val="1018"/>
              <a:buNone/>
            </a:pPr>
            <a:r>
              <a:rPr lang="en-US" sz="2860">
                <a:solidFill>
                  <a:schemeClr val="accent1"/>
                </a:solidFill>
              </a:rPr>
              <a:t>how they worked within SAISD. </a:t>
            </a:r>
            <a:endParaRPr sz="2860">
              <a:solidFill>
                <a:schemeClr val="accent1"/>
              </a:solidFill>
            </a:endParaRPr>
          </a:p>
          <a:p>
            <a:pPr marL="0" lvl="0" indent="0" algn="l" rtl="0">
              <a:lnSpc>
                <a:spcPct val="80000"/>
              </a:lnSpc>
              <a:spcBef>
                <a:spcPts val="0"/>
              </a:spcBef>
              <a:spcAft>
                <a:spcPts val="0"/>
              </a:spcAft>
              <a:buSzPts val="1018"/>
              <a:buNone/>
            </a:pPr>
            <a:r>
              <a:rPr lang="en-US" sz="2860">
                <a:solidFill>
                  <a:schemeClr val="accent1"/>
                </a:solidFill>
              </a:rPr>
              <a:t>     My responsibilities were: </a:t>
            </a:r>
            <a:endParaRPr sz="2860">
              <a:solidFill>
                <a:schemeClr val="accent1"/>
              </a:solidFill>
            </a:endParaRPr>
          </a:p>
          <a:p>
            <a:pPr marL="0" lvl="0" indent="0" algn="l" rtl="0">
              <a:lnSpc>
                <a:spcPct val="80000"/>
              </a:lnSpc>
              <a:spcBef>
                <a:spcPts val="0"/>
              </a:spcBef>
              <a:spcAft>
                <a:spcPts val="0"/>
              </a:spcAft>
              <a:buSzPts val="1018"/>
              <a:buNone/>
            </a:pPr>
            <a:endParaRPr sz="2860">
              <a:solidFill>
                <a:schemeClr val="accent1"/>
              </a:solidFill>
            </a:endParaRPr>
          </a:p>
          <a:p>
            <a:pPr marL="457200" lvl="0" indent="-327977" algn="l" rtl="0">
              <a:lnSpc>
                <a:spcPct val="80000"/>
              </a:lnSpc>
              <a:spcBef>
                <a:spcPts val="0"/>
              </a:spcBef>
              <a:spcAft>
                <a:spcPts val="0"/>
              </a:spcAft>
              <a:buClr>
                <a:schemeClr val="accent1"/>
              </a:buClr>
              <a:buSzPts val="1565"/>
              <a:buChar char="●"/>
            </a:pPr>
            <a:r>
              <a:rPr lang="en-US" sz="2860">
                <a:solidFill>
                  <a:schemeClr val="accent1"/>
                </a:solidFill>
              </a:rPr>
              <a:t>Populated preliminary grant information for special revenue grants (skeletons)</a:t>
            </a:r>
            <a:endParaRPr sz="2860">
              <a:solidFill>
                <a:schemeClr val="accent1"/>
              </a:solidFill>
            </a:endParaRPr>
          </a:p>
          <a:p>
            <a:pPr marL="457200" lvl="0" indent="-327977" algn="l" rtl="0">
              <a:lnSpc>
                <a:spcPct val="80000"/>
              </a:lnSpc>
              <a:spcBef>
                <a:spcPts val="0"/>
              </a:spcBef>
              <a:spcAft>
                <a:spcPts val="0"/>
              </a:spcAft>
              <a:buClr>
                <a:schemeClr val="accent1"/>
              </a:buClr>
              <a:buSzPts val="1565"/>
              <a:buChar char="●"/>
            </a:pPr>
            <a:r>
              <a:rPr lang="en-US" sz="2860">
                <a:solidFill>
                  <a:schemeClr val="accent1"/>
                </a:solidFill>
              </a:rPr>
              <a:t>Prepared D-30s in the database (allocation of personnel units)</a:t>
            </a:r>
            <a:endParaRPr sz="2860">
              <a:solidFill>
                <a:schemeClr val="accent1"/>
              </a:solidFill>
            </a:endParaRPr>
          </a:p>
          <a:p>
            <a:pPr marL="457200" lvl="0" indent="-327977" algn="l" rtl="0">
              <a:lnSpc>
                <a:spcPct val="80000"/>
              </a:lnSpc>
              <a:spcBef>
                <a:spcPts val="0"/>
              </a:spcBef>
              <a:spcAft>
                <a:spcPts val="0"/>
              </a:spcAft>
              <a:buClr>
                <a:schemeClr val="accent1"/>
              </a:buClr>
              <a:buSzPts val="1565"/>
              <a:buChar char="●"/>
            </a:pPr>
            <a:r>
              <a:rPr lang="en-US" sz="2860">
                <a:solidFill>
                  <a:schemeClr val="accent1"/>
                </a:solidFill>
              </a:rPr>
              <a:t>Reviewed and updated expired grants in the FMSR Database</a:t>
            </a:r>
            <a:endParaRPr sz="2860">
              <a:solidFill>
                <a:schemeClr val="accent1"/>
              </a:solidFill>
            </a:endParaRPr>
          </a:p>
          <a:p>
            <a:pPr marL="457200" lvl="0" indent="0" algn="l" rtl="0">
              <a:lnSpc>
                <a:spcPct val="80000"/>
              </a:lnSpc>
              <a:spcBef>
                <a:spcPts val="0"/>
              </a:spcBef>
              <a:spcAft>
                <a:spcPts val="0"/>
              </a:spcAft>
              <a:buSzPts val="1018"/>
              <a:buNone/>
            </a:pPr>
            <a:endParaRPr sz="2960">
              <a:solidFill>
                <a:schemeClr val="accen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Procurement Job Description</a:t>
            </a:r>
            <a:endParaRPr/>
          </a:p>
        </p:txBody>
      </p:sp>
      <p:sp>
        <p:nvSpPr>
          <p:cNvPr id="245" name="Google Shape;245;p38"/>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a:bodyPr>
          <a:lstStyle/>
          <a:p>
            <a:pPr marL="457200" lvl="0" indent="0" algn="l" rtl="0">
              <a:spcBef>
                <a:spcPts val="0"/>
              </a:spcBef>
              <a:spcAft>
                <a:spcPts val="0"/>
              </a:spcAft>
              <a:buClr>
                <a:schemeClr val="dk1"/>
              </a:buClr>
              <a:buSzPts val="1100"/>
              <a:buFont typeface="Arial"/>
              <a:buNone/>
            </a:pPr>
            <a:r>
              <a:rPr lang="en-US">
                <a:solidFill>
                  <a:schemeClr val="accent1"/>
                </a:solidFill>
              </a:rPr>
              <a:t>My job at Procurement was to clean up the bonfire database ( max allotted is 2000 contracts), and make an excel spreadsheet of all the contracts, PO #, and money spent in case we get audited.</a:t>
            </a:r>
            <a:endParaRPr/>
          </a:p>
        </p:txBody>
      </p:sp>
      <p:sp>
        <p:nvSpPr>
          <p:cNvPr id="246" name="Google Shape;246;p3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26</a:t>
            </a:fld>
            <a:endParaRPr/>
          </a:p>
        </p:txBody>
      </p:sp>
      <p:pic>
        <p:nvPicPr>
          <p:cNvPr id="247" name="Google Shape;247;p38"/>
          <p:cNvPicPr preferRelativeResize="0"/>
          <p:nvPr/>
        </p:nvPicPr>
        <p:blipFill rotWithShape="1">
          <a:blip r:embed="rId3">
            <a:alphaModFix/>
          </a:blip>
          <a:srcRect t="20420"/>
          <a:stretch/>
        </p:blipFill>
        <p:spPr>
          <a:xfrm>
            <a:off x="2829337" y="4129775"/>
            <a:ext cx="3485321" cy="208027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IT Job Description</a:t>
            </a:r>
            <a:endParaRPr/>
          </a:p>
        </p:txBody>
      </p:sp>
      <p:sp>
        <p:nvSpPr>
          <p:cNvPr id="254" name="Google Shape;254;p39"/>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a:bodyPr>
          <a:lstStyle/>
          <a:p>
            <a:pPr marL="457200" lvl="0" indent="0" algn="l" rtl="0">
              <a:spcBef>
                <a:spcPts val="0"/>
              </a:spcBef>
              <a:spcAft>
                <a:spcPts val="0"/>
              </a:spcAft>
              <a:buNone/>
            </a:pPr>
            <a:r>
              <a:rPr lang="en-US">
                <a:solidFill>
                  <a:schemeClr val="accent1"/>
                </a:solidFill>
              </a:rPr>
              <a:t>My job at IT was to learn and ask all the questions I can to prepare me for my future career in the cyber force. I shadowed with the incident responder, where we investigated an alert on a possible data dump on user credentials, and possibly more PII.  </a:t>
            </a:r>
            <a:endParaRPr/>
          </a:p>
        </p:txBody>
      </p:sp>
      <p:sp>
        <p:nvSpPr>
          <p:cNvPr id="255" name="Google Shape;255;p3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My supervisor would say the best thing I did was… </a:t>
            </a:r>
            <a:endParaRPr/>
          </a:p>
        </p:txBody>
      </p:sp>
      <p:sp>
        <p:nvSpPr>
          <p:cNvPr id="261" name="Google Shape;261;p4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The best thing that I did was following directions and not needing much supervision. I caught on quickly and once a task was finished I would check in to see what else I could assist on.</a:t>
            </a: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 thing that surprised me….</a:t>
            </a:r>
            <a:endParaRPr/>
          </a:p>
        </p:txBody>
      </p:sp>
      <p:sp>
        <p:nvSpPr>
          <p:cNvPr id="267" name="Google Shape;267;p4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I had no idea how much knowledge and expertise you have to know about budget codes and grants to make sure your correctly and efficiently helping the grant process get completed so the schools and those in it get what they need.</a:t>
            </a: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r>
              <a:rPr lang="en-US">
                <a:solidFill>
                  <a:schemeClr val="accent1"/>
                </a:solidFill>
              </a:rPr>
              <a:t>Photos in this section are appropriate!</a:t>
            </a:r>
            <a:endParaRPr>
              <a:solidFill>
                <a:schemeClr val="accen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485875" y="2574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E3D7B"/>
              </a:buClr>
              <a:buSzPts val="4400"/>
              <a:buFont typeface="Rockwell"/>
              <a:buNone/>
            </a:pPr>
            <a:r>
              <a:rPr lang="en-US"/>
              <a:t>Joshua Bryant </a:t>
            </a:r>
            <a:endParaRPr/>
          </a:p>
        </p:txBody>
      </p:sp>
      <p:sp>
        <p:nvSpPr>
          <p:cNvPr id="83" name="Google Shape;83;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92500" lnSpcReduction="20000"/>
          </a:bodyPr>
          <a:lstStyle/>
          <a:p>
            <a:pPr marL="342900" lvl="0" indent="-139700" algn="l" rtl="0">
              <a:spcBef>
                <a:spcPts val="0"/>
              </a:spcBef>
              <a:spcAft>
                <a:spcPts val="0"/>
              </a:spcAft>
              <a:buClr>
                <a:srgbClr val="595959"/>
              </a:buClr>
              <a:buSzPct val="100000"/>
              <a:buNone/>
            </a:pPr>
            <a:r>
              <a:rPr lang="en-US">
                <a:solidFill>
                  <a:schemeClr val="accent1"/>
                </a:solidFill>
              </a:rPr>
              <a:t> </a:t>
            </a:r>
            <a:endParaRPr>
              <a:solidFill>
                <a:srgbClr val="1E3D7B"/>
              </a:solidFill>
            </a:endParaRPr>
          </a:p>
          <a:p>
            <a:pPr marL="342900" lvl="0" indent="-139700" algn="l" rtl="0">
              <a:spcBef>
                <a:spcPts val="0"/>
              </a:spcBef>
              <a:spcAft>
                <a:spcPts val="0"/>
              </a:spcAft>
              <a:buClr>
                <a:schemeClr val="dk1"/>
              </a:buClr>
              <a:buSzPct val="34375"/>
              <a:buFont typeface="Arial"/>
              <a:buNone/>
            </a:pPr>
            <a:r>
              <a:rPr lang="en-US">
                <a:solidFill>
                  <a:schemeClr val="accent1"/>
                </a:solidFill>
              </a:rPr>
              <a:t>I am a senior at Media and Film Institute at Brackenridge High School. A career pathway or career hope for me is in the entertainment and media business world. I have filmed short films in Orlando, Florida and I have filmed projects at school. I love editing them on Adobe Premiere Pro. A little hobby of mine is doing professional wrestling.</a:t>
            </a:r>
            <a:endParaRPr>
              <a:solidFill>
                <a:schemeClr val="accent1"/>
              </a:solidFill>
            </a:endParaRPr>
          </a:p>
          <a:p>
            <a:pPr marL="342900" lvl="0" indent="-139700" algn="l" rtl="0">
              <a:spcBef>
                <a:spcPts val="0"/>
              </a:spcBef>
              <a:spcAft>
                <a:spcPts val="0"/>
              </a:spcAft>
              <a:buClr>
                <a:srgbClr val="595959"/>
              </a:buClr>
              <a:buSzPct val="100000"/>
              <a:buNone/>
            </a:pPr>
            <a:endParaRPr>
              <a:solidFill>
                <a:srgbClr val="1E3D7B"/>
              </a:solidFill>
            </a:endParaRPr>
          </a:p>
          <a:p>
            <a:pPr marL="342900" lvl="0" indent="-139700" algn="l" rtl="0">
              <a:spcBef>
                <a:spcPts val="0"/>
              </a:spcBef>
              <a:spcAft>
                <a:spcPts val="0"/>
              </a:spcAft>
              <a:buClr>
                <a:srgbClr val="595959"/>
              </a:buClr>
              <a:buSzPct val="100000"/>
              <a:buNone/>
            </a:pPr>
            <a:endParaRPr>
              <a:solidFill>
                <a:schemeClr val="accent1"/>
              </a:solidFill>
            </a:endParaRPr>
          </a:p>
          <a:p>
            <a:pPr marL="2286000" lvl="0" indent="0" algn="l" rtl="0">
              <a:spcBef>
                <a:spcPts val="0"/>
              </a:spcBef>
              <a:spcAft>
                <a:spcPts val="0"/>
              </a:spcAft>
              <a:buNone/>
            </a:pPr>
            <a:endParaRPr>
              <a:solidFill>
                <a:schemeClr val="accen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 thing that surprised me….</a:t>
            </a:r>
            <a:endParaRPr/>
          </a:p>
        </p:txBody>
      </p:sp>
      <p:sp>
        <p:nvSpPr>
          <p:cNvPr id="273" name="Google Shape;273;p4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lnSpcReduction="20000"/>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I had no idea how often companies get attacked either for malicious reasons or just basic user error, it’s not always a person singling out a company, a lot of the time it’s someone clicking on the wrong link or what they think is something for work, but rather inserts a hidden backdoor in the system!</a:t>
            </a: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279" name="Google Shape;279;p4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My favorite thing about my internship was learning about how grants work and how important it is to know how they work, because without the state and federal grants our schools wouldn’t be able to provide the students with what’s needed. Grants even pay for employee salaries!</a:t>
            </a: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285" name="Google Shape;285;p4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Another highlight of my experience was </a:t>
            </a:r>
            <a:endParaRPr>
              <a:solidFill>
                <a:schemeClr val="accent1"/>
              </a:solidFill>
            </a:endParaRPr>
          </a:p>
          <a:p>
            <a:pPr marL="342900" lvl="0" indent="-139700" algn="l" rtl="0">
              <a:lnSpc>
                <a:spcPct val="100000"/>
              </a:lnSpc>
              <a:spcBef>
                <a:spcPts val="0"/>
              </a:spcBef>
              <a:spcAft>
                <a:spcPts val="0"/>
              </a:spcAft>
              <a:buClr>
                <a:srgbClr val="595959"/>
              </a:buClr>
              <a:buSzPts val="3200"/>
              <a:buNone/>
            </a:pPr>
            <a:r>
              <a:rPr lang="en-US">
                <a:solidFill>
                  <a:schemeClr val="accent1"/>
                </a:solidFill>
              </a:rPr>
              <a:t>being in the Cyber Security department in general. Seeing how fast and knowledgeable all the workers were really inspired me to start learning more again and work on my certs.</a:t>
            </a:r>
            <a:endParaRPr>
              <a:solidFill>
                <a:schemeClr val="accent1"/>
              </a:solidFill>
            </a:endParaRPr>
          </a:p>
          <a:p>
            <a:pPr marL="203200" lvl="0" indent="0" algn="l" rtl="0">
              <a:lnSpc>
                <a:spcPct val="100000"/>
              </a:lnSpc>
              <a:spcBef>
                <a:spcPts val="0"/>
              </a:spcBef>
              <a:spcAft>
                <a:spcPts val="0"/>
              </a:spcAft>
              <a:buClr>
                <a:srgbClr val="595959"/>
              </a:buClr>
              <a:buSzPts val="3200"/>
              <a:buNone/>
            </a:pPr>
            <a:endParaRPr>
              <a:solidFill>
                <a:schemeClr val="accen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In Conclusion… </a:t>
            </a:r>
            <a:endParaRPr/>
          </a:p>
        </p:txBody>
      </p:sp>
      <p:sp>
        <p:nvSpPr>
          <p:cNvPr id="291" name="Google Shape;291;p4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fontScale="77500"/>
          </a:bodyPr>
          <a:lstStyle/>
          <a:p>
            <a:pPr marL="457200" lvl="0" indent="-317182" algn="l" rtl="0">
              <a:lnSpc>
                <a:spcPct val="100000"/>
              </a:lnSpc>
              <a:spcBef>
                <a:spcPts val="0"/>
              </a:spcBef>
              <a:spcAft>
                <a:spcPts val="0"/>
              </a:spcAft>
              <a:buClr>
                <a:schemeClr val="accent1"/>
              </a:buClr>
              <a:buSzPct val="56250"/>
              <a:buChar char="•"/>
            </a:pPr>
            <a:r>
              <a:rPr lang="en-US">
                <a:solidFill>
                  <a:schemeClr val="accent1"/>
                </a:solidFill>
              </a:rPr>
              <a:t>The skills I gained were:</a:t>
            </a:r>
            <a:endParaRPr>
              <a:solidFill>
                <a:schemeClr val="accent1"/>
              </a:solidFill>
            </a:endParaRPr>
          </a:p>
          <a:p>
            <a:pPr marL="457200" lvl="0" indent="-317182" algn="l" rtl="0">
              <a:lnSpc>
                <a:spcPct val="100000"/>
              </a:lnSpc>
              <a:spcBef>
                <a:spcPts val="0"/>
              </a:spcBef>
              <a:spcAft>
                <a:spcPts val="0"/>
              </a:spcAft>
              <a:buClr>
                <a:schemeClr val="accent1"/>
              </a:buClr>
              <a:buSzPct val="56250"/>
              <a:buChar char="•"/>
            </a:pPr>
            <a:r>
              <a:rPr lang="en-US">
                <a:solidFill>
                  <a:schemeClr val="accent1"/>
                </a:solidFill>
              </a:rPr>
              <a:t>Knowledge of the account codes and finance system</a:t>
            </a:r>
            <a:endParaRPr>
              <a:solidFill>
                <a:schemeClr val="accent1"/>
              </a:solidFill>
            </a:endParaRPr>
          </a:p>
          <a:p>
            <a:pPr marL="457200" lvl="0" indent="-317182" algn="l" rtl="0">
              <a:lnSpc>
                <a:spcPct val="100000"/>
              </a:lnSpc>
              <a:spcBef>
                <a:spcPts val="0"/>
              </a:spcBef>
              <a:spcAft>
                <a:spcPts val="0"/>
              </a:spcAft>
              <a:buClr>
                <a:schemeClr val="accent1"/>
              </a:buClr>
              <a:buSzPct val="56250"/>
              <a:buChar char="•"/>
            </a:pPr>
            <a:r>
              <a:rPr lang="en-US">
                <a:solidFill>
                  <a:schemeClr val="accent1"/>
                </a:solidFill>
              </a:rPr>
              <a:t>Demonstrated ability to maintain strict confidentiality</a:t>
            </a:r>
            <a:endParaRPr>
              <a:solidFill>
                <a:schemeClr val="accent1"/>
              </a:solidFill>
            </a:endParaRPr>
          </a:p>
          <a:p>
            <a:pPr marL="457200" lvl="0" indent="-317182" algn="l" rtl="0">
              <a:lnSpc>
                <a:spcPct val="100000"/>
              </a:lnSpc>
              <a:spcBef>
                <a:spcPts val="0"/>
              </a:spcBef>
              <a:spcAft>
                <a:spcPts val="0"/>
              </a:spcAft>
              <a:buClr>
                <a:schemeClr val="accent1"/>
              </a:buClr>
              <a:buSzPct val="56250"/>
              <a:buChar char="•"/>
            </a:pPr>
            <a:r>
              <a:rPr lang="en-US">
                <a:solidFill>
                  <a:schemeClr val="accent1"/>
                </a:solidFill>
              </a:rPr>
              <a:t>Ability to follow oral and written instructions</a:t>
            </a:r>
            <a:endParaRPr>
              <a:solidFill>
                <a:schemeClr val="accent1"/>
              </a:solidFill>
            </a:endParaRPr>
          </a:p>
          <a:p>
            <a:pPr marL="457200" lvl="0" indent="-317182" algn="l" rtl="0">
              <a:lnSpc>
                <a:spcPct val="100000"/>
              </a:lnSpc>
              <a:spcBef>
                <a:spcPts val="0"/>
              </a:spcBef>
              <a:spcAft>
                <a:spcPts val="0"/>
              </a:spcAft>
              <a:buClr>
                <a:schemeClr val="accent1"/>
              </a:buClr>
              <a:buSzPct val="56250"/>
              <a:buChar char="•"/>
            </a:pPr>
            <a:r>
              <a:rPr lang="en-US">
                <a:solidFill>
                  <a:schemeClr val="accent1"/>
                </a:solidFill>
              </a:rPr>
              <a:t>Demonstrated ability to work as a member of the team</a:t>
            </a: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lnSpc>
                <a:spcPct val="100000"/>
              </a:lnSpc>
              <a:spcBef>
                <a:spcPts val="0"/>
              </a:spcBef>
              <a:spcAft>
                <a:spcPts val="0"/>
              </a:spcAft>
              <a:buClr>
                <a:srgbClr val="595959"/>
              </a:buClr>
              <a:buSzPct val="100000"/>
              <a:buNone/>
            </a:pPr>
            <a:r>
              <a:rPr lang="en-US">
                <a:solidFill>
                  <a:schemeClr val="accent1"/>
                </a:solidFill>
              </a:rPr>
              <a:t>I would tell my friends to apply for an internship because it helps build your professional skills and gets you ready for your future career.</a:t>
            </a: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lnSpc>
                <a:spcPct val="100000"/>
              </a:lnSpc>
              <a:spcBef>
                <a:spcPts val="0"/>
              </a:spcBef>
              <a:spcAft>
                <a:spcPts val="0"/>
              </a:spcAft>
              <a:buClr>
                <a:srgbClr val="595959"/>
              </a:buClr>
              <a:buSzPct val="100000"/>
              <a:buNone/>
            </a:pPr>
            <a:r>
              <a:rPr lang="en-US">
                <a:solidFill>
                  <a:schemeClr val="accent1"/>
                </a:solidFill>
              </a:rPr>
              <a:t>Overall it was a great experience.</a:t>
            </a:r>
            <a:endParaRPr>
              <a:solidFill>
                <a:schemeClr val="accen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6"/>
          <p:cNvSpPr txBox="1">
            <a:spLocks noGrp="1"/>
          </p:cNvSpPr>
          <p:nvPr>
            <p:ph type="ctrTitle"/>
          </p:nvPr>
        </p:nvSpPr>
        <p:spPr>
          <a:xfrm>
            <a:off x="505046" y="1233875"/>
            <a:ext cx="8202900" cy="3390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FFFFFF"/>
              </a:buClr>
              <a:buSzPts val="7200"/>
              <a:buFont typeface="Rockwell"/>
              <a:buNone/>
            </a:pPr>
            <a:r>
              <a:rPr lang="en-US"/>
              <a:t>Thank you</a:t>
            </a:r>
            <a:endParaRPr/>
          </a:p>
        </p:txBody>
      </p:sp>
      <p:sp>
        <p:nvSpPr>
          <p:cNvPr id="297" name="Google Shape;297;p46"/>
          <p:cNvSpPr txBox="1"/>
          <p:nvPr/>
        </p:nvSpPr>
        <p:spPr>
          <a:xfrm>
            <a:off x="457200" y="5768867"/>
            <a:ext cx="4830900" cy="60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 00/00/20</a:t>
            </a:r>
            <a:r>
              <a:rPr lang="en-US" sz="1800" i="1">
                <a:solidFill>
                  <a:srgbClr val="FFFFFF"/>
                </a:solidFill>
              </a:rPr>
              <a:t>23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Presenter: </a:t>
            </a:r>
            <a:r>
              <a:rPr lang="en-US" sz="1800" i="1">
                <a:solidFill>
                  <a:srgbClr val="FFFFFF"/>
                </a:solidFill>
              </a:rPr>
              <a:t>Nathan Landin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7A2B9"/>
        </a:solidFill>
        <a:effectLst/>
      </p:bgPr>
    </p:bg>
    <p:spTree>
      <p:nvGrpSpPr>
        <p:cNvPr id="1" name="Shape 301"/>
        <p:cNvGrpSpPr/>
        <p:nvPr/>
      </p:nvGrpSpPr>
      <p:grpSpPr>
        <a:xfrm>
          <a:off x="0" y="0"/>
          <a:ext cx="0" cy="0"/>
          <a:chOff x="0" y="0"/>
          <a:chExt cx="0" cy="0"/>
        </a:xfrm>
      </p:grpSpPr>
      <p:sp>
        <p:nvSpPr>
          <p:cNvPr id="302" name="Google Shape;302;p47"/>
          <p:cNvSpPr txBox="1">
            <a:spLocks noGrp="1"/>
          </p:cNvSpPr>
          <p:nvPr>
            <p:ph type="ctrTitle"/>
          </p:nvPr>
        </p:nvSpPr>
        <p:spPr>
          <a:xfrm>
            <a:off x="457200" y="883002"/>
            <a:ext cx="7772400" cy="1714800"/>
          </a:xfrm>
          <a:prstGeom prst="rect">
            <a:avLst/>
          </a:prstGeom>
          <a:noFill/>
          <a:ln>
            <a:noFill/>
          </a:ln>
        </p:spPr>
        <p:txBody>
          <a:bodyPr spcFirstLastPara="1" wrap="square" lIns="0" tIns="0" rIns="0" bIns="0" anchor="b" anchorCtr="0">
            <a:noAutofit/>
          </a:bodyPr>
          <a:lstStyle/>
          <a:p>
            <a:pPr marL="0" lvl="0" indent="0" algn="l" rtl="0">
              <a:lnSpc>
                <a:spcPct val="94444"/>
              </a:lnSpc>
              <a:spcBef>
                <a:spcPts val="0"/>
              </a:spcBef>
              <a:spcAft>
                <a:spcPts val="0"/>
              </a:spcAft>
              <a:buClr>
                <a:srgbClr val="FFFFFF"/>
              </a:buClr>
              <a:buSzPts val="7200"/>
              <a:buFont typeface="Rockwell"/>
              <a:buNone/>
            </a:pPr>
            <a:r>
              <a:rPr lang="en-US" sz="5200">
                <a:solidFill>
                  <a:schemeClr val="accent1"/>
                </a:solidFill>
              </a:rPr>
              <a:t>Trinity Adams-Martin</a:t>
            </a:r>
            <a:r>
              <a:rPr lang="en-US" sz="6600">
                <a:solidFill>
                  <a:schemeClr val="accent1"/>
                </a:solidFill>
              </a:rPr>
              <a:t> </a:t>
            </a:r>
            <a:endParaRPr sz="6600">
              <a:solidFill>
                <a:schemeClr val="accent1"/>
              </a:solidFill>
            </a:endParaRPr>
          </a:p>
        </p:txBody>
      </p:sp>
      <p:sp>
        <p:nvSpPr>
          <p:cNvPr id="303" name="Google Shape;303;p47"/>
          <p:cNvSpPr txBox="1">
            <a:spLocks noGrp="1"/>
          </p:cNvSpPr>
          <p:nvPr>
            <p:ph type="subTitle" idx="1"/>
          </p:nvPr>
        </p:nvSpPr>
        <p:spPr>
          <a:xfrm>
            <a:off x="457200" y="2630376"/>
            <a:ext cx="7677300" cy="17526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FFFFFF"/>
              </a:buClr>
              <a:buSzPts val="2800"/>
              <a:buNone/>
            </a:pPr>
            <a:r>
              <a:rPr lang="en-US"/>
              <a:t>at Accounts Payable</a:t>
            </a:r>
            <a:endParaRPr/>
          </a:p>
        </p:txBody>
      </p:sp>
      <p:sp>
        <p:nvSpPr>
          <p:cNvPr id="304" name="Google Shape;304;p47"/>
          <p:cNvSpPr txBox="1"/>
          <p:nvPr/>
        </p:nvSpPr>
        <p:spPr>
          <a:xfrm>
            <a:off x="457200" y="5768869"/>
            <a:ext cx="4830900" cy="65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 </a:t>
            </a:r>
            <a:r>
              <a:rPr lang="en-US" sz="1800" i="1">
                <a:solidFill>
                  <a:schemeClr val="lt1"/>
                </a:solidFill>
              </a:rPr>
              <a:t>7/10/2023</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endParaRPr sz="1400" b="0" i="0" u="none" strike="noStrike" cap="none">
              <a:solidFill>
                <a:schemeClr val="lt1"/>
              </a:solidFill>
              <a:latin typeface="Arial"/>
              <a:ea typeface="Arial"/>
              <a:cs typeface="Arial"/>
              <a:sym typeface="Arial"/>
            </a:endParaRPr>
          </a:p>
        </p:txBody>
      </p:sp>
      <p:sp>
        <p:nvSpPr>
          <p:cNvPr id="305" name="Google Shape;305;p47"/>
          <p:cNvSpPr txBox="1"/>
          <p:nvPr/>
        </p:nvSpPr>
        <p:spPr>
          <a:xfrm>
            <a:off x="1705798" y="4415627"/>
            <a:ext cx="56352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00"/>
                </a:solidFill>
                <a:latin typeface="Montserrat"/>
                <a:ea typeface="Montserrat"/>
                <a:cs typeface="Montserrat"/>
                <a:sym typeface="Montserrat"/>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8"/>
          <p:cNvSpPr txBox="1">
            <a:spLocks noGrp="1"/>
          </p:cNvSpPr>
          <p:nvPr>
            <p:ph type="title"/>
          </p:nvPr>
        </p:nvSpPr>
        <p:spPr>
          <a:xfrm>
            <a:off x="457200" y="3208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4444"/>
              </a:lnSpc>
              <a:spcBef>
                <a:spcPts val="0"/>
              </a:spcBef>
              <a:spcAft>
                <a:spcPts val="0"/>
              </a:spcAft>
              <a:buClr>
                <a:schemeClr val="lt1"/>
              </a:buClr>
              <a:buSzPts val="7200"/>
              <a:buFont typeface="Rockwell"/>
              <a:buNone/>
            </a:pPr>
            <a:r>
              <a:rPr lang="en-US" sz="5200" b="1">
                <a:solidFill>
                  <a:srgbClr val="1E3D7B"/>
                </a:solidFill>
              </a:rPr>
              <a:t>Trinity Adams-Martin</a:t>
            </a:r>
            <a:endParaRPr>
              <a:solidFill>
                <a:srgbClr val="1E3D7B"/>
              </a:solidFill>
            </a:endParaRPr>
          </a:p>
        </p:txBody>
      </p:sp>
      <p:sp>
        <p:nvSpPr>
          <p:cNvPr id="311" name="Google Shape;311;p48"/>
          <p:cNvSpPr txBox="1">
            <a:spLocks noGrp="1"/>
          </p:cNvSpPr>
          <p:nvPr>
            <p:ph type="body" idx="1"/>
          </p:nvPr>
        </p:nvSpPr>
        <p:spPr>
          <a:xfrm>
            <a:off x="457200" y="1375375"/>
            <a:ext cx="8032800" cy="35982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100000"/>
              </a:lnSpc>
              <a:spcBef>
                <a:spcPts val="0"/>
              </a:spcBef>
              <a:spcAft>
                <a:spcPts val="0"/>
              </a:spcAft>
              <a:buNone/>
            </a:pPr>
            <a:r>
              <a:rPr lang="en-US">
                <a:solidFill>
                  <a:schemeClr val="dk1"/>
                </a:solidFill>
              </a:rPr>
              <a:t>I am a rising senior at St. Philip’s ECHS where I am studying for my Associate of Arts. After graduating, I want to study mathematics or statistics with hopes of becoming an actuary. Something interesting about me is that I started volunteering at ADL and my favorite book is The Perks of Being a Wallflower</a:t>
            </a:r>
            <a:endParaRPr>
              <a:solidFill>
                <a:schemeClr val="dk1"/>
              </a:solidFill>
            </a:endParaRPr>
          </a:p>
        </p:txBody>
      </p:sp>
      <p:pic>
        <p:nvPicPr>
          <p:cNvPr id="312" name="Google Shape;312;p48"/>
          <p:cNvPicPr preferRelativeResize="0"/>
          <p:nvPr/>
        </p:nvPicPr>
        <p:blipFill>
          <a:blip r:embed="rId3">
            <a:alphaModFix/>
          </a:blip>
          <a:stretch>
            <a:fillRect/>
          </a:stretch>
        </p:blipFill>
        <p:spPr>
          <a:xfrm rot="-1678273">
            <a:off x="1321450" y="4675015"/>
            <a:ext cx="990696" cy="1533599"/>
          </a:xfrm>
          <a:prstGeom prst="rect">
            <a:avLst/>
          </a:prstGeom>
          <a:noFill/>
          <a:ln>
            <a:noFill/>
          </a:ln>
        </p:spPr>
      </p:pic>
      <p:pic>
        <p:nvPicPr>
          <p:cNvPr id="313" name="Google Shape;313;p48"/>
          <p:cNvPicPr preferRelativeResize="0"/>
          <p:nvPr/>
        </p:nvPicPr>
        <p:blipFill rotWithShape="1">
          <a:blip r:embed="rId4">
            <a:alphaModFix/>
          </a:blip>
          <a:srcRect t="28057"/>
          <a:stretch/>
        </p:blipFill>
        <p:spPr>
          <a:xfrm rot="876630">
            <a:off x="6707548" y="4237765"/>
            <a:ext cx="1639904" cy="209736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9"/>
          <p:cNvSpPr/>
          <p:nvPr/>
        </p:nvSpPr>
        <p:spPr>
          <a:xfrm>
            <a:off x="225875" y="141525"/>
            <a:ext cx="8781300" cy="6213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pic>
        <p:nvPicPr>
          <p:cNvPr id="319" name="Google Shape;319;p49"/>
          <p:cNvPicPr preferRelativeResize="0"/>
          <p:nvPr/>
        </p:nvPicPr>
        <p:blipFill>
          <a:blip r:embed="rId3">
            <a:alphaModFix/>
          </a:blip>
          <a:stretch>
            <a:fillRect/>
          </a:stretch>
        </p:blipFill>
        <p:spPr>
          <a:xfrm>
            <a:off x="1945699" y="817025"/>
            <a:ext cx="5490225" cy="5490250"/>
          </a:xfrm>
          <a:prstGeom prst="rect">
            <a:avLst/>
          </a:prstGeom>
          <a:noFill/>
          <a:ln>
            <a:noFill/>
          </a:ln>
        </p:spPr>
      </p:pic>
      <p:sp>
        <p:nvSpPr>
          <p:cNvPr id="320" name="Google Shape;320;p49"/>
          <p:cNvSpPr txBox="1"/>
          <p:nvPr/>
        </p:nvSpPr>
        <p:spPr>
          <a:xfrm>
            <a:off x="2733925" y="346775"/>
            <a:ext cx="55479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400">
                <a:solidFill>
                  <a:srgbClr val="1E3D7B"/>
                </a:solidFill>
                <a:latin typeface="Rockwell"/>
                <a:ea typeface="Rockwell"/>
                <a:cs typeface="Rockwell"/>
                <a:sym typeface="Rockwell"/>
              </a:rPr>
              <a:t>My </a:t>
            </a:r>
            <a:r>
              <a:rPr lang="en-US"/>
              <a:t> </a:t>
            </a:r>
            <a:r>
              <a:rPr lang="en-US" sz="4400">
                <a:solidFill>
                  <a:srgbClr val="1E3D7B"/>
                </a:solidFill>
                <a:latin typeface="Rockwell"/>
                <a:ea typeface="Rockwell"/>
                <a:cs typeface="Rockwell"/>
                <a:sym typeface="Rockwell"/>
              </a:rPr>
              <a:t>Resume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Department Highlight</a:t>
            </a:r>
            <a:endParaRPr/>
          </a:p>
        </p:txBody>
      </p:sp>
      <p:sp>
        <p:nvSpPr>
          <p:cNvPr id="326" name="Google Shape;326;p5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100000"/>
              </a:lnSpc>
              <a:spcBef>
                <a:spcPts val="0"/>
              </a:spcBef>
              <a:spcAft>
                <a:spcPts val="0"/>
              </a:spcAft>
              <a:buClr>
                <a:srgbClr val="595959"/>
              </a:buClr>
              <a:buSzPts val="3200"/>
              <a:buNone/>
            </a:pPr>
            <a:r>
              <a:rPr lang="en-US">
                <a:solidFill>
                  <a:schemeClr val="dk1"/>
                </a:solidFill>
              </a:rPr>
              <a:t>The accounts payable department processes payments for goods, services, and non-salary expenses. Their responsibilities are that they utilize funding correctly by processing invoices in a timely manner with a great deal of accuracy. </a:t>
            </a:r>
            <a:endParaRPr>
              <a:solidFill>
                <a:schemeClr val="dk1"/>
              </a:solidFill>
            </a:endParaRPr>
          </a:p>
          <a:p>
            <a:pPr marL="0" lvl="0" indent="0" algn="l" rtl="0">
              <a:lnSpc>
                <a:spcPct val="100000"/>
              </a:lnSpc>
              <a:spcBef>
                <a:spcPts val="0"/>
              </a:spcBef>
              <a:spcAft>
                <a:spcPts val="0"/>
              </a:spcAft>
              <a:buClr>
                <a:srgbClr val="595959"/>
              </a:buClr>
              <a:buSzPts val="3200"/>
              <a:buNone/>
            </a:pPr>
            <a:endParaRPr>
              <a:solidFill>
                <a:schemeClr val="dk1"/>
              </a:solidFill>
            </a:endParaRPr>
          </a:p>
          <a:p>
            <a:pPr marL="0" lvl="0" indent="0" algn="l" rtl="0">
              <a:lnSpc>
                <a:spcPct val="100000"/>
              </a:lnSpc>
              <a:spcBef>
                <a:spcPts val="0"/>
              </a:spcBef>
              <a:spcAft>
                <a:spcPts val="0"/>
              </a:spcAft>
              <a:buClr>
                <a:srgbClr val="595959"/>
              </a:buClr>
              <a:buSzPts val="3200"/>
              <a:buNone/>
            </a:pPr>
            <a:endParaRPr>
              <a:solidFill>
                <a:schemeClr val="dk1"/>
              </a:solidFill>
            </a:endParaRPr>
          </a:p>
          <a:p>
            <a:pPr marL="0" lvl="0" indent="0" algn="l" rtl="0">
              <a:lnSpc>
                <a:spcPct val="100000"/>
              </a:lnSpc>
              <a:spcBef>
                <a:spcPts val="0"/>
              </a:spcBef>
              <a:spcAft>
                <a:spcPts val="0"/>
              </a:spcAft>
              <a:buClr>
                <a:srgbClr val="595959"/>
              </a:buClr>
              <a:buSzPts val="3200"/>
              <a:buNone/>
            </a:pPr>
            <a:r>
              <a:rPr lang="en-US">
                <a:solidFill>
                  <a:schemeClr val="dk1"/>
                </a:solidFill>
              </a:rPr>
              <a:t>To put it simply, accounts payable are the people who make sure everything is paid on time and with the right amount. </a:t>
            </a:r>
            <a:endParaRPr>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Job Description</a:t>
            </a:r>
            <a:endParaRPr/>
          </a:p>
        </p:txBody>
      </p:sp>
      <p:sp>
        <p:nvSpPr>
          <p:cNvPr id="332" name="Google Shape;332;p51"/>
          <p:cNvSpPr txBox="1">
            <a:spLocks noGrp="1"/>
          </p:cNvSpPr>
          <p:nvPr>
            <p:ph type="body" idx="1"/>
          </p:nvPr>
        </p:nvSpPr>
        <p:spPr>
          <a:xfrm>
            <a:off x="457200" y="1629350"/>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a:solidFill>
                  <a:schemeClr val="dk1"/>
                </a:solidFill>
              </a:rPr>
              <a:t>Through this internship, I was able to communicate with different vendors to request and review W/9s. I also assisted with reconciling vendor statements. In addition to these things, we established that one of my goals at the beginning was to gain proficiency in Excel, and I was able to achieve this through learning various excel functions. </a:t>
            </a: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E3D7B"/>
              </a:buClr>
              <a:buSzPts val="4400"/>
              <a:buFont typeface="Rockwell"/>
              <a:buNone/>
            </a:pPr>
            <a:r>
              <a:rPr lang="en-US"/>
              <a:t>Luis Hernandez</a:t>
            </a:r>
            <a:endParaRPr/>
          </a:p>
        </p:txBody>
      </p:sp>
      <p:sp>
        <p:nvSpPr>
          <p:cNvPr id="89" name="Google Shape;89;p1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2900">
                <a:solidFill>
                  <a:schemeClr val="accent1"/>
                </a:solidFill>
              </a:rPr>
              <a:t>Hey I’m a senior in </a:t>
            </a:r>
            <a:r>
              <a:rPr lang="en-US">
                <a:solidFill>
                  <a:schemeClr val="accent1"/>
                </a:solidFill>
              </a:rPr>
              <a:t>Media and Film Institute at Brackenridge High School</a:t>
            </a:r>
            <a:r>
              <a:rPr lang="en-US" sz="2900">
                <a:solidFill>
                  <a:schemeClr val="accent1"/>
                </a:solidFill>
              </a:rPr>
              <a:t>. I hope that once I graduate I can pursue a career in Film Directing/Screenwriter. I hope that leads to me making a movie  in the future.</a:t>
            </a:r>
            <a:endParaRPr sz="2900">
              <a:solidFill>
                <a:schemeClr val="accent1"/>
              </a:solidFill>
            </a:endParaRPr>
          </a:p>
          <a:p>
            <a:pPr marL="0" lvl="0" indent="0" algn="l" rtl="0">
              <a:spcBef>
                <a:spcPts val="0"/>
              </a:spcBef>
              <a:spcAft>
                <a:spcPts val="0"/>
              </a:spcAft>
              <a:buNone/>
            </a:pPr>
            <a:r>
              <a:rPr lang="en-US" sz="2900">
                <a:solidFill>
                  <a:schemeClr val="accent1"/>
                </a:solidFill>
              </a:rPr>
              <a:t>One of my hobbies is to sketch and draw. I really enjoy drawing photorealism and comic art.</a:t>
            </a:r>
            <a:endParaRPr sz="2900">
              <a:solidFill>
                <a:schemeClr val="accen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My supervisor would say the best thing I did was… </a:t>
            </a:r>
            <a:endParaRPr/>
          </a:p>
        </p:txBody>
      </p:sp>
      <p:sp>
        <p:nvSpPr>
          <p:cNvPr id="338" name="Google Shape;338;p5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959"/>
              </a:buClr>
              <a:buSzPts val="3200"/>
              <a:buNone/>
            </a:pPr>
            <a:r>
              <a:rPr lang="en-US">
                <a:solidFill>
                  <a:schemeClr val="dk1"/>
                </a:solidFill>
              </a:rPr>
              <a:t>	Getting quickly adjusted to calling people over the phone. I was very nervous about having to speak over the phone, so I asked to listen in on someone doing the first two or so calls. Afterwards, I knew what to say and what to ask for. </a:t>
            </a:r>
            <a:endParaRPr>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 thing that surprised me….</a:t>
            </a:r>
            <a:endParaRPr/>
          </a:p>
        </p:txBody>
      </p:sp>
      <p:sp>
        <p:nvSpPr>
          <p:cNvPr id="344" name="Google Shape;344;p5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959"/>
              </a:buClr>
              <a:buSzPts val="3200"/>
              <a:buNone/>
            </a:pPr>
            <a:r>
              <a:rPr lang="en-US">
                <a:solidFill>
                  <a:schemeClr val="dk1"/>
                </a:solidFill>
              </a:rPr>
              <a:t>One thing that surprised me is the different kinds of people here. Going to school, I never thought about how much work goes into keeping our district running, but being here surrounded by people whose work directly affects me, I’ve developed a sense of respect and gratitude for every worker I pass here. </a:t>
            </a:r>
            <a:endParaRPr>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350" name="Google Shape;350;p5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a:solidFill>
                  <a:schemeClr val="dk1"/>
                </a:solidFill>
              </a:rPr>
              <a:t>Planning before I start my tasks was one of my favorite things I did</a:t>
            </a:r>
            <a:endParaRPr>
              <a:solidFill>
                <a:schemeClr val="dk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pic>
        <p:nvPicPr>
          <p:cNvPr id="351" name="Google Shape;351;p54"/>
          <p:cNvPicPr preferRelativeResize="0"/>
          <p:nvPr/>
        </p:nvPicPr>
        <p:blipFill rotWithShape="1">
          <a:blip r:embed="rId3">
            <a:alphaModFix/>
          </a:blip>
          <a:srcRect t="7693" b="32390"/>
          <a:stretch/>
        </p:blipFill>
        <p:spPr>
          <a:xfrm rot="192903">
            <a:off x="4946399" y="2214801"/>
            <a:ext cx="3857599" cy="4108975"/>
          </a:xfrm>
          <a:prstGeom prst="rect">
            <a:avLst/>
          </a:prstGeom>
          <a:noFill/>
          <a:ln>
            <a:noFill/>
          </a:ln>
        </p:spPr>
      </p:pic>
      <p:pic>
        <p:nvPicPr>
          <p:cNvPr id="352" name="Google Shape;352;p54"/>
          <p:cNvPicPr preferRelativeResize="0"/>
          <p:nvPr/>
        </p:nvPicPr>
        <p:blipFill rotWithShape="1">
          <a:blip r:embed="rId4">
            <a:alphaModFix/>
          </a:blip>
          <a:srcRect t="11902" b="34698"/>
          <a:stretch/>
        </p:blipFill>
        <p:spPr>
          <a:xfrm rot="-205881">
            <a:off x="223424" y="2729651"/>
            <a:ext cx="3857600" cy="366212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358" name="Google Shape;358;p5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a:solidFill>
                  <a:schemeClr val="dk1"/>
                </a:solidFill>
              </a:rPr>
              <a:t>Going to a principal’s meeting with my supervisor. It was fun to see all the principal’s in a student position, being taught how to manage their budgets. I also got to see my middle school principal, Ms. Dixon. </a:t>
            </a:r>
            <a:endParaRPr>
              <a:solidFill>
                <a:schemeClr val="dk1"/>
              </a:solidFill>
            </a:endParaRPr>
          </a:p>
        </p:txBody>
      </p:sp>
      <p:pic>
        <p:nvPicPr>
          <p:cNvPr id="359" name="Google Shape;359;p55"/>
          <p:cNvPicPr preferRelativeResize="0"/>
          <p:nvPr/>
        </p:nvPicPr>
        <p:blipFill>
          <a:blip r:embed="rId3">
            <a:alphaModFix/>
          </a:blip>
          <a:stretch>
            <a:fillRect/>
          </a:stretch>
        </p:blipFill>
        <p:spPr>
          <a:xfrm>
            <a:off x="504025" y="4181950"/>
            <a:ext cx="3770075" cy="2002850"/>
          </a:xfrm>
          <a:prstGeom prst="rect">
            <a:avLst/>
          </a:prstGeom>
          <a:noFill/>
          <a:ln>
            <a:noFill/>
          </a:ln>
        </p:spPr>
      </p:pic>
      <p:pic>
        <p:nvPicPr>
          <p:cNvPr id="360" name="Google Shape;360;p55"/>
          <p:cNvPicPr preferRelativeResize="0"/>
          <p:nvPr/>
        </p:nvPicPr>
        <p:blipFill>
          <a:blip r:embed="rId4">
            <a:alphaModFix/>
          </a:blip>
          <a:stretch>
            <a:fillRect/>
          </a:stretch>
        </p:blipFill>
        <p:spPr>
          <a:xfrm>
            <a:off x="5218975" y="4181950"/>
            <a:ext cx="3576516" cy="2002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In Conclusion… </a:t>
            </a:r>
            <a:endParaRPr/>
          </a:p>
        </p:txBody>
      </p:sp>
      <p:sp>
        <p:nvSpPr>
          <p:cNvPr id="366" name="Google Shape;366;p5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lnSpcReduction="20000"/>
          </a:bodyPr>
          <a:lstStyle/>
          <a:p>
            <a:pPr marL="342900" lvl="0" indent="-139700" algn="l" rtl="0">
              <a:lnSpc>
                <a:spcPct val="100000"/>
              </a:lnSpc>
              <a:spcBef>
                <a:spcPts val="0"/>
              </a:spcBef>
              <a:spcAft>
                <a:spcPts val="0"/>
              </a:spcAft>
              <a:buClr>
                <a:srgbClr val="595959"/>
              </a:buClr>
              <a:buSzPts val="3200"/>
              <a:buNone/>
            </a:pPr>
            <a:r>
              <a:rPr lang="en-US">
                <a:solidFill>
                  <a:schemeClr val="dk1"/>
                </a:solidFill>
              </a:rPr>
              <a:t>During my time here, I feel that I gained better communication skills, an understanding of what it is like in a working environment, and I was able to improve my Excel skills. </a:t>
            </a:r>
            <a:endParaRPr>
              <a:solidFill>
                <a:schemeClr val="dk1"/>
              </a:solidFill>
            </a:endParaRPr>
          </a:p>
          <a:p>
            <a:pPr marL="342900" lvl="0" indent="-139700" algn="l" rtl="0">
              <a:lnSpc>
                <a:spcPct val="100000"/>
              </a:lnSpc>
              <a:spcBef>
                <a:spcPts val="0"/>
              </a:spcBef>
              <a:spcAft>
                <a:spcPts val="0"/>
              </a:spcAft>
              <a:buClr>
                <a:srgbClr val="595959"/>
              </a:buClr>
              <a:buSzPts val="3200"/>
              <a:buNone/>
            </a:pPr>
            <a:endParaRPr>
              <a:solidFill>
                <a:schemeClr val="dk1"/>
              </a:solidFill>
            </a:endParaRPr>
          </a:p>
          <a:p>
            <a:pPr marL="342900" lvl="0" indent="-139700" algn="l" rtl="0">
              <a:lnSpc>
                <a:spcPct val="100000"/>
              </a:lnSpc>
              <a:spcBef>
                <a:spcPts val="0"/>
              </a:spcBef>
              <a:spcAft>
                <a:spcPts val="0"/>
              </a:spcAft>
              <a:buClr>
                <a:srgbClr val="595959"/>
              </a:buClr>
              <a:buSzPts val="3200"/>
              <a:buNone/>
            </a:pPr>
            <a:r>
              <a:rPr lang="en-US">
                <a:solidFill>
                  <a:schemeClr val="dk1"/>
                </a:solidFill>
              </a:rPr>
              <a:t>I have told my friends to apply for an internship because it’s a great opportunity to get real world experience and it's a wonderful chance for them to grow.</a:t>
            </a:r>
            <a:endParaRPr>
              <a:solidFill>
                <a:schemeClr val="dk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7"/>
          <p:cNvSpPr txBox="1">
            <a:spLocks noGrp="1"/>
          </p:cNvSpPr>
          <p:nvPr>
            <p:ph type="ctrTitle"/>
          </p:nvPr>
        </p:nvSpPr>
        <p:spPr>
          <a:xfrm>
            <a:off x="505046" y="1233875"/>
            <a:ext cx="8202900" cy="3390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FFFFFF"/>
              </a:buClr>
              <a:buSzPts val="7200"/>
              <a:buFont typeface="Rockwell"/>
              <a:buNone/>
            </a:pPr>
            <a:r>
              <a:rPr lang="en-US"/>
              <a:t>Thank you</a:t>
            </a:r>
            <a:endParaRPr/>
          </a:p>
        </p:txBody>
      </p:sp>
      <p:sp>
        <p:nvSpPr>
          <p:cNvPr id="372" name="Google Shape;372;p57"/>
          <p:cNvSpPr txBox="1"/>
          <p:nvPr/>
        </p:nvSpPr>
        <p:spPr>
          <a:xfrm>
            <a:off x="457200" y="5768867"/>
            <a:ext cx="4830900" cy="60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 </a:t>
            </a:r>
            <a:r>
              <a:rPr lang="en-US" sz="1800" i="1">
                <a:solidFill>
                  <a:srgbClr val="FFFFFF"/>
                </a:solidFill>
              </a:rPr>
              <a:t>7/26/2023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Presenter: </a:t>
            </a:r>
            <a:r>
              <a:rPr lang="en-US" sz="1800" i="1">
                <a:solidFill>
                  <a:srgbClr val="FFFFFF"/>
                </a:solidFill>
              </a:rPr>
              <a:t>Trinity Adams-Martin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7A2B9"/>
        </a:solidFill>
        <a:effectLst/>
      </p:bgPr>
    </p:bg>
    <p:spTree>
      <p:nvGrpSpPr>
        <p:cNvPr id="1" name="Shape 376"/>
        <p:cNvGrpSpPr/>
        <p:nvPr/>
      </p:nvGrpSpPr>
      <p:grpSpPr>
        <a:xfrm>
          <a:off x="0" y="0"/>
          <a:ext cx="0" cy="0"/>
          <a:chOff x="0" y="0"/>
          <a:chExt cx="0" cy="0"/>
        </a:xfrm>
      </p:grpSpPr>
      <p:sp>
        <p:nvSpPr>
          <p:cNvPr id="377" name="Google Shape;377;p58"/>
          <p:cNvSpPr txBox="1">
            <a:spLocks noGrp="1"/>
          </p:cNvSpPr>
          <p:nvPr>
            <p:ph type="ctrTitle"/>
          </p:nvPr>
        </p:nvSpPr>
        <p:spPr>
          <a:xfrm>
            <a:off x="457200" y="883002"/>
            <a:ext cx="7772400" cy="1714800"/>
          </a:xfrm>
          <a:prstGeom prst="rect">
            <a:avLst/>
          </a:prstGeom>
          <a:noFill/>
          <a:ln>
            <a:noFill/>
          </a:ln>
        </p:spPr>
        <p:txBody>
          <a:bodyPr spcFirstLastPara="1" wrap="square" lIns="0" tIns="0" rIns="0" bIns="0" anchor="b" anchorCtr="0">
            <a:noAutofit/>
          </a:bodyPr>
          <a:lstStyle/>
          <a:p>
            <a:pPr marL="0" lvl="0" indent="0" algn="l" rtl="0">
              <a:lnSpc>
                <a:spcPct val="94444"/>
              </a:lnSpc>
              <a:spcBef>
                <a:spcPts val="0"/>
              </a:spcBef>
              <a:spcAft>
                <a:spcPts val="0"/>
              </a:spcAft>
              <a:buClr>
                <a:srgbClr val="FFFFFF"/>
              </a:buClr>
              <a:buSzPts val="7200"/>
              <a:buFont typeface="Rockwell"/>
              <a:buNone/>
            </a:pPr>
            <a:r>
              <a:rPr lang="en-US" sz="5200">
                <a:solidFill>
                  <a:schemeClr val="accent1"/>
                </a:solidFill>
              </a:rPr>
              <a:t>Deus Arce-Silva</a:t>
            </a:r>
            <a:r>
              <a:rPr lang="en-US" sz="6600">
                <a:solidFill>
                  <a:schemeClr val="accent1"/>
                </a:solidFill>
              </a:rPr>
              <a:t> </a:t>
            </a:r>
            <a:endParaRPr sz="6600">
              <a:solidFill>
                <a:schemeClr val="accent1"/>
              </a:solidFill>
            </a:endParaRPr>
          </a:p>
        </p:txBody>
      </p:sp>
      <p:sp>
        <p:nvSpPr>
          <p:cNvPr id="378" name="Google Shape;378;p58"/>
          <p:cNvSpPr txBox="1">
            <a:spLocks noGrp="1"/>
          </p:cNvSpPr>
          <p:nvPr>
            <p:ph type="subTitle" idx="1"/>
          </p:nvPr>
        </p:nvSpPr>
        <p:spPr>
          <a:xfrm>
            <a:off x="457200" y="2668250"/>
            <a:ext cx="7677300" cy="17148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FFFFFF"/>
              </a:buClr>
              <a:buSzPts val="2800"/>
              <a:buNone/>
            </a:pPr>
            <a:r>
              <a:rPr lang="en-US"/>
              <a:t>at Operations/Plumbing </a:t>
            </a:r>
            <a:endParaRPr/>
          </a:p>
        </p:txBody>
      </p:sp>
      <p:sp>
        <p:nvSpPr>
          <p:cNvPr id="379" name="Google Shape;379;p58"/>
          <p:cNvSpPr txBox="1"/>
          <p:nvPr/>
        </p:nvSpPr>
        <p:spPr>
          <a:xfrm>
            <a:off x="457200" y="5768869"/>
            <a:ext cx="4830900" cy="65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800"/>
              <a:buFont typeface="Arial"/>
              <a:buNone/>
            </a:pPr>
            <a:r>
              <a:rPr lang="en-US" sz="1800" i="1">
                <a:solidFill>
                  <a:schemeClr val="lt1"/>
                </a:solidFill>
              </a:rPr>
              <a:t>Date: 7/31/2023</a:t>
            </a:r>
            <a:endParaRPr>
              <a:solidFill>
                <a:schemeClr val="dk1"/>
              </a:solidFill>
            </a:endParaRPr>
          </a:p>
          <a:p>
            <a:pPr marL="0" lvl="0" indent="0" algn="l" rtl="0">
              <a:spcBef>
                <a:spcPts val="0"/>
              </a:spcBef>
              <a:spcAft>
                <a:spcPts val="0"/>
              </a:spcAft>
              <a:buClr>
                <a:schemeClr val="lt1"/>
              </a:buClr>
              <a:buSzPts val="1800"/>
              <a:buFont typeface="Arial"/>
              <a:buNone/>
            </a:pPr>
            <a:r>
              <a:rPr lang="en-US" sz="1800" i="1">
                <a:solidFill>
                  <a:schemeClr val="lt1"/>
                </a:solidFill>
              </a:rPr>
              <a:t>Presenter: Deus Arce-Silva </a:t>
            </a:r>
            <a:endParaRPr>
              <a:solidFill>
                <a:schemeClr val="dk1"/>
              </a:solidFill>
            </a:endParaRPr>
          </a:p>
          <a:p>
            <a:pPr marL="0" marR="0" lvl="0" indent="0" algn="l" rtl="0">
              <a:lnSpc>
                <a:spcPct val="100000"/>
              </a:lnSpc>
              <a:spcBef>
                <a:spcPts val="0"/>
              </a:spcBef>
              <a:spcAft>
                <a:spcPts val="0"/>
              </a:spcAft>
              <a:buClr>
                <a:srgbClr val="FFFFFF"/>
              </a:buClr>
              <a:buSzPts val="1800"/>
              <a:buFont typeface="Arial"/>
              <a:buNone/>
            </a:pPr>
            <a:endParaRPr sz="1800" i="1">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Introduction</a:t>
            </a:r>
            <a:endParaRPr/>
          </a:p>
        </p:txBody>
      </p:sp>
      <p:sp>
        <p:nvSpPr>
          <p:cNvPr id="385" name="Google Shape;385;p59"/>
          <p:cNvSpPr txBox="1">
            <a:spLocks noGrp="1"/>
          </p:cNvSpPr>
          <p:nvPr>
            <p:ph type="body" idx="1"/>
          </p:nvPr>
        </p:nvSpPr>
        <p:spPr>
          <a:xfrm>
            <a:off x="-213700" y="1554325"/>
            <a:ext cx="58362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1371600" lvl="0" indent="-317500" algn="l" rtl="0">
              <a:lnSpc>
                <a:spcPct val="100000"/>
              </a:lnSpc>
              <a:spcBef>
                <a:spcPts val="0"/>
              </a:spcBef>
              <a:spcAft>
                <a:spcPts val="0"/>
              </a:spcAft>
              <a:buClr>
                <a:schemeClr val="accent1"/>
              </a:buClr>
              <a:buSzPts val="1400"/>
              <a:buChar char="•"/>
            </a:pPr>
            <a:r>
              <a:rPr lang="en-US" sz="2800">
                <a:solidFill>
                  <a:schemeClr val="accent1"/>
                </a:solidFill>
              </a:rPr>
              <a:t>Highlands HS</a:t>
            </a:r>
            <a:endParaRPr sz="2800">
              <a:solidFill>
                <a:schemeClr val="accent1"/>
              </a:solidFill>
            </a:endParaRPr>
          </a:p>
          <a:p>
            <a:pPr marL="1371600" lvl="0" indent="-317500" algn="l" rtl="0">
              <a:lnSpc>
                <a:spcPct val="100000"/>
              </a:lnSpc>
              <a:spcBef>
                <a:spcPts val="0"/>
              </a:spcBef>
              <a:spcAft>
                <a:spcPts val="0"/>
              </a:spcAft>
              <a:buClr>
                <a:schemeClr val="accent1"/>
              </a:buClr>
              <a:buSzPts val="1400"/>
              <a:buChar char="•"/>
            </a:pPr>
            <a:r>
              <a:rPr lang="en-US" sz="2800">
                <a:solidFill>
                  <a:schemeClr val="accent1"/>
                </a:solidFill>
              </a:rPr>
              <a:t>11th</a:t>
            </a:r>
            <a:endParaRPr sz="2800">
              <a:solidFill>
                <a:schemeClr val="accent1"/>
              </a:solidFill>
            </a:endParaRPr>
          </a:p>
          <a:p>
            <a:pPr marL="1371600" lvl="0" indent="-317500" algn="l" rtl="0">
              <a:lnSpc>
                <a:spcPct val="100000"/>
              </a:lnSpc>
              <a:spcBef>
                <a:spcPts val="0"/>
              </a:spcBef>
              <a:spcAft>
                <a:spcPts val="0"/>
              </a:spcAft>
              <a:buClr>
                <a:schemeClr val="accent1"/>
              </a:buClr>
              <a:buSzPts val="1400"/>
              <a:buChar char="•"/>
            </a:pPr>
            <a:r>
              <a:rPr lang="en-US" sz="2800">
                <a:solidFill>
                  <a:schemeClr val="accent1"/>
                </a:solidFill>
              </a:rPr>
              <a:t>Welding </a:t>
            </a:r>
            <a:endParaRPr sz="2800">
              <a:solidFill>
                <a:schemeClr val="accent1"/>
              </a:solidFill>
            </a:endParaRPr>
          </a:p>
          <a:p>
            <a:pPr marL="1371600" lvl="0" indent="-317500" algn="l" rtl="0">
              <a:lnSpc>
                <a:spcPct val="100000"/>
              </a:lnSpc>
              <a:spcBef>
                <a:spcPts val="0"/>
              </a:spcBef>
              <a:spcAft>
                <a:spcPts val="0"/>
              </a:spcAft>
              <a:buClr>
                <a:schemeClr val="accent1"/>
              </a:buClr>
              <a:buSzPts val="1400"/>
              <a:buChar char="•"/>
            </a:pPr>
            <a:r>
              <a:rPr lang="en-US" sz="2800">
                <a:solidFill>
                  <a:schemeClr val="accent1"/>
                </a:solidFill>
              </a:rPr>
              <a:t>I play video games. </a:t>
            </a:r>
            <a:endParaRPr sz="2800">
              <a:solidFill>
                <a:schemeClr val="accent1"/>
              </a:solidFill>
            </a:endParaRPr>
          </a:p>
        </p:txBody>
      </p:sp>
      <p:pic>
        <p:nvPicPr>
          <p:cNvPr id="386" name="Google Shape;386;p59"/>
          <p:cNvPicPr preferRelativeResize="0"/>
          <p:nvPr/>
        </p:nvPicPr>
        <p:blipFill>
          <a:blip r:embed="rId3">
            <a:alphaModFix/>
          </a:blip>
          <a:stretch>
            <a:fillRect/>
          </a:stretch>
        </p:blipFill>
        <p:spPr>
          <a:xfrm>
            <a:off x="4475750" y="97475"/>
            <a:ext cx="4537500" cy="63946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Department Highlight</a:t>
            </a:r>
            <a:endParaRPr/>
          </a:p>
        </p:txBody>
      </p:sp>
      <p:sp>
        <p:nvSpPr>
          <p:cNvPr id="392" name="Google Shape;392;p60"/>
          <p:cNvSpPr txBox="1">
            <a:spLocks noGrp="1"/>
          </p:cNvSpPr>
          <p:nvPr>
            <p:ph type="body" idx="1"/>
          </p:nvPr>
        </p:nvSpPr>
        <p:spPr>
          <a:xfrm>
            <a:off x="0" y="1417650"/>
            <a:ext cx="9144000" cy="4977000"/>
          </a:xfrm>
          <a:prstGeom prst="rect">
            <a:avLst/>
          </a:prstGeom>
          <a:noFill/>
          <a:ln>
            <a:noFill/>
          </a:ln>
        </p:spPr>
        <p:txBody>
          <a:bodyPr spcFirstLastPara="1" wrap="square" lIns="91425" tIns="45700" rIns="91425" bIns="45700" anchor="t" anchorCtr="0">
            <a:normAutofit/>
          </a:bodyPr>
          <a:lstStyle/>
          <a:p>
            <a:pPr marL="203200" lvl="0" indent="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r>
              <a:rPr lang="en-US">
                <a:solidFill>
                  <a:schemeClr val="accent1"/>
                </a:solidFill>
              </a:rPr>
              <a:t>We repair and install pipes, valves, and other plumbing fixtures </a:t>
            </a: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r>
              <a:rPr lang="en-US">
                <a:solidFill>
                  <a:schemeClr val="accent1"/>
                </a:solidFill>
              </a:rPr>
              <a:t>They help repair and install any plumbing related assignment. They help keep the water and gas system working. </a:t>
            </a:r>
            <a:endParaRPr>
              <a:solidFill>
                <a:schemeClr val="accen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Job Description</a:t>
            </a:r>
            <a:endParaRPr/>
          </a:p>
        </p:txBody>
      </p:sp>
      <p:sp>
        <p:nvSpPr>
          <p:cNvPr id="398" name="Google Shape;398;p61"/>
          <p:cNvSpPr txBox="1">
            <a:spLocks noGrp="1"/>
          </p:cNvSpPr>
          <p:nvPr>
            <p:ph type="body" idx="1"/>
          </p:nvPr>
        </p:nvSpPr>
        <p:spPr>
          <a:xfrm>
            <a:off x="0" y="1417650"/>
            <a:ext cx="9144000" cy="49884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My job is to assist the professional plumbers by helping them in assignments. </a:t>
            </a: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203200" lvl="0" indent="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r>
              <a:rPr lang="en-US">
                <a:solidFill>
                  <a:schemeClr val="accent1"/>
                </a:solidFill>
              </a:rPr>
              <a:t>My supervisor has or is  teaching me to how to be proficient on job safety, problem solving, and repair and install plumbing related issues. </a:t>
            </a:r>
            <a:endParaRPr>
              <a:solidFill>
                <a:schemeClr val="accen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E3D7B"/>
              </a:buClr>
              <a:buSzPts val="4400"/>
              <a:buFont typeface="Rockwell"/>
              <a:buNone/>
            </a:pPr>
            <a:r>
              <a:rPr lang="en-US"/>
              <a:t>Andrea Maldonado</a:t>
            </a:r>
            <a:endParaRPr/>
          </a:p>
        </p:txBody>
      </p:sp>
      <p:sp>
        <p:nvSpPr>
          <p:cNvPr id="95" name="Google Shape;95;p1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rgbClr val="595959"/>
              </a:buClr>
              <a:buSzPts val="3200"/>
              <a:buNone/>
            </a:pPr>
            <a:r>
              <a:rPr lang="en-US">
                <a:solidFill>
                  <a:schemeClr val="accent1"/>
                </a:solidFill>
              </a:rPr>
              <a:t>I’m an up-coming 11th grader at Health Professions &amp; Public Service Mange Program at Edison High School.  When I graduate from school I want to go to college and become and ultrasound tech.</a:t>
            </a:r>
            <a:endParaRPr>
              <a:solidFill>
                <a:schemeClr val="accent1"/>
              </a:solidFill>
            </a:endParaRPr>
          </a:p>
          <a:p>
            <a:pPr marL="342900" lvl="0" indent="-139700" algn="l" rtl="0">
              <a:spcBef>
                <a:spcPts val="0"/>
              </a:spcBef>
              <a:spcAft>
                <a:spcPts val="0"/>
              </a:spcAft>
              <a:buClr>
                <a:srgbClr val="595959"/>
              </a:buClr>
              <a:buSzPts val="3200"/>
              <a:buNone/>
            </a:pPr>
            <a:endParaRPr>
              <a:solidFill>
                <a:schemeClr val="accen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My supervisor would say the best thing I did was… </a:t>
            </a:r>
            <a:endParaRPr/>
          </a:p>
        </p:txBody>
      </p:sp>
      <p:sp>
        <p:nvSpPr>
          <p:cNvPr id="404" name="Google Shape;404;p6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The best performance task they said I did was when I fixed a shower valve by myself.</a:t>
            </a:r>
            <a:endParaRPr>
              <a:solidFill>
                <a:schemeClr val="accen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 thing that surprised me….</a:t>
            </a:r>
            <a:endParaRPr/>
          </a:p>
        </p:txBody>
      </p:sp>
      <p:sp>
        <p:nvSpPr>
          <p:cNvPr id="410" name="Google Shape;410;p6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r>
              <a:rPr lang="en-US">
                <a:solidFill>
                  <a:schemeClr val="accent1"/>
                </a:solidFill>
              </a:rPr>
              <a:t>Yes, I am very weak, also that feld work will give you more information about what to do then a book. </a:t>
            </a:r>
            <a:endParaRPr>
              <a:solidFill>
                <a:schemeClr val="accent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416" name="Google Shape;416;p6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203200" lvl="0" indent="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r>
              <a:rPr lang="en-US">
                <a:solidFill>
                  <a:schemeClr val="accent1"/>
                </a:solidFill>
              </a:rPr>
              <a:t>Seeing how the professionals problem solve and how they put their plan into action.</a:t>
            </a:r>
            <a:endParaRPr>
              <a:solidFill>
                <a:schemeClr val="accen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422" name="Google Shape;422;p6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203200" lvl="0" indent="0" algn="l" rtl="0">
              <a:lnSpc>
                <a:spcPct val="100000"/>
              </a:lnSpc>
              <a:spcBef>
                <a:spcPts val="0"/>
              </a:spcBef>
              <a:spcAft>
                <a:spcPts val="0"/>
              </a:spcAft>
              <a:buClr>
                <a:srgbClr val="595959"/>
              </a:buClr>
              <a:buSzPts val="3200"/>
              <a:buNone/>
            </a:pPr>
            <a:r>
              <a:rPr lang="en-US">
                <a:solidFill>
                  <a:schemeClr val="accent1"/>
                </a:solidFill>
              </a:rPr>
              <a:t>My favorite thing about the internship was how each job they make sure to be cost effective and efficient.</a:t>
            </a:r>
            <a:endParaRPr>
              <a:solidFill>
                <a:schemeClr val="accent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In Conclusion… </a:t>
            </a:r>
            <a:endParaRPr/>
          </a:p>
        </p:txBody>
      </p:sp>
      <p:sp>
        <p:nvSpPr>
          <p:cNvPr id="428" name="Google Shape;428;p6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I feel I gained experience on the working feld and how to be professional.</a:t>
            </a: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r>
              <a:rPr lang="en-US">
                <a:solidFill>
                  <a:schemeClr val="accent1"/>
                </a:solidFill>
              </a:rPr>
              <a:t>I would tell my friends to apply for an internship because it would be a easy to see if you will be interested in any of the job types in the district.</a:t>
            </a:r>
            <a:endParaRPr>
              <a:solidFill>
                <a:schemeClr val="accen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7"/>
          <p:cNvSpPr txBox="1">
            <a:spLocks noGrp="1"/>
          </p:cNvSpPr>
          <p:nvPr>
            <p:ph type="ctrTitle"/>
          </p:nvPr>
        </p:nvSpPr>
        <p:spPr>
          <a:xfrm>
            <a:off x="505046" y="1233875"/>
            <a:ext cx="8202900" cy="3390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FFFFFF"/>
              </a:buClr>
              <a:buSzPts val="7200"/>
              <a:buFont typeface="Rockwell"/>
              <a:buNone/>
            </a:pPr>
            <a:r>
              <a:rPr lang="en-US"/>
              <a:t>Thank you</a:t>
            </a:r>
            <a:endParaRPr/>
          </a:p>
        </p:txBody>
      </p:sp>
      <p:sp>
        <p:nvSpPr>
          <p:cNvPr id="434" name="Google Shape;434;p67"/>
          <p:cNvSpPr txBox="1"/>
          <p:nvPr/>
        </p:nvSpPr>
        <p:spPr>
          <a:xfrm>
            <a:off x="457200" y="5679281"/>
            <a:ext cx="4830900" cy="689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 </a:t>
            </a:r>
            <a:r>
              <a:rPr lang="en-US" sz="1800" i="1">
                <a:solidFill>
                  <a:srgbClr val="FFFFFF"/>
                </a:solidFill>
              </a:rPr>
              <a:t>7</a:t>
            </a:r>
            <a:r>
              <a:rPr lang="en-US" sz="1800" b="0" i="1" u="none" strike="noStrike" cap="none">
                <a:solidFill>
                  <a:srgbClr val="FFFFFF"/>
                </a:solidFill>
                <a:latin typeface="Arial"/>
                <a:ea typeface="Arial"/>
                <a:cs typeface="Arial"/>
                <a:sym typeface="Arial"/>
              </a:rPr>
              <a:t>/</a:t>
            </a:r>
            <a:r>
              <a:rPr lang="en-US" sz="1800" i="1">
                <a:solidFill>
                  <a:srgbClr val="FFFFFF"/>
                </a:solidFill>
              </a:rPr>
              <a:t>31</a:t>
            </a:r>
            <a:r>
              <a:rPr lang="en-US" sz="1800" b="0" i="1" u="none" strike="noStrike" cap="none">
                <a:solidFill>
                  <a:srgbClr val="FFFFFF"/>
                </a:solidFill>
                <a:latin typeface="Arial"/>
                <a:ea typeface="Arial"/>
                <a:cs typeface="Arial"/>
                <a:sym typeface="Arial"/>
              </a:rPr>
              <a:t>/20</a:t>
            </a:r>
            <a:r>
              <a:rPr lang="en-US" sz="1800" i="1">
                <a:solidFill>
                  <a:srgbClr val="FFFFFF"/>
                </a:solidFill>
              </a:rPr>
              <a:t>23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Presenter:</a:t>
            </a:r>
            <a:r>
              <a:rPr lang="en-US" sz="1800" i="1">
                <a:solidFill>
                  <a:srgbClr val="FFFFFF"/>
                </a:solidFill>
              </a:rPr>
              <a:t> Deus Arce-Silva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7A2B9"/>
        </a:solidFill>
        <a:effectLst/>
      </p:bgPr>
    </p:bg>
    <p:spTree>
      <p:nvGrpSpPr>
        <p:cNvPr id="1" name="Shape 438"/>
        <p:cNvGrpSpPr/>
        <p:nvPr/>
      </p:nvGrpSpPr>
      <p:grpSpPr>
        <a:xfrm>
          <a:off x="0" y="0"/>
          <a:ext cx="0" cy="0"/>
          <a:chOff x="0" y="0"/>
          <a:chExt cx="0" cy="0"/>
        </a:xfrm>
      </p:grpSpPr>
      <p:sp>
        <p:nvSpPr>
          <p:cNvPr id="439" name="Google Shape;439;p68"/>
          <p:cNvSpPr txBox="1">
            <a:spLocks noGrp="1"/>
          </p:cNvSpPr>
          <p:nvPr>
            <p:ph type="ctrTitle"/>
          </p:nvPr>
        </p:nvSpPr>
        <p:spPr>
          <a:xfrm>
            <a:off x="457200" y="883002"/>
            <a:ext cx="7772400" cy="1714800"/>
          </a:xfrm>
          <a:prstGeom prst="rect">
            <a:avLst/>
          </a:prstGeom>
          <a:noFill/>
          <a:ln>
            <a:noFill/>
          </a:ln>
        </p:spPr>
        <p:txBody>
          <a:bodyPr spcFirstLastPara="1" wrap="square" lIns="0" tIns="0" rIns="0" bIns="0" anchor="b" anchorCtr="0">
            <a:noAutofit/>
          </a:bodyPr>
          <a:lstStyle/>
          <a:p>
            <a:pPr marL="0" lvl="0" indent="0" algn="l" rtl="0">
              <a:lnSpc>
                <a:spcPct val="94444"/>
              </a:lnSpc>
              <a:spcBef>
                <a:spcPts val="0"/>
              </a:spcBef>
              <a:spcAft>
                <a:spcPts val="0"/>
              </a:spcAft>
              <a:buClr>
                <a:srgbClr val="FFFFFF"/>
              </a:buClr>
              <a:buSzPts val="7200"/>
              <a:buFont typeface="Rockwell"/>
              <a:buNone/>
            </a:pPr>
            <a:r>
              <a:rPr lang="en-US" sz="5200">
                <a:solidFill>
                  <a:schemeClr val="accent1"/>
                </a:solidFill>
              </a:rPr>
              <a:t>Daniel Aguilera</a:t>
            </a:r>
            <a:r>
              <a:rPr lang="en-US" sz="5200"/>
              <a:t> </a:t>
            </a:r>
            <a:r>
              <a:rPr lang="en-US" sz="6600"/>
              <a:t> </a:t>
            </a:r>
            <a:endParaRPr sz="6600"/>
          </a:p>
        </p:txBody>
      </p:sp>
      <p:sp>
        <p:nvSpPr>
          <p:cNvPr id="440" name="Google Shape;440;p68"/>
          <p:cNvSpPr txBox="1">
            <a:spLocks noGrp="1"/>
          </p:cNvSpPr>
          <p:nvPr>
            <p:ph type="subTitle" idx="1"/>
          </p:nvPr>
        </p:nvSpPr>
        <p:spPr>
          <a:xfrm>
            <a:off x="457200" y="2552701"/>
            <a:ext cx="7677300" cy="17526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FFFFFF"/>
              </a:buClr>
              <a:buSzPts val="2800"/>
              <a:buNone/>
            </a:pPr>
            <a:r>
              <a:rPr lang="en-US"/>
              <a:t>at the </a:t>
            </a:r>
            <a:r>
              <a:rPr lang="en-US" sz="5200" b="1">
                <a:latin typeface="Rockwell"/>
                <a:ea typeface="Rockwell"/>
                <a:cs typeface="Rockwell"/>
                <a:sym typeface="Rockwell"/>
              </a:rPr>
              <a:t>Payroll Department</a:t>
            </a:r>
            <a:endParaRPr sz="5200" b="1">
              <a:latin typeface="Rockwell"/>
              <a:ea typeface="Rockwell"/>
              <a:cs typeface="Rockwell"/>
              <a:sym typeface="Rockwell"/>
            </a:endParaRPr>
          </a:p>
        </p:txBody>
      </p:sp>
      <p:sp>
        <p:nvSpPr>
          <p:cNvPr id="441" name="Google Shape;441;p68"/>
          <p:cNvSpPr txBox="1"/>
          <p:nvPr/>
        </p:nvSpPr>
        <p:spPr>
          <a:xfrm>
            <a:off x="457200" y="5768869"/>
            <a:ext cx="4830900" cy="65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 </a:t>
            </a:r>
            <a:r>
              <a:rPr lang="en-US" sz="1800" b="0" i="1" u="none" strike="noStrike" cap="none">
                <a:solidFill>
                  <a:srgbClr val="FFFF00"/>
                </a:solidFill>
                <a:latin typeface="Arial"/>
                <a:ea typeface="Arial"/>
                <a:cs typeface="Arial"/>
                <a:sym typeface="Arial"/>
              </a:rPr>
              <a:t>0</a:t>
            </a:r>
            <a:r>
              <a:rPr lang="en-US" sz="1800" i="1">
                <a:solidFill>
                  <a:srgbClr val="FFFF00"/>
                </a:solidFill>
              </a:rPr>
              <a:t>8</a:t>
            </a:r>
            <a:r>
              <a:rPr lang="en-US" sz="1800" b="0" i="1" u="none" strike="noStrike" cap="none">
                <a:solidFill>
                  <a:srgbClr val="FFFF00"/>
                </a:solidFill>
                <a:latin typeface="Arial"/>
                <a:ea typeface="Arial"/>
                <a:cs typeface="Arial"/>
                <a:sym typeface="Arial"/>
              </a:rPr>
              <a:t>/0</a:t>
            </a:r>
            <a:r>
              <a:rPr lang="en-US" sz="1800" i="1">
                <a:solidFill>
                  <a:srgbClr val="FFFF00"/>
                </a:solidFill>
              </a:rPr>
              <a:t>2</a:t>
            </a:r>
            <a:r>
              <a:rPr lang="en-US" sz="1800" b="0" i="1" u="none" strike="noStrike" cap="none">
                <a:solidFill>
                  <a:srgbClr val="FFFF00"/>
                </a:solidFill>
                <a:latin typeface="Arial"/>
                <a:ea typeface="Arial"/>
                <a:cs typeface="Arial"/>
                <a:sym typeface="Arial"/>
              </a:rPr>
              <a:t>/20</a:t>
            </a:r>
            <a:r>
              <a:rPr lang="en-US" sz="1800" i="1">
                <a:solidFill>
                  <a:srgbClr val="FFFF00"/>
                </a:solidFill>
              </a:rPr>
              <a:t>23</a:t>
            </a:r>
            <a:endParaRPr sz="1400" b="0" i="0" u="none" strike="noStrike" cap="none">
              <a:solidFill>
                <a:srgbClr val="FFFF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endParaRPr sz="1400" b="0" i="0" u="none" strike="noStrike" cap="none">
              <a:solidFill>
                <a:srgbClr val="FFFF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Daniel Aguilera</a:t>
            </a:r>
            <a:endParaRPr/>
          </a:p>
        </p:txBody>
      </p:sp>
      <p:sp>
        <p:nvSpPr>
          <p:cNvPr id="447" name="Google Shape;447;p69"/>
          <p:cNvSpPr txBox="1">
            <a:spLocks noGrp="1"/>
          </p:cNvSpPr>
          <p:nvPr>
            <p:ph type="body" idx="1"/>
          </p:nvPr>
        </p:nvSpPr>
        <p:spPr>
          <a:xfrm>
            <a:off x="125500" y="141765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sz="3000">
                <a:solidFill>
                  <a:schemeClr val="accent1"/>
                </a:solidFill>
              </a:rPr>
              <a:t>I’m an upcoming junior at Burbank High School. I currently have no particular career pathway but have always found finance, and all it entails, interesting. And one interesting fact about me is that I like to collect comics.</a:t>
            </a:r>
            <a:endParaRPr sz="3000">
              <a:solidFill>
                <a:schemeClr val="accent1"/>
              </a:solidFill>
            </a:endParaRPr>
          </a:p>
          <a:p>
            <a:pPr marL="457200" lvl="0" indent="0" algn="l" rtl="0">
              <a:lnSpc>
                <a:spcPct val="100000"/>
              </a:lnSpc>
              <a:spcBef>
                <a:spcPts val="0"/>
              </a:spcBef>
              <a:spcAft>
                <a:spcPts val="0"/>
              </a:spcAft>
              <a:buNone/>
            </a:pPr>
            <a:endParaRPr sz="3000">
              <a:solidFill>
                <a:schemeClr val="accent1"/>
              </a:solidFill>
            </a:endParaRPr>
          </a:p>
        </p:txBody>
      </p:sp>
      <p:pic>
        <p:nvPicPr>
          <p:cNvPr id="448" name="Google Shape;448;p69"/>
          <p:cNvPicPr preferRelativeResize="0"/>
          <p:nvPr/>
        </p:nvPicPr>
        <p:blipFill>
          <a:blip r:embed="rId3">
            <a:alphaModFix/>
          </a:blip>
          <a:stretch>
            <a:fillRect/>
          </a:stretch>
        </p:blipFill>
        <p:spPr>
          <a:xfrm>
            <a:off x="2776450" y="4156300"/>
            <a:ext cx="6223350" cy="2074450"/>
          </a:xfrm>
          <a:prstGeom prst="rect">
            <a:avLst/>
          </a:prstGeom>
          <a:noFill/>
          <a:ln w="28575" cap="flat" cmpd="sng">
            <a:solidFill>
              <a:srgbClr val="E69138"/>
            </a:solidFill>
            <a:prstDash val="solid"/>
            <a:round/>
            <a:headEnd type="none" w="sm" len="sm"/>
            <a:tailEnd type="none" w="sm" len="sm"/>
          </a:ln>
        </p:spPr>
      </p:pic>
      <p:pic>
        <p:nvPicPr>
          <p:cNvPr id="449" name="Google Shape;449;p69"/>
          <p:cNvPicPr preferRelativeResize="0"/>
          <p:nvPr/>
        </p:nvPicPr>
        <p:blipFill>
          <a:blip r:embed="rId4">
            <a:alphaModFix/>
          </a:blip>
          <a:stretch>
            <a:fillRect/>
          </a:stretch>
        </p:blipFill>
        <p:spPr>
          <a:xfrm>
            <a:off x="457200" y="4267600"/>
            <a:ext cx="2074450" cy="20744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0"/>
          <p:cNvSpPr/>
          <p:nvPr/>
        </p:nvSpPr>
        <p:spPr>
          <a:xfrm>
            <a:off x="294200" y="141525"/>
            <a:ext cx="8781300" cy="6213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pic>
        <p:nvPicPr>
          <p:cNvPr id="455" name="Google Shape;455;p70"/>
          <p:cNvPicPr preferRelativeResize="0"/>
          <p:nvPr/>
        </p:nvPicPr>
        <p:blipFill>
          <a:blip r:embed="rId3">
            <a:alphaModFix/>
          </a:blip>
          <a:stretch>
            <a:fillRect/>
          </a:stretch>
        </p:blipFill>
        <p:spPr>
          <a:xfrm>
            <a:off x="191475" y="95650"/>
            <a:ext cx="4909200" cy="6305648"/>
          </a:xfrm>
          <a:prstGeom prst="rect">
            <a:avLst/>
          </a:prstGeom>
          <a:noFill/>
          <a:ln w="38100" cap="flat" cmpd="sng">
            <a:solidFill>
              <a:srgbClr val="1E3D7B"/>
            </a:solidFill>
            <a:prstDash val="solid"/>
            <a:round/>
            <a:headEnd type="none" w="sm" len="sm"/>
            <a:tailEnd type="none" w="sm" len="sm"/>
          </a:ln>
        </p:spPr>
      </p:pic>
      <p:pic>
        <p:nvPicPr>
          <p:cNvPr id="456" name="Google Shape;456;p70"/>
          <p:cNvPicPr preferRelativeResize="0"/>
          <p:nvPr/>
        </p:nvPicPr>
        <p:blipFill>
          <a:blip r:embed="rId4">
            <a:alphaModFix/>
          </a:blip>
          <a:stretch>
            <a:fillRect/>
          </a:stretch>
        </p:blipFill>
        <p:spPr>
          <a:xfrm>
            <a:off x="5303200" y="2968850"/>
            <a:ext cx="3204250" cy="3204250"/>
          </a:xfrm>
          <a:prstGeom prst="rect">
            <a:avLst/>
          </a:prstGeom>
          <a:noFill/>
          <a:ln w="76200" cap="flat" cmpd="sng">
            <a:solidFill>
              <a:schemeClr val="dk2"/>
            </a:solidFill>
            <a:prstDash val="solid"/>
            <a:round/>
            <a:headEnd type="none" w="sm" len="sm"/>
            <a:tailEnd type="none" w="sm" len="sm"/>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Department Highlight</a:t>
            </a:r>
            <a:endParaRPr/>
          </a:p>
        </p:txBody>
      </p:sp>
      <p:sp>
        <p:nvSpPr>
          <p:cNvPr id="462" name="Google Shape;462;p71"/>
          <p:cNvSpPr txBox="1">
            <a:spLocks noGrp="1"/>
          </p:cNvSpPr>
          <p:nvPr>
            <p:ph type="body" idx="1"/>
          </p:nvPr>
        </p:nvSpPr>
        <p:spPr>
          <a:xfrm>
            <a:off x="457200" y="1814675"/>
            <a:ext cx="8229600" cy="4526100"/>
          </a:xfrm>
          <a:prstGeom prst="rect">
            <a:avLst/>
          </a:prstGeom>
          <a:noFill/>
          <a:ln>
            <a:noFill/>
          </a:ln>
        </p:spPr>
        <p:txBody>
          <a:bodyPr spcFirstLastPara="1" wrap="square" lIns="91425" tIns="45700" rIns="91425" bIns="45700" anchor="t" anchorCtr="0">
            <a:normAutofit lnSpcReduction="10000"/>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What does the department that you work for do? </a:t>
            </a: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r>
              <a:rPr lang="en-US">
                <a:solidFill>
                  <a:schemeClr val="accent1"/>
                </a:solidFill>
              </a:rPr>
              <a:t>How do they help the organization?</a:t>
            </a:r>
            <a:endParaRPr>
              <a:solidFill>
                <a:schemeClr val="accent1"/>
              </a:solidFill>
            </a:endParaRPr>
          </a:p>
          <a:p>
            <a:pPr marL="457200" lvl="0" indent="-419100" algn="l" rtl="0">
              <a:lnSpc>
                <a:spcPct val="100000"/>
              </a:lnSpc>
              <a:spcBef>
                <a:spcPts val="0"/>
              </a:spcBef>
              <a:spcAft>
                <a:spcPts val="0"/>
              </a:spcAft>
              <a:buClr>
                <a:schemeClr val="accent5"/>
              </a:buClr>
              <a:buSzPts val="3000"/>
              <a:buChar char="-"/>
            </a:pPr>
            <a:r>
              <a:rPr lang="en-US" sz="3000">
                <a:solidFill>
                  <a:schemeClr val="accent5"/>
                </a:solidFill>
              </a:rPr>
              <a:t>By making sure everything concerning pay is correct or needs correcting, ensuring the organizations financial stability.</a:t>
            </a:r>
            <a:endParaRPr sz="3000">
              <a:solidFill>
                <a:schemeClr val="accent5"/>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pic>
        <p:nvPicPr>
          <p:cNvPr id="463" name="Google Shape;463;p71"/>
          <p:cNvPicPr preferRelativeResize="0"/>
          <p:nvPr/>
        </p:nvPicPr>
        <p:blipFill>
          <a:blip r:embed="rId3">
            <a:alphaModFix/>
          </a:blip>
          <a:stretch>
            <a:fillRect/>
          </a:stretch>
        </p:blipFill>
        <p:spPr>
          <a:xfrm>
            <a:off x="762925" y="2717375"/>
            <a:ext cx="7385325" cy="1290550"/>
          </a:xfrm>
          <a:prstGeom prst="rect">
            <a:avLst/>
          </a:prstGeom>
          <a:noFill/>
          <a:ln w="28575" cap="flat" cmpd="sng">
            <a:solidFill>
              <a:srgbClr val="1E3D7B"/>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E3D7B"/>
              </a:buClr>
              <a:buSzPts val="4400"/>
              <a:buFont typeface="Rockwell"/>
              <a:buNone/>
            </a:pPr>
            <a:r>
              <a:rPr lang="en-US"/>
              <a:t>Department Highlight</a:t>
            </a:r>
            <a:endParaRPr/>
          </a:p>
        </p:txBody>
      </p:sp>
      <p:sp>
        <p:nvSpPr>
          <p:cNvPr id="101" name="Google Shape;101;p1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595959"/>
              </a:buClr>
              <a:buSzPts val="3200"/>
              <a:buNone/>
            </a:pPr>
            <a:r>
              <a:rPr lang="en-US" sz="2800">
                <a:solidFill>
                  <a:schemeClr val="accent1"/>
                </a:solidFill>
                <a:highlight>
                  <a:srgbClr val="FFFFFF"/>
                </a:highlight>
              </a:rPr>
              <a:t>The Communications Department strives to increase the value of SAISD among its publics through the creation of clear</a:t>
            </a:r>
            <a:r>
              <a:rPr lang="en-US" sz="2800" u="sng">
                <a:solidFill>
                  <a:schemeClr val="accent1"/>
                </a:solidFill>
                <a:highlight>
                  <a:srgbClr val="FFFFFF"/>
                </a:highlight>
                <a:hlinkClick r:id="rId3">
                  <a:extLst>
                    <a:ext uri="{A12FA001-AC4F-418D-AE19-62706E023703}">
                      <ahyp:hlinkClr xmlns:ahyp="http://schemas.microsoft.com/office/drawing/2018/hyperlinkcolor" val="tx"/>
                    </a:ext>
                  </a:extLst>
                </a:hlinkClick>
              </a:rPr>
              <a:t>,</a:t>
            </a:r>
            <a:r>
              <a:rPr lang="en-US" sz="2800">
                <a:solidFill>
                  <a:schemeClr val="accent1"/>
                </a:solidFill>
                <a:highlight>
                  <a:srgbClr val="FFFFFF"/>
                </a:highlight>
              </a:rPr>
              <a:t> honest, timely and targeted communications strategies and products that foster trust with our audiences.</a:t>
            </a:r>
            <a:endParaRPr sz="3700">
              <a:solidFill>
                <a:schemeClr val="accent1"/>
              </a:solidFill>
            </a:endParaRPr>
          </a:p>
          <a:p>
            <a:pPr marL="342900" lvl="0" indent="-139700" algn="l" rtl="0">
              <a:spcBef>
                <a:spcPts val="0"/>
              </a:spcBef>
              <a:spcAft>
                <a:spcPts val="0"/>
              </a:spcAft>
              <a:buClr>
                <a:srgbClr val="595959"/>
              </a:buClr>
              <a:buSzPts val="3200"/>
              <a:buNone/>
            </a:pPr>
            <a:endParaRPr>
              <a:solidFill>
                <a:schemeClr val="accent1"/>
              </a:solidFill>
            </a:endParaRPr>
          </a:p>
        </p:txBody>
      </p:sp>
      <p:sp>
        <p:nvSpPr>
          <p:cNvPr id="102" name="Google Shape;102;p18"/>
          <p:cNvSpPr txBox="1"/>
          <p:nvPr/>
        </p:nvSpPr>
        <p:spPr>
          <a:xfrm>
            <a:off x="457200" y="5706425"/>
            <a:ext cx="7181400" cy="658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a:t>
            </a:r>
            <a:endParaRPr>
              <a:solidFill>
                <a:srgbClr val="FFFF00"/>
              </a:solidFill>
            </a:endParaRPr>
          </a:p>
          <a:p>
            <a:pPr marL="0" marR="0" lvl="0" indent="0" algn="l" rtl="0">
              <a:spcBef>
                <a:spcPts val="0"/>
              </a:spcBef>
              <a:spcAft>
                <a:spcPts val="0"/>
              </a:spcAft>
              <a:buClr>
                <a:srgbClr val="FFFFFF"/>
              </a:buClr>
              <a:buSzPts val="1800"/>
              <a:buFont typeface="Arial"/>
              <a:buNone/>
            </a:pPr>
            <a:r>
              <a:rPr lang="en-US" sz="1800" b="0" i="1" u="none" strike="noStrike" cap="none">
                <a:solidFill>
                  <a:schemeClr val="dk1"/>
                </a:solidFill>
                <a:latin typeface="Arial"/>
                <a:ea typeface="Arial"/>
                <a:cs typeface="Arial"/>
                <a:sym typeface="Arial"/>
              </a:rPr>
              <a:t>Presenter: </a:t>
            </a:r>
            <a:r>
              <a:rPr lang="en-US" sz="1800" i="1">
                <a:solidFill>
                  <a:schemeClr val="dk1"/>
                </a:solidFill>
              </a:rPr>
              <a:t>Joshua Bryant</a:t>
            </a:r>
            <a:endParaRPr>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Job Description</a:t>
            </a:r>
            <a:endParaRPr/>
          </a:p>
        </p:txBody>
      </p:sp>
      <p:sp>
        <p:nvSpPr>
          <p:cNvPr id="469" name="Google Shape;469;p72"/>
          <p:cNvSpPr txBox="1">
            <a:spLocks noGrp="1"/>
          </p:cNvSpPr>
          <p:nvPr>
            <p:ph type="body" idx="1"/>
          </p:nvPr>
        </p:nvSpPr>
        <p:spPr>
          <a:xfrm>
            <a:off x="5549275" y="4410125"/>
            <a:ext cx="2836500" cy="163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95959"/>
              </a:buClr>
              <a:buSzPts val="3200"/>
              <a:buNone/>
            </a:pPr>
            <a:r>
              <a:rPr lang="en-US" sz="2000">
                <a:solidFill>
                  <a:schemeClr val="accent1"/>
                </a:solidFill>
              </a:rPr>
              <a:t>Proficiencies in:</a:t>
            </a:r>
            <a:endParaRPr sz="2000">
              <a:solidFill>
                <a:schemeClr val="accent1"/>
              </a:solidFill>
            </a:endParaRPr>
          </a:p>
          <a:p>
            <a:pPr marL="457200" lvl="0" indent="-355600" algn="l" rtl="0">
              <a:lnSpc>
                <a:spcPct val="100000"/>
              </a:lnSpc>
              <a:spcBef>
                <a:spcPts val="0"/>
              </a:spcBef>
              <a:spcAft>
                <a:spcPts val="0"/>
              </a:spcAft>
              <a:buClr>
                <a:schemeClr val="accent1"/>
              </a:buClr>
              <a:buSzPts val="2000"/>
              <a:buChar char="•"/>
            </a:pPr>
            <a:r>
              <a:rPr lang="en-US" sz="2000">
                <a:solidFill>
                  <a:schemeClr val="accent1"/>
                </a:solidFill>
              </a:rPr>
              <a:t>Customer Service</a:t>
            </a:r>
            <a:endParaRPr sz="2000">
              <a:solidFill>
                <a:schemeClr val="accent1"/>
              </a:solidFill>
            </a:endParaRPr>
          </a:p>
          <a:p>
            <a:pPr marL="457200" lvl="0" indent="-355600" algn="l" rtl="0">
              <a:lnSpc>
                <a:spcPct val="100000"/>
              </a:lnSpc>
              <a:spcBef>
                <a:spcPts val="0"/>
              </a:spcBef>
              <a:spcAft>
                <a:spcPts val="0"/>
              </a:spcAft>
              <a:buClr>
                <a:schemeClr val="accent1"/>
              </a:buClr>
              <a:buSzPts val="2000"/>
              <a:buChar char="•"/>
            </a:pPr>
            <a:r>
              <a:rPr lang="en-US" sz="2000">
                <a:solidFill>
                  <a:schemeClr val="accent1"/>
                </a:solidFill>
              </a:rPr>
              <a:t>Microsoft Office</a:t>
            </a:r>
            <a:endParaRPr sz="2000">
              <a:solidFill>
                <a:schemeClr val="accent1"/>
              </a:solidFill>
            </a:endParaRPr>
          </a:p>
          <a:p>
            <a:pPr marL="457200" lvl="0" indent="-355600" algn="l" rtl="0">
              <a:lnSpc>
                <a:spcPct val="100000"/>
              </a:lnSpc>
              <a:spcBef>
                <a:spcPts val="0"/>
              </a:spcBef>
              <a:spcAft>
                <a:spcPts val="0"/>
              </a:spcAft>
              <a:buClr>
                <a:schemeClr val="accent1"/>
              </a:buClr>
              <a:buSzPts val="2000"/>
              <a:buChar char="•"/>
            </a:pPr>
            <a:r>
              <a:rPr lang="en-US" sz="2000">
                <a:solidFill>
                  <a:schemeClr val="accent1"/>
                </a:solidFill>
              </a:rPr>
              <a:t>Frontline ERP</a:t>
            </a:r>
            <a:endParaRPr sz="2000">
              <a:solidFill>
                <a:schemeClr val="accent1"/>
              </a:solidFill>
            </a:endParaRPr>
          </a:p>
        </p:txBody>
      </p:sp>
      <p:sp>
        <p:nvSpPr>
          <p:cNvPr id="470" name="Google Shape;470;p72"/>
          <p:cNvSpPr txBox="1"/>
          <p:nvPr/>
        </p:nvSpPr>
        <p:spPr>
          <a:xfrm>
            <a:off x="94075" y="1495000"/>
            <a:ext cx="8291700" cy="4710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accent1"/>
              </a:buClr>
              <a:buSzPts val="1400"/>
              <a:buChar char="●"/>
            </a:pPr>
            <a:r>
              <a:rPr lang="en-US">
                <a:solidFill>
                  <a:schemeClr val="accent1"/>
                </a:solidFill>
              </a:rPr>
              <a:t>Keep supervisor apprised of daily progress on assigned tasks.</a:t>
            </a:r>
            <a:endParaRPr>
              <a:solidFill>
                <a:schemeClr val="accent1"/>
              </a:solidFill>
            </a:endParaRPr>
          </a:p>
          <a:p>
            <a:pPr marL="457200" lvl="0" indent="0" algn="l" rtl="0">
              <a:spcBef>
                <a:spcPts val="0"/>
              </a:spcBef>
              <a:spcAft>
                <a:spcPts val="0"/>
              </a:spcAft>
              <a:buNone/>
            </a:pP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Perform required duties according to standard practices.</a:t>
            </a:r>
            <a:endParaRPr>
              <a:solidFill>
                <a:schemeClr val="accent1"/>
              </a:solidFill>
            </a:endParaRPr>
          </a:p>
          <a:p>
            <a:pPr marL="457200" lvl="0" indent="0" algn="l" rtl="0">
              <a:spcBef>
                <a:spcPts val="0"/>
              </a:spcBef>
              <a:spcAft>
                <a:spcPts val="0"/>
              </a:spcAft>
              <a:buNone/>
            </a:pP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Obtain organizational, communication and interpersonal skills.</a:t>
            </a:r>
            <a:endParaRPr>
              <a:solidFill>
                <a:schemeClr val="accent1"/>
              </a:solidFill>
            </a:endParaRPr>
          </a:p>
          <a:p>
            <a:pPr marL="457200" lvl="0" indent="0" algn="l" rtl="0">
              <a:spcBef>
                <a:spcPts val="0"/>
              </a:spcBef>
              <a:spcAft>
                <a:spcPts val="0"/>
              </a:spcAft>
              <a:buNone/>
            </a:pP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Follow district guidelines in maintaining a neat and orderly work environment and confidentiality.</a:t>
            </a:r>
            <a:endParaRPr>
              <a:solidFill>
                <a:schemeClr val="accent1"/>
              </a:solidFill>
            </a:endParaRPr>
          </a:p>
          <a:p>
            <a:pPr marL="457200" lvl="0" indent="0" algn="l" rtl="0">
              <a:spcBef>
                <a:spcPts val="0"/>
              </a:spcBef>
              <a:spcAft>
                <a:spcPts val="0"/>
              </a:spcAft>
              <a:buNone/>
            </a:pP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Support mission of school district by serving as a positive role model for students.</a:t>
            </a:r>
            <a:endParaRPr>
              <a:solidFill>
                <a:schemeClr val="accent1"/>
              </a:solidFill>
            </a:endParaRPr>
          </a:p>
          <a:p>
            <a:pPr marL="457200" lvl="0" indent="0" algn="l" rtl="0">
              <a:spcBef>
                <a:spcPts val="0"/>
              </a:spcBef>
              <a:spcAft>
                <a:spcPts val="0"/>
              </a:spcAft>
              <a:buNone/>
            </a:pP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Created and formatted excel spreadsheets.</a:t>
            </a:r>
            <a:endParaRPr>
              <a:solidFill>
                <a:schemeClr val="accent1"/>
              </a:solidFill>
            </a:endParaRPr>
          </a:p>
          <a:p>
            <a:pPr marL="457200" lvl="0" indent="0" algn="l" rtl="0">
              <a:spcBef>
                <a:spcPts val="0"/>
              </a:spcBef>
              <a:spcAft>
                <a:spcPts val="0"/>
              </a:spcAft>
              <a:buNone/>
            </a:pP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Created PowerPoints</a:t>
            </a:r>
            <a:endParaRPr>
              <a:solidFill>
                <a:schemeClr val="accent1"/>
              </a:solidFill>
            </a:endParaRPr>
          </a:p>
          <a:p>
            <a:pPr marL="457200" lvl="0" indent="0" algn="l" rtl="0">
              <a:spcBef>
                <a:spcPts val="0"/>
              </a:spcBef>
              <a:spcAft>
                <a:spcPts val="0"/>
              </a:spcAft>
              <a:buNone/>
            </a:pP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Answered, Placed, diverted calls as needed.</a:t>
            </a:r>
            <a:endParaRPr>
              <a:solidFill>
                <a:schemeClr val="accent1"/>
              </a:solidFill>
            </a:endParaRPr>
          </a:p>
          <a:p>
            <a:pPr marL="457200" lvl="0" indent="0" algn="l" rtl="0">
              <a:spcBef>
                <a:spcPts val="0"/>
              </a:spcBef>
              <a:spcAft>
                <a:spcPts val="0"/>
              </a:spcAft>
              <a:buNone/>
            </a:pP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Filed, organized, and distributed correspondence.</a:t>
            </a:r>
            <a:endParaRPr>
              <a:solidFill>
                <a:schemeClr val="accent1"/>
              </a:solidFill>
            </a:endParaRPr>
          </a:p>
          <a:p>
            <a:pPr marL="457200" lvl="0" indent="0" algn="l" rtl="0">
              <a:spcBef>
                <a:spcPts val="0"/>
              </a:spcBef>
              <a:spcAft>
                <a:spcPts val="0"/>
              </a:spcAft>
              <a:buNone/>
            </a:pP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Shadowed payroll specialists.</a:t>
            </a:r>
            <a:endParaRPr>
              <a:solidFill>
                <a:schemeClr val="accent1"/>
              </a:solidFill>
            </a:endParaRPr>
          </a:p>
          <a:p>
            <a:pPr marL="457200" lvl="0" indent="0" algn="l" rtl="0">
              <a:spcBef>
                <a:spcPts val="0"/>
              </a:spcBef>
              <a:spcAft>
                <a:spcPts val="0"/>
              </a:spcAft>
              <a:buNone/>
            </a:pP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Reviewed and totaled summer school timecards.</a:t>
            </a:r>
            <a:endParaRPr>
              <a:solidFill>
                <a:schemeClr val="accent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My supervisor would say the best thing I did was… </a:t>
            </a:r>
            <a:endParaRPr/>
          </a:p>
        </p:txBody>
      </p:sp>
      <p:sp>
        <p:nvSpPr>
          <p:cNvPr id="476" name="Google Shape;476;p7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r>
              <a:rPr lang="en-US">
                <a:solidFill>
                  <a:schemeClr val="accent1"/>
                </a:solidFill>
              </a:rPr>
              <a:t>That I “articulated very well” when passing on information.</a:t>
            </a:r>
            <a:endParaRPr>
              <a:solidFill>
                <a:schemeClr val="accent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 thing that surprised me….</a:t>
            </a:r>
            <a:endParaRPr/>
          </a:p>
        </p:txBody>
      </p:sp>
      <p:sp>
        <p:nvSpPr>
          <p:cNvPr id="482" name="Google Shape;482;p7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0" lvl="0" indent="0" algn="l" rtl="0">
              <a:lnSpc>
                <a:spcPct val="100000"/>
              </a:lnSpc>
              <a:spcBef>
                <a:spcPts val="0"/>
              </a:spcBef>
              <a:spcAft>
                <a:spcPts val="0"/>
              </a:spcAft>
              <a:buClr>
                <a:srgbClr val="595959"/>
              </a:buClr>
              <a:buSzPts val="3200"/>
              <a:buNone/>
            </a:pPr>
            <a:r>
              <a:rPr lang="en-US">
                <a:solidFill>
                  <a:schemeClr val="accent1"/>
                </a:solidFill>
              </a:rPr>
              <a:t>How much work and processing it actually takes to put someone on the payroll, and how the office functions when payday comes around.</a:t>
            </a:r>
            <a:endParaRPr>
              <a:solidFill>
                <a:schemeClr val="accen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488" name="Google Shape;488;p7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Getting familiar on how payroll interacts with other departments with different occurrences.</a:t>
            </a: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494" name="Google Shape;494;p7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r>
              <a:rPr lang="en-US">
                <a:solidFill>
                  <a:schemeClr val="accent1"/>
                </a:solidFill>
              </a:rPr>
              <a:t>…really just getting to work and learn through experienced people.</a:t>
            </a: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pic>
        <p:nvPicPr>
          <p:cNvPr id="495" name="Google Shape;495;p76"/>
          <p:cNvPicPr preferRelativeResize="0"/>
          <p:nvPr/>
        </p:nvPicPr>
        <p:blipFill>
          <a:blip r:embed="rId3">
            <a:alphaModFix/>
          </a:blip>
          <a:stretch>
            <a:fillRect/>
          </a:stretch>
        </p:blipFill>
        <p:spPr>
          <a:xfrm>
            <a:off x="3286125" y="2697299"/>
            <a:ext cx="2571753" cy="3429004"/>
          </a:xfrm>
          <a:prstGeom prst="rect">
            <a:avLst/>
          </a:prstGeom>
          <a:noFill/>
          <a:ln w="57150" cap="flat" cmpd="sng">
            <a:solidFill>
              <a:schemeClr val="accent1"/>
            </a:solidFill>
            <a:prstDash val="solid"/>
            <a:round/>
            <a:headEnd type="none" w="sm" len="sm"/>
            <a:tailEnd type="none" w="sm" len="sm"/>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In Conclusion… </a:t>
            </a:r>
            <a:endParaRPr/>
          </a:p>
        </p:txBody>
      </p:sp>
      <p:sp>
        <p:nvSpPr>
          <p:cNvPr id="501" name="Google Shape;501;p7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fontScale="92500" lnSpcReduction="20000"/>
          </a:bodyPr>
          <a:lstStyle/>
          <a:p>
            <a:pPr marL="342900" lvl="0" indent="-139700" algn="l" rtl="0">
              <a:lnSpc>
                <a:spcPct val="100000"/>
              </a:lnSpc>
              <a:spcBef>
                <a:spcPts val="0"/>
              </a:spcBef>
              <a:spcAft>
                <a:spcPts val="0"/>
              </a:spcAft>
              <a:buClr>
                <a:srgbClr val="595959"/>
              </a:buClr>
              <a:buSzPct val="100000"/>
              <a:buNone/>
            </a:pPr>
            <a:r>
              <a:rPr lang="en-US">
                <a:solidFill>
                  <a:schemeClr val="accent1"/>
                </a:solidFill>
              </a:rPr>
              <a:t>I feel I gained a better understanding of how an office environment works, an improvement of microsoft office skills, and an overall growth in my communication skills.</a:t>
            </a: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lnSpc>
                <a:spcPct val="100000"/>
              </a:lnSpc>
              <a:spcBef>
                <a:spcPts val="0"/>
              </a:spcBef>
              <a:spcAft>
                <a:spcPts val="0"/>
              </a:spcAft>
              <a:buClr>
                <a:srgbClr val="595959"/>
              </a:buClr>
              <a:buSzPct val="100000"/>
              <a:buNone/>
            </a:pPr>
            <a:r>
              <a:rPr lang="en-US">
                <a:solidFill>
                  <a:schemeClr val="accent1"/>
                </a:solidFill>
              </a:rPr>
              <a:t>I would tell my friends to apply for an internship because it was a very fun experience with useful information and skills that will definitely pay off in the long run.</a:t>
            </a: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8"/>
          <p:cNvSpPr txBox="1">
            <a:spLocks noGrp="1"/>
          </p:cNvSpPr>
          <p:nvPr>
            <p:ph type="ctrTitle"/>
          </p:nvPr>
        </p:nvSpPr>
        <p:spPr>
          <a:xfrm>
            <a:off x="505046" y="1233875"/>
            <a:ext cx="8202900" cy="3390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FFFFFF"/>
              </a:buClr>
              <a:buSzPts val="7200"/>
              <a:buFont typeface="Rockwell"/>
              <a:buNone/>
            </a:pPr>
            <a:r>
              <a:rPr lang="en-US"/>
              <a:t>Thank you</a:t>
            </a:r>
            <a:endParaRPr/>
          </a:p>
        </p:txBody>
      </p:sp>
      <p:sp>
        <p:nvSpPr>
          <p:cNvPr id="507" name="Google Shape;507;p78"/>
          <p:cNvSpPr txBox="1"/>
          <p:nvPr/>
        </p:nvSpPr>
        <p:spPr>
          <a:xfrm>
            <a:off x="457200" y="5768867"/>
            <a:ext cx="4830900" cy="60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 0</a:t>
            </a:r>
            <a:r>
              <a:rPr lang="en-US" sz="1800" i="1">
                <a:solidFill>
                  <a:srgbClr val="FFFFFF"/>
                </a:solidFill>
              </a:rPr>
              <a:t>8</a:t>
            </a:r>
            <a:r>
              <a:rPr lang="en-US" sz="1800" b="0" i="1" u="none" strike="noStrike" cap="none">
                <a:solidFill>
                  <a:srgbClr val="FFFFFF"/>
                </a:solidFill>
                <a:latin typeface="Arial"/>
                <a:ea typeface="Arial"/>
                <a:cs typeface="Arial"/>
                <a:sym typeface="Arial"/>
              </a:rPr>
              <a:t>/0</a:t>
            </a:r>
            <a:r>
              <a:rPr lang="en-US" sz="1800" i="1">
                <a:solidFill>
                  <a:srgbClr val="FFFFFF"/>
                </a:solidFill>
              </a:rPr>
              <a:t>4</a:t>
            </a:r>
            <a:r>
              <a:rPr lang="en-US" sz="1800" b="0" i="1" u="none" strike="noStrike" cap="none">
                <a:solidFill>
                  <a:srgbClr val="FFFFFF"/>
                </a:solidFill>
                <a:latin typeface="Arial"/>
                <a:ea typeface="Arial"/>
                <a:cs typeface="Arial"/>
                <a:sym typeface="Arial"/>
              </a:rPr>
              <a:t>/20</a:t>
            </a:r>
            <a:r>
              <a:rPr lang="en-US" sz="1800" i="1">
                <a:solidFill>
                  <a:srgbClr val="FFFFFF"/>
                </a:solidFill>
              </a:rPr>
              <a:t>23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Presenter: </a:t>
            </a:r>
            <a:r>
              <a:rPr lang="en-US" sz="1800" i="1">
                <a:solidFill>
                  <a:srgbClr val="FFFFFF"/>
                </a:solidFill>
              </a:rPr>
              <a:t>Daniel Aguilera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67A2B9"/>
        </a:solidFill>
        <a:effectLst/>
      </p:bgPr>
    </p:bg>
    <p:spTree>
      <p:nvGrpSpPr>
        <p:cNvPr id="1" name="Shape 511"/>
        <p:cNvGrpSpPr/>
        <p:nvPr/>
      </p:nvGrpSpPr>
      <p:grpSpPr>
        <a:xfrm>
          <a:off x="0" y="0"/>
          <a:ext cx="0" cy="0"/>
          <a:chOff x="0" y="0"/>
          <a:chExt cx="0" cy="0"/>
        </a:xfrm>
      </p:grpSpPr>
      <p:sp>
        <p:nvSpPr>
          <p:cNvPr id="512" name="Google Shape;512;p79"/>
          <p:cNvSpPr txBox="1">
            <a:spLocks noGrp="1"/>
          </p:cNvSpPr>
          <p:nvPr>
            <p:ph type="ctrTitle"/>
          </p:nvPr>
        </p:nvSpPr>
        <p:spPr>
          <a:xfrm>
            <a:off x="457200" y="883002"/>
            <a:ext cx="7772400" cy="1714800"/>
          </a:xfrm>
          <a:prstGeom prst="rect">
            <a:avLst/>
          </a:prstGeom>
          <a:noFill/>
          <a:ln>
            <a:noFill/>
          </a:ln>
        </p:spPr>
        <p:txBody>
          <a:bodyPr spcFirstLastPara="1" wrap="square" lIns="0" tIns="0" rIns="0" bIns="0" anchor="b" anchorCtr="0">
            <a:noAutofit/>
          </a:bodyPr>
          <a:lstStyle/>
          <a:p>
            <a:pPr marL="0" lvl="0" indent="0" algn="l" rtl="0">
              <a:lnSpc>
                <a:spcPct val="94444"/>
              </a:lnSpc>
              <a:spcBef>
                <a:spcPts val="0"/>
              </a:spcBef>
              <a:spcAft>
                <a:spcPts val="0"/>
              </a:spcAft>
              <a:buClr>
                <a:srgbClr val="FFFFFF"/>
              </a:buClr>
              <a:buSzPts val="7200"/>
              <a:buFont typeface="Rockwell"/>
              <a:buNone/>
            </a:pPr>
            <a:r>
              <a:rPr lang="en-US" sz="5200">
                <a:solidFill>
                  <a:schemeClr val="accent1"/>
                </a:solidFill>
              </a:rPr>
              <a:t>Carlos Sanchez</a:t>
            </a:r>
            <a:r>
              <a:rPr lang="en-US" sz="6600">
                <a:solidFill>
                  <a:schemeClr val="accent1"/>
                </a:solidFill>
              </a:rPr>
              <a:t> </a:t>
            </a:r>
            <a:endParaRPr sz="6600">
              <a:solidFill>
                <a:schemeClr val="accent1"/>
              </a:solidFill>
            </a:endParaRPr>
          </a:p>
        </p:txBody>
      </p:sp>
      <p:sp>
        <p:nvSpPr>
          <p:cNvPr id="513" name="Google Shape;513;p79"/>
          <p:cNvSpPr txBox="1">
            <a:spLocks noGrp="1"/>
          </p:cNvSpPr>
          <p:nvPr>
            <p:ph type="subTitle" idx="1"/>
          </p:nvPr>
        </p:nvSpPr>
        <p:spPr>
          <a:xfrm>
            <a:off x="457200" y="2630376"/>
            <a:ext cx="7677300" cy="17526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FFFFFF"/>
              </a:buClr>
              <a:buSzPts val="2800"/>
              <a:buNone/>
            </a:pPr>
            <a:r>
              <a:rPr lang="en-US"/>
              <a:t>at the Internal Audit Department  </a:t>
            </a:r>
            <a:endParaRPr/>
          </a:p>
        </p:txBody>
      </p:sp>
      <p:sp>
        <p:nvSpPr>
          <p:cNvPr id="514" name="Google Shape;514;p79"/>
          <p:cNvSpPr txBox="1"/>
          <p:nvPr/>
        </p:nvSpPr>
        <p:spPr>
          <a:xfrm>
            <a:off x="457200" y="5768869"/>
            <a:ext cx="4830900" cy="65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a:t>
            </a:r>
            <a:r>
              <a:rPr lang="en-US" sz="1800" b="0" i="1" u="none" strike="noStrike" cap="none">
                <a:solidFill>
                  <a:schemeClr val="lt1"/>
                </a:solidFill>
                <a:latin typeface="Arial"/>
                <a:ea typeface="Arial"/>
                <a:cs typeface="Arial"/>
                <a:sym typeface="Arial"/>
              </a:rPr>
              <a:t> 08/04/2023</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endParaRPr sz="1400" b="0" i="0" u="none" strike="noStrike" cap="none">
              <a:solidFill>
                <a:srgbClr val="00FFFF"/>
              </a:solidFill>
              <a:latin typeface="Arial"/>
              <a:ea typeface="Arial"/>
              <a:cs typeface="Arial"/>
              <a:sym typeface="Arial"/>
            </a:endParaRPr>
          </a:p>
        </p:txBody>
      </p:sp>
      <p:sp>
        <p:nvSpPr>
          <p:cNvPr id="515" name="Google Shape;515;p79"/>
          <p:cNvSpPr txBox="1"/>
          <p:nvPr/>
        </p:nvSpPr>
        <p:spPr>
          <a:xfrm>
            <a:off x="1754398" y="4506377"/>
            <a:ext cx="56352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00"/>
                </a:solidFill>
                <a:latin typeface="Montserrat"/>
                <a:ea typeface="Montserrat"/>
                <a:cs typeface="Montserrat"/>
                <a:sym typeface="Montserrat"/>
              </a:rPr>
              <a:t> </a:t>
            </a:r>
            <a:endParaRPr sz="1800" b="0" i="0" u="none" strike="noStrike" cap="none">
              <a:solidFill>
                <a:srgbClr val="FFFF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00"/>
                </a:solidFill>
                <a:latin typeface="Montserrat"/>
                <a:ea typeface="Montserrat"/>
                <a:cs typeface="Montserrat"/>
                <a:sym typeface="Montserrat"/>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Carlos Sanchez</a:t>
            </a:r>
            <a:endParaRPr/>
          </a:p>
        </p:txBody>
      </p:sp>
      <p:sp>
        <p:nvSpPr>
          <p:cNvPr id="521" name="Google Shape;521;p8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0"/>
              </a:spcBef>
              <a:spcAft>
                <a:spcPts val="0"/>
              </a:spcAft>
              <a:buClr>
                <a:schemeClr val="dk1"/>
              </a:buClr>
              <a:buSzPts val="1800"/>
              <a:buChar char="❖"/>
            </a:pPr>
            <a:r>
              <a:rPr lang="en-US">
                <a:solidFill>
                  <a:schemeClr val="dk1"/>
                </a:solidFill>
              </a:rPr>
              <a:t>Upcoming Junior(11th) at Thomas Edison High School.</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US">
                <a:solidFill>
                  <a:schemeClr val="dk1"/>
                </a:solidFill>
              </a:rPr>
              <a:t>I want to become an Auditor.</a:t>
            </a:r>
            <a:endParaRPr>
              <a:solidFill>
                <a:schemeClr val="dk1"/>
              </a:solidFill>
            </a:endParaRPr>
          </a:p>
        </p:txBody>
      </p:sp>
      <p:pic>
        <p:nvPicPr>
          <p:cNvPr id="522" name="Google Shape;522;p80"/>
          <p:cNvPicPr preferRelativeResize="0"/>
          <p:nvPr/>
        </p:nvPicPr>
        <p:blipFill rotWithShape="1">
          <a:blip r:embed="rId3">
            <a:alphaModFix/>
          </a:blip>
          <a:srcRect/>
          <a:stretch/>
        </p:blipFill>
        <p:spPr>
          <a:xfrm>
            <a:off x="294575" y="3199200"/>
            <a:ext cx="3322950" cy="3322950"/>
          </a:xfrm>
          <a:prstGeom prst="rect">
            <a:avLst/>
          </a:prstGeom>
          <a:noFill/>
          <a:ln>
            <a:noFill/>
          </a:ln>
        </p:spPr>
      </p:pic>
      <p:pic>
        <p:nvPicPr>
          <p:cNvPr id="523" name="Google Shape;523;p80"/>
          <p:cNvPicPr preferRelativeResize="0"/>
          <p:nvPr/>
        </p:nvPicPr>
        <p:blipFill rotWithShape="1">
          <a:blip r:embed="rId4">
            <a:alphaModFix/>
          </a:blip>
          <a:srcRect/>
          <a:stretch/>
        </p:blipFill>
        <p:spPr>
          <a:xfrm>
            <a:off x="3804158" y="3295325"/>
            <a:ext cx="5251468" cy="295395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Department Highlight</a:t>
            </a:r>
            <a:endParaRPr/>
          </a:p>
        </p:txBody>
      </p:sp>
      <p:sp>
        <p:nvSpPr>
          <p:cNvPr id="529" name="Google Shape;529;p81"/>
          <p:cNvSpPr txBox="1">
            <a:spLocks noGrp="1"/>
          </p:cNvSpPr>
          <p:nvPr>
            <p:ph type="body" idx="1"/>
          </p:nvPr>
        </p:nvSpPr>
        <p:spPr>
          <a:xfrm>
            <a:off x="457200" y="1559975"/>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endParaRPr sz="1800">
              <a:solidFill>
                <a:schemeClr val="dk1"/>
              </a:solidFill>
            </a:endParaRPr>
          </a:p>
          <a:p>
            <a:pPr marL="342900" lvl="0" indent="-139700" algn="l" rtl="0">
              <a:lnSpc>
                <a:spcPct val="100000"/>
              </a:lnSpc>
              <a:spcBef>
                <a:spcPts val="0"/>
              </a:spcBef>
              <a:spcAft>
                <a:spcPts val="0"/>
              </a:spcAft>
              <a:buClr>
                <a:srgbClr val="595959"/>
              </a:buClr>
              <a:buSzPts val="3200"/>
              <a:buNone/>
            </a:pPr>
            <a:endParaRPr>
              <a:solidFill>
                <a:schemeClr val="dk1"/>
              </a:solidFill>
            </a:endParaRPr>
          </a:p>
        </p:txBody>
      </p:sp>
      <p:pic>
        <p:nvPicPr>
          <p:cNvPr id="530" name="Google Shape;530;p81"/>
          <p:cNvPicPr preferRelativeResize="0"/>
          <p:nvPr/>
        </p:nvPicPr>
        <p:blipFill rotWithShape="1">
          <a:blip r:embed="rId3">
            <a:alphaModFix/>
          </a:blip>
          <a:srcRect/>
          <a:stretch/>
        </p:blipFill>
        <p:spPr>
          <a:xfrm>
            <a:off x="1175650" y="1486225"/>
            <a:ext cx="6622875" cy="4893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E3D7B"/>
              </a:buClr>
              <a:buSzPts val="4400"/>
              <a:buFont typeface="Rockwell"/>
              <a:buNone/>
            </a:pPr>
            <a:r>
              <a:rPr lang="en-US"/>
              <a:t>Job Description</a:t>
            </a:r>
            <a:endParaRPr/>
          </a:p>
        </p:txBody>
      </p:sp>
      <p:sp>
        <p:nvSpPr>
          <p:cNvPr id="108" name="Google Shape;108;p1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595959"/>
              </a:buClr>
              <a:buSzPts val="3200"/>
              <a:buNone/>
            </a:pPr>
            <a:r>
              <a:rPr lang="en-US">
                <a:solidFill>
                  <a:schemeClr val="accent1"/>
                </a:solidFill>
              </a:rPr>
              <a:t>We were in charge of making graphics and filming interviews. We were given full responsibilities on how we handle the project. This meant we had to gain proficiencies in time management, video editing and graphics creation. </a:t>
            </a:r>
            <a:endParaRPr>
              <a:solidFill>
                <a:schemeClr val="accent1"/>
              </a:solidFill>
            </a:endParaRPr>
          </a:p>
          <a:p>
            <a:pPr marL="203200" lvl="0" indent="0" algn="l" rtl="0">
              <a:spcBef>
                <a:spcPts val="0"/>
              </a:spcBef>
              <a:spcAft>
                <a:spcPts val="0"/>
              </a:spcAft>
              <a:buClr>
                <a:srgbClr val="595959"/>
              </a:buClr>
              <a:buSzPts val="3200"/>
              <a:buNone/>
            </a:pPr>
            <a:endParaRPr>
              <a:solidFill>
                <a:schemeClr val="accent1"/>
              </a:solidFill>
            </a:endParaRPr>
          </a:p>
        </p:txBody>
      </p:sp>
      <p:sp>
        <p:nvSpPr>
          <p:cNvPr id="109" name="Google Shape;109;p19"/>
          <p:cNvSpPr txBox="1"/>
          <p:nvPr/>
        </p:nvSpPr>
        <p:spPr>
          <a:xfrm>
            <a:off x="457200" y="5768875"/>
            <a:ext cx="7181400" cy="658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FFFFFF"/>
              </a:buClr>
              <a:buSzPts val="1800"/>
              <a:buFont typeface="Arial"/>
              <a:buNone/>
            </a:pPr>
            <a:endParaRPr>
              <a:solidFill>
                <a:srgbClr val="FFFF00"/>
              </a:solidFill>
            </a:endParaRPr>
          </a:p>
          <a:p>
            <a:pPr marL="0" marR="0" lvl="0" indent="0" algn="l" rtl="0">
              <a:spcBef>
                <a:spcPts val="0"/>
              </a:spcBef>
              <a:spcAft>
                <a:spcPts val="0"/>
              </a:spcAft>
              <a:buClr>
                <a:srgbClr val="FFFFFF"/>
              </a:buClr>
              <a:buSzPts val="1800"/>
              <a:buFont typeface="Arial"/>
              <a:buNone/>
            </a:pPr>
            <a:r>
              <a:rPr lang="en-US" sz="1800" b="0" i="1" u="none" strike="noStrike" cap="none">
                <a:solidFill>
                  <a:schemeClr val="dk1"/>
                </a:solidFill>
                <a:latin typeface="Arial"/>
                <a:ea typeface="Arial"/>
                <a:cs typeface="Arial"/>
                <a:sym typeface="Arial"/>
              </a:rPr>
              <a:t>Presenter: </a:t>
            </a:r>
            <a:r>
              <a:rPr lang="en-US" sz="1800" i="1">
                <a:solidFill>
                  <a:schemeClr val="dk1"/>
                </a:solidFill>
              </a:rPr>
              <a:t>Luis Hernandez</a:t>
            </a:r>
            <a:endParaRPr>
              <a:solidFill>
                <a:schemeClr val="dk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t>Department Highlight</a:t>
            </a:r>
            <a:endParaRPr/>
          </a:p>
        </p:txBody>
      </p:sp>
      <p:sp>
        <p:nvSpPr>
          <p:cNvPr id="537" name="Google Shape;537;p82"/>
          <p:cNvSpPr txBox="1">
            <a:spLocks noGrp="1"/>
          </p:cNvSpPr>
          <p:nvPr>
            <p:ph type="body" idx="1"/>
          </p:nvPr>
        </p:nvSpPr>
        <p:spPr>
          <a:xfrm>
            <a:off x="457200" y="1417650"/>
            <a:ext cx="8229600" cy="4708800"/>
          </a:xfrm>
          <a:prstGeom prst="rect">
            <a:avLst/>
          </a:prstGeom>
          <a:noFill/>
          <a:ln>
            <a:noFill/>
          </a:ln>
        </p:spPr>
        <p:txBody>
          <a:bodyPr spcFirstLastPara="1" wrap="square" lIns="91425" tIns="45700" rIns="91425" bIns="45700" anchor="t" anchorCtr="0">
            <a:normAutofit fontScale="77500" lnSpcReduction="20000"/>
          </a:bodyPr>
          <a:lstStyle/>
          <a:p>
            <a:pPr marL="457200" lvl="0" indent="-317182" algn="l" rtl="0">
              <a:lnSpc>
                <a:spcPct val="100000"/>
              </a:lnSpc>
              <a:spcBef>
                <a:spcPts val="360"/>
              </a:spcBef>
              <a:spcAft>
                <a:spcPts val="0"/>
              </a:spcAft>
              <a:buClr>
                <a:schemeClr val="dk1"/>
              </a:buClr>
              <a:buSzPct val="56250"/>
              <a:buChar char="❖"/>
            </a:pPr>
            <a:r>
              <a:rPr lang="en-US">
                <a:solidFill>
                  <a:schemeClr val="dk1"/>
                </a:solidFill>
              </a:rPr>
              <a:t>Fraud Hotline: where employees and citizens can anonymously report</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Missing Cash </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Abuse of Work Hours</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Embezzlement</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Nepotism</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Falsified Documents</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Personal Use of District Assets</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Management Improprieties</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Health Benefits Improprieties</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Theft of Equipment and Supplies</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Computer/Technology Abuse</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Conflict of Interest</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Workers Compensation Abuse</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Vendor Kickbacks</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Copyright Infringement</a:t>
            </a:r>
            <a:endParaRPr>
              <a:solidFill>
                <a:schemeClr val="dk1"/>
              </a:solidFill>
            </a:endParaRPr>
          </a:p>
          <a:p>
            <a:pPr marL="914400" lvl="1" indent="-317181" algn="l" rtl="0">
              <a:lnSpc>
                <a:spcPct val="100000"/>
              </a:lnSpc>
              <a:spcBef>
                <a:spcPts val="0"/>
              </a:spcBef>
              <a:spcAft>
                <a:spcPts val="0"/>
              </a:spcAft>
              <a:buClr>
                <a:schemeClr val="dk1"/>
              </a:buClr>
              <a:buSzPct val="64285"/>
              <a:buChar char="➢"/>
            </a:pPr>
            <a:r>
              <a:rPr lang="en-US">
                <a:solidFill>
                  <a:schemeClr val="dk1"/>
                </a:solidFill>
              </a:rPr>
              <a:t>Other Improprieties</a:t>
            </a:r>
            <a:endParaRPr>
              <a:solidFill>
                <a:schemeClr val="dk1"/>
              </a:solidFill>
            </a:endParaRPr>
          </a:p>
        </p:txBody>
      </p:sp>
      <p:sp>
        <p:nvSpPr>
          <p:cNvPr id="538" name="Google Shape;538;p8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Job Description</a:t>
            </a:r>
            <a:endParaRPr/>
          </a:p>
        </p:txBody>
      </p:sp>
      <p:sp>
        <p:nvSpPr>
          <p:cNvPr id="544" name="Google Shape;544;p8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lvl="0" indent="-325755" algn="l" rtl="0">
              <a:lnSpc>
                <a:spcPct val="80000"/>
              </a:lnSpc>
              <a:spcBef>
                <a:spcPts val="0"/>
              </a:spcBef>
              <a:spcAft>
                <a:spcPts val="0"/>
              </a:spcAft>
              <a:buClr>
                <a:schemeClr val="dk1"/>
              </a:buClr>
              <a:buSzPts val="1530"/>
              <a:buChar char="❖"/>
            </a:pPr>
            <a:r>
              <a:rPr lang="en-US" sz="2720">
                <a:solidFill>
                  <a:schemeClr val="dk1"/>
                </a:solidFill>
              </a:rPr>
              <a:t>Assist in audit related tasks that support ongoing audits and activities such as helping with completing tasks in the planning phase (for sample selection), field work phase (workpapers for testing performed), and inventories.</a:t>
            </a:r>
            <a:endParaRPr sz="2720">
              <a:solidFill>
                <a:schemeClr val="dk1"/>
              </a:solidFill>
            </a:endParaRPr>
          </a:p>
          <a:p>
            <a:pPr marL="457200" lvl="0" indent="-325755" algn="l" rtl="0">
              <a:lnSpc>
                <a:spcPct val="80000"/>
              </a:lnSpc>
              <a:spcBef>
                <a:spcPts val="0"/>
              </a:spcBef>
              <a:spcAft>
                <a:spcPts val="0"/>
              </a:spcAft>
              <a:buClr>
                <a:schemeClr val="dk1"/>
              </a:buClr>
              <a:buSzPts val="1530"/>
              <a:buChar char="❖"/>
            </a:pPr>
            <a:r>
              <a:rPr lang="en-US" sz="2720">
                <a:solidFill>
                  <a:schemeClr val="dk1"/>
                </a:solidFill>
              </a:rPr>
              <a:t>Using the department's audit management system create a watch list of open audit issues. </a:t>
            </a:r>
            <a:endParaRPr sz="2720">
              <a:solidFill>
                <a:schemeClr val="dk1"/>
              </a:solidFill>
            </a:endParaRPr>
          </a:p>
          <a:p>
            <a:pPr marL="457200" lvl="0" indent="-325755" algn="l" rtl="0">
              <a:lnSpc>
                <a:spcPct val="80000"/>
              </a:lnSpc>
              <a:spcBef>
                <a:spcPts val="0"/>
              </a:spcBef>
              <a:spcAft>
                <a:spcPts val="0"/>
              </a:spcAft>
              <a:buClr>
                <a:schemeClr val="dk1"/>
              </a:buClr>
              <a:buSzPts val="1530"/>
              <a:buChar char="❖"/>
            </a:pPr>
            <a:r>
              <a:rPr lang="en-US" sz="2720">
                <a:solidFill>
                  <a:schemeClr val="dk1"/>
                </a:solidFill>
              </a:rPr>
              <a:t>Shadow an audit professional and get insight into the operations of the district.</a:t>
            </a:r>
            <a:endParaRPr sz="2720">
              <a:solidFill>
                <a:schemeClr val="dk1"/>
              </a:solidFill>
            </a:endParaRPr>
          </a:p>
          <a:p>
            <a:pPr marL="342900" lvl="0" indent="-139700" algn="l" rtl="0">
              <a:lnSpc>
                <a:spcPct val="80000"/>
              </a:lnSpc>
              <a:spcBef>
                <a:spcPts val="0"/>
              </a:spcBef>
              <a:spcAft>
                <a:spcPts val="0"/>
              </a:spcAft>
              <a:buClr>
                <a:srgbClr val="595959"/>
              </a:buClr>
              <a:buSzPts val="2720"/>
              <a:buNone/>
            </a:pPr>
            <a:endParaRPr sz="2720">
              <a:solidFill>
                <a:schemeClr val="accent1"/>
              </a:solidFill>
            </a:endParaRPr>
          </a:p>
          <a:p>
            <a:pPr marL="342900" lvl="0" indent="-139700" algn="l" rtl="0">
              <a:lnSpc>
                <a:spcPct val="80000"/>
              </a:lnSpc>
              <a:spcBef>
                <a:spcPts val="0"/>
              </a:spcBef>
              <a:spcAft>
                <a:spcPts val="0"/>
              </a:spcAft>
              <a:buClr>
                <a:srgbClr val="595959"/>
              </a:buClr>
              <a:buSzPts val="2720"/>
              <a:buNone/>
            </a:pPr>
            <a:r>
              <a:rPr lang="en-US" sz="2720">
                <a:solidFill>
                  <a:schemeClr val="dk1"/>
                </a:solidFill>
              </a:rPr>
              <a:t> My Supervisor and I agreed the proficiencies to demonstrate would be communication, work ethic, and data-managing.</a:t>
            </a:r>
            <a:endParaRPr sz="2720">
              <a:solidFill>
                <a:schemeClr val="dk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My supervisor would say the best thing I did was </a:t>
            </a:r>
            <a:endParaRPr/>
          </a:p>
        </p:txBody>
      </p:sp>
      <p:sp>
        <p:nvSpPr>
          <p:cNvPr id="550" name="Google Shape;550;p84"/>
          <p:cNvSpPr txBox="1">
            <a:spLocks noGrp="1"/>
          </p:cNvSpPr>
          <p:nvPr>
            <p:ph type="body" idx="1"/>
          </p:nvPr>
        </p:nvSpPr>
        <p:spPr>
          <a:xfrm>
            <a:off x="457200" y="1873575"/>
            <a:ext cx="8229600" cy="46488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0"/>
              </a:spcBef>
              <a:spcAft>
                <a:spcPts val="0"/>
              </a:spcAft>
              <a:buClr>
                <a:schemeClr val="dk1"/>
              </a:buClr>
              <a:buSzPts val="2800"/>
              <a:buChar char="❖"/>
            </a:pPr>
            <a:r>
              <a:rPr lang="en-US" sz="2800">
                <a:solidFill>
                  <a:schemeClr val="dk1"/>
                </a:solidFill>
              </a:rPr>
              <a:t>Followed direction with minimum supervision on several tasks performed</a:t>
            </a:r>
            <a:endParaRPr sz="2800">
              <a:solidFill>
                <a:schemeClr val="dk1"/>
              </a:solidFill>
            </a:endParaRPr>
          </a:p>
          <a:p>
            <a:pPr marL="914400" lvl="1" indent="-406400" algn="l" rtl="0">
              <a:lnSpc>
                <a:spcPct val="100000"/>
              </a:lnSpc>
              <a:spcBef>
                <a:spcPts val="0"/>
              </a:spcBef>
              <a:spcAft>
                <a:spcPts val="0"/>
              </a:spcAft>
              <a:buClr>
                <a:schemeClr val="dk1"/>
              </a:buClr>
              <a:buSzPts val="2800"/>
              <a:buChar char="➢"/>
            </a:pPr>
            <a:r>
              <a:rPr lang="en-US">
                <a:solidFill>
                  <a:schemeClr val="dk1"/>
                </a:solidFill>
              </a:rPr>
              <a:t>Asked questions to clarify the details of the assignments in order to complete them accurately</a:t>
            </a:r>
            <a:endParaRPr>
              <a:solidFill>
                <a:schemeClr val="dk1"/>
              </a:solidFill>
            </a:endParaRPr>
          </a:p>
          <a:p>
            <a:pPr marL="457200" lvl="0" indent="-406400" algn="l" rtl="0">
              <a:lnSpc>
                <a:spcPct val="100000"/>
              </a:lnSpc>
              <a:spcBef>
                <a:spcPts val="0"/>
              </a:spcBef>
              <a:spcAft>
                <a:spcPts val="0"/>
              </a:spcAft>
              <a:buClr>
                <a:schemeClr val="dk1"/>
              </a:buClr>
              <a:buSzPts val="2800"/>
              <a:buChar char="❖"/>
            </a:pPr>
            <a:r>
              <a:rPr lang="en-US" sz="2800">
                <a:solidFill>
                  <a:schemeClr val="dk1"/>
                </a:solidFill>
              </a:rPr>
              <a:t>Communicated effectively</a:t>
            </a:r>
            <a:endParaRPr sz="2800">
              <a:solidFill>
                <a:schemeClr val="dk1"/>
              </a:solidFill>
            </a:endParaRPr>
          </a:p>
          <a:p>
            <a:pPr marL="457200" lvl="0" indent="-406400" algn="l" rtl="0">
              <a:lnSpc>
                <a:spcPct val="100000"/>
              </a:lnSpc>
              <a:spcBef>
                <a:spcPts val="0"/>
              </a:spcBef>
              <a:spcAft>
                <a:spcPts val="0"/>
              </a:spcAft>
              <a:buClr>
                <a:schemeClr val="dk1"/>
              </a:buClr>
              <a:buSzPts val="2800"/>
              <a:buChar char="❖"/>
            </a:pPr>
            <a:r>
              <a:rPr lang="en-US" sz="2800">
                <a:solidFill>
                  <a:schemeClr val="dk1"/>
                </a:solidFill>
              </a:rPr>
              <a:t>Treated staff professionally and respectfully</a:t>
            </a:r>
            <a:endParaRPr sz="2800">
              <a:solidFill>
                <a:schemeClr val="dk1"/>
              </a:solidFill>
            </a:endParaRPr>
          </a:p>
          <a:p>
            <a:pPr marL="457200" lvl="0" indent="-406400" algn="l" rtl="0">
              <a:lnSpc>
                <a:spcPct val="100000"/>
              </a:lnSpc>
              <a:spcBef>
                <a:spcPts val="0"/>
              </a:spcBef>
              <a:spcAft>
                <a:spcPts val="0"/>
              </a:spcAft>
              <a:buClr>
                <a:schemeClr val="dk1"/>
              </a:buClr>
              <a:buSzPts val="2800"/>
              <a:buChar char="❖"/>
            </a:pPr>
            <a:r>
              <a:rPr lang="en-US" sz="2800">
                <a:solidFill>
                  <a:schemeClr val="dk1"/>
                </a:solidFill>
              </a:rPr>
              <a:t>Stayed vigilant in order to meet deadlines</a:t>
            </a:r>
            <a:endParaRPr sz="2800">
              <a:solidFill>
                <a:schemeClr val="accent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One thing that surprised me</a:t>
            </a:r>
            <a:endParaRPr/>
          </a:p>
        </p:txBody>
      </p:sp>
      <p:sp>
        <p:nvSpPr>
          <p:cNvPr id="556" name="Google Shape;556;p8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203200" lvl="0" indent="0" algn="l" rtl="0">
              <a:lnSpc>
                <a:spcPct val="100000"/>
              </a:lnSpc>
              <a:spcBef>
                <a:spcPts val="0"/>
              </a:spcBef>
              <a:spcAft>
                <a:spcPts val="0"/>
              </a:spcAft>
              <a:buClr>
                <a:srgbClr val="595959"/>
              </a:buClr>
              <a:buSzPts val="3200"/>
              <a:buNone/>
            </a:pPr>
            <a:r>
              <a:rPr lang="en-US" sz="2800">
                <a:solidFill>
                  <a:schemeClr val="dk1"/>
                </a:solidFill>
              </a:rPr>
              <a:t>Was how fun it would be to complete work and how fast I would finish up my assignments  </a:t>
            </a:r>
            <a:endParaRPr sz="2800">
              <a:solidFill>
                <a:schemeClr val="dk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pic>
        <p:nvPicPr>
          <p:cNvPr id="557" name="Google Shape;557;p85"/>
          <p:cNvPicPr preferRelativeResize="0"/>
          <p:nvPr/>
        </p:nvPicPr>
        <p:blipFill rotWithShape="1">
          <a:blip r:embed="rId3">
            <a:alphaModFix/>
          </a:blip>
          <a:srcRect l="2477"/>
          <a:stretch/>
        </p:blipFill>
        <p:spPr>
          <a:xfrm>
            <a:off x="457200" y="2655050"/>
            <a:ext cx="4376798" cy="3365874"/>
          </a:xfrm>
          <a:prstGeom prst="rect">
            <a:avLst/>
          </a:prstGeom>
          <a:noFill/>
          <a:ln>
            <a:noFill/>
          </a:ln>
        </p:spPr>
      </p:pic>
      <p:pic>
        <p:nvPicPr>
          <p:cNvPr id="558" name="Google Shape;558;p85"/>
          <p:cNvPicPr preferRelativeResize="0"/>
          <p:nvPr/>
        </p:nvPicPr>
        <p:blipFill rotWithShape="1">
          <a:blip r:embed="rId4">
            <a:alphaModFix/>
          </a:blip>
          <a:srcRect/>
          <a:stretch/>
        </p:blipFill>
        <p:spPr>
          <a:xfrm>
            <a:off x="5428475" y="2655050"/>
            <a:ext cx="3002000" cy="400267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A Highlight of My Experience</a:t>
            </a:r>
            <a:endParaRPr/>
          </a:p>
        </p:txBody>
      </p:sp>
      <p:sp>
        <p:nvSpPr>
          <p:cNvPr id="564" name="Google Shape;564;p86"/>
          <p:cNvSpPr txBox="1">
            <a:spLocks noGrp="1"/>
          </p:cNvSpPr>
          <p:nvPr>
            <p:ph type="body" idx="1"/>
          </p:nvPr>
        </p:nvSpPr>
        <p:spPr>
          <a:xfrm>
            <a:off x="457200" y="1417650"/>
            <a:ext cx="8229600" cy="4526100"/>
          </a:xfrm>
          <a:prstGeom prst="rect">
            <a:avLst/>
          </a:prstGeom>
          <a:noFill/>
          <a:ln>
            <a:noFill/>
          </a:ln>
        </p:spPr>
        <p:txBody>
          <a:bodyPr spcFirstLastPara="1" wrap="square" lIns="91425" tIns="45700" rIns="91425" bIns="45700" anchor="t" anchorCtr="0">
            <a:normAutofit/>
          </a:bodyPr>
          <a:lstStyle/>
          <a:p>
            <a:pPr marL="203200" lvl="0" indent="0" algn="l" rtl="0">
              <a:lnSpc>
                <a:spcPct val="100000"/>
              </a:lnSpc>
              <a:spcBef>
                <a:spcPts val="0"/>
              </a:spcBef>
              <a:spcAft>
                <a:spcPts val="0"/>
              </a:spcAft>
              <a:buClr>
                <a:srgbClr val="595959"/>
              </a:buClr>
              <a:buSzPts val="3200"/>
              <a:buNone/>
            </a:pPr>
            <a:r>
              <a:rPr lang="en-US" sz="2800">
                <a:solidFill>
                  <a:schemeClr val="dk1"/>
                </a:solidFill>
              </a:rPr>
              <a:t>Would be talking and learning from the Auditors in the department.</a:t>
            </a:r>
            <a:endParaRPr sz="2800">
              <a:solidFill>
                <a:schemeClr val="dk1"/>
              </a:solidFill>
            </a:endParaRPr>
          </a:p>
          <a:p>
            <a:pPr marL="203200" lvl="0" indent="0" algn="l" rtl="0">
              <a:lnSpc>
                <a:spcPct val="100000"/>
              </a:lnSpc>
              <a:spcBef>
                <a:spcPts val="0"/>
              </a:spcBef>
              <a:spcAft>
                <a:spcPts val="0"/>
              </a:spcAft>
              <a:buClr>
                <a:srgbClr val="595959"/>
              </a:buClr>
              <a:buSzPts val="3200"/>
              <a:buNone/>
            </a:pPr>
            <a:endParaRPr>
              <a:solidFill>
                <a:schemeClr val="dk1"/>
              </a:solidFill>
            </a:endParaRPr>
          </a:p>
        </p:txBody>
      </p:sp>
      <p:pic>
        <p:nvPicPr>
          <p:cNvPr id="565" name="Google Shape;565;p86"/>
          <p:cNvPicPr preferRelativeResize="0"/>
          <p:nvPr/>
        </p:nvPicPr>
        <p:blipFill rotWithShape="1">
          <a:blip r:embed="rId3">
            <a:alphaModFix/>
          </a:blip>
          <a:srcRect/>
          <a:stretch/>
        </p:blipFill>
        <p:spPr>
          <a:xfrm>
            <a:off x="1848363" y="2347950"/>
            <a:ext cx="5447276" cy="408542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A Highlight of My Experience</a:t>
            </a:r>
            <a:endParaRPr/>
          </a:p>
        </p:txBody>
      </p:sp>
      <p:sp>
        <p:nvSpPr>
          <p:cNvPr id="571" name="Google Shape;571;p8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2800">
                <a:solidFill>
                  <a:schemeClr val="dk1"/>
                </a:solidFill>
              </a:rPr>
              <a:t>Would be performing the Annual Inventory at the Facilities Warehouse.</a:t>
            </a:r>
            <a:endParaRPr sz="2800">
              <a:solidFill>
                <a:schemeClr val="dk1"/>
              </a:solidFill>
            </a:endParaRPr>
          </a:p>
          <a:p>
            <a:pPr marL="457200" lvl="0" indent="-317500" algn="l" rtl="0">
              <a:lnSpc>
                <a:spcPct val="100000"/>
              </a:lnSpc>
              <a:spcBef>
                <a:spcPts val="0"/>
              </a:spcBef>
              <a:spcAft>
                <a:spcPts val="0"/>
              </a:spcAft>
              <a:buClr>
                <a:schemeClr val="dk1"/>
              </a:buClr>
              <a:buSzPts val="1400"/>
              <a:buChar char="❖"/>
            </a:pPr>
            <a:r>
              <a:rPr lang="en-US" sz="2800">
                <a:solidFill>
                  <a:schemeClr val="dk1"/>
                </a:solidFill>
              </a:rPr>
              <a:t> Counted 25 items from paper to shelf </a:t>
            </a:r>
            <a:endParaRPr sz="2800">
              <a:solidFill>
                <a:schemeClr val="dk1"/>
              </a:solidFill>
            </a:endParaRPr>
          </a:p>
          <a:p>
            <a:pPr marL="457200" lvl="0" indent="-342900" algn="l" rtl="0">
              <a:lnSpc>
                <a:spcPct val="100000"/>
              </a:lnSpc>
              <a:spcBef>
                <a:spcPts val="0"/>
              </a:spcBef>
              <a:spcAft>
                <a:spcPts val="0"/>
              </a:spcAft>
              <a:buClr>
                <a:schemeClr val="dk1"/>
              </a:buClr>
              <a:buSzPts val="1800"/>
              <a:buChar char="❖"/>
            </a:pPr>
            <a:r>
              <a:rPr lang="en-US" sz="2800">
                <a:solidFill>
                  <a:schemeClr val="dk1"/>
                </a:solidFill>
              </a:rPr>
              <a:t> Counted an additional 10 items from </a:t>
            </a:r>
            <a:r>
              <a:rPr lang="en-US">
                <a:solidFill>
                  <a:schemeClr val="dk1"/>
                </a:solidFill>
              </a:rPr>
              <a:t>shelf to paper</a:t>
            </a:r>
            <a:endParaRPr>
              <a:solidFill>
                <a:schemeClr val="dk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pic>
        <p:nvPicPr>
          <p:cNvPr id="572" name="Google Shape;572;p87"/>
          <p:cNvPicPr preferRelativeResize="0"/>
          <p:nvPr/>
        </p:nvPicPr>
        <p:blipFill rotWithShape="1">
          <a:blip r:embed="rId3">
            <a:alphaModFix/>
          </a:blip>
          <a:srcRect/>
          <a:stretch/>
        </p:blipFill>
        <p:spPr>
          <a:xfrm>
            <a:off x="229775" y="3429000"/>
            <a:ext cx="4675275" cy="2922825"/>
          </a:xfrm>
          <a:prstGeom prst="rect">
            <a:avLst/>
          </a:prstGeom>
          <a:noFill/>
          <a:ln>
            <a:noFill/>
          </a:ln>
        </p:spPr>
      </p:pic>
      <p:pic>
        <p:nvPicPr>
          <p:cNvPr id="573" name="Google Shape;573;p87"/>
          <p:cNvPicPr preferRelativeResize="0"/>
          <p:nvPr/>
        </p:nvPicPr>
        <p:blipFill rotWithShape="1">
          <a:blip r:embed="rId4">
            <a:alphaModFix/>
          </a:blip>
          <a:srcRect/>
          <a:stretch/>
        </p:blipFill>
        <p:spPr>
          <a:xfrm>
            <a:off x="5533850" y="3429000"/>
            <a:ext cx="2571752" cy="342900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In Conclusion </a:t>
            </a:r>
            <a:endParaRPr/>
          </a:p>
        </p:txBody>
      </p:sp>
      <p:sp>
        <p:nvSpPr>
          <p:cNvPr id="579" name="Google Shape;579;p88"/>
          <p:cNvSpPr txBox="1">
            <a:spLocks noGrp="1"/>
          </p:cNvSpPr>
          <p:nvPr>
            <p:ph type="body" idx="1"/>
          </p:nvPr>
        </p:nvSpPr>
        <p:spPr>
          <a:xfrm>
            <a:off x="457200" y="1741600"/>
            <a:ext cx="8229600" cy="4526100"/>
          </a:xfrm>
          <a:prstGeom prst="rect">
            <a:avLst/>
          </a:prstGeom>
          <a:noFill/>
          <a:ln>
            <a:noFill/>
          </a:ln>
        </p:spPr>
        <p:txBody>
          <a:bodyPr spcFirstLastPara="1" wrap="square" lIns="91425" tIns="45700" rIns="91425" bIns="45700" anchor="t" anchorCtr="0">
            <a:normAutofit lnSpcReduction="10000"/>
          </a:bodyPr>
          <a:lstStyle/>
          <a:p>
            <a:pPr marL="203200" lvl="0" indent="0" algn="l" rtl="0">
              <a:lnSpc>
                <a:spcPct val="100000"/>
              </a:lnSpc>
              <a:spcBef>
                <a:spcPts val="0"/>
              </a:spcBef>
              <a:spcAft>
                <a:spcPts val="0"/>
              </a:spcAft>
              <a:buClr>
                <a:srgbClr val="595959"/>
              </a:buClr>
              <a:buSzPts val="3200"/>
              <a:buNone/>
            </a:pPr>
            <a:r>
              <a:rPr lang="en-US" sz="2800">
                <a:solidFill>
                  <a:schemeClr val="dk1"/>
                </a:solidFill>
              </a:rPr>
              <a:t>I feel I gained a better understanding of the sets of skills and knowledge of an Internal Auditor. I learned a few technical skills on Excel with formulas and formatting.  </a:t>
            </a:r>
            <a:endParaRPr sz="2800">
              <a:solidFill>
                <a:schemeClr val="dk1"/>
              </a:solidFill>
            </a:endParaRPr>
          </a:p>
          <a:p>
            <a:pPr marL="342900" lvl="0" indent="-139700" algn="l" rtl="0">
              <a:lnSpc>
                <a:spcPct val="100000"/>
              </a:lnSpc>
              <a:spcBef>
                <a:spcPts val="0"/>
              </a:spcBef>
              <a:spcAft>
                <a:spcPts val="0"/>
              </a:spcAft>
              <a:buClr>
                <a:srgbClr val="595959"/>
              </a:buClr>
              <a:buSzPts val="3200"/>
              <a:buNone/>
            </a:pPr>
            <a:endParaRPr sz="2800">
              <a:solidFill>
                <a:schemeClr val="dk1"/>
              </a:solidFill>
            </a:endParaRPr>
          </a:p>
          <a:p>
            <a:pPr marL="203200" lvl="0" indent="0" algn="l" rtl="0">
              <a:lnSpc>
                <a:spcPct val="100000"/>
              </a:lnSpc>
              <a:spcBef>
                <a:spcPts val="0"/>
              </a:spcBef>
              <a:spcAft>
                <a:spcPts val="0"/>
              </a:spcAft>
              <a:buClr>
                <a:srgbClr val="595959"/>
              </a:buClr>
              <a:buSzPts val="3200"/>
              <a:buNone/>
            </a:pPr>
            <a:r>
              <a:rPr lang="en-US" sz="2800">
                <a:solidFill>
                  <a:schemeClr val="dk1"/>
                </a:solidFill>
              </a:rPr>
              <a:t>I would tell my friends to apply for an internship because it was a fun experience to learn and develop soft skills. Another thing would I would tell them to apply for one is to be exposed to a different setting.</a:t>
            </a:r>
            <a:endParaRPr sz="2800">
              <a:solidFill>
                <a:schemeClr val="dk1"/>
              </a:solidFill>
            </a:endParaRPr>
          </a:p>
          <a:p>
            <a:pPr marL="0" lvl="0" indent="0" algn="l" rtl="0">
              <a:lnSpc>
                <a:spcPct val="100000"/>
              </a:lnSpc>
              <a:spcBef>
                <a:spcPts val="0"/>
              </a:spcBef>
              <a:spcAft>
                <a:spcPts val="0"/>
              </a:spcAft>
              <a:buClr>
                <a:srgbClr val="595959"/>
              </a:buClr>
              <a:buSzPts val="3200"/>
              <a:buNone/>
            </a:pPr>
            <a:endParaRPr>
              <a:solidFill>
                <a:schemeClr val="accent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9"/>
          <p:cNvSpPr txBox="1">
            <a:spLocks noGrp="1"/>
          </p:cNvSpPr>
          <p:nvPr>
            <p:ph type="ctrTitle"/>
          </p:nvPr>
        </p:nvSpPr>
        <p:spPr>
          <a:xfrm>
            <a:off x="505046" y="1233875"/>
            <a:ext cx="8202900" cy="3390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FFFFFF"/>
              </a:buClr>
              <a:buSzPts val="7200"/>
              <a:buFont typeface="Rockwell"/>
              <a:buNone/>
            </a:pPr>
            <a:r>
              <a:rPr lang="en-US"/>
              <a:t>Thank you</a:t>
            </a:r>
            <a:endParaRPr/>
          </a:p>
        </p:txBody>
      </p:sp>
      <p:sp>
        <p:nvSpPr>
          <p:cNvPr id="585" name="Google Shape;585;p89"/>
          <p:cNvSpPr txBox="1"/>
          <p:nvPr/>
        </p:nvSpPr>
        <p:spPr>
          <a:xfrm>
            <a:off x="457200" y="5768867"/>
            <a:ext cx="4830900" cy="60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chemeClr val="lt1"/>
                </a:solidFill>
                <a:latin typeface="Arial"/>
                <a:ea typeface="Arial"/>
                <a:cs typeface="Arial"/>
                <a:sym typeface="Arial"/>
              </a:rPr>
              <a:t>Date: 08/04/2023</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chemeClr val="lt1"/>
                </a:solidFill>
                <a:latin typeface="Arial"/>
                <a:ea typeface="Arial"/>
                <a:cs typeface="Arial"/>
                <a:sym typeface="Arial"/>
              </a:rPr>
              <a:t>Presenter: Carlos Sanchez</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67A2B9"/>
        </a:solidFill>
        <a:effectLst/>
      </p:bgPr>
    </p:bg>
    <p:spTree>
      <p:nvGrpSpPr>
        <p:cNvPr id="1" name="Shape 589"/>
        <p:cNvGrpSpPr/>
        <p:nvPr/>
      </p:nvGrpSpPr>
      <p:grpSpPr>
        <a:xfrm>
          <a:off x="0" y="0"/>
          <a:ext cx="0" cy="0"/>
          <a:chOff x="0" y="0"/>
          <a:chExt cx="0" cy="0"/>
        </a:xfrm>
      </p:grpSpPr>
      <p:sp>
        <p:nvSpPr>
          <p:cNvPr id="590" name="Google Shape;590;p90"/>
          <p:cNvSpPr txBox="1">
            <a:spLocks noGrp="1"/>
          </p:cNvSpPr>
          <p:nvPr>
            <p:ph type="ctrTitle"/>
          </p:nvPr>
        </p:nvSpPr>
        <p:spPr>
          <a:xfrm>
            <a:off x="457200" y="883002"/>
            <a:ext cx="7772400" cy="1714800"/>
          </a:xfrm>
          <a:prstGeom prst="rect">
            <a:avLst/>
          </a:prstGeom>
          <a:noFill/>
          <a:ln>
            <a:noFill/>
          </a:ln>
        </p:spPr>
        <p:txBody>
          <a:bodyPr spcFirstLastPara="1" wrap="square" lIns="0" tIns="0" rIns="0" bIns="0" anchor="b" anchorCtr="0">
            <a:noAutofit/>
          </a:bodyPr>
          <a:lstStyle/>
          <a:p>
            <a:pPr marL="0" lvl="0" indent="0" algn="l" rtl="0">
              <a:lnSpc>
                <a:spcPct val="94444"/>
              </a:lnSpc>
              <a:spcBef>
                <a:spcPts val="0"/>
              </a:spcBef>
              <a:spcAft>
                <a:spcPts val="0"/>
              </a:spcAft>
              <a:buClr>
                <a:srgbClr val="FFFFFF"/>
              </a:buClr>
              <a:buSzPts val="7200"/>
              <a:buFont typeface="Rockwell"/>
              <a:buNone/>
            </a:pPr>
            <a:r>
              <a:rPr lang="en-US" sz="5200">
                <a:solidFill>
                  <a:schemeClr val="accent1"/>
                </a:solidFill>
              </a:rPr>
              <a:t>Dominic Goff</a:t>
            </a:r>
            <a:r>
              <a:rPr lang="en-US" sz="6600">
                <a:solidFill>
                  <a:schemeClr val="accent1"/>
                </a:solidFill>
              </a:rPr>
              <a:t> </a:t>
            </a:r>
            <a:endParaRPr sz="6600">
              <a:solidFill>
                <a:schemeClr val="accent1"/>
              </a:solidFill>
            </a:endParaRPr>
          </a:p>
        </p:txBody>
      </p:sp>
      <p:sp>
        <p:nvSpPr>
          <p:cNvPr id="591" name="Google Shape;591;p90"/>
          <p:cNvSpPr txBox="1">
            <a:spLocks noGrp="1"/>
          </p:cNvSpPr>
          <p:nvPr>
            <p:ph type="subTitle" idx="1"/>
          </p:nvPr>
        </p:nvSpPr>
        <p:spPr>
          <a:xfrm>
            <a:off x="457200" y="2630376"/>
            <a:ext cx="7677300" cy="17526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FFFFFF"/>
              </a:buClr>
              <a:buSzPts val="2800"/>
              <a:buNone/>
            </a:pPr>
            <a:r>
              <a:rPr lang="en-US"/>
              <a:t>at Operations: HVAC</a:t>
            </a:r>
            <a:endParaRPr/>
          </a:p>
        </p:txBody>
      </p:sp>
      <p:sp>
        <p:nvSpPr>
          <p:cNvPr id="592" name="Google Shape;592;p90"/>
          <p:cNvSpPr txBox="1"/>
          <p:nvPr/>
        </p:nvSpPr>
        <p:spPr>
          <a:xfrm>
            <a:off x="457200" y="5768869"/>
            <a:ext cx="4830900" cy="65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 </a:t>
            </a:r>
            <a:r>
              <a:rPr lang="en-US" sz="1800" i="1">
                <a:solidFill>
                  <a:schemeClr val="lt1"/>
                </a:solidFill>
              </a:rPr>
              <a:t>07</a:t>
            </a:r>
            <a:r>
              <a:rPr lang="en-US" sz="1800" b="0" i="1" u="none" strike="noStrike" cap="none">
                <a:solidFill>
                  <a:schemeClr val="lt1"/>
                </a:solidFill>
                <a:latin typeface="Arial"/>
                <a:ea typeface="Arial"/>
                <a:cs typeface="Arial"/>
                <a:sym typeface="Arial"/>
              </a:rPr>
              <a:t>/</a:t>
            </a:r>
            <a:r>
              <a:rPr lang="en-US" sz="1800" i="1">
                <a:solidFill>
                  <a:schemeClr val="lt1"/>
                </a:solidFill>
              </a:rPr>
              <a:t>16</a:t>
            </a:r>
            <a:r>
              <a:rPr lang="en-US" sz="1800" b="0" i="1" u="none" strike="noStrike" cap="none">
                <a:solidFill>
                  <a:schemeClr val="lt1"/>
                </a:solidFill>
                <a:latin typeface="Arial"/>
                <a:ea typeface="Arial"/>
                <a:cs typeface="Arial"/>
                <a:sym typeface="Arial"/>
              </a:rPr>
              <a:t>/20</a:t>
            </a:r>
            <a:r>
              <a:rPr lang="en-US" sz="1800" i="1">
                <a:solidFill>
                  <a:schemeClr val="lt1"/>
                </a:solidFill>
              </a:rPr>
              <a:t>23</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Introduction</a:t>
            </a:r>
            <a:endParaRPr/>
          </a:p>
        </p:txBody>
      </p:sp>
      <p:sp>
        <p:nvSpPr>
          <p:cNvPr id="598" name="Google Shape;598;p91"/>
          <p:cNvSpPr txBox="1">
            <a:spLocks noGrp="1"/>
          </p:cNvSpPr>
          <p:nvPr>
            <p:ph type="body" idx="1"/>
          </p:nvPr>
        </p:nvSpPr>
        <p:spPr>
          <a:xfrm>
            <a:off x="457200" y="1600200"/>
            <a:ext cx="42879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80000"/>
              </a:lnSpc>
              <a:spcBef>
                <a:spcPts val="0"/>
              </a:spcBef>
              <a:spcAft>
                <a:spcPts val="0"/>
              </a:spcAft>
              <a:buClr>
                <a:srgbClr val="595959"/>
              </a:buClr>
              <a:buSzPts val="2720"/>
              <a:buNone/>
            </a:pPr>
            <a:r>
              <a:rPr lang="en-US" sz="2620">
                <a:solidFill>
                  <a:schemeClr val="accent1"/>
                </a:solidFill>
              </a:rPr>
              <a:t>Hello everyone! </a:t>
            </a:r>
            <a:endParaRPr sz="2620">
              <a:solidFill>
                <a:schemeClr val="accent1"/>
              </a:solidFill>
            </a:endParaRPr>
          </a:p>
          <a:p>
            <a:pPr marL="342900" lvl="0" indent="-139700" algn="l" rtl="0">
              <a:lnSpc>
                <a:spcPct val="80000"/>
              </a:lnSpc>
              <a:spcBef>
                <a:spcPts val="0"/>
              </a:spcBef>
              <a:spcAft>
                <a:spcPts val="0"/>
              </a:spcAft>
              <a:buClr>
                <a:srgbClr val="595959"/>
              </a:buClr>
              <a:buSzPts val="2720"/>
              <a:buNone/>
            </a:pPr>
            <a:r>
              <a:rPr lang="en-US" sz="2620">
                <a:solidFill>
                  <a:schemeClr val="accent1"/>
                </a:solidFill>
              </a:rPr>
              <a:t>Some things u want you to know about me is that I…</a:t>
            </a:r>
            <a:endParaRPr sz="2620">
              <a:solidFill>
                <a:schemeClr val="accent1"/>
              </a:solidFill>
            </a:endParaRPr>
          </a:p>
          <a:p>
            <a:pPr marL="342900" lvl="0" indent="-139700" algn="l" rtl="0">
              <a:lnSpc>
                <a:spcPct val="80000"/>
              </a:lnSpc>
              <a:spcBef>
                <a:spcPts val="0"/>
              </a:spcBef>
              <a:spcAft>
                <a:spcPts val="0"/>
              </a:spcAft>
              <a:buClr>
                <a:srgbClr val="595959"/>
              </a:buClr>
              <a:buSzPts val="2720"/>
              <a:buNone/>
            </a:pPr>
            <a:endParaRPr sz="2620">
              <a:solidFill>
                <a:schemeClr val="accent1"/>
              </a:solidFill>
            </a:endParaRPr>
          </a:p>
          <a:p>
            <a:pPr marL="1371600" lvl="0" indent="-319405" algn="l" rtl="0">
              <a:lnSpc>
                <a:spcPct val="80000"/>
              </a:lnSpc>
              <a:spcBef>
                <a:spcPts val="0"/>
              </a:spcBef>
              <a:spcAft>
                <a:spcPts val="0"/>
              </a:spcAft>
              <a:buClr>
                <a:schemeClr val="accent1"/>
              </a:buClr>
              <a:buSzPts val="1430"/>
              <a:buChar char="•"/>
            </a:pPr>
            <a:r>
              <a:rPr lang="en-US" sz="2620">
                <a:solidFill>
                  <a:schemeClr val="accent1"/>
                </a:solidFill>
              </a:rPr>
              <a:t>go to Cast Tech High School</a:t>
            </a:r>
            <a:endParaRPr sz="2620">
              <a:solidFill>
                <a:schemeClr val="accent1"/>
              </a:solidFill>
            </a:endParaRPr>
          </a:p>
          <a:p>
            <a:pPr marL="1371600" lvl="0" indent="-319405" algn="l" rtl="0">
              <a:lnSpc>
                <a:spcPct val="80000"/>
              </a:lnSpc>
              <a:spcBef>
                <a:spcPts val="0"/>
              </a:spcBef>
              <a:spcAft>
                <a:spcPts val="0"/>
              </a:spcAft>
              <a:buClr>
                <a:schemeClr val="accent1"/>
              </a:buClr>
              <a:buSzPts val="1430"/>
              <a:buChar char="•"/>
            </a:pPr>
            <a:r>
              <a:rPr lang="en-US" sz="2620">
                <a:solidFill>
                  <a:schemeClr val="accent1"/>
                </a:solidFill>
              </a:rPr>
              <a:t>am a Rising Senior</a:t>
            </a:r>
            <a:endParaRPr sz="2620">
              <a:solidFill>
                <a:schemeClr val="accent1"/>
              </a:solidFill>
            </a:endParaRPr>
          </a:p>
          <a:p>
            <a:pPr marL="1371600" lvl="0" indent="-319405" algn="l" rtl="0">
              <a:lnSpc>
                <a:spcPct val="80000"/>
              </a:lnSpc>
              <a:spcBef>
                <a:spcPts val="0"/>
              </a:spcBef>
              <a:spcAft>
                <a:spcPts val="0"/>
              </a:spcAft>
              <a:buClr>
                <a:schemeClr val="accent1"/>
              </a:buClr>
              <a:buSzPts val="1430"/>
              <a:buChar char="•"/>
            </a:pPr>
            <a:r>
              <a:rPr lang="en-US" sz="2620">
                <a:solidFill>
                  <a:schemeClr val="accent1"/>
                </a:solidFill>
              </a:rPr>
              <a:t>an aspiring engineer</a:t>
            </a:r>
            <a:endParaRPr sz="2620">
              <a:solidFill>
                <a:schemeClr val="accent1"/>
              </a:solidFill>
            </a:endParaRPr>
          </a:p>
          <a:p>
            <a:pPr marL="1371600" lvl="0" indent="-319405" algn="l" rtl="0">
              <a:lnSpc>
                <a:spcPct val="80000"/>
              </a:lnSpc>
              <a:spcBef>
                <a:spcPts val="0"/>
              </a:spcBef>
              <a:spcAft>
                <a:spcPts val="0"/>
              </a:spcAft>
              <a:buClr>
                <a:schemeClr val="accent1"/>
              </a:buClr>
              <a:buSzPts val="1430"/>
              <a:buChar char="•"/>
            </a:pPr>
            <a:r>
              <a:rPr lang="en-US" sz="2620">
                <a:solidFill>
                  <a:schemeClr val="accent1"/>
                </a:solidFill>
              </a:rPr>
              <a:t>like cars and playing basketball </a:t>
            </a:r>
            <a:endParaRPr sz="2620">
              <a:solidFill>
                <a:schemeClr val="accent1"/>
              </a:solidFill>
            </a:endParaRPr>
          </a:p>
        </p:txBody>
      </p:sp>
      <p:pic>
        <p:nvPicPr>
          <p:cNvPr id="599" name="Google Shape;599;p91"/>
          <p:cNvPicPr preferRelativeResize="0"/>
          <p:nvPr/>
        </p:nvPicPr>
        <p:blipFill>
          <a:blip r:embed="rId3">
            <a:alphaModFix/>
          </a:blip>
          <a:stretch>
            <a:fillRect/>
          </a:stretch>
        </p:blipFill>
        <p:spPr>
          <a:xfrm>
            <a:off x="4702475" y="653673"/>
            <a:ext cx="4287900" cy="5550675"/>
          </a:xfrm>
          <a:prstGeom prst="rect">
            <a:avLst/>
          </a:prstGeom>
          <a:noFill/>
          <a:ln w="38100" cap="flat" cmpd="sng">
            <a:solidFill>
              <a:schemeClr val="accen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1E3D7B"/>
              </a:buClr>
              <a:buSzPct val="100000"/>
              <a:buFont typeface="Rockwell"/>
              <a:buNone/>
            </a:pPr>
            <a:r>
              <a:rPr lang="en-US"/>
              <a:t>My supervisor would say the standout things …… </a:t>
            </a:r>
            <a:endParaRPr/>
          </a:p>
        </p:txBody>
      </p:sp>
      <p:sp>
        <p:nvSpPr>
          <p:cNvPr id="115" name="Google Shape;115;p2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rgbClr val="595959"/>
              </a:buClr>
              <a:buSzPts val="3200"/>
              <a:buNone/>
            </a:pPr>
            <a:r>
              <a:rPr lang="en-US">
                <a:solidFill>
                  <a:schemeClr val="accent1"/>
                </a:solidFill>
              </a:rPr>
              <a:t>“ </a:t>
            </a:r>
            <a:r>
              <a:rPr lang="en-US" sz="2100">
                <a:solidFill>
                  <a:srgbClr val="242424"/>
                </a:solidFill>
                <a:highlight>
                  <a:srgbClr val="FFFFFF"/>
                </a:highlight>
                <a:latin typeface="Calibri"/>
                <a:ea typeface="Calibri"/>
                <a:cs typeface="Calibri"/>
                <a:sym typeface="Calibri"/>
              </a:rPr>
              <a:t>One of the standout things Luis did was quietly take some amazing photos of the entire internship program. The composition, clarity, and vision for storytelling were amazing, and leave a legacy of this summer program for years to come.</a:t>
            </a:r>
            <a:r>
              <a:rPr lang="en-US" sz="2100">
                <a:solidFill>
                  <a:schemeClr val="accent1"/>
                </a:solidFill>
                <a:highlight>
                  <a:srgbClr val="FFFFFF"/>
                </a:highlight>
                <a:latin typeface="Calibri"/>
                <a:ea typeface="Calibri"/>
                <a:cs typeface="Calibri"/>
                <a:sym typeface="Calibri"/>
              </a:rPr>
              <a:t> “ Allison Boeger, Sr. Publications Editor</a:t>
            </a:r>
            <a:endParaRPr sz="2100">
              <a:solidFill>
                <a:schemeClr val="accent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100">
                <a:solidFill>
                  <a:srgbClr val="242424"/>
                </a:solidFill>
                <a:highlight>
                  <a:srgbClr val="FFFFFF"/>
                </a:highlight>
                <a:latin typeface="Calibri"/>
                <a:ea typeface="Calibri"/>
                <a:cs typeface="Calibri"/>
                <a:sym typeface="Calibri"/>
              </a:rPr>
              <a:t> </a:t>
            </a:r>
            <a:endParaRPr sz="2100">
              <a:solidFill>
                <a:srgbClr val="242424"/>
              </a:solidFill>
              <a:highlight>
                <a:srgbClr val="FFFFFF"/>
              </a:highlight>
              <a:latin typeface="Calibri"/>
              <a:ea typeface="Calibri"/>
              <a:cs typeface="Calibri"/>
              <a:sym typeface="Calibri"/>
            </a:endParaRPr>
          </a:p>
          <a:p>
            <a:pPr marL="342900" lvl="0" indent="-139700" algn="l" rtl="0">
              <a:spcBef>
                <a:spcPts val="0"/>
              </a:spcBef>
              <a:spcAft>
                <a:spcPts val="0"/>
              </a:spcAft>
              <a:buClr>
                <a:srgbClr val="595959"/>
              </a:buClr>
              <a:buSzPts val="3200"/>
              <a:buNone/>
            </a:pPr>
            <a:endParaRPr sz="4700">
              <a:solidFill>
                <a:srgbClr val="1E3D7B"/>
              </a:solidFill>
              <a:latin typeface="Rockwell"/>
              <a:ea typeface="Rockwell"/>
              <a:cs typeface="Rockwell"/>
              <a:sym typeface="Rockwell"/>
            </a:endParaRPr>
          </a:p>
          <a:p>
            <a:pPr marL="342900" lvl="0" indent="-139700" algn="l" rtl="0">
              <a:spcBef>
                <a:spcPts val="0"/>
              </a:spcBef>
              <a:spcAft>
                <a:spcPts val="0"/>
              </a:spcAft>
              <a:buClr>
                <a:srgbClr val="595959"/>
              </a:buClr>
              <a:buSzPts val="3200"/>
              <a:buNone/>
            </a:pPr>
            <a:r>
              <a:rPr lang="en-US" sz="2500">
                <a:solidFill>
                  <a:schemeClr val="accent1"/>
                </a:solidFill>
              </a:rPr>
              <a:t> </a:t>
            </a:r>
            <a:endParaRPr sz="2500">
              <a:solidFill>
                <a:schemeClr val="accent1"/>
              </a:solidFill>
            </a:endParaRPr>
          </a:p>
          <a:p>
            <a:pPr marL="342900" lvl="0" indent="-139700" algn="l" rtl="0">
              <a:spcBef>
                <a:spcPts val="0"/>
              </a:spcBef>
              <a:spcAft>
                <a:spcPts val="0"/>
              </a:spcAft>
              <a:buClr>
                <a:srgbClr val="595959"/>
              </a:buClr>
              <a:buSzPts val="3200"/>
              <a:buNone/>
            </a:pPr>
            <a:endParaRPr>
              <a:solidFill>
                <a:schemeClr val="accent1"/>
              </a:solidFill>
            </a:endParaRPr>
          </a:p>
        </p:txBody>
      </p:sp>
      <p:pic>
        <p:nvPicPr>
          <p:cNvPr id="116" name="Google Shape;116;p20"/>
          <p:cNvPicPr preferRelativeResize="0"/>
          <p:nvPr/>
        </p:nvPicPr>
        <p:blipFill rotWithShape="1">
          <a:blip r:embed="rId3">
            <a:alphaModFix/>
          </a:blip>
          <a:srcRect t="26713"/>
          <a:stretch/>
        </p:blipFill>
        <p:spPr>
          <a:xfrm>
            <a:off x="2114800" y="3429000"/>
            <a:ext cx="6177050" cy="2603301"/>
          </a:xfrm>
          <a:prstGeom prst="rect">
            <a:avLst/>
          </a:prstGeom>
          <a:noFill/>
          <a:ln>
            <a:noFill/>
          </a:ln>
        </p:spPr>
      </p:pic>
      <p:sp>
        <p:nvSpPr>
          <p:cNvPr id="117" name="Google Shape;117;p20"/>
          <p:cNvSpPr txBox="1"/>
          <p:nvPr/>
        </p:nvSpPr>
        <p:spPr>
          <a:xfrm>
            <a:off x="301100" y="5872925"/>
            <a:ext cx="7181400" cy="658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FFFFFF"/>
              </a:buClr>
              <a:buSzPts val="1800"/>
              <a:buFont typeface="Arial"/>
              <a:buNone/>
            </a:pPr>
            <a:endParaRPr>
              <a:solidFill>
                <a:srgbClr val="FFFF00"/>
              </a:solidFill>
            </a:endParaRPr>
          </a:p>
          <a:p>
            <a:pPr marL="0" marR="0" lvl="0" indent="0" algn="l" rtl="0">
              <a:spcBef>
                <a:spcPts val="0"/>
              </a:spcBef>
              <a:spcAft>
                <a:spcPts val="0"/>
              </a:spcAft>
              <a:buClr>
                <a:srgbClr val="FFFFFF"/>
              </a:buClr>
              <a:buSzPts val="1800"/>
              <a:buFont typeface="Arial"/>
              <a:buNone/>
            </a:pPr>
            <a:r>
              <a:rPr lang="en-US" sz="1800" b="0" i="1" u="none" strike="noStrike" cap="none">
                <a:solidFill>
                  <a:schemeClr val="dk1"/>
                </a:solidFill>
                <a:latin typeface="Arial"/>
                <a:ea typeface="Arial"/>
                <a:cs typeface="Arial"/>
                <a:sym typeface="Arial"/>
              </a:rPr>
              <a:t>Presenter: </a:t>
            </a:r>
            <a:r>
              <a:rPr lang="en-US" sz="1800" i="1">
                <a:solidFill>
                  <a:schemeClr val="dk1"/>
                </a:solidFill>
              </a:rPr>
              <a:t>Luis Hernandez</a:t>
            </a:r>
            <a:endParaRPr>
              <a:solidFill>
                <a:schemeClr val="dk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Department Highlight</a:t>
            </a:r>
            <a:endParaRPr/>
          </a:p>
        </p:txBody>
      </p:sp>
      <p:sp>
        <p:nvSpPr>
          <p:cNvPr id="605" name="Google Shape;605;p9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fontScale="77500" lnSpcReduction="10000"/>
          </a:bodyPr>
          <a:lstStyle/>
          <a:p>
            <a:pPr marL="342900" lvl="0" indent="-139700" algn="l" rtl="0">
              <a:lnSpc>
                <a:spcPct val="100000"/>
              </a:lnSpc>
              <a:spcBef>
                <a:spcPts val="0"/>
              </a:spcBef>
              <a:spcAft>
                <a:spcPts val="0"/>
              </a:spcAft>
              <a:buClr>
                <a:srgbClr val="595959"/>
              </a:buClr>
              <a:buSzPct val="100000"/>
              <a:buNone/>
            </a:pPr>
            <a:r>
              <a:rPr lang="en-US">
                <a:solidFill>
                  <a:schemeClr val="accent1"/>
                </a:solidFill>
              </a:rPr>
              <a:t>The Facilities/Operation Department is responsible for facility maintenance, custodial and grounds upkeep, and management of the physical plants serving all school and support facilities.</a:t>
            </a: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lnSpc>
                <a:spcPct val="100000"/>
              </a:lnSpc>
              <a:spcBef>
                <a:spcPts val="0"/>
              </a:spcBef>
              <a:spcAft>
                <a:spcPts val="0"/>
              </a:spcAft>
              <a:buClr>
                <a:srgbClr val="595959"/>
              </a:buClr>
              <a:buSzPct val="100000"/>
              <a:buNone/>
            </a:pPr>
            <a:r>
              <a:rPr lang="en-US">
                <a:solidFill>
                  <a:schemeClr val="accent1"/>
                </a:solidFill>
              </a:rPr>
              <a:t>For the HVAC office we repair and service AC systems on campuses, this means the technicians are tasked with making sure indoor temperature is optimal and running correctly. This could include fixing leaks, installation errors, and faulty or worn parts/equipment.</a:t>
            </a: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spcBef>
                <a:spcPts val="0"/>
              </a:spcBef>
              <a:spcAft>
                <a:spcPts val="0"/>
              </a:spcAft>
              <a:buClr>
                <a:srgbClr val="595959"/>
              </a:buClr>
              <a:buSzPct val="100000"/>
              <a:buNone/>
            </a:pPr>
            <a:r>
              <a:rPr lang="en-US">
                <a:solidFill>
                  <a:schemeClr val="accent1"/>
                </a:solidFill>
              </a:rPr>
              <a:t>Motto: Gets Work Done</a:t>
            </a: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Job Description</a:t>
            </a:r>
            <a:endParaRPr/>
          </a:p>
        </p:txBody>
      </p:sp>
      <p:sp>
        <p:nvSpPr>
          <p:cNvPr id="611" name="Google Shape;611;p9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fontScale="92500" lnSpcReduction="20000"/>
          </a:bodyPr>
          <a:lstStyle/>
          <a:p>
            <a:pPr marL="342900" lvl="0" indent="-139700" algn="l" rtl="0">
              <a:lnSpc>
                <a:spcPct val="100000"/>
              </a:lnSpc>
              <a:spcBef>
                <a:spcPts val="0"/>
              </a:spcBef>
              <a:spcAft>
                <a:spcPts val="0"/>
              </a:spcAft>
              <a:buClr>
                <a:srgbClr val="595959"/>
              </a:buClr>
              <a:buSzPct val="100000"/>
              <a:buNone/>
            </a:pPr>
            <a:r>
              <a:rPr lang="en-US">
                <a:solidFill>
                  <a:schemeClr val="accent1"/>
                </a:solidFill>
              </a:rPr>
              <a:t>I’m am to supposed to assists and learn alongside experienced technicians while they troubleshoot and repair ac systems. My responsibilities are mainly getting see what an HVAC technician goes through in a day and picking up skills of the trade by observing and assisting them during tasks.</a:t>
            </a: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lnSpc>
                <a:spcPct val="100000"/>
              </a:lnSpc>
              <a:spcBef>
                <a:spcPts val="0"/>
              </a:spcBef>
              <a:spcAft>
                <a:spcPts val="0"/>
              </a:spcAft>
              <a:buClr>
                <a:srgbClr val="595959"/>
              </a:buClr>
              <a:buSzPct val="100000"/>
              <a:buNone/>
            </a:pPr>
            <a:r>
              <a:rPr lang="en-US">
                <a:solidFill>
                  <a:schemeClr val="accent1"/>
                </a:solidFill>
              </a:rPr>
              <a:t>Me and Charlie agreed that I would be proficient in differentiating BAS systems, understanding the refrigerant cycle, and basic ac systems components.</a:t>
            </a:r>
            <a:endParaRPr>
              <a:solidFill>
                <a:schemeClr val="accent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My supervisor would say the best thing I did was… </a:t>
            </a:r>
            <a:endParaRPr/>
          </a:p>
        </p:txBody>
      </p:sp>
      <p:sp>
        <p:nvSpPr>
          <p:cNvPr id="617" name="Google Shape;617;p94"/>
          <p:cNvSpPr txBox="1">
            <a:spLocks noGrp="1"/>
          </p:cNvSpPr>
          <p:nvPr>
            <p:ph type="body" idx="1"/>
          </p:nvPr>
        </p:nvSpPr>
        <p:spPr>
          <a:xfrm>
            <a:off x="457200" y="1600200"/>
            <a:ext cx="7857000" cy="2322600"/>
          </a:xfrm>
          <a:prstGeom prst="rect">
            <a:avLst/>
          </a:prstGeom>
          <a:noFill/>
          <a:ln>
            <a:noFill/>
          </a:ln>
        </p:spPr>
        <p:txBody>
          <a:bodyPr spcFirstLastPara="1" wrap="square" lIns="91425" tIns="45700" rIns="91425" bIns="45700" anchor="t" anchorCtr="0">
            <a:normAutofit fontScale="92500" lnSpcReduction="20000"/>
          </a:bodyPr>
          <a:lstStyle/>
          <a:p>
            <a:pPr marL="342900" lvl="0" indent="-139700" algn="l" rtl="0">
              <a:lnSpc>
                <a:spcPct val="100000"/>
              </a:lnSpc>
              <a:spcBef>
                <a:spcPts val="0"/>
              </a:spcBef>
              <a:spcAft>
                <a:spcPts val="0"/>
              </a:spcAft>
              <a:buClr>
                <a:srgbClr val="595959"/>
              </a:buClr>
              <a:buSzPct val="100000"/>
              <a:buNone/>
            </a:pPr>
            <a:r>
              <a:rPr lang="en-US">
                <a:solidFill>
                  <a:schemeClr val="accent1"/>
                </a:solidFill>
              </a:rPr>
              <a:t>Helped open up boilers and disassemble them to get ready for our state inspections. I also got to help fix a chiller water supply leak.</a:t>
            </a: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p:txBody>
      </p:sp>
      <p:pic>
        <p:nvPicPr>
          <p:cNvPr id="618" name="Google Shape;618;p94"/>
          <p:cNvPicPr preferRelativeResize="0"/>
          <p:nvPr/>
        </p:nvPicPr>
        <p:blipFill>
          <a:blip r:embed="rId3">
            <a:alphaModFix/>
          </a:blip>
          <a:stretch>
            <a:fillRect/>
          </a:stretch>
        </p:blipFill>
        <p:spPr>
          <a:xfrm>
            <a:off x="457200" y="3099338"/>
            <a:ext cx="2031999" cy="2982007"/>
          </a:xfrm>
          <a:prstGeom prst="rect">
            <a:avLst/>
          </a:prstGeom>
          <a:noFill/>
          <a:ln>
            <a:noFill/>
          </a:ln>
        </p:spPr>
      </p:pic>
      <p:pic>
        <p:nvPicPr>
          <p:cNvPr id="619" name="Google Shape;619;p94"/>
          <p:cNvPicPr preferRelativeResize="0"/>
          <p:nvPr/>
        </p:nvPicPr>
        <p:blipFill>
          <a:blip r:embed="rId4">
            <a:alphaModFix/>
          </a:blip>
          <a:stretch>
            <a:fillRect/>
          </a:stretch>
        </p:blipFill>
        <p:spPr>
          <a:xfrm>
            <a:off x="2734717" y="2996675"/>
            <a:ext cx="2032000" cy="2709324"/>
          </a:xfrm>
          <a:prstGeom prst="rect">
            <a:avLst/>
          </a:prstGeom>
          <a:noFill/>
          <a:ln>
            <a:noFill/>
          </a:ln>
        </p:spPr>
      </p:pic>
      <p:pic>
        <p:nvPicPr>
          <p:cNvPr id="620" name="Google Shape;620;p94"/>
          <p:cNvPicPr preferRelativeResize="0"/>
          <p:nvPr/>
        </p:nvPicPr>
        <p:blipFill>
          <a:blip r:embed="rId5">
            <a:alphaModFix/>
          </a:blip>
          <a:stretch>
            <a:fillRect/>
          </a:stretch>
        </p:blipFill>
        <p:spPr>
          <a:xfrm>
            <a:off x="4982796" y="4181548"/>
            <a:ext cx="1371664" cy="1828895"/>
          </a:xfrm>
          <a:prstGeom prst="rect">
            <a:avLst/>
          </a:prstGeom>
          <a:noFill/>
          <a:ln>
            <a:noFill/>
          </a:ln>
        </p:spPr>
      </p:pic>
      <p:pic>
        <p:nvPicPr>
          <p:cNvPr id="621" name="Google Shape;621;p94"/>
          <p:cNvPicPr preferRelativeResize="0"/>
          <p:nvPr/>
        </p:nvPicPr>
        <p:blipFill>
          <a:blip r:embed="rId6">
            <a:alphaModFix/>
          </a:blip>
          <a:stretch>
            <a:fillRect/>
          </a:stretch>
        </p:blipFill>
        <p:spPr>
          <a:xfrm>
            <a:off x="6570513" y="2996672"/>
            <a:ext cx="2390502" cy="318732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 thing that surprised me….</a:t>
            </a:r>
            <a:endParaRPr/>
          </a:p>
        </p:txBody>
      </p:sp>
      <p:sp>
        <p:nvSpPr>
          <p:cNvPr id="627" name="Google Shape;627;p9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203200" lvl="0" indent="0" algn="l" rtl="0">
              <a:lnSpc>
                <a:spcPct val="100000"/>
              </a:lnSpc>
              <a:spcBef>
                <a:spcPts val="0"/>
              </a:spcBef>
              <a:spcAft>
                <a:spcPts val="0"/>
              </a:spcAft>
              <a:buClr>
                <a:srgbClr val="595959"/>
              </a:buClr>
              <a:buSzPts val="3200"/>
              <a:buNone/>
            </a:pPr>
            <a:r>
              <a:rPr lang="en-US">
                <a:solidFill>
                  <a:schemeClr val="accent1"/>
                </a:solidFill>
              </a:rPr>
              <a:t>One thing that surprised me was the amount of problem solving you have to do as an HVAC technician. </a:t>
            </a: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pic>
        <p:nvPicPr>
          <p:cNvPr id="628" name="Google Shape;628;p95"/>
          <p:cNvPicPr preferRelativeResize="0"/>
          <p:nvPr/>
        </p:nvPicPr>
        <p:blipFill>
          <a:blip r:embed="rId3">
            <a:alphaModFix/>
          </a:blip>
          <a:stretch>
            <a:fillRect/>
          </a:stretch>
        </p:blipFill>
        <p:spPr>
          <a:xfrm>
            <a:off x="5130333" y="2697300"/>
            <a:ext cx="2571753" cy="3429004"/>
          </a:xfrm>
          <a:prstGeom prst="rect">
            <a:avLst/>
          </a:prstGeom>
          <a:noFill/>
          <a:ln>
            <a:noFill/>
          </a:ln>
        </p:spPr>
      </p:pic>
      <p:pic>
        <p:nvPicPr>
          <p:cNvPr id="629" name="Google Shape;629;p95"/>
          <p:cNvPicPr preferRelativeResize="0"/>
          <p:nvPr/>
        </p:nvPicPr>
        <p:blipFill>
          <a:blip r:embed="rId4">
            <a:alphaModFix/>
          </a:blip>
          <a:stretch>
            <a:fillRect/>
          </a:stretch>
        </p:blipFill>
        <p:spPr>
          <a:xfrm>
            <a:off x="1749317" y="3429000"/>
            <a:ext cx="2571753" cy="2697297"/>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 thing that surprised me….</a:t>
            </a:r>
            <a:endParaRPr/>
          </a:p>
        </p:txBody>
      </p:sp>
      <p:sp>
        <p:nvSpPr>
          <p:cNvPr id="635" name="Google Shape;635;p96"/>
          <p:cNvSpPr txBox="1">
            <a:spLocks noGrp="1"/>
          </p:cNvSpPr>
          <p:nvPr>
            <p:ph type="body" idx="1"/>
          </p:nvPr>
        </p:nvSpPr>
        <p:spPr>
          <a:xfrm>
            <a:off x="457200" y="1600200"/>
            <a:ext cx="7057800" cy="1621200"/>
          </a:xfrm>
          <a:prstGeom prst="rect">
            <a:avLst/>
          </a:prstGeom>
          <a:noFill/>
          <a:ln>
            <a:noFill/>
          </a:ln>
        </p:spPr>
        <p:txBody>
          <a:bodyPr spcFirstLastPara="1" wrap="square" lIns="91425" tIns="45700" rIns="91425" bIns="45700" anchor="t" anchorCtr="0">
            <a:normAutofit fontScale="77500" lnSpcReduction="10000"/>
          </a:bodyPr>
          <a:lstStyle/>
          <a:p>
            <a:pPr marL="203200" lvl="0" indent="0" algn="l" rtl="0">
              <a:lnSpc>
                <a:spcPct val="100000"/>
              </a:lnSpc>
              <a:spcBef>
                <a:spcPts val="0"/>
              </a:spcBef>
              <a:spcAft>
                <a:spcPts val="0"/>
              </a:spcAft>
              <a:buClr>
                <a:srgbClr val="595959"/>
              </a:buClr>
              <a:buSzPct val="96124"/>
              <a:buNone/>
            </a:pPr>
            <a:r>
              <a:rPr lang="en-US" sz="3329">
                <a:solidFill>
                  <a:schemeClr val="accent1"/>
                </a:solidFill>
              </a:rPr>
              <a:t>Another thing that surprised me was the amount of traveling required as a technician.</a:t>
            </a:r>
            <a:endParaRPr sz="3329">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p:txBody>
      </p:sp>
      <p:pic>
        <p:nvPicPr>
          <p:cNvPr id="636" name="Google Shape;636;p96"/>
          <p:cNvPicPr preferRelativeResize="0"/>
          <p:nvPr/>
        </p:nvPicPr>
        <p:blipFill>
          <a:blip r:embed="rId3">
            <a:alphaModFix/>
          </a:blip>
          <a:stretch>
            <a:fillRect/>
          </a:stretch>
        </p:blipFill>
        <p:spPr>
          <a:xfrm>
            <a:off x="317825" y="2646125"/>
            <a:ext cx="2498852" cy="3331813"/>
          </a:xfrm>
          <a:prstGeom prst="rect">
            <a:avLst/>
          </a:prstGeom>
          <a:noFill/>
          <a:ln>
            <a:noFill/>
          </a:ln>
        </p:spPr>
      </p:pic>
      <p:pic>
        <p:nvPicPr>
          <p:cNvPr id="637" name="Google Shape;637;p96"/>
          <p:cNvPicPr preferRelativeResize="0"/>
          <p:nvPr/>
        </p:nvPicPr>
        <p:blipFill>
          <a:blip r:embed="rId4">
            <a:alphaModFix/>
          </a:blip>
          <a:stretch>
            <a:fillRect/>
          </a:stretch>
        </p:blipFill>
        <p:spPr>
          <a:xfrm>
            <a:off x="5842278" y="2646125"/>
            <a:ext cx="2498850" cy="3331800"/>
          </a:xfrm>
          <a:prstGeom prst="rect">
            <a:avLst/>
          </a:prstGeom>
          <a:noFill/>
          <a:ln>
            <a:noFill/>
          </a:ln>
        </p:spPr>
      </p:pic>
      <p:pic>
        <p:nvPicPr>
          <p:cNvPr id="638" name="Google Shape;638;p96"/>
          <p:cNvPicPr preferRelativeResize="0"/>
          <p:nvPr/>
        </p:nvPicPr>
        <p:blipFill>
          <a:blip r:embed="rId5">
            <a:alphaModFix/>
          </a:blip>
          <a:stretch>
            <a:fillRect/>
          </a:stretch>
        </p:blipFill>
        <p:spPr>
          <a:xfrm>
            <a:off x="3005599" y="3004698"/>
            <a:ext cx="1961004" cy="261467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644" name="Google Shape;644;p97"/>
          <p:cNvSpPr txBox="1">
            <a:spLocks noGrp="1"/>
          </p:cNvSpPr>
          <p:nvPr>
            <p:ph type="body" idx="1"/>
          </p:nvPr>
        </p:nvSpPr>
        <p:spPr>
          <a:xfrm>
            <a:off x="457200" y="1600200"/>
            <a:ext cx="8296200" cy="1456500"/>
          </a:xfrm>
          <a:prstGeom prst="rect">
            <a:avLst/>
          </a:prstGeom>
          <a:noFill/>
          <a:ln>
            <a:noFill/>
          </a:ln>
        </p:spPr>
        <p:txBody>
          <a:bodyPr spcFirstLastPara="1" wrap="square" lIns="91425" tIns="45700" rIns="91425" bIns="45700" anchor="t" anchorCtr="0">
            <a:normAutofit fontScale="77500" lnSpcReduction="10000"/>
          </a:bodyPr>
          <a:lstStyle/>
          <a:p>
            <a:pPr marL="342900" lvl="0" indent="-139700" algn="l" rtl="0">
              <a:lnSpc>
                <a:spcPct val="100000"/>
              </a:lnSpc>
              <a:spcBef>
                <a:spcPts val="0"/>
              </a:spcBef>
              <a:spcAft>
                <a:spcPts val="0"/>
              </a:spcAft>
              <a:buClr>
                <a:srgbClr val="595959"/>
              </a:buClr>
              <a:buSzPct val="119594"/>
              <a:buNone/>
            </a:pPr>
            <a:r>
              <a:rPr lang="en-US" sz="2675">
                <a:solidFill>
                  <a:schemeClr val="accent1"/>
                </a:solidFill>
              </a:rPr>
              <a:t>My favorite experience throughout this internship was climbing on top of a cooling tower and getting to go under a building.</a:t>
            </a:r>
            <a:endParaRPr sz="2675">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p:txBody>
      </p:sp>
      <p:pic>
        <p:nvPicPr>
          <p:cNvPr id="645" name="Google Shape;645;p97"/>
          <p:cNvPicPr preferRelativeResize="0"/>
          <p:nvPr/>
        </p:nvPicPr>
        <p:blipFill>
          <a:blip r:embed="rId3">
            <a:alphaModFix/>
          </a:blip>
          <a:stretch>
            <a:fillRect/>
          </a:stretch>
        </p:blipFill>
        <p:spPr>
          <a:xfrm>
            <a:off x="156100" y="2270437"/>
            <a:ext cx="2030903" cy="2707871"/>
          </a:xfrm>
          <a:prstGeom prst="rect">
            <a:avLst/>
          </a:prstGeom>
          <a:noFill/>
          <a:ln>
            <a:noFill/>
          </a:ln>
        </p:spPr>
      </p:pic>
      <p:pic>
        <p:nvPicPr>
          <p:cNvPr id="646" name="Google Shape;646;p97"/>
          <p:cNvPicPr preferRelativeResize="0"/>
          <p:nvPr/>
        </p:nvPicPr>
        <p:blipFill>
          <a:blip r:embed="rId4">
            <a:alphaModFix/>
          </a:blip>
          <a:stretch>
            <a:fillRect/>
          </a:stretch>
        </p:blipFill>
        <p:spPr>
          <a:xfrm>
            <a:off x="6728250" y="3429000"/>
            <a:ext cx="2152748" cy="2870340"/>
          </a:xfrm>
          <a:prstGeom prst="rect">
            <a:avLst/>
          </a:prstGeom>
          <a:noFill/>
          <a:ln>
            <a:noFill/>
          </a:ln>
        </p:spPr>
      </p:pic>
      <p:pic>
        <p:nvPicPr>
          <p:cNvPr id="647" name="Google Shape;647;p97"/>
          <p:cNvPicPr preferRelativeResize="0"/>
          <p:nvPr/>
        </p:nvPicPr>
        <p:blipFill>
          <a:blip r:embed="rId5">
            <a:alphaModFix/>
          </a:blip>
          <a:stretch>
            <a:fillRect/>
          </a:stretch>
        </p:blipFill>
        <p:spPr>
          <a:xfrm>
            <a:off x="2330100" y="3522950"/>
            <a:ext cx="2080149" cy="2773522"/>
          </a:xfrm>
          <a:prstGeom prst="rect">
            <a:avLst/>
          </a:prstGeom>
          <a:noFill/>
          <a:ln>
            <a:noFill/>
          </a:ln>
        </p:spPr>
      </p:pic>
      <p:pic>
        <p:nvPicPr>
          <p:cNvPr id="648" name="Google Shape;648;p97"/>
          <p:cNvPicPr preferRelativeResize="0"/>
          <p:nvPr/>
        </p:nvPicPr>
        <p:blipFill>
          <a:blip r:embed="rId6">
            <a:alphaModFix/>
          </a:blip>
          <a:stretch>
            <a:fillRect/>
          </a:stretch>
        </p:blipFill>
        <p:spPr>
          <a:xfrm>
            <a:off x="4477145" y="2369437"/>
            <a:ext cx="2152750" cy="287033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654" name="Google Shape;654;p9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pic>
        <p:nvPicPr>
          <p:cNvPr id="655" name="Google Shape;655;p98"/>
          <p:cNvPicPr preferRelativeResize="0"/>
          <p:nvPr/>
        </p:nvPicPr>
        <p:blipFill>
          <a:blip r:embed="rId3">
            <a:alphaModFix/>
          </a:blip>
          <a:stretch>
            <a:fillRect/>
          </a:stretch>
        </p:blipFill>
        <p:spPr>
          <a:xfrm>
            <a:off x="459050" y="1726449"/>
            <a:ext cx="2257272" cy="3009696"/>
          </a:xfrm>
          <a:prstGeom prst="rect">
            <a:avLst/>
          </a:prstGeom>
          <a:noFill/>
          <a:ln>
            <a:noFill/>
          </a:ln>
        </p:spPr>
      </p:pic>
      <p:pic>
        <p:nvPicPr>
          <p:cNvPr id="656" name="Google Shape;656;p98"/>
          <p:cNvPicPr preferRelativeResize="0"/>
          <p:nvPr/>
        </p:nvPicPr>
        <p:blipFill>
          <a:blip r:embed="rId4">
            <a:alphaModFix/>
          </a:blip>
          <a:stretch>
            <a:fillRect/>
          </a:stretch>
        </p:blipFill>
        <p:spPr>
          <a:xfrm>
            <a:off x="3059038" y="1726450"/>
            <a:ext cx="2909602" cy="3879480"/>
          </a:xfrm>
          <a:prstGeom prst="rect">
            <a:avLst/>
          </a:prstGeom>
          <a:noFill/>
          <a:ln>
            <a:noFill/>
          </a:ln>
        </p:spPr>
      </p:pic>
      <p:pic>
        <p:nvPicPr>
          <p:cNvPr id="657" name="Google Shape;657;p98"/>
          <p:cNvPicPr preferRelativeResize="0"/>
          <p:nvPr/>
        </p:nvPicPr>
        <p:blipFill>
          <a:blip r:embed="rId5">
            <a:alphaModFix/>
          </a:blip>
          <a:stretch>
            <a:fillRect/>
          </a:stretch>
        </p:blipFill>
        <p:spPr>
          <a:xfrm>
            <a:off x="6311350" y="1697675"/>
            <a:ext cx="2351954" cy="313594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In Conclusion… </a:t>
            </a:r>
            <a:endParaRPr/>
          </a:p>
        </p:txBody>
      </p:sp>
      <p:sp>
        <p:nvSpPr>
          <p:cNvPr id="663" name="Google Shape;663;p9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fontScale="70000" lnSpcReduction="20000"/>
          </a:bodyPr>
          <a:lstStyle/>
          <a:p>
            <a:pPr marL="342900" lvl="0" indent="-139700" algn="l" rtl="0">
              <a:lnSpc>
                <a:spcPct val="100000"/>
              </a:lnSpc>
              <a:spcBef>
                <a:spcPts val="0"/>
              </a:spcBef>
              <a:spcAft>
                <a:spcPts val="0"/>
              </a:spcAft>
              <a:buClr>
                <a:srgbClr val="595959"/>
              </a:buClr>
              <a:buSzPct val="100000"/>
              <a:buNone/>
            </a:pPr>
            <a:r>
              <a:rPr lang="en-US">
                <a:solidFill>
                  <a:schemeClr val="accent1"/>
                </a:solidFill>
              </a:rPr>
              <a:t>I feel I gained valuable experience working in the field and getting to learn some of the basics of a AC systems, the 4 basic components of a refrigerant cycle, and basic HVAC technician and mechanical skills</a:t>
            </a: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lnSpc>
                <a:spcPct val="100000"/>
              </a:lnSpc>
              <a:spcBef>
                <a:spcPts val="0"/>
              </a:spcBef>
              <a:spcAft>
                <a:spcPts val="0"/>
              </a:spcAft>
              <a:buClr>
                <a:srgbClr val="595959"/>
              </a:buClr>
              <a:buSzPct val="100000"/>
              <a:buNone/>
            </a:pPr>
            <a:r>
              <a:rPr lang="en-US">
                <a:solidFill>
                  <a:schemeClr val="accent1"/>
                </a:solidFill>
              </a:rPr>
              <a:t>I would tell my friends to apply for an internship because unlike most jobs available to teenagers you can learn trades and skills you can take with you for a lifetime. Once you've learned a skill like HVAC, or funds management you'll have valuable experience you can take with you anywhere you go. The first step is just to get your foot in the door and since not everyone gets the opportunity to be introduced to things like this, I would encourage everyone with the opportunity to do an internship.</a:t>
            </a: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a:p>
            <a:pPr marL="342900" lvl="0" indent="-139700" algn="l" rtl="0">
              <a:lnSpc>
                <a:spcPct val="100000"/>
              </a:lnSpc>
              <a:spcBef>
                <a:spcPts val="0"/>
              </a:spcBef>
              <a:spcAft>
                <a:spcPts val="0"/>
              </a:spcAft>
              <a:buClr>
                <a:srgbClr val="595959"/>
              </a:buClr>
              <a:buSzPct val="100000"/>
              <a:buNone/>
            </a:pPr>
            <a:endParaRPr>
              <a:solidFill>
                <a:schemeClr val="accent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100"/>
          <p:cNvSpPr txBox="1">
            <a:spLocks noGrp="1"/>
          </p:cNvSpPr>
          <p:nvPr>
            <p:ph type="ctrTitle"/>
          </p:nvPr>
        </p:nvSpPr>
        <p:spPr>
          <a:xfrm>
            <a:off x="505046" y="1233875"/>
            <a:ext cx="8202900" cy="3390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FFFFFF"/>
              </a:buClr>
              <a:buSzPts val="7200"/>
              <a:buFont typeface="Rockwell"/>
              <a:buNone/>
            </a:pPr>
            <a:r>
              <a:rPr lang="en-US"/>
              <a:t>Thank you</a:t>
            </a:r>
            <a:endParaRPr/>
          </a:p>
        </p:txBody>
      </p:sp>
      <p:sp>
        <p:nvSpPr>
          <p:cNvPr id="669" name="Google Shape;669;p100"/>
          <p:cNvSpPr txBox="1"/>
          <p:nvPr/>
        </p:nvSpPr>
        <p:spPr>
          <a:xfrm>
            <a:off x="457200" y="5768867"/>
            <a:ext cx="4830900" cy="60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Presenter: </a:t>
            </a:r>
            <a:r>
              <a:rPr lang="en-US" sz="1800" i="1">
                <a:solidFill>
                  <a:srgbClr val="FFFFFF"/>
                </a:solidFill>
              </a:rPr>
              <a:t>Dominic Goff</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67A2B9"/>
        </a:solidFill>
        <a:effectLst/>
      </p:bgPr>
    </p:bg>
    <p:spTree>
      <p:nvGrpSpPr>
        <p:cNvPr id="1" name="Shape 673"/>
        <p:cNvGrpSpPr/>
        <p:nvPr/>
      </p:nvGrpSpPr>
      <p:grpSpPr>
        <a:xfrm>
          <a:off x="0" y="0"/>
          <a:ext cx="0" cy="0"/>
          <a:chOff x="0" y="0"/>
          <a:chExt cx="0" cy="0"/>
        </a:xfrm>
      </p:grpSpPr>
      <p:sp>
        <p:nvSpPr>
          <p:cNvPr id="674" name="Google Shape;674;p101"/>
          <p:cNvSpPr txBox="1">
            <a:spLocks noGrp="1"/>
          </p:cNvSpPr>
          <p:nvPr>
            <p:ph type="ctrTitle"/>
          </p:nvPr>
        </p:nvSpPr>
        <p:spPr>
          <a:xfrm>
            <a:off x="457200" y="883002"/>
            <a:ext cx="7772400" cy="1714800"/>
          </a:xfrm>
          <a:prstGeom prst="rect">
            <a:avLst/>
          </a:prstGeom>
          <a:noFill/>
          <a:ln>
            <a:noFill/>
          </a:ln>
        </p:spPr>
        <p:txBody>
          <a:bodyPr spcFirstLastPara="1" wrap="square" lIns="0" tIns="0" rIns="0" bIns="0" anchor="b" anchorCtr="0">
            <a:noAutofit/>
          </a:bodyPr>
          <a:lstStyle/>
          <a:p>
            <a:pPr marL="0" lvl="0" indent="0" algn="l" rtl="0">
              <a:lnSpc>
                <a:spcPct val="94444"/>
              </a:lnSpc>
              <a:spcBef>
                <a:spcPts val="0"/>
              </a:spcBef>
              <a:spcAft>
                <a:spcPts val="0"/>
              </a:spcAft>
              <a:buClr>
                <a:srgbClr val="FFFFFF"/>
              </a:buClr>
              <a:buSzPts val="7200"/>
              <a:buFont typeface="Rockwell"/>
              <a:buNone/>
            </a:pPr>
            <a:r>
              <a:rPr lang="en-US" sz="5200">
                <a:solidFill>
                  <a:schemeClr val="accent1"/>
                </a:solidFill>
              </a:rPr>
              <a:t>Athan Saiz</a:t>
            </a:r>
            <a:r>
              <a:rPr lang="en-US" sz="6600">
                <a:solidFill>
                  <a:schemeClr val="accent1"/>
                </a:solidFill>
              </a:rPr>
              <a:t> </a:t>
            </a:r>
            <a:endParaRPr sz="6600">
              <a:solidFill>
                <a:schemeClr val="accent1"/>
              </a:solidFill>
            </a:endParaRPr>
          </a:p>
        </p:txBody>
      </p:sp>
      <p:sp>
        <p:nvSpPr>
          <p:cNvPr id="675" name="Google Shape;675;p101"/>
          <p:cNvSpPr txBox="1">
            <a:spLocks noGrp="1"/>
          </p:cNvSpPr>
          <p:nvPr>
            <p:ph type="subTitle" idx="1"/>
          </p:nvPr>
        </p:nvSpPr>
        <p:spPr>
          <a:xfrm>
            <a:off x="457200" y="2630376"/>
            <a:ext cx="7677300" cy="17526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FFFFFF"/>
              </a:buClr>
              <a:buSzPts val="2800"/>
              <a:buNone/>
            </a:pPr>
            <a:r>
              <a:rPr lang="en-US" sz="3500"/>
              <a:t>in CTE department</a:t>
            </a:r>
            <a:endParaRPr sz="3500"/>
          </a:p>
        </p:txBody>
      </p:sp>
      <p:sp>
        <p:nvSpPr>
          <p:cNvPr id="676" name="Google Shape;676;p101"/>
          <p:cNvSpPr txBox="1"/>
          <p:nvPr/>
        </p:nvSpPr>
        <p:spPr>
          <a:xfrm>
            <a:off x="457200" y="5768869"/>
            <a:ext cx="4830900" cy="65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 </a:t>
            </a:r>
            <a:r>
              <a:rPr lang="en-US" sz="1800" i="1">
                <a:solidFill>
                  <a:schemeClr val="lt1"/>
                </a:solidFill>
              </a:rPr>
              <a:t>08</a:t>
            </a:r>
            <a:r>
              <a:rPr lang="en-US" sz="1800" b="0" i="1" u="none" strike="noStrike" cap="none">
                <a:solidFill>
                  <a:schemeClr val="lt1"/>
                </a:solidFill>
                <a:latin typeface="Arial"/>
                <a:ea typeface="Arial"/>
                <a:cs typeface="Arial"/>
                <a:sym typeface="Arial"/>
              </a:rPr>
              <a:t>/</a:t>
            </a:r>
            <a:r>
              <a:rPr lang="en-US" sz="1800" i="1">
                <a:solidFill>
                  <a:schemeClr val="lt1"/>
                </a:solidFill>
              </a:rPr>
              <a:t>03</a:t>
            </a:r>
            <a:r>
              <a:rPr lang="en-US" sz="1800" b="0" i="1" u="none" strike="noStrike" cap="none">
                <a:solidFill>
                  <a:schemeClr val="lt1"/>
                </a:solidFill>
                <a:latin typeface="Arial"/>
                <a:ea typeface="Arial"/>
                <a:cs typeface="Arial"/>
                <a:sym typeface="Arial"/>
              </a:rPr>
              <a:t>/20</a:t>
            </a:r>
            <a:r>
              <a:rPr lang="en-US" sz="1800" i="1">
                <a:solidFill>
                  <a:schemeClr val="lt1"/>
                </a:solidFill>
              </a:rPr>
              <a:t>23</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E3D7B"/>
              </a:buClr>
              <a:buSzPts val="4400"/>
              <a:buFont typeface="Rockwell"/>
              <a:buNone/>
            </a:pPr>
            <a:r>
              <a:rPr lang="en-US"/>
              <a:t>Examples of my work</a:t>
            </a:r>
            <a:endParaRPr/>
          </a:p>
        </p:txBody>
      </p:sp>
      <p:sp>
        <p:nvSpPr>
          <p:cNvPr id="123" name="Google Shape;123;p21"/>
          <p:cNvSpPr txBox="1"/>
          <p:nvPr/>
        </p:nvSpPr>
        <p:spPr>
          <a:xfrm>
            <a:off x="301100" y="5872925"/>
            <a:ext cx="7181400" cy="658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FFFFFF"/>
              </a:buClr>
              <a:buSzPts val="1800"/>
              <a:buFont typeface="Arial"/>
              <a:buNone/>
            </a:pPr>
            <a:endParaRPr>
              <a:solidFill>
                <a:srgbClr val="FFFF00"/>
              </a:solidFill>
            </a:endParaRPr>
          </a:p>
          <a:p>
            <a:pPr marL="0" marR="0" lvl="0" indent="0" algn="l" rtl="0">
              <a:spcBef>
                <a:spcPts val="0"/>
              </a:spcBef>
              <a:spcAft>
                <a:spcPts val="0"/>
              </a:spcAft>
              <a:buClr>
                <a:srgbClr val="FFFFFF"/>
              </a:buClr>
              <a:buSzPts val="1800"/>
              <a:buFont typeface="Arial"/>
              <a:buNone/>
            </a:pPr>
            <a:r>
              <a:rPr lang="en-US" sz="1800" b="0" i="1" u="none" strike="noStrike" cap="none">
                <a:solidFill>
                  <a:schemeClr val="dk1"/>
                </a:solidFill>
                <a:latin typeface="Arial"/>
                <a:ea typeface="Arial"/>
                <a:cs typeface="Arial"/>
                <a:sym typeface="Arial"/>
              </a:rPr>
              <a:t>Presenter: </a:t>
            </a:r>
            <a:r>
              <a:rPr lang="en-US" sz="1800" i="1">
                <a:solidFill>
                  <a:schemeClr val="dk1"/>
                </a:solidFill>
              </a:rPr>
              <a:t>Luis Hernandez</a:t>
            </a:r>
            <a:endParaRPr>
              <a:solidFill>
                <a:schemeClr val="dk1"/>
              </a:solidFill>
            </a:endParaRPr>
          </a:p>
        </p:txBody>
      </p:sp>
      <p:pic>
        <p:nvPicPr>
          <p:cNvPr id="124" name="Google Shape;124;p21"/>
          <p:cNvPicPr preferRelativeResize="0"/>
          <p:nvPr/>
        </p:nvPicPr>
        <p:blipFill>
          <a:blip r:embed="rId3">
            <a:alphaModFix/>
          </a:blip>
          <a:stretch>
            <a:fillRect/>
          </a:stretch>
        </p:blipFill>
        <p:spPr>
          <a:xfrm>
            <a:off x="304800" y="1570038"/>
            <a:ext cx="4150487" cy="4150487"/>
          </a:xfrm>
          <a:prstGeom prst="rect">
            <a:avLst/>
          </a:prstGeom>
          <a:noFill/>
          <a:ln>
            <a:noFill/>
          </a:ln>
        </p:spPr>
      </p:pic>
      <p:pic>
        <p:nvPicPr>
          <p:cNvPr id="125" name="Google Shape;125;p21"/>
          <p:cNvPicPr preferRelativeResize="0"/>
          <p:nvPr/>
        </p:nvPicPr>
        <p:blipFill>
          <a:blip r:embed="rId4">
            <a:alphaModFix/>
          </a:blip>
          <a:stretch>
            <a:fillRect/>
          </a:stretch>
        </p:blipFill>
        <p:spPr>
          <a:xfrm>
            <a:off x="4607687" y="1570038"/>
            <a:ext cx="4150486" cy="4150486"/>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Athan Saiz</a:t>
            </a:r>
            <a:endParaRPr/>
          </a:p>
        </p:txBody>
      </p:sp>
      <p:sp>
        <p:nvSpPr>
          <p:cNvPr id="682" name="Google Shape;682;p102"/>
          <p:cNvSpPr txBox="1">
            <a:spLocks noGrp="1"/>
          </p:cNvSpPr>
          <p:nvPr>
            <p:ph type="body" idx="1"/>
          </p:nvPr>
        </p:nvSpPr>
        <p:spPr>
          <a:xfrm>
            <a:off x="-563800" y="858525"/>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959"/>
              </a:buClr>
              <a:buSzPts val="3200"/>
              <a:buNone/>
            </a:pPr>
            <a:endParaRPr>
              <a:solidFill>
                <a:schemeClr val="dk1"/>
              </a:solidFill>
            </a:endParaRPr>
          </a:p>
          <a:p>
            <a:pPr marL="1371600" lvl="0" indent="-342900" algn="l" rtl="0">
              <a:lnSpc>
                <a:spcPct val="100000"/>
              </a:lnSpc>
              <a:spcBef>
                <a:spcPts val="0"/>
              </a:spcBef>
              <a:spcAft>
                <a:spcPts val="0"/>
              </a:spcAft>
              <a:buClr>
                <a:schemeClr val="dk1"/>
              </a:buClr>
              <a:buSzPts val="1800"/>
              <a:buChar char="•"/>
            </a:pPr>
            <a:r>
              <a:rPr lang="en-US">
                <a:solidFill>
                  <a:schemeClr val="dk1"/>
                </a:solidFill>
              </a:rPr>
              <a:t>Brackenridge High School</a:t>
            </a:r>
            <a:endParaRPr>
              <a:solidFill>
                <a:schemeClr val="dk1"/>
              </a:solidFill>
            </a:endParaRPr>
          </a:p>
          <a:p>
            <a:pPr marL="1371600" lvl="0" indent="-342900" algn="l" rtl="0">
              <a:lnSpc>
                <a:spcPct val="100000"/>
              </a:lnSpc>
              <a:spcBef>
                <a:spcPts val="0"/>
              </a:spcBef>
              <a:spcAft>
                <a:spcPts val="0"/>
              </a:spcAft>
              <a:buClr>
                <a:schemeClr val="dk1"/>
              </a:buClr>
              <a:buSzPts val="1800"/>
              <a:buChar char="•"/>
            </a:pPr>
            <a:r>
              <a:rPr lang="en-US">
                <a:solidFill>
                  <a:schemeClr val="dk1"/>
                </a:solidFill>
              </a:rPr>
              <a:t>12th Grade/ Senior </a:t>
            </a:r>
            <a:endParaRPr>
              <a:solidFill>
                <a:schemeClr val="dk1"/>
              </a:solidFill>
            </a:endParaRPr>
          </a:p>
          <a:p>
            <a:pPr marL="1371600" lvl="0" indent="-330200" algn="l" rtl="0">
              <a:lnSpc>
                <a:spcPct val="100000"/>
              </a:lnSpc>
              <a:spcBef>
                <a:spcPts val="0"/>
              </a:spcBef>
              <a:spcAft>
                <a:spcPts val="0"/>
              </a:spcAft>
              <a:buClr>
                <a:schemeClr val="dk1"/>
              </a:buClr>
              <a:buSzPts val="1600"/>
              <a:buChar char="•"/>
            </a:pPr>
            <a:r>
              <a:rPr lang="en-US" sz="3000">
                <a:solidFill>
                  <a:schemeClr val="dk1"/>
                </a:solidFill>
              </a:rPr>
              <a:t>Computer Engineering or IT Support</a:t>
            </a:r>
            <a:endParaRPr sz="3000">
              <a:solidFill>
                <a:schemeClr val="dk1"/>
              </a:solidFill>
            </a:endParaRPr>
          </a:p>
          <a:p>
            <a:pPr marL="1371600" lvl="0" indent="-342900" algn="l" rtl="0">
              <a:lnSpc>
                <a:spcPct val="100000"/>
              </a:lnSpc>
              <a:spcBef>
                <a:spcPts val="0"/>
              </a:spcBef>
              <a:spcAft>
                <a:spcPts val="0"/>
              </a:spcAft>
              <a:buClr>
                <a:schemeClr val="dk1"/>
              </a:buClr>
              <a:buSzPts val="1800"/>
              <a:buChar char="•"/>
            </a:pPr>
            <a:r>
              <a:rPr lang="en-US">
                <a:solidFill>
                  <a:schemeClr val="dk1"/>
                </a:solidFill>
              </a:rPr>
              <a:t>I play basketball</a:t>
            </a:r>
            <a:endParaRPr>
              <a:solidFill>
                <a:schemeClr val="dk1"/>
              </a:solidFill>
            </a:endParaRPr>
          </a:p>
        </p:txBody>
      </p:sp>
      <p:pic>
        <p:nvPicPr>
          <p:cNvPr id="683" name="Google Shape;683;p102"/>
          <p:cNvPicPr preferRelativeResize="0"/>
          <p:nvPr/>
        </p:nvPicPr>
        <p:blipFill>
          <a:blip r:embed="rId3">
            <a:alphaModFix/>
          </a:blip>
          <a:stretch>
            <a:fillRect/>
          </a:stretch>
        </p:blipFill>
        <p:spPr>
          <a:xfrm>
            <a:off x="1700825" y="3429000"/>
            <a:ext cx="5413185" cy="281254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 CTE Department Highlight</a:t>
            </a:r>
            <a:endParaRPr/>
          </a:p>
        </p:txBody>
      </p:sp>
      <p:sp>
        <p:nvSpPr>
          <p:cNvPr id="689" name="Google Shape;689;p10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0" lvl="0" indent="0" algn="ctr" rtl="0">
              <a:lnSpc>
                <a:spcPct val="200000"/>
              </a:lnSpc>
              <a:spcBef>
                <a:spcPts val="0"/>
              </a:spcBef>
              <a:spcAft>
                <a:spcPts val="0"/>
              </a:spcAft>
              <a:buClr>
                <a:srgbClr val="595959"/>
              </a:buClr>
              <a:buSzPts val="3200"/>
              <a:buNone/>
            </a:pPr>
            <a:r>
              <a:rPr lang="en-US" sz="2100" b="1">
                <a:solidFill>
                  <a:srgbClr val="333333"/>
                </a:solidFill>
                <a:highlight>
                  <a:srgbClr val="FFFFFF"/>
                </a:highlight>
              </a:rPr>
              <a:t>Career &amp; Technical Education Department’s mission is committed to supporting SAISD’s mission of preparing our students for an ever changing world by providing rigorous instruction aligned with the demands and expectations of industry needs and local workforce. </a:t>
            </a:r>
            <a:endParaRPr sz="3800" b="1">
              <a:solidFill>
                <a:schemeClr val="accent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Job Description</a:t>
            </a:r>
            <a:endParaRPr/>
          </a:p>
        </p:txBody>
      </p:sp>
      <p:sp>
        <p:nvSpPr>
          <p:cNvPr id="695" name="Google Shape;695;p10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fontScale="85000" lnSpcReduction="20000"/>
          </a:bodyPr>
          <a:lstStyle/>
          <a:p>
            <a:pPr marL="457200" lvl="0" indent="-390525" algn="l" rtl="0">
              <a:lnSpc>
                <a:spcPct val="100000"/>
              </a:lnSpc>
              <a:spcBef>
                <a:spcPts val="0"/>
              </a:spcBef>
              <a:spcAft>
                <a:spcPts val="0"/>
              </a:spcAft>
              <a:buClr>
                <a:schemeClr val="dk1"/>
              </a:buClr>
              <a:buSzPct val="100000"/>
              <a:buChar char="•"/>
            </a:pPr>
            <a:r>
              <a:rPr lang="en-US" sz="3000">
                <a:solidFill>
                  <a:schemeClr val="dk1"/>
                </a:solidFill>
              </a:rPr>
              <a:t>Supported the CTE team in various projects including-</a:t>
            </a:r>
            <a:endParaRPr sz="3000">
              <a:solidFill>
                <a:schemeClr val="dk1"/>
              </a:solidFill>
            </a:endParaRPr>
          </a:p>
          <a:p>
            <a:pPr marL="742950" lvl="0" indent="0" algn="l" rtl="0">
              <a:lnSpc>
                <a:spcPct val="100000"/>
              </a:lnSpc>
              <a:spcBef>
                <a:spcPts val="0"/>
              </a:spcBef>
              <a:spcAft>
                <a:spcPts val="0"/>
              </a:spcAft>
              <a:buNone/>
            </a:pPr>
            <a:endParaRPr sz="3000">
              <a:solidFill>
                <a:schemeClr val="dk1"/>
              </a:solidFill>
            </a:endParaRPr>
          </a:p>
          <a:p>
            <a:pPr marL="742950" lvl="1" indent="-333375" algn="l" rtl="0">
              <a:lnSpc>
                <a:spcPct val="100000"/>
              </a:lnSpc>
              <a:spcBef>
                <a:spcPts val="0"/>
              </a:spcBef>
              <a:spcAft>
                <a:spcPts val="0"/>
              </a:spcAft>
              <a:buClr>
                <a:schemeClr val="dk1"/>
              </a:buClr>
              <a:buSzPct val="100000"/>
              <a:buChar char="–"/>
            </a:pPr>
            <a:r>
              <a:rPr lang="en-US" sz="3000">
                <a:solidFill>
                  <a:schemeClr val="dk1"/>
                </a:solidFill>
              </a:rPr>
              <a:t>Kept inventory</a:t>
            </a:r>
            <a:endParaRPr sz="3000">
              <a:solidFill>
                <a:schemeClr val="dk1"/>
              </a:solidFill>
            </a:endParaRPr>
          </a:p>
          <a:p>
            <a:pPr marL="742950" lvl="1" indent="-333375" algn="l" rtl="0">
              <a:lnSpc>
                <a:spcPct val="100000"/>
              </a:lnSpc>
              <a:spcBef>
                <a:spcPts val="0"/>
              </a:spcBef>
              <a:spcAft>
                <a:spcPts val="0"/>
              </a:spcAft>
              <a:buClr>
                <a:schemeClr val="dk1"/>
              </a:buClr>
              <a:buSzPct val="100000"/>
              <a:buChar char="–"/>
            </a:pPr>
            <a:r>
              <a:rPr lang="en-US" sz="3000">
                <a:solidFill>
                  <a:schemeClr val="dk1"/>
                </a:solidFill>
              </a:rPr>
              <a:t>Reviewing presentations for students and updating the lesson to be more student friendly</a:t>
            </a:r>
            <a:endParaRPr sz="3000">
              <a:solidFill>
                <a:schemeClr val="dk1"/>
              </a:solidFill>
            </a:endParaRPr>
          </a:p>
          <a:p>
            <a:pPr marL="742950" lvl="1" indent="-333375" algn="l" rtl="0">
              <a:lnSpc>
                <a:spcPct val="100000"/>
              </a:lnSpc>
              <a:spcBef>
                <a:spcPts val="0"/>
              </a:spcBef>
              <a:spcAft>
                <a:spcPts val="0"/>
              </a:spcAft>
              <a:buClr>
                <a:schemeClr val="dk1"/>
              </a:buClr>
              <a:buSzPct val="100000"/>
              <a:buChar char="–"/>
            </a:pPr>
            <a:r>
              <a:rPr lang="en-US" sz="3000">
                <a:solidFill>
                  <a:schemeClr val="dk1"/>
                </a:solidFill>
              </a:rPr>
              <a:t>Assessing and testing equipment</a:t>
            </a:r>
            <a:endParaRPr>
              <a:solidFill>
                <a:schemeClr val="accent1"/>
              </a:solidFill>
            </a:endParaRPr>
          </a:p>
          <a:p>
            <a:pPr marL="742950" lvl="1" indent="-333375" algn="l" rtl="0">
              <a:lnSpc>
                <a:spcPct val="100000"/>
              </a:lnSpc>
              <a:spcBef>
                <a:spcPts val="0"/>
              </a:spcBef>
              <a:spcAft>
                <a:spcPts val="0"/>
              </a:spcAft>
              <a:buClr>
                <a:schemeClr val="dk1"/>
              </a:buClr>
              <a:buSzPct val="100000"/>
              <a:buChar char="–"/>
            </a:pPr>
            <a:r>
              <a:rPr lang="en-US" sz="3000">
                <a:solidFill>
                  <a:schemeClr val="dk1"/>
                </a:solidFill>
              </a:rPr>
              <a:t>Creating graphics for</a:t>
            </a:r>
            <a:endParaRPr sz="3000">
              <a:solidFill>
                <a:schemeClr val="dk1"/>
              </a:solidFill>
            </a:endParaRPr>
          </a:p>
          <a:p>
            <a:pPr marL="742950" lvl="1" indent="-333375" algn="l" rtl="0">
              <a:lnSpc>
                <a:spcPct val="100000"/>
              </a:lnSpc>
              <a:spcBef>
                <a:spcPts val="0"/>
              </a:spcBef>
              <a:spcAft>
                <a:spcPts val="0"/>
              </a:spcAft>
              <a:buClr>
                <a:schemeClr val="dk1"/>
              </a:buClr>
              <a:buSzPct val="100000"/>
              <a:buChar char="–"/>
            </a:pPr>
            <a:r>
              <a:rPr lang="en-US" sz="3000">
                <a:solidFill>
                  <a:schemeClr val="dk1"/>
                </a:solidFill>
              </a:rPr>
              <a:t>Reviewing IT certification terms and re-writing definitions to help students easily understand the material</a:t>
            </a:r>
            <a:endParaRPr sz="3000">
              <a:solidFill>
                <a:schemeClr val="dk1"/>
              </a:solidFill>
            </a:endParaRPr>
          </a:p>
          <a:p>
            <a:pPr marL="742950" lvl="1" indent="-333375" algn="l" rtl="0">
              <a:lnSpc>
                <a:spcPct val="100000"/>
              </a:lnSpc>
              <a:spcBef>
                <a:spcPts val="0"/>
              </a:spcBef>
              <a:spcAft>
                <a:spcPts val="0"/>
              </a:spcAft>
              <a:buClr>
                <a:schemeClr val="dk1"/>
              </a:buClr>
              <a:buSzPct val="100000"/>
              <a:buChar char="–"/>
            </a:pPr>
            <a:r>
              <a:rPr lang="en-US" sz="3000">
                <a:solidFill>
                  <a:schemeClr val="dk1"/>
                </a:solidFill>
              </a:rPr>
              <a:t>Created an apprenticeship database spreadsheet</a:t>
            </a:r>
            <a:endParaRPr sz="3000">
              <a:solidFill>
                <a:schemeClr val="dk1"/>
              </a:solidFill>
            </a:endParaRPr>
          </a:p>
          <a:p>
            <a:pPr marL="342900" lvl="0" indent="-139700" algn="l" rtl="0">
              <a:lnSpc>
                <a:spcPct val="100000"/>
              </a:lnSpc>
              <a:spcBef>
                <a:spcPts val="0"/>
              </a:spcBef>
              <a:spcAft>
                <a:spcPts val="0"/>
              </a:spcAft>
              <a:buClr>
                <a:srgbClr val="595959"/>
              </a:buClr>
              <a:buSzPct val="114285"/>
              <a:buNone/>
            </a:pPr>
            <a:endParaRPr sz="2800">
              <a:solidFill>
                <a:srgbClr val="1E3D7B"/>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My supervisor would say the best thing I did was… </a:t>
            </a:r>
            <a:endParaRPr/>
          </a:p>
        </p:txBody>
      </p:sp>
      <p:pic>
        <p:nvPicPr>
          <p:cNvPr id="701" name="Google Shape;701;p105"/>
          <p:cNvPicPr preferRelativeResize="0"/>
          <p:nvPr/>
        </p:nvPicPr>
        <p:blipFill>
          <a:blip r:embed="rId3">
            <a:alphaModFix/>
          </a:blip>
          <a:stretch>
            <a:fillRect/>
          </a:stretch>
        </p:blipFill>
        <p:spPr>
          <a:xfrm>
            <a:off x="4672375" y="1556975"/>
            <a:ext cx="4107974" cy="2612902"/>
          </a:xfrm>
          <a:prstGeom prst="rect">
            <a:avLst/>
          </a:prstGeom>
          <a:noFill/>
          <a:ln>
            <a:noFill/>
          </a:ln>
        </p:spPr>
      </p:pic>
      <p:pic>
        <p:nvPicPr>
          <p:cNvPr id="702" name="Google Shape;702;p105"/>
          <p:cNvPicPr preferRelativeResize="0"/>
          <p:nvPr/>
        </p:nvPicPr>
        <p:blipFill>
          <a:blip r:embed="rId4">
            <a:alphaModFix/>
          </a:blip>
          <a:stretch>
            <a:fillRect/>
          </a:stretch>
        </p:blipFill>
        <p:spPr>
          <a:xfrm rot="-5400000">
            <a:off x="1112711" y="1711539"/>
            <a:ext cx="2694150" cy="4005173"/>
          </a:xfrm>
          <a:prstGeom prst="rect">
            <a:avLst/>
          </a:prstGeom>
          <a:noFill/>
          <a:ln>
            <a:noFill/>
          </a:ln>
        </p:spPr>
      </p:pic>
      <p:sp>
        <p:nvSpPr>
          <p:cNvPr id="703" name="Google Shape;703;p105"/>
          <p:cNvSpPr txBox="1"/>
          <p:nvPr/>
        </p:nvSpPr>
        <p:spPr>
          <a:xfrm>
            <a:off x="457200" y="1556975"/>
            <a:ext cx="5595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t>I helped save 7 drones!</a:t>
            </a:r>
            <a:endParaRPr sz="3400"/>
          </a:p>
        </p:txBody>
      </p:sp>
      <p:sp>
        <p:nvSpPr>
          <p:cNvPr id="704" name="Google Shape;704;p105"/>
          <p:cNvSpPr txBox="1"/>
          <p:nvPr/>
        </p:nvSpPr>
        <p:spPr>
          <a:xfrm>
            <a:off x="4705863" y="4309200"/>
            <a:ext cx="4041000" cy="2031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AutoNum type="arabicPeriod"/>
            </a:pPr>
            <a:r>
              <a:rPr lang="en-US" sz="2000"/>
              <a:t>Take apart drones</a:t>
            </a:r>
            <a:endParaRPr sz="2000"/>
          </a:p>
          <a:p>
            <a:pPr marL="457200" lvl="0" indent="-355600" algn="l" rtl="0">
              <a:spcBef>
                <a:spcPts val="0"/>
              </a:spcBef>
              <a:spcAft>
                <a:spcPts val="0"/>
              </a:spcAft>
              <a:buSzPts val="2000"/>
              <a:buAutoNum type="arabicPeriod"/>
            </a:pPr>
            <a:r>
              <a:rPr lang="en-US" sz="2000"/>
              <a:t>Update and Recalibrate</a:t>
            </a:r>
            <a:endParaRPr sz="2000"/>
          </a:p>
          <a:p>
            <a:pPr marL="457200" lvl="0" indent="-355600" algn="l" rtl="0">
              <a:spcBef>
                <a:spcPts val="0"/>
              </a:spcBef>
              <a:spcAft>
                <a:spcPts val="0"/>
              </a:spcAft>
              <a:buSzPts val="2000"/>
              <a:buAutoNum type="arabicPeriod"/>
            </a:pPr>
            <a:r>
              <a:rPr lang="en-US" sz="2000"/>
              <a:t>Look for any visual damage</a:t>
            </a:r>
            <a:endParaRPr sz="2000"/>
          </a:p>
          <a:p>
            <a:pPr marL="457200" lvl="0" indent="-355600" algn="l" rtl="0">
              <a:spcBef>
                <a:spcPts val="0"/>
              </a:spcBef>
              <a:spcAft>
                <a:spcPts val="0"/>
              </a:spcAft>
              <a:buSzPts val="2000"/>
              <a:buAutoNum type="arabicPeriod"/>
            </a:pPr>
            <a:r>
              <a:rPr lang="en-US" sz="2000"/>
              <a:t>Replace Propellers and/or Guards</a:t>
            </a:r>
            <a:endParaRPr sz="2000"/>
          </a:p>
          <a:p>
            <a:pPr marL="457200" lvl="0" indent="-355600" algn="l" rtl="0">
              <a:spcBef>
                <a:spcPts val="0"/>
              </a:spcBef>
              <a:spcAft>
                <a:spcPts val="0"/>
              </a:spcAft>
              <a:buSzPts val="2000"/>
              <a:buAutoNum type="arabicPeriod"/>
            </a:pPr>
            <a:r>
              <a:rPr lang="en-US" sz="2000"/>
              <a:t>Test drone</a:t>
            </a:r>
            <a:endParaRPr sz="20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1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On thing that surprised me….</a:t>
            </a:r>
            <a:endParaRPr/>
          </a:p>
        </p:txBody>
      </p:sp>
      <p:sp>
        <p:nvSpPr>
          <p:cNvPr id="710" name="Google Shape;710;p106"/>
          <p:cNvSpPr txBox="1">
            <a:spLocks noGrp="1"/>
          </p:cNvSpPr>
          <p:nvPr>
            <p:ph type="body" idx="1"/>
          </p:nvPr>
        </p:nvSpPr>
        <p:spPr>
          <a:xfrm>
            <a:off x="457200" y="1461375"/>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959"/>
              </a:buClr>
              <a:buSzPts val="3200"/>
              <a:buNone/>
            </a:pPr>
            <a:r>
              <a:rPr lang="en-US">
                <a:solidFill>
                  <a:schemeClr val="dk1"/>
                </a:solidFill>
              </a:rPr>
              <a:t>How calm and quiet the atmosphere is. </a:t>
            </a:r>
            <a:endParaRPr>
              <a:solidFill>
                <a:schemeClr val="dk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a:p>
            <a:pPr marL="342900" lvl="0" indent="-139700" algn="l" rtl="0">
              <a:lnSpc>
                <a:spcPct val="100000"/>
              </a:lnSpc>
              <a:spcBef>
                <a:spcPts val="0"/>
              </a:spcBef>
              <a:spcAft>
                <a:spcPts val="0"/>
              </a:spcAft>
              <a:buClr>
                <a:srgbClr val="595959"/>
              </a:buClr>
              <a:buSzPts val="3200"/>
              <a:buNone/>
            </a:pPr>
            <a:endParaRPr>
              <a:solidFill>
                <a:schemeClr val="accent1"/>
              </a:solidFill>
            </a:endParaRPr>
          </a:p>
        </p:txBody>
      </p:sp>
      <p:pic>
        <p:nvPicPr>
          <p:cNvPr id="711" name="Google Shape;711;p106"/>
          <p:cNvPicPr preferRelativeResize="0"/>
          <p:nvPr/>
        </p:nvPicPr>
        <p:blipFill>
          <a:blip r:embed="rId3">
            <a:alphaModFix/>
          </a:blip>
          <a:stretch>
            <a:fillRect/>
          </a:stretch>
        </p:blipFill>
        <p:spPr>
          <a:xfrm>
            <a:off x="1817638" y="2274850"/>
            <a:ext cx="5508724" cy="3672474"/>
          </a:xfrm>
          <a:prstGeom prst="rect">
            <a:avLst/>
          </a:prstGeom>
          <a:noFill/>
          <a:ln w="19050" cap="flat" cmpd="sng">
            <a:solidFill>
              <a:schemeClr val="accent4"/>
            </a:solidFill>
            <a:prstDash val="solid"/>
            <a:round/>
            <a:headEnd type="none" w="sm" len="sm"/>
            <a:tailEnd type="none" w="sm" len="sm"/>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1E3D7B"/>
              </a:buClr>
              <a:buSzPct val="100000"/>
              <a:buFont typeface="Rockwell"/>
              <a:buNone/>
            </a:pPr>
            <a:r>
              <a:rPr lang="en-US"/>
              <a:t>A Highlight of My Experience was….</a:t>
            </a:r>
            <a:endParaRPr/>
          </a:p>
        </p:txBody>
      </p:sp>
      <p:sp>
        <p:nvSpPr>
          <p:cNvPr id="717" name="Google Shape;717;p107"/>
          <p:cNvSpPr txBox="1">
            <a:spLocks noGrp="1"/>
          </p:cNvSpPr>
          <p:nvPr>
            <p:ph type="body" idx="1"/>
          </p:nvPr>
        </p:nvSpPr>
        <p:spPr>
          <a:xfrm>
            <a:off x="418325" y="1600200"/>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959"/>
              </a:buClr>
              <a:buSzPts val="3200"/>
              <a:buNone/>
            </a:pPr>
            <a:r>
              <a:rPr lang="en-US" b="1">
                <a:solidFill>
                  <a:schemeClr val="dk1"/>
                </a:solidFill>
              </a:rPr>
              <a:t>Canva Projects</a:t>
            </a:r>
            <a:endParaRPr b="1">
              <a:solidFill>
                <a:schemeClr val="dk1"/>
              </a:solidFill>
            </a:endParaRPr>
          </a:p>
          <a:p>
            <a:pPr marL="342900" lvl="0" indent="-139700" algn="l" rtl="0">
              <a:lnSpc>
                <a:spcPct val="100000"/>
              </a:lnSpc>
              <a:spcBef>
                <a:spcPts val="0"/>
              </a:spcBef>
              <a:spcAft>
                <a:spcPts val="0"/>
              </a:spcAft>
              <a:buClr>
                <a:srgbClr val="595959"/>
              </a:buClr>
              <a:buSzPts val="3200"/>
              <a:buNone/>
            </a:pPr>
            <a:endParaRPr b="1">
              <a:solidFill>
                <a:schemeClr val="accent1"/>
              </a:solidFill>
            </a:endParaRPr>
          </a:p>
          <a:p>
            <a:pPr marL="342900" lvl="0" indent="-139700" algn="l" rtl="0">
              <a:lnSpc>
                <a:spcPct val="100000"/>
              </a:lnSpc>
              <a:spcBef>
                <a:spcPts val="0"/>
              </a:spcBef>
              <a:spcAft>
                <a:spcPts val="0"/>
              </a:spcAft>
              <a:buClr>
                <a:srgbClr val="595959"/>
              </a:buClr>
              <a:buSzPts val="3200"/>
              <a:buNone/>
            </a:pPr>
            <a:endParaRPr b="1">
              <a:solidFill>
                <a:schemeClr val="accent1"/>
              </a:solidFill>
            </a:endParaRPr>
          </a:p>
        </p:txBody>
      </p:sp>
      <p:pic>
        <p:nvPicPr>
          <p:cNvPr id="718" name="Google Shape;718;p107"/>
          <p:cNvPicPr preferRelativeResize="0"/>
          <p:nvPr/>
        </p:nvPicPr>
        <p:blipFill>
          <a:blip r:embed="rId3">
            <a:alphaModFix/>
          </a:blip>
          <a:stretch>
            <a:fillRect/>
          </a:stretch>
        </p:blipFill>
        <p:spPr>
          <a:xfrm>
            <a:off x="5322825" y="1493925"/>
            <a:ext cx="3443351" cy="4819225"/>
          </a:xfrm>
          <a:prstGeom prst="rect">
            <a:avLst/>
          </a:prstGeom>
          <a:noFill/>
          <a:ln w="19050" cap="flat" cmpd="sng">
            <a:solidFill>
              <a:schemeClr val="accent4"/>
            </a:solidFill>
            <a:prstDash val="solid"/>
            <a:round/>
            <a:headEnd type="none" w="sm" len="sm"/>
            <a:tailEnd type="none" w="sm" len="sm"/>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1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In Conclusion… </a:t>
            </a:r>
            <a:endParaRPr/>
          </a:p>
        </p:txBody>
      </p:sp>
      <p:sp>
        <p:nvSpPr>
          <p:cNvPr id="724" name="Google Shape;724;p10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lnSpcReduction="10000"/>
          </a:bodyPr>
          <a:lstStyle/>
          <a:p>
            <a:pPr marL="0" lvl="0" indent="457200" algn="l" rtl="0">
              <a:lnSpc>
                <a:spcPct val="150000"/>
              </a:lnSpc>
              <a:spcBef>
                <a:spcPts val="0"/>
              </a:spcBef>
              <a:spcAft>
                <a:spcPts val="0"/>
              </a:spcAft>
              <a:buClr>
                <a:srgbClr val="595959"/>
              </a:buClr>
              <a:buSzPts val="3200"/>
              <a:buNone/>
            </a:pPr>
            <a:r>
              <a:rPr lang="en-US" sz="2500">
                <a:solidFill>
                  <a:schemeClr val="dk1"/>
                </a:solidFill>
              </a:rPr>
              <a:t>I feel like I gained valuable experience in an office setting and a better understanding of what takes place here at saisd.  </a:t>
            </a:r>
            <a:endParaRPr sz="2500">
              <a:solidFill>
                <a:schemeClr val="dk1"/>
              </a:solidFill>
            </a:endParaRPr>
          </a:p>
          <a:p>
            <a:pPr marL="0" lvl="0" indent="0" algn="l" rtl="0">
              <a:lnSpc>
                <a:spcPct val="150000"/>
              </a:lnSpc>
              <a:spcBef>
                <a:spcPts val="0"/>
              </a:spcBef>
              <a:spcAft>
                <a:spcPts val="0"/>
              </a:spcAft>
              <a:buClr>
                <a:srgbClr val="595959"/>
              </a:buClr>
              <a:buSzPts val="3200"/>
              <a:buNone/>
            </a:pPr>
            <a:endParaRPr sz="2500">
              <a:solidFill>
                <a:schemeClr val="dk1"/>
              </a:solidFill>
            </a:endParaRPr>
          </a:p>
          <a:p>
            <a:pPr marL="0" lvl="0" indent="457200" algn="l" rtl="0">
              <a:lnSpc>
                <a:spcPct val="150000"/>
              </a:lnSpc>
              <a:spcBef>
                <a:spcPts val="0"/>
              </a:spcBef>
              <a:spcAft>
                <a:spcPts val="0"/>
              </a:spcAft>
              <a:buClr>
                <a:srgbClr val="595959"/>
              </a:buClr>
              <a:buSzPts val="3200"/>
              <a:buNone/>
            </a:pPr>
            <a:r>
              <a:rPr lang="en-US" sz="2500">
                <a:solidFill>
                  <a:schemeClr val="dk1"/>
                </a:solidFill>
              </a:rPr>
              <a:t>I would tell my friends to apply for an internship because an internship offers greater opportunity and better experience than you would get at any fast food restaurant or job you would get at a mall. </a:t>
            </a:r>
            <a:endParaRPr sz="3300">
              <a:solidFill>
                <a:schemeClr val="accent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109"/>
          <p:cNvSpPr txBox="1">
            <a:spLocks noGrp="1"/>
          </p:cNvSpPr>
          <p:nvPr>
            <p:ph type="ctrTitle"/>
          </p:nvPr>
        </p:nvSpPr>
        <p:spPr>
          <a:xfrm>
            <a:off x="505046" y="1233875"/>
            <a:ext cx="8202900" cy="3390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FFFFFF"/>
              </a:buClr>
              <a:buSzPts val="7200"/>
              <a:buFont typeface="Rockwell"/>
              <a:buNone/>
            </a:pPr>
            <a:r>
              <a:rPr lang="en-US"/>
              <a:t>Thank you</a:t>
            </a:r>
            <a:endParaRPr/>
          </a:p>
        </p:txBody>
      </p:sp>
      <p:sp>
        <p:nvSpPr>
          <p:cNvPr id="730" name="Google Shape;730;p109"/>
          <p:cNvSpPr txBox="1"/>
          <p:nvPr/>
        </p:nvSpPr>
        <p:spPr>
          <a:xfrm>
            <a:off x="457200" y="5768867"/>
            <a:ext cx="4830900" cy="60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 00/00/2018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Presenter: </a:t>
            </a:r>
            <a:r>
              <a:rPr lang="en-US" sz="1800" i="1">
                <a:solidFill>
                  <a:srgbClr val="FFFFFF"/>
                </a:solidFill>
              </a:rPr>
              <a:t>Athan Saiz</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67A2B9"/>
        </a:solidFill>
        <a:effectLst/>
      </p:bgPr>
    </p:bg>
    <p:spTree>
      <p:nvGrpSpPr>
        <p:cNvPr id="1" name="Shape 734"/>
        <p:cNvGrpSpPr/>
        <p:nvPr/>
      </p:nvGrpSpPr>
      <p:grpSpPr>
        <a:xfrm>
          <a:off x="0" y="0"/>
          <a:ext cx="0" cy="0"/>
          <a:chOff x="0" y="0"/>
          <a:chExt cx="0" cy="0"/>
        </a:xfrm>
      </p:grpSpPr>
      <p:sp>
        <p:nvSpPr>
          <p:cNvPr id="735" name="Google Shape;735;p110"/>
          <p:cNvSpPr txBox="1">
            <a:spLocks noGrp="1"/>
          </p:cNvSpPr>
          <p:nvPr>
            <p:ph type="ctrTitle"/>
          </p:nvPr>
        </p:nvSpPr>
        <p:spPr>
          <a:xfrm>
            <a:off x="339213" y="3830502"/>
            <a:ext cx="7772400" cy="1714800"/>
          </a:xfrm>
          <a:prstGeom prst="rect">
            <a:avLst/>
          </a:prstGeom>
          <a:noFill/>
          <a:ln>
            <a:noFill/>
          </a:ln>
        </p:spPr>
        <p:txBody>
          <a:bodyPr spcFirstLastPara="1" wrap="square" lIns="0" tIns="0" rIns="0" bIns="0" anchor="b" anchorCtr="0">
            <a:noAutofit/>
          </a:bodyPr>
          <a:lstStyle/>
          <a:p>
            <a:pPr marL="0" lvl="0" indent="0" algn="l" rtl="0">
              <a:lnSpc>
                <a:spcPct val="94444"/>
              </a:lnSpc>
              <a:spcBef>
                <a:spcPts val="0"/>
              </a:spcBef>
              <a:spcAft>
                <a:spcPts val="0"/>
              </a:spcAft>
              <a:buClr>
                <a:srgbClr val="FFFFFF"/>
              </a:buClr>
              <a:buSzPts val="7200"/>
              <a:buFont typeface="Rockwell"/>
              <a:buNone/>
            </a:pPr>
            <a:r>
              <a:rPr lang="en-US" sz="4100" b="0" i="1">
                <a:solidFill>
                  <a:schemeClr val="accent1"/>
                </a:solidFill>
              </a:rPr>
              <a:t>Nicolas Alonzo,</a:t>
            </a:r>
            <a:endParaRPr sz="4100" b="0" i="1">
              <a:solidFill>
                <a:schemeClr val="accent1"/>
              </a:solidFill>
            </a:endParaRPr>
          </a:p>
          <a:p>
            <a:pPr marL="0" lvl="0" indent="0" algn="l" rtl="0">
              <a:lnSpc>
                <a:spcPct val="94444"/>
              </a:lnSpc>
              <a:spcBef>
                <a:spcPts val="0"/>
              </a:spcBef>
              <a:spcAft>
                <a:spcPts val="0"/>
              </a:spcAft>
              <a:buClr>
                <a:srgbClr val="FFFFFF"/>
              </a:buClr>
              <a:buSzPts val="7200"/>
              <a:buFont typeface="Rockwell"/>
              <a:buNone/>
            </a:pPr>
            <a:r>
              <a:rPr lang="en-US" sz="4100" b="0" i="1">
                <a:solidFill>
                  <a:schemeClr val="accent1"/>
                </a:solidFill>
              </a:rPr>
              <a:t>Emily Guardiola,</a:t>
            </a:r>
            <a:endParaRPr sz="4100" b="0" i="1">
              <a:solidFill>
                <a:schemeClr val="accent1"/>
              </a:solidFill>
            </a:endParaRPr>
          </a:p>
          <a:p>
            <a:pPr marL="0" lvl="0" indent="0" algn="l" rtl="0">
              <a:lnSpc>
                <a:spcPct val="94444"/>
              </a:lnSpc>
              <a:spcBef>
                <a:spcPts val="0"/>
              </a:spcBef>
              <a:spcAft>
                <a:spcPts val="0"/>
              </a:spcAft>
              <a:buClr>
                <a:srgbClr val="FFFFFF"/>
              </a:buClr>
              <a:buSzPts val="7200"/>
              <a:buFont typeface="Rockwell"/>
              <a:buNone/>
            </a:pPr>
            <a:r>
              <a:rPr lang="en-US" sz="4100" b="0" i="1">
                <a:solidFill>
                  <a:schemeClr val="accent1"/>
                </a:solidFill>
              </a:rPr>
              <a:t>Kaylee Gomez</a:t>
            </a:r>
            <a:endParaRPr sz="4100" b="0" i="1">
              <a:solidFill>
                <a:schemeClr val="accent1"/>
              </a:solidFill>
            </a:endParaRPr>
          </a:p>
          <a:p>
            <a:pPr marL="0" lvl="0" indent="0" algn="l" rtl="0">
              <a:lnSpc>
                <a:spcPct val="94444"/>
              </a:lnSpc>
              <a:spcBef>
                <a:spcPts val="0"/>
              </a:spcBef>
              <a:spcAft>
                <a:spcPts val="0"/>
              </a:spcAft>
              <a:buClr>
                <a:srgbClr val="FFFFFF"/>
              </a:buClr>
              <a:buSzPts val="7200"/>
              <a:buFont typeface="Rockwell"/>
              <a:buNone/>
            </a:pPr>
            <a:r>
              <a:rPr lang="en-US" sz="4100" b="0" i="1">
                <a:solidFill>
                  <a:schemeClr val="accent1"/>
                </a:solidFill>
              </a:rPr>
              <a:t>Jonah Tonick</a:t>
            </a:r>
            <a:endParaRPr sz="4100" b="0" i="1">
              <a:solidFill>
                <a:schemeClr val="accent1"/>
              </a:solidFill>
            </a:endParaRPr>
          </a:p>
          <a:p>
            <a:pPr marL="0" lvl="0" indent="0" algn="l" rtl="0">
              <a:lnSpc>
                <a:spcPct val="94444"/>
              </a:lnSpc>
              <a:spcBef>
                <a:spcPts val="0"/>
              </a:spcBef>
              <a:spcAft>
                <a:spcPts val="0"/>
              </a:spcAft>
              <a:buClr>
                <a:srgbClr val="FFFFFF"/>
              </a:buClr>
              <a:buSzPts val="7200"/>
              <a:buFont typeface="Rockwell"/>
              <a:buNone/>
            </a:pPr>
            <a:r>
              <a:rPr lang="en-US" sz="4100" b="0" i="1">
                <a:solidFill>
                  <a:schemeClr val="accent1"/>
                </a:solidFill>
              </a:rPr>
              <a:t>Akan Rivera</a:t>
            </a:r>
            <a:endParaRPr sz="4100" b="0" i="1">
              <a:solidFill>
                <a:schemeClr val="accent1"/>
              </a:solidFill>
            </a:endParaRPr>
          </a:p>
          <a:p>
            <a:pPr marL="0" lvl="0" indent="0" algn="l" rtl="0">
              <a:lnSpc>
                <a:spcPct val="94444"/>
              </a:lnSpc>
              <a:spcBef>
                <a:spcPts val="0"/>
              </a:spcBef>
              <a:spcAft>
                <a:spcPts val="0"/>
              </a:spcAft>
              <a:buClr>
                <a:srgbClr val="FFFFFF"/>
              </a:buClr>
              <a:buSzPts val="7200"/>
              <a:buFont typeface="Rockwell"/>
              <a:buNone/>
            </a:pPr>
            <a:r>
              <a:rPr lang="en-US" sz="4100" b="0">
                <a:solidFill>
                  <a:schemeClr val="accent1"/>
                </a:solidFill>
              </a:rPr>
              <a:t>Adan Barbosa</a:t>
            </a:r>
            <a:endParaRPr sz="4100" b="0">
              <a:solidFill>
                <a:schemeClr val="accent1"/>
              </a:solidFill>
            </a:endParaRPr>
          </a:p>
          <a:p>
            <a:pPr marL="0" lvl="0" indent="0" algn="l" rtl="0">
              <a:lnSpc>
                <a:spcPct val="94444"/>
              </a:lnSpc>
              <a:spcBef>
                <a:spcPts val="0"/>
              </a:spcBef>
              <a:spcAft>
                <a:spcPts val="0"/>
              </a:spcAft>
              <a:buClr>
                <a:srgbClr val="FFFFFF"/>
              </a:buClr>
              <a:buSzPts val="7200"/>
              <a:buFont typeface="Rockwell"/>
              <a:buNone/>
            </a:pPr>
            <a:r>
              <a:rPr lang="en-US" sz="3700" b="0">
                <a:solidFill>
                  <a:schemeClr val="accent1"/>
                </a:solidFill>
              </a:rPr>
              <a:t>Andrew Flores</a:t>
            </a:r>
            <a:r>
              <a:rPr lang="en-US" sz="3700">
                <a:solidFill>
                  <a:schemeClr val="accent1"/>
                </a:solidFill>
              </a:rPr>
              <a:t> </a:t>
            </a:r>
            <a:endParaRPr sz="3700">
              <a:solidFill>
                <a:schemeClr val="accent1"/>
              </a:solidFill>
            </a:endParaRPr>
          </a:p>
          <a:p>
            <a:pPr marL="0" lvl="0" indent="0" algn="l" rtl="0">
              <a:lnSpc>
                <a:spcPct val="94444"/>
              </a:lnSpc>
              <a:spcBef>
                <a:spcPts val="0"/>
              </a:spcBef>
              <a:spcAft>
                <a:spcPts val="0"/>
              </a:spcAft>
              <a:buClr>
                <a:srgbClr val="FFFFFF"/>
              </a:buClr>
              <a:buSzPts val="7200"/>
              <a:buFont typeface="Rockwell"/>
              <a:buNone/>
            </a:pPr>
            <a:endParaRPr sz="4800">
              <a:solidFill>
                <a:schemeClr val="accent1"/>
              </a:solidFill>
            </a:endParaRPr>
          </a:p>
        </p:txBody>
      </p:sp>
      <p:sp>
        <p:nvSpPr>
          <p:cNvPr id="736" name="Google Shape;736;p110"/>
          <p:cNvSpPr txBox="1">
            <a:spLocks noGrp="1"/>
          </p:cNvSpPr>
          <p:nvPr>
            <p:ph type="subTitle" idx="1"/>
          </p:nvPr>
        </p:nvSpPr>
        <p:spPr>
          <a:xfrm>
            <a:off x="409725" y="4891526"/>
            <a:ext cx="7677300" cy="17526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FFFFFF"/>
              </a:buClr>
              <a:buSzPts val="2800"/>
              <a:buNone/>
            </a:pPr>
            <a:r>
              <a:rPr lang="en-US">
                <a:solidFill>
                  <a:schemeClr val="lt1"/>
                </a:solidFill>
              </a:rPr>
              <a:t>with the IT Department</a:t>
            </a:r>
            <a:endParaRPr>
              <a:solidFill>
                <a:schemeClr val="lt1"/>
              </a:solidFill>
            </a:endParaRPr>
          </a:p>
        </p:txBody>
      </p:sp>
      <p:sp>
        <p:nvSpPr>
          <p:cNvPr id="737" name="Google Shape;737;p110"/>
          <p:cNvSpPr txBox="1"/>
          <p:nvPr/>
        </p:nvSpPr>
        <p:spPr>
          <a:xfrm>
            <a:off x="457200" y="5768875"/>
            <a:ext cx="6867600" cy="65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1" u="none" strike="noStrike" cap="none">
                <a:solidFill>
                  <a:srgbClr val="FFFFFF"/>
                </a:solidFill>
                <a:latin typeface="Arial"/>
                <a:ea typeface="Arial"/>
                <a:cs typeface="Arial"/>
                <a:sym typeface="Arial"/>
              </a:rPr>
              <a:t>Date: </a:t>
            </a:r>
            <a:r>
              <a:rPr lang="en-US" sz="1800" i="1">
                <a:solidFill>
                  <a:srgbClr val="FFFF00"/>
                </a:solidFill>
              </a:rPr>
              <a:t>07/21/23</a:t>
            </a:r>
            <a:endParaRPr sz="1400" b="0" i="0" u="none" strike="noStrike" cap="none">
              <a:solidFill>
                <a:srgbClr val="FFFF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en-US" sz="1800" i="1">
                <a:solidFill>
                  <a:srgbClr val="FFFF00"/>
                </a:solidFill>
              </a:rPr>
              <a:t>  </a:t>
            </a:r>
            <a:endParaRPr sz="1400" b="0" i="0" u="none" strike="noStrike" cap="none">
              <a:solidFill>
                <a:srgbClr val="FFFF00"/>
              </a:solidFill>
              <a:latin typeface="Arial"/>
              <a:ea typeface="Arial"/>
              <a:cs typeface="Arial"/>
              <a:sym typeface="Arial"/>
            </a:endParaRPr>
          </a:p>
        </p:txBody>
      </p:sp>
      <p:sp>
        <p:nvSpPr>
          <p:cNvPr id="738" name="Google Shape;738;p110"/>
          <p:cNvSpPr txBox="1"/>
          <p:nvPr/>
        </p:nvSpPr>
        <p:spPr>
          <a:xfrm>
            <a:off x="1754398" y="3269452"/>
            <a:ext cx="56352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00"/>
                </a:solidFill>
                <a:latin typeface="Montserrat"/>
                <a:ea typeface="Montserrat"/>
                <a:cs typeface="Montserrat"/>
                <a:sym typeface="Montserrat"/>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3D7B"/>
              </a:buClr>
              <a:buSzPts val="4400"/>
              <a:buFont typeface="Rockwell"/>
              <a:buNone/>
            </a:pPr>
            <a:r>
              <a:rPr lang="en-US"/>
              <a:t>Nicolas Alonzo</a:t>
            </a:r>
            <a:endParaRPr/>
          </a:p>
        </p:txBody>
      </p:sp>
      <p:sp>
        <p:nvSpPr>
          <p:cNvPr id="744" name="Google Shape;744;p111"/>
          <p:cNvSpPr txBox="1">
            <a:spLocks noGrp="1"/>
          </p:cNvSpPr>
          <p:nvPr>
            <p:ph type="body" idx="1"/>
          </p:nvPr>
        </p:nvSpPr>
        <p:spPr>
          <a:xfrm>
            <a:off x="0" y="1399475"/>
            <a:ext cx="4891800" cy="4526100"/>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0"/>
              </a:spcBef>
              <a:spcAft>
                <a:spcPts val="0"/>
              </a:spcAft>
              <a:buNone/>
            </a:pPr>
            <a:r>
              <a:rPr lang="en-US" sz="3000">
                <a:solidFill>
                  <a:schemeClr val="accent1"/>
                </a:solidFill>
              </a:rPr>
              <a:t>I’m a recent graduate from Sam Houston and St. Philip's College and I will be attending UTSA for cybersecurity. One interesting fact is that I have over 2,200 hours in World of Tanks Blitz.</a:t>
            </a:r>
            <a:endParaRPr sz="3000">
              <a:solidFill>
                <a:schemeClr val="accent1"/>
              </a:solidFill>
            </a:endParaRPr>
          </a:p>
        </p:txBody>
      </p:sp>
      <p:pic>
        <p:nvPicPr>
          <p:cNvPr id="745" name="Google Shape;745;p111"/>
          <p:cNvPicPr preferRelativeResize="0"/>
          <p:nvPr/>
        </p:nvPicPr>
        <p:blipFill rotWithShape="1">
          <a:blip r:embed="rId3">
            <a:alphaModFix/>
          </a:blip>
          <a:srcRect r="9272"/>
          <a:stretch/>
        </p:blipFill>
        <p:spPr>
          <a:xfrm>
            <a:off x="4832150" y="1202575"/>
            <a:ext cx="4093175" cy="5195423"/>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HISD-Template-2014-Standard">
  <a:themeElements>
    <a:clrScheme name="2014 HISD Color Theme">
      <a:dk1>
        <a:srgbClr val="000000"/>
      </a:dk1>
      <a:lt1>
        <a:srgbClr val="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6002</Words>
  <Application>Microsoft Office PowerPoint</Application>
  <PresentationFormat>On-screen Show (4:3)</PresentationFormat>
  <Paragraphs>589</Paragraphs>
  <Slides>136</Slides>
  <Notes>136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136</vt:i4>
      </vt:variant>
    </vt:vector>
  </HeadingPairs>
  <TitlesOfParts>
    <vt:vector size="143" baseType="lpstr">
      <vt:lpstr>Montserrat</vt:lpstr>
      <vt:lpstr>Oswald</vt:lpstr>
      <vt:lpstr>Lobster</vt:lpstr>
      <vt:lpstr>Arial</vt:lpstr>
      <vt:lpstr>Calibri</vt:lpstr>
      <vt:lpstr>Rockwell</vt:lpstr>
      <vt:lpstr>HISD-Template-2014-Standard</vt:lpstr>
      <vt:lpstr>Welcome</vt:lpstr>
      <vt:lpstr>Communications Department  Internship </vt:lpstr>
      <vt:lpstr>Joshua Bryant </vt:lpstr>
      <vt:lpstr>Luis Hernandez</vt:lpstr>
      <vt:lpstr>Andrea Maldonado</vt:lpstr>
      <vt:lpstr>Department Highlight</vt:lpstr>
      <vt:lpstr>Job Description</vt:lpstr>
      <vt:lpstr>My supervisor would say the standout things …… </vt:lpstr>
      <vt:lpstr>Examples of my work</vt:lpstr>
      <vt:lpstr>My supervisor would say the </vt:lpstr>
      <vt:lpstr>Examples of my work</vt:lpstr>
      <vt:lpstr>My supervisor would say the </vt:lpstr>
      <vt:lpstr>Examples of my work</vt:lpstr>
      <vt:lpstr>On thing that surprised me….</vt:lpstr>
      <vt:lpstr>A Highlight of My Experience was….</vt:lpstr>
      <vt:lpstr>A Highlight of My Experience was….</vt:lpstr>
      <vt:lpstr>A Highlight of My Experience was….</vt:lpstr>
      <vt:lpstr>In Conclusion… </vt:lpstr>
      <vt:lpstr>Thank you</vt:lpstr>
      <vt:lpstr>Nathan Landin </vt:lpstr>
      <vt:lpstr>Nathan Landin</vt:lpstr>
      <vt:lpstr> FMSR Department Highlight</vt:lpstr>
      <vt:lpstr> Procurement Department Highlight</vt:lpstr>
      <vt:lpstr>IT Department Highlight</vt:lpstr>
      <vt:lpstr>FMSR Job Description</vt:lpstr>
      <vt:lpstr>Procurement Job Description</vt:lpstr>
      <vt:lpstr>IT Job Description</vt:lpstr>
      <vt:lpstr>My supervisor would say the best thing I did was… </vt:lpstr>
      <vt:lpstr>On thing that surprised me….</vt:lpstr>
      <vt:lpstr>On thing that surprised me….</vt:lpstr>
      <vt:lpstr>A Highlight of My Experience was….</vt:lpstr>
      <vt:lpstr>A Highlight of My Experience was….</vt:lpstr>
      <vt:lpstr>In Conclusion… </vt:lpstr>
      <vt:lpstr>Thank you</vt:lpstr>
      <vt:lpstr>Trinity Adams-Martin </vt:lpstr>
      <vt:lpstr>Trinity Adams-Martin</vt:lpstr>
      <vt:lpstr>PowerPoint Presentation</vt:lpstr>
      <vt:lpstr>Department Highlight</vt:lpstr>
      <vt:lpstr>Job Description</vt:lpstr>
      <vt:lpstr>My supervisor would say the best thing I did was… </vt:lpstr>
      <vt:lpstr>On thing that surprised me….</vt:lpstr>
      <vt:lpstr>A Highlight of My Experience was….</vt:lpstr>
      <vt:lpstr>A Highlight of My Experience was….</vt:lpstr>
      <vt:lpstr>In Conclusion… </vt:lpstr>
      <vt:lpstr>Thank you</vt:lpstr>
      <vt:lpstr>Deus Arce-Silva </vt:lpstr>
      <vt:lpstr>Introduction</vt:lpstr>
      <vt:lpstr>Department Highlight</vt:lpstr>
      <vt:lpstr>Job Description</vt:lpstr>
      <vt:lpstr>My supervisor would say the best thing I did was… </vt:lpstr>
      <vt:lpstr>On thing that surprised me….</vt:lpstr>
      <vt:lpstr>A Highlight of My Experience was….</vt:lpstr>
      <vt:lpstr>A Highlight of My Experience was….</vt:lpstr>
      <vt:lpstr>In Conclusion… </vt:lpstr>
      <vt:lpstr>Thank you</vt:lpstr>
      <vt:lpstr>Daniel Aguilera  </vt:lpstr>
      <vt:lpstr>Daniel Aguilera</vt:lpstr>
      <vt:lpstr>PowerPoint Presentation</vt:lpstr>
      <vt:lpstr>Department Highlight</vt:lpstr>
      <vt:lpstr>Job Description</vt:lpstr>
      <vt:lpstr>My supervisor would say the best thing I did was… </vt:lpstr>
      <vt:lpstr>On thing that surprised me….</vt:lpstr>
      <vt:lpstr>A Highlight of My Experience was….</vt:lpstr>
      <vt:lpstr>A Highlight of My Experience was….</vt:lpstr>
      <vt:lpstr>In Conclusion… </vt:lpstr>
      <vt:lpstr>Thank you</vt:lpstr>
      <vt:lpstr>Carlos Sanchez </vt:lpstr>
      <vt:lpstr>Carlos Sanchez</vt:lpstr>
      <vt:lpstr>Department Highlight</vt:lpstr>
      <vt:lpstr>Department Highlight</vt:lpstr>
      <vt:lpstr>Job Description</vt:lpstr>
      <vt:lpstr>My supervisor would say the best thing I did was </vt:lpstr>
      <vt:lpstr>One thing that surprised me</vt:lpstr>
      <vt:lpstr>A Highlight of My Experience</vt:lpstr>
      <vt:lpstr>A Highlight of My Experience</vt:lpstr>
      <vt:lpstr>In Conclusion </vt:lpstr>
      <vt:lpstr>Thank you</vt:lpstr>
      <vt:lpstr>Dominic Goff </vt:lpstr>
      <vt:lpstr>Introduction</vt:lpstr>
      <vt:lpstr>Department Highlight</vt:lpstr>
      <vt:lpstr>Job Description</vt:lpstr>
      <vt:lpstr>My supervisor would say the best thing I did was… </vt:lpstr>
      <vt:lpstr>On thing that surprised me….</vt:lpstr>
      <vt:lpstr>On thing that surprised me….</vt:lpstr>
      <vt:lpstr>A Highlight of My Experience was….</vt:lpstr>
      <vt:lpstr>A Highlight of My Experience was….</vt:lpstr>
      <vt:lpstr>In Conclusion… </vt:lpstr>
      <vt:lpstr>Thank you</vt:lpstr>
      <vt:lpstr>Athan Saiz </vt:lpstr>
      <vt:lpstr>Athan Saiz</vt:lpstr>
      <vt:lpstr> CTE Department Highlight</vt:lpstr>
      <vt:lpstr>Job Description</vt:lpstr>
      <vt:lpstr>My supervisor would say the best thing I did was… </vt:lpstr>
      <vt:lpstr>On thing that surprised me….</vt:lpstr>
      <vt:lpstr>A Highlight of My Experience was….</vt:lpstr>
      <vt:lpstr>In Conclusion… </vt:lpstr>
      <vt:lpstr>Thank you</vt:lpstr>
      <vt:lpstr>Nicolas Alonzo, Emily Guardiola, Kaylee Gomez Jonah Tonick Akan Rivera Adan Barbosa Andrew Flores  </vt:lpstr>
      <vt:lpstr>Nicolas Alonzo</vt:lpstr>
      <vt:lpstr>Emily Guardiola</vt:lpstr>
      <vt:lpstr>Kaylee Gomez</vt:lpstr>
      <vt:lpstr>Jonah Tonick</vt:lpstr>
      <vt:lpstr>Akan Rivera</vt:lpstr>
      <vt:lpstr>Adan Barbosa</vt:lpstr>
      <vt:lpstr>Andrew Flores</vt:lpstr>
      <vt:lpstr>Department Highlight</vt:lpstr>
      <vt:lpstr>Job Description</vt:lpstr>
      <vt:lpstr>Job Description</vt:lpstr>
      <vt:lpstr>My supervisor would say the best thing I did was… </vt:lpstr>
      <vt:lpstr>On thing that surprised me….</vt:lpstr>
      <vt:lpstr>On thing that surprised me….</vt:lpstr>
      <vt:lpstr>A Highlight of My Experience was….</vt:lpstr>
      <vt:lpstr>A Highlight of My Experience was….</vt:lpstr>
      <vt:lpstr>In Conclusion… </vt:lpstr>
      <vt:lpstr>In Conclusion… </vt:lpstr>
      <vt:lpstr>Thank you</vt:lpstr>
      <vt:lpstr>Lanier Print Shop Internship </vt:lpstr>
      <vt:lpstr>Haylie Flores, Lanier HS</vt:lpstr>
      <vt:lpstr>Job Description: Assistant Press Operators</vt:lpstr>
      <vt:lpstr>My supervisor would say the best thing I did was… </vt:lpstr>
      <vt:lpstr>One thing that surprised me….</vt:lpstr>
      <vt:lpstr>A Highlight of My Experience was….</vt:lpstr>
      <vt:lpstr>In Conclusion… </vt:lpstr>
      <vt:lpstr>Savanah Barron, Lanier HS</vt:lpstr>
      <vt:lpstr>My supervisor would say the best thing I did was… </vt:lpstr>
      <vt:lpstr>One thing that surprised me….</vt:lpstr>
      <vt:lpstr>A Highlight of My Experience was….</vt:lpstr>
      <vt:lpstr>Ana Estrada, Lanier HS</vt:lpstr>
      <vt:lpstr>My supervisor would say the best thing I did was… </vt:lpstr>
      <vt:lpstr>On thing that surprised me….</vt:lpstr>
      <vt:lpstr>A Highlight of My Experience was….</vt:lpstr>
      <vt:lpstr>Abraham Morales, Lanier HS</vt:lpstr>
      <vt:lpstr>My supervisor would say the best thing I did was… </vt:lpstr>
      <vt:lpstr>One thing that surprised me….</vt:lpstr>
      <vt:lpstr>A Highlight of My Experience was….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GARCIA, DAVID</dc:creator>
  <cp:lastModifiedBy>GARCIA, DAVID</cp:lastModifiedBy>
  <cp:revision>1</cp:revision>
  <dcterms:modified xsi:type="dcterms:W3CDTF">2023-08-09T14:08:00Z</dcterms:modified>
</cp:coreProperties>
</file>