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5E5325-873D-47AE-87B2-6CA2470C3E5B}">
  <a:tblStyle styleId="{9E5E5325-873D-47AE-87B2-6CA2470C3E5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0B1D597-056B-4B1A-8C8D-2887BED69B0D}"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5.xml"/><Relationship Id="rId22" Type="http://schemas.openxmlformats.org/officeDocument/2006/relationships/font" Target="fonts/Lato-bold.fntdata"/><Relationship Id="rId10" Type="http://schemas.openxmlformats.org/officeDocument/2006/relationships/slide" Target="slides/slide4.xml"/><Relationship Id="rId21" Type="http://schemas.openxmlformats.org/officeDocument/2006/relationships/font" Target="fonts/Lato-regular.fntdata"/><Relationship Id="rId13" Type="http://schemas.openxmlformats.org/officeDocument/2006/relationships/slide" Target="slides/slide7.xml"/><Relationship Id="rId24" Type="http://schemas.openxmlformats.org/officeDocument/2006/relationships/font" Target="fonts/Lato-boldItalic.fntdata"/><Relationship Id="rId12" Type="http://schemas.openxmlformats.org/officeDocument/2006/relationships/slide" Target="slides/slide6.xml"/><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aleway-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aleway-italic.fntdata"/><Relationship Id="rId6" Type="http://schemas.openxmlformats.org/officeDocument/2006/relationships/notesMaster" Target="notesMasters/notesMaster1.xml"/><Relationship Id="rId18" Type="http://schemas.openxmlformats.org/officeDocument/2006/relationships/font" Target="fonts/Raleway-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6ae06fcf52dc18e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ae06fcf52dc18e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c75d1c74d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c75d1c74d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c75d1c74d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c75d1c74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Year- MYP end in 10th grade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c75d1c74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c75d1c74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132d54da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f132d54da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6d3546a0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6d3546a0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88b7247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088b7247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687b10b9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687b10b9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3d28268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23d28268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s://docs.google.com/presentation/d/1y42ehHVmPZqGIN3zjYkafAecM7wQ_vR76gvSSadxg5Y/edit?usp=sharing" TargetMode="External"/><Relationship Id="rId6" Type="http://schemas.openxmlformats.org/officeDocument/2006/relationships/hyperlink" Target="https://forms.gle/QhVFWcwmnAPFMEBj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google.com/presentation/d/1y42ehHVmPZqGIN3zjYkafAecM7wQ_vR76gvSSadxg5Y/edit?usp=sharing"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slide" Target="/ppt/slides/slide3.xm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document/d/1e53XVuaFsZdAYnkW7YY1_4qaM6iMj8P2MIKd7Er2akQ/edit?usp=sharing"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cs.google.com/document/d/1e53XVuaFsZdAYnkW7YY1_4qaM6iMj8P2MIKd7Er2akQ/edit?usp=sharing" TargetMode="External"/><Relationship Id="rId4" Type="http://schemas.openxmlformats.org/officeDocument/2006/relationships/hyperlink" Target="https://docs.google.com/document/d/1d-48QqchPWXcJrFdbHXlPtnPIS4zHQeEI6vr_lxwvng/copy" TargetMode="External"/><Relationship Id="rId10" Type="http://schemas.openxmlformats.org/officeDocument/2006/relationships/image" Target="../media/image2.png"/><Relationship Id="rId9" Type="http://schemas.openxmlformats.org/officeDocument/2006/relationships/image" Target="../media/image1.png"/><Relationship Id="rId5" Type="http://schemas.openxmlformats.org/officeDocument/2006/relationships/hyperlink" Target="https://docs.google.com/presentation/d/1H5zmqsHBJ1pCzSjEPduVOSHXHRS_1o6HXcnudjBrbH0/copy" TargetMode="External"/><Relationship Id="rId6" Type="http://schemas.openxmlformats.org/officeDocument/2006/relationships/hyperlink" Target="https://docs.google.com/presentation/d/1gF-lcmCFvXjGdstKFJkq7od7VPSBtnZoQK7rp74usSk/edit?usp=sharing" TargetMode="External"/><Relationship Id="rId7" Type="http://schemas.openxmlformats.org/officeDocument/2006/relationships/hyperlink" Target="https://forms.gle/QhVFWcwmnAPFMEBj7" TargetMode="External"/><Relationship Id="rId8" Type="http://schemas.openxmlformats.org/officeDocument/2006/relationships/hyperlink" Target="https://docs.google.com/document/d/18_k6QqUlJHYeq9Ye67rpQBeQ_17dl6i8JhLO13swYaA/cop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rive.google.com/file/d/1XHYJdMwfMktX-NfsORsWe3hIhN39JWcz/view?usp=sharing" TargetMode="External"/><Relationship Id="rId4" Type="http://schemas.openxmlformats.org/officeDocument/2006/relationships/hyperlink" Target="https://drive.google.com/file/d/1KXilvGoFdRpgXV9El2JyTsMzH_I1GpfY/view?usp=sharing" TargetMode="External"/><Relationship Id="rId5" Type="http://schemas.openxmlformats.org/officeDocument/2006/relationships/image" Target="../media/image1.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forms.gle/QhVFWcwmnAPFMEBj7" TargetMode="External"/><Relationship Id="rId4" Type="http://schemas.openxmlformats.org/officeDocument/2006/relationships/image" Target="../media/image1.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90275" y="1696450"/>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Personal Project Hub</a:t>
            </a:r>
            <a:endParaRPr/>
          </a:p>
        </p:txBody>
      </p:sp>
      <p:pic>
        <p:nvPicPr>
          <p:cNvPr id="73" name="Google Shape;73;p13"/>
          <p:cNvPicPr preferRelativeResize="0"/>
          <p:nvPr/>
        </p:nvPicPr>
        <p:blipFill>
          <a:blip r:embed="rId3">
            <a:alphaModFix/>
          </a:blip>
          <a:stretch>
            <a:fillRect/>
          </a:stretch>
        </p:blipFill>
        <p:spPr>
          <a:xfrm>
            <a:off x="183025" y="630225"/>
            <a:ext cx="2085467" cy="2047472"/>
          </a:xfrm>
          <a:prstGeom prst="rect">
            <a:avLst/>
          </a:prstGeom>
          <a:noFill/>
          <a:ln>
            <a:noFill/>
          </a:ln>
        </p:spPr>
      </p:pic>
      <p:pic>
        <p:nvPicPr>
          <p:cNvPr id="74" name="Google Shape;74;p13"/>
          <p:cNvPicPr preferRelativeResize="0"/>
          <p:nvPr/>
        </p:nvPicPr>
        <p:blipFill>
          <a:blip r:embed="rId4">
            <a:alphaModFix/>
          </a:blip>
          <a:stretch>
            <a:fillRect/>
          </a:stretch>
        </p:blipFill>
        <p:spPr>
          <a:xfrm>
            <a:off x="152400" y="2830097"/>
            <a:ext cx="2085466" cy="2085466"/>
          </a:xfrm>
          <a:prstGeom prst="rect">
            <a:avLst/>
          </a:prstGeom>
          <a:noFill/>
          <a:ln>
            <a:noFill/>
          </a:ln>
        </p:spPr>
      </p:pic>
      <p:sp>
        <p:nvSpPr>
          <p:cNvPr id="75" name="Google Shape;75;p13"/>
          <p:cNvSpPr txBox="1"/>
          <p:nvPr/>
        </p:nvSpPr>
        <p:spPr>
          <a:xfrm>
            <a:off x="2651175" y="3109775"/>
            <a:ext cx="5121300" cy="934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2"/>
              </a:buClr>
              <a:buSzPts val="1100"/>
              <a:buFont typeface="Arial"/>
              <a:buNone/>
            </a:pPr>
            <a:r>
              <a:rPr lang="en" sz="1800">
                <a:solidFill>
                  <a:schemeClr val="dk2"/>
                </a:solidFill>
                <a:latin typeface="Lato"/>
                <a:ea typeface="Lato"/>
                <a:cs typeface="Lato"/>
                <a:sym typeface="Lato"/>
              </a:rPr>
              <a:t>Click </a:t>
            </a:r>
            <a:r>
              <a:rPr lang="en" sz="1800" u="sng">
                <a:solidFill>
                  <a:schemeClr val="hlink"/>
                </a:solidFill>
                <a:latin typeface="Lato"/>
                <a:ea typeface="Lato"/>
                <a:cs typeface="Lato"/>
                <a:sym typeface="Lato"/>
                <a:hlinkClick r:id="rId5"/>
              </a:rPr>
              <a:t>here</a:t>
            </a:r>
            <a:r>
              <a:rPr lang="en" sz="1800">
                <a:solidFill>
                  <a:schemeClr val="dk2"/>
                </a:solidFill>
                <a:latin typeface="Lato"/>
                <a:ea typeface="Lato"/>
                <a:cs typeface="Lato"/>
                <a:sym typeface="Lato"/>
              </a:rPr>
              <a:t> for details on the showcase</a:t>
            </a:r>
            <a:endParaRPr sz="1800">
              <a:solidFill>
                <a:schemeClr val="dk2"/>
              </a:solidFill>
              <a:latin typeface="Lato"/>
              <a:ea typeface="Lato"/>
              <a:cs typeface="Lato"/>
              <a:sym typeface="Lato"/>
            </a:endParaRPr>
          </a:p>
          <a:p>
            <a:pPr indent="0" lvl="0" marL="0" rtl="0" algn="l">
              <a:lnSpc>
                <a:spcPct val="115000"/>
              </a:lnSpc>
              <a:spcBef>
                <a:spcPts val="1200"/>
              </a:spcBef>
              <a:spcAft>
                <a:spcPts val="1200"/>
              </a:spcAft>
              <a:buClr>
                <a:schemeClr val="dk2"/>
              </a:buClr>
              <a:buSzPts val="1100"/>
              <a:buFont typeface="Arial"/>
              <a:buNone/>
            </a:pPr>
            <a:r>
              <a:rPr lang="en" sz="1800">
                <a:solidFill>
                  <a:schemeClr val="dk2"/>
                </a:solidFill>
                <a:latin typeface="Lato"/>
                <a:ea typeface="Lato"/>
                <a:cs typeface="Lato"/>
                <a:sym typeface="Lato"/>
              </a:rPr>
              <a:t>Click </a:t>
            </a:r>
            <a:r>
              <a:rPr lang="en" sz="1800" u="sng">
                <a:solidFill>
                  <a:schemeClr val="hlink"/>
                </a:solidFill>
                <a:latin typeface="Lato"/>
                <a:ea typeface="Lato"/>
                <a:cs typeface="Lato"/>
                <a:sym typeface="Lato"/>
                <a:hlinkClick r:id="rId6"/>
              </a:rPr>
              <a:t>here</a:t>
            </a:r>
            <a:r>
              <a:rPr lang="en" sz="1800">
                <a:solidFill>
                  <a:schemeClr val="dk2"/>
                </a:solidFill>
                <a:latin typeface="Lato"/>
                <a:ea typeface="Lato"/>
                <a:cs typeface="Lato"/>
                <a:sym typeface="Lato"/>
              </a:rPr>
              <a:t> to submit the report</a:t>
            </a:r>
            <a:endParaRPr sz="1800">
              <a:solidFill>
                <a:schemeClr val="dk2"/>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Showcase Details</a:t>
            </a:r>
            <a:endParaRPr/>
          </a:p>
        </p:txBody>
      </p:sp>
      <p:sp>
        <p:nvSpPr>
          <p:cNvPr id="145" name="Google Shape;145;p22"/>
          <p:cNvSpPr txBox="1"/>
          <p:nvPr>
            <p:ph idx="1" type="body"/>
          </p:nvPr>
        </p:nvSpPr>
        <p:spPr>
          <a:xfrm>
            <a:off x="2400262" y="158069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Click </a:t>
            </a:r>
            <a:r>
              <a:rPr lang="en" u="sng">
                <a:solidFill>
                  <a:schemeClr val="hlink"/>
                </a:solidFill>
                <a:hlinkClick r:id="rId3"/>
              </a:rPr>
              <a:t>here</a:t>
            </a:r>
            <a:r>
              <a:rPr lang="en"/>
              <a:t> for details on the showcase</a:t>
            </a:r>
            <a:endParaRPr/>
          </a:p>
        </p:txBody>
      </p:sp>
      <p:pic>
        <p:nvPicPr>
          <p:cNvPr id="146" name="Google Shape;146;p22"/>
          <p:cNvPicPr preferRelativeResize="0"/>
          <p:nvPr/>
        </p:nvPicPr>
        <p:blipFill>
          <a:blip r:embed="rId4">
            <a:alphaModFix/>
          </a:blip>
          <a:stretch>
            <a:fillRect/>
          </a:stretch>
        </p:blipFill>
        <p:spPr>
          <a:xfrm>
            <a:off x="183025" y="630225"/>
            <a:ext cx="2085467" cy="2047472"/>
          </a:xfrm>
          <a:prstGeom prst="rect">
            <a:avLst/>
          </a:prstGeom>
          <a:noFill/>
          <a:ln>
            <a:noFill/>
          </a:ln>
        </p:spPr>
      </p:pic>
      <p:pic>
        <p:nvPicPr>
          <p:cNvPr id="147" name="Google Shape;147;p22"/>
          <p:cNvPicPr preferRelativeResize="0"/>
          <p:nvPr/>
        </p:nvPicPr>
        <p:blipFill>
          <a:blip r:embed="rId5">
            <a:alphaModFix/>
          </a:blip>
          <a:stretch>
            <a:fillRect/>
          </a:stretch>
        </p:blipFill>
        <p:spPr>
          <a:xfrm>
            <a:off x="152400" y="2830097"/>
            <a:ext cx="2085466" cy="208546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Sections</a:t>
            </a:r>
            <a:endParaRPr/>
          </a:p>
        </p:txBody>
      </p:sp>
      <p:pic>
        <p:nvPicPr>
          <p:cNvPr id="81" name="Google Shape;81;p14"/>
          <p:cNvPicPr preferRelativeResize="0"/>
          <p:nvPr/>
        </p:nvPicPr>
        <p:blipFill>
          <a:blip r:embed="rId3">
            <a:alphaModFix/>
          </a:blip>
          <a:stretch>
            <a:fillRect/>
          </a:stretch>
        </p:blipFill>
        <p:spPr>
          <a:xfrm>
            <a:off x="183025" y="630225"/>
            <a:ext cx="2085467" cy="2047472"/>
          </a:xfrm>
          <a:prstGeom prst="rect">
            <a:avLst/>
          </a:prstGeom>
          <a:noFill/>
          <a:ln>
            <a:noFill/>
          </a:ln>
        </p:spPr>
      </p:pic>
      <p:pic>
        <p:nvPicPr>
          <p:cNvPr id="82" name="Google Shape;82;p14"/>
          <p:cNvPicPr preferRelativeResize="0"/>
          <p:nvPr/>
        </p:nvPicPr>
        <p:blipFill>
          <a:blip r:embed="rId4">
            <a:alphaModFix/>
          </a:blip>
          <a:stretch>
            <a:fillRect/>
          </a:stretch>
        </p:blipFill>
        <p:spPr>
          <a:xfrm>
            <a:off x="152400" y="2830097"/>
            <a:ext cx="2085466" cy="2085466"/>
          </a:xfrm>
          <a:prstGeom prst="rect">
            <a:avLst/>
          </a:prstGeom>
          <a:noFill/>
          <a:ln>
            <a:noFill/>
          </a:ln>
        </p:spPr>
      </p:pic>
      <p:graphicFrame>
        <p:nvGraphicFramePr>
          <p:cNvPr id="83" name="Google Shape;83;p14"/>
          <p:cNvGraphicFramePr/>
          <p:nvPr/>
        </p:nvGraphicFramePr>
        <p:xfrm>
          <a:off x="2544550" y="1472585"/>
          <a:ext cx="3000000" cy="3000000"/>
        </p:xfrm>
        <a:graphic>
          <a:graphicData uri="http://schemas.openxmlformats.org/drawingml/2006/table">
            <a:tbl>
              <a:tblPr>
                <a:noFill/>
                <a:tableStyleId>{9E5E5325-873D-47AE-87B2-6CA2470C3E5B}</a:tableStyleId>
              </a:tblPr>
              <a:tblGrid>
                <a:gridCol w="5520675"/>
              </a:tblGrid>
              <a:tr h="287225">
                <a:tc>
                  <a:txBody>
                    <a:bodyPr/>
                    <a:lstStyle/>
                    <a:p>
                      <a:pPr indent="0" lvl="0" marL="0" rtl="0" algn="ctr">
                        <a:spcBef>
                          <a:spcPts val="0"/>
                        </a:spcBef>
                        <a:spcAft>
                          <a:spcPts val="0"/>
                        </a:spcAft>
                        <a:buNone/>
                      </a:pPr>
                      <a:r>
                        <a:rPr lang="en" u="sng">
                          <a:solidFill>
                            <a:schemeClr val="hlink"/>
                          </a:solidFill>
                          <a:hlinkClick action="ppaction://hlinksldjump" r:id="rId5"/>
                        </a:rPr>
                        <a:t>What is the personal project?</a:t>
                      </a:r>
                      <a:endParaRPr/>
                    </a:p>
                  </a:txBody>
                  <a:tcPr marT="91425" marB="91425" marR="91425" marL="91425"/>
                </a:tc>
              </a:tr>
              <a:tr h="298700">
                <a:tc>
                  <a:txBody>
                    <a:bodyPr/>
                    <a:lstStyle/>
                    <a:p>
                      <a:pPr indent="0" lvl="0" marL="0" rtl="0" algn="ctr">
                        <a:spcBef>
                          <a:spcPts val="0"/>
                        </a:spcBef>
                        <a:spcAft>
                          <a:spcPts val="0"/>
                        </a:spcAft>
                        <a:buNone/>
                      </a:pPr>
                      <a:r>
                        <a:rPr lang="en" u="sng">
                          <a:solidFill>
                            <a:schemeClr val="hlink"/>
                          </a:solidFill>
                          <a:hlinkClick action="ppaction://hlinksldjump" r:id="rId6"/>
                        </a:rPr>
                        <a:t>Timeline</a:t>
                      </a:r>
                      <a:endParaRPr/>
                    </a:p>
                  </a:txBody>
                  <a:tcPr marT="91425" marB="91425" marR="91425" marL="91425"/>
                </a:tc>
              </a:tr>
              <a:tr h="287225">
                <a:tc>
                  <a:txBody>
                    <a:bodyPr/>
                    <a:lstStyle/>
                    <a:p>
                      <a:pPr indent="0" lvl="0" marL="0" rtl="0" algn="ctr">
                        <a:spcBef>
                          <a:spcPts val="0"/>
                        </a:spcBef>
                        <a:spcAft>
                          <a:spcPts val="0"/>
                        </a:spcAft>
                        <a:buNone/>
                      </a:pPr>
                      <a:r>
                        <a:rPr lang="en" u="sng">
                          <a:solidFill>
                            <a:schemeClr val="hlink"/>
                          </a:solidFill>
                          <a:hlinkClick action="ppaction://hlinksldjump" r:id="rId7"/>
                        </a:rPr>
                        <a:t>Possible Projects</a:t>
                      </a:r>
                      <a:endParaRPr/>
                    </a:p>
                  </a:txBody>
                  <a:tcPr marT="91425" marB="91425" marR="91425" marL="91425"/>
                </a:tc>
              </a:tr>
              <a:tr h="287225">
                <a:tc>
                  <a:txBody>
                    <a:bodyPr/>
                    <a:lstStyle/>
                    <a:p>
                      <a:pPr indent="0" lvl="0" marL="0" rtl="0" algn="ctr">
                        <a:spcBef>
                          <a:spcPts val="0"/>
                        </a:spcBef>
                        <a:spcAft>
                          <a:spcPts val="0"/>
                        </a:spcAft>
                        <a:buNone/>
                      </a:pPr>
                      <a:r>
                        <a:rPr lang="en" u="sng">
                          <a:solidFill>
                            <a:schemeClr val="hlink"/>
                          </a:solidFill>
                          <a:hlinkClick action="ppaction://hlinksldjump" r:id="rId8"/>
                        </a:rPr>
                        <a:t>Steps- What to do</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Personal Project &amp; Why is it important?</a:t>
            </a:r>
            <a:endParaRPr/>
          </a:p>
        </p:txBody>
      </p:sp>
      <p:sp>
        <p:nvSpPr>
          <p:cNvPr id="89" name="Google Shape;89;p15"/>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solidFill>
                  <a:srgbClr val="1E1C11"/>
                </a:solidFill>
                <a:latin typeface="Arial"/>
                <a:ea typeface="Arial"/>
                <a:cs typeface="Arial"/>
                <a:sym typeface="Arial"/>
              </a:rPr>
              <a:t>MYP students in their final year (grade 10) explore an area of personal interest over an extended period. It provides them the opportunity to consolidate their learning and develop important skills they’ll need in both further education and life beyond the classroom. It also helps them develop confidence to become principled, lifelong learners.</a:t>
            </a:r>
            <a:endParaRPr>
              <a:solidFill>
                <a:srgbClr val="1E1C11"/>
              </a:solidFill>
              <a:latin typeface="Arial"/>
              <a:ea typeface="Arial"/>
              <a:cs typeface="Arial"/>
              <a:sym typeface="Arial"/>
            </a:endParaRPr>
          </a:p>
          <a:p>
            <a:pPr indent="0" lvl="0" marL="0" rtl="0" algn="l">
              <a:spcBef>
                <a:spcPts val="1200"/>
              </a:spcBef>
              <a:spcAft>
                <a:spcPts val="0"/>
              </a:spcAft>
              <a:buNone/>
            </a:pPr>
            <a:r>
              <a:rPr lang="en">
                <a:solidFill>
                  <a:srgbClr val="1E1C11"/>
                </a:solidFill>
                <a:latin typeface="Arial"/>
                <a:ea typeface="Arial"/>
                <a:cs typeface="Arial"/>
                <a:sym typeface="Arial"/>
              </a:rPr>
              <a:t>-IB Organization</a:t>
            </a:r>
            <a:endParaRPr>
              <a:solidFill>
                <a:srgbClr val="1E1C11"/>
              </a:solidFill>
              <a:latin typeface="Arial"/>
              <a:ea typeface="Arial"/>
              <a:cs typeface="Arial"/>
              <a:sym typeface="Arial"/>
            </a:endParaRPr>
          </a:p>
          <a:p>
            <a:pPr indent="0" lvl="0" marL="0" rtl="0" algn="l">
              <a:spcBef>
                <a:spcPts val="1200"/>
              </a:spcBef>
              <a:spcAft>
                <a:spcPts val="0"/>
              </a:spcAft>
              <a:buNone/>
            </a:pPr>
            <a:r>
              <a:rPr b="1" lang="en">
                <a:solidFill>
                  <a:srgbClr val="1E1C11"/>
                </a:solidFill>
                <a:latin typeface="Arial"/>
                <a:ea typeface="Arial"/>
                <a:cs typeface="Arial"/>
                <a:sym typeface="Arial"/>
              </a:rPr>
              <a:t>In other words</a:t>
            </a:r>
            <a:endParaRPr b="1">
              <a:solidFill>
                <a:srgbClr val="1E1C11"/>
              </a:solidFill>
              <a:latin typeface="Arial"/>
              <a:ea typeface="Arial"/>
              <a:cs typeface="Arial"/>
              <a:sym typeface="Arial"/>
            </a:endParaRPr>
          </a:p>
          <a:p>
            <a:pPr indent="0" lvl="0" marL="0" rtl="0" algn="l">
              <a:spcBef>
                <a:spcPts val="1200"/>
              </a:spcBef>
              <a:spcAft>
                <a:spcPts val="0"/>
              </a:spcAft>
              <a:buClr>
                <a:schemeClr val="dk2"/>
              </a:buClr>
              <a:buSzPct val="61111"/>
              <a:buFont typeface="Arial"/>
              <a:buNone/>
            </a:pPr>
            <a:r>
              <a:rPr lang="en">
                <a:solidFill>
                  <a:srgbClr val="1E1C11"/>
                </a:solidFill>
                <a:latin typeface="Arial"/>
                <a:ea typeface="Arial"/>
                <a:cs typeface="Arial"/>
                <a:sym typeface="Arial"/>
              </a:rPr>
              <a:t>Opportunity for students to explore a topic that interests them.</a:t>
            </a:r>
            <a:endParaRPr>
              <a:solidFill>
                <a:srgbClr val="1E1C11"/>
              </a:solidFill>
              <a:latin typeface="Arial"/>
              <a:ea typeface="Arial"/>
              <a:cs typeface="Arial"/>
              <a:sym typeface="Arial"/>
            </a:endParaRPr>
          </a:p>
          <a:p>
            <a:pPr indent="0" lvl="0" marL="0" rtl="0" algn="l">
              <a:spcBef>
                <a:spcPts val="1200"/>
              </a:spcBef>
              <a:spcAft>
                <a:spcPts val="1200"/>
              </a:spcAft>
              <a:buClr>
                <a:schemeClr val="dk2"/>
              </a:buClr>
              <a:buSzPct val="61111"/>
              <a:buFont typeface="Arial"/>
              <a:buNone/>
            </a:pPr>
            <a:r>
              <a:rPr lang="en">
                <a:solidFill>
                  <a:srgbClr val="1E1C11"/>
                </a:solidFill>
                <a:latin typeface="Arial"/>
                <a:ea typeface="Arial"/>
                <a:cs typeface="Arial"/>
                <a:sym typeface="Arial"/>
              </a:rPr>
              <a:t>Build research, communication, and self management skills while completing the project - 21st century career skills.</a:t>
            </a:r>
            <a:endParaRPr>
              <a:solidFill>
                <a:srgbClr val="1E1C11"/>
              </a:solidFill>
              <a:latin typeface="Arial"/>
              <a:ea typeface="Arial"/>
              <a:cs typeface="Arial"/>
              <a:sym typeface="Arial"/>
            </a:endParaRPr>
          </a:p>
        </p:txBody>
      </p:sp>
      <p:pic>
        <p:nvPicPr>
          <p:cNvPr id="90" name="Google Shape;90;p15"/>
          <p:cNvPicPr preferRelativeResize="0"/>
          <p:nvPr/>
        </p:nvPicPr>
        <p:blipFill>
          <a:blip r:embed="rId3">
            <a:alphaModFix/>
          </a:blip>
          <a:stretch>
            <a:fillRect/>
          </a:stretch>
        </p:blipFill>
        <p:spPr>
          <a:xfrm>
            <a:off x="183025" y="630225"/>
            <a:ext cx="2085467" cy="2047472"/>
          </a:xfrm>
          <a:prstGeom prst="rect">
            <a:avLst/>
          </a:prstGeom>
          <a:noFill/>
          <a:ln>
            <a:noFill/>
          </a:ln>
        </p:spPr>
      </p:pic>
      <p:pic>
        <p:nvPicPr>
          <p:cNvPr id="91" name="Google Shape;91;p15"/>
          <p:cNvPicPr preferRelativeResize="0"/>
          <p:nvPr/>
        </p:nvPicPr>
        <p:blipFill>
          <a:blip r:embed="rId4">
            <a:alphaModFix/>
          </a:blip>
          <a:stretch>
            <a:fillRect/>
          </a:stretch>
        </p:blipFill>
        <p:spPr>
          <a:xfrm>
            <a:off x="152400" y="2830097"/>
            <a:ext cx="2085466" cy="20854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Timeline</a:t>
            </a:r>
            <a:endParaRPr/>
          </a:p>
        </p:txBody>
      </p:sp>
      <p:pic>
        <p:nvPicPr>
          <p:cNvPr id="97" name="Google Shape;97;p16"/>
          <p:cNvPicPr preferRelativeResize="0"/>
          <p:nvPr/>
        </p:nvPicPr>
        <p:blipFill>
          <a:blip r:embed="rId3">
            <a:alphaModFix/>
          </a:blip>
          <a:stretch>
            <a:fillRect/>
          </a:stretch>
        </p:blipFill>
        <p:spPr>
          <a:xfrm>
            <a:off x="183025" y="630225"/>
            <a:ext cx="2085467" cy="2047472"/>
          </a:xfrm>
          <a:prstGeom prst="rect">
            <a:avLst/>
          </a:prstGeom>
          <a:noFill/>
          <a:ln>
            <a:noFill/>
          </a:ln>
        </p:spPr>
      </p:pic>
      <p:pic>
        <p:nvPicPr>
          <p:cNvPr id="98" name="Google Shape;98;p16"/>
          <p:cNvPicPr preferRelativeResize="0"/>
          <p:nvPr/>
        </p:nvPicPr>
        <p:blipFill>
          <a:blip r:embed="rId4">
            <a:alphaModFix/>
          </a:blip>
          <a:stretch>
            <a:fillRect/>
          </a:stretch>
        </p:blipFill>
        <p:spPr>
          <a:xfrm>
            <a:off x="152400" y="2830097"/>
            <a:ext cx="2085466" cy="2085466"/>
          </a:xfrm>
          <a:prstGeom prst="rect">
            <a:avLst/>
          </a:prstGeom>
          <a:noFill/>
          <a:ln>
            <a:noFill/>
          </a:ln>
        </p:spPr>
      </p:pic>
      <p:graphicFrame>
        <p:nvGraphicFramePr>
          <p:cNvPr id="99" name="Google Shape;99;p16"/>
          <p:cNvGraphicFramePr/>
          <p:nvPr/>
        </p:nvGraphicFramePr>
        <p:xfrm>
          <a:off x="2619375" y="1280700"/>
          <a:ext cx="3000000" cy="3000000"/>
        </p:xfrm>
        <a:graphic>
          <a:graphicData uri="http://schemas.openxmlformats.org/drawingml/2006/table">
            <a:tbl>
              <a:tblPr>
                <a:noFill/>
                <a:tableStyleId>{F0B1D597-056B-4B1A-8C8D-2887BED69B0D}</a:tableStyleId>
              </a:tblPr>
              <a:tblGrid>
                <a:gridCol w="2582875"/>
                <a:gridCol w="3366425"/>
              </a:tblGrid>
              <a:tr h="541375">
                <a:tc>
                  <a:txBody>
                    <a:bodyPr/>
                    <a:lstStyle/>
                    <a:p>
                      <a:pPr indent="0" lvl="0" marL="0" rtl="0" algn="l">
                        <a:spcBef>
                          <a:spcPts val="0"/>
                        </a:spcBef>
                        <a:spcAft>
                          <a:spcPts val="0"/>
                        </a:spcAft>
                        <a:buNone/>
                      </a:pPr>
                      <a:r>
                        <a:rPr b="1" lang="en" sz="1700"/>
                        <a:t>Deadline</a:t>
                      </a:r>
                      <a:endParaRPr b="1" sz="1700"/>
                    </a:p>
                  </a:txBody>
                  <a:tcPr marT="63500" marB="63500" marR="63500" marL="63500">
                    <a:lnB cap="flat" cmpd="sng" w="12700">
                      <a:solidFill>
                        <a:srgbClr val="000000"/>
                      </a:solidFill>
                      <a:prstDash val="solid"/>
                      <a:round/>
                      <a:headEnd len="sm" w="sm" type="none"/>
                      <a:tailEnd len="sm" w="sm" type="none"/>
                    </a:lnB>
                    <a:solidFill>
                      <a:srgbClr val="FCE5CD"/>
                    </a:solidFill>
                  </a:tcPr>
                </a:tc>
                <a:tc>
                  <a:txBody>
                    <a:bodyPr/>
                    <a:lstStyle/>
                    <a:p>
                      <a:pPr indent="0" lvl="0" marL="0" rtl="0" algn="l">
                        <a:spcBef>
                          <a:spcPts val="0"/>
                        </a:spcBef>
                        <a:spcAft>
                          <a:spcPts val="0"/>
                        </a:spcAft>
                        <a:buNone/>
                      </a:pPr>
                      <a:r>
                        <a:rPr b="1" lang="en" sz="1700"/>
                        <a:t>Item Due</a:t>
                      </a:r>
                      <a:endParaRPr b="1" sz="1700"/>
                    </a:p>
                  </a:txBody>
                  <a:tcPr marT="63500" marB="63500" marR="63500" marL="63500">
                    <a:lnB cap="flat" cmpd="sng" w="12700">
                      <a:solidFill>
                        <a:srgbClr val="000000"/>
                      </a:solidFill>
                      <a:prstDash val="solid"/>
                      <a:round/>
                      <a:headEnd len="sm" w="sm" type="none"/>
                      <a:tailEnd len="sm" w="sm" type="none"/>
                    </a:lnB>
                    <a:solidFill>
                      <a:srgbClr val="FCE5CD"/>
                    </a:solidFill>
                  </a:tcPr>
                </a:tc>
              </a:tr>
              <a:tr h="541375">
                <a:tc>
                  <a:txBody>
                    <a:bodyPr/>
                    <a:lstStyle/>
                    <a:p>
                      <a:pPr indent="0" lvl="0" marL="0" rtl="0" algn="l">
                        <a:spcBef>
                          <a:spcPts val="0"/>
                        </a:spcBef>
                        <a:spcAft>
                          <a:spcPts val="0"/>
                        </a:spcAft>
                        <a:buNone/>
                      </a:pPr>
                      <a:r>
                        <a:rPr b="1" lang="en" sz="2100"/>
                        <a:t>February 10</a:t>
                      </a:r>
                      <a:endParaRPr b="1" sz="2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100"/>
                        <a:t>Product Completed</a:t>
                      </a:r>
                      <a:endParaRPr b="1" sz="2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1375">
                <a:tc>
                  <a:txBody>
                    <a:bodyPr/>
                    <a:lstStyle/>
                    <a:p>
                      <a:pPr indent="0" lvl="0" marL="0" rtl="0" algn="l">
                        <a:spcBef>
                          <a:spcPts val="0"/>
                        </a:spcBef>
                        <a:spcAft>
                          <a:spcPts val="0"/>
                        </a:spcAft>
                        <a:buNone/>
                      </a:pPr>
                      <a:r>
                        <a:rPr b="1" lang="en" sz="2100"/>
                        <a:t>March 8</a:t>
                      </a:r>
                      <a:endParaRPr b="1" sz="2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100"/>
                        <a:t>Report Due</a:t>
                      </a:r>
                      <a:endParaRPr b="1" sz="2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1375">
                <a:tc>
                  <a:txBody>
                    <a:bodyPr/>
                    <a:lstStyle/>
                    <a:p>
                      <a:pPr indent="0" lvl="0" marL="0" rtl="0" algn="l">
                        <a:spcBef>
                          <a:spcPts val="0"/>
                        </a:spcBef>
                        <a:spcAft>
                          <a:spcPts val="0"/>
                        </a:spcAft>
                        <a:buNone/>
                      </a:pPr>
                      <a:r>
                        <a:rPr b="1" lang="en" sz="2100"/>
                        <a:t>May</a:t>
                      </a:r>
                      <a:endParaRPr b="1" sz="2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2100"/>
                        <a:t>Showcase</a:t>
                      </a:r>
                      <a:endParaRPr b="1" sz="2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Possible Products- </a:t>
            </a:r>
            <a:r>
              <a:rPr lang="en" u="sng">
                <a:solidFill>
                  <a:schemeClr val="hlink"/>
                </a:solidFill>
                <a:hlinkClick r:id="rId3"/>
              </a:rPr>
              <a:t>More Ideas</a:t>
            </a:r>
            <a:endParaRPr/>
          </a:p>
        </p:txBody>
      </p:sp>
      <p:pic>
        <p:nvPicPr>
          <p:cNvPr id="105" name="Google Shape;105;p17"/>
          <p:cNvPicPr preferRelativeResize="0"/>
          <p:nvPr/>
        </p:nvPicPr>
        <p:blipFill>
          <a:blip r:embed="rId4">
            <a:alphaModFix/>
          </a:blip>
          <a:stretch>
            <a:fillRect/>
          </a:stretch>
        </p:blipFill>
        <p:spPr>
          <a:xfrm>
            <a:off x="183025" y="630225"/>
            <a:ext cx="2085467" cy="2047472"/>
          </a:xfrm>
          <a:prstGeom prst="rect">
            <a:avLst/>
          </a:prstGeom>
          <a:noFill/>
          <a:ln>
            <a:noFill/>
          </a:ln>
        </p:spPr>
      </p:pic>
      <p:pic>
        <p:nvPicPr>
          <p:cNvPr id="106" name="Google Shape;106;p17"/>
          <p:cNvPicPr preferRelativeResize="0"/>
          <p:nvPr/>
        </p:nvPicPr>
        <p:blipFill>
          <a:blip r:embed="rId5">
            <a:alphaModFix/>
          </a:blip>
          <a:stretch>
            <a:fillRect/>
          </a:stretch>
        </p:blipFill>
        <p:spPr>
          <a:xfrm>
            <a:off x="152400" y="2830097"/>
            <a:ext cx="2085466" cy="2085466"/>
          </a:xfrm>
          <a:prstGeom prst="rect">
            <a:avLst/>
          </a:prstGeom>
          <a:noFill/>
          <a:ln>
            <a:noFill/>
          </a:ln>
        </p:spPr>
      </p:pic>
      <p:sp>
        <p:nvSpPr>
          <p:cNvPr id="107" name="Google Shape;107;p17"/>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Research and cook or bake a new food</a:t>
            </a:r>
            <a:endParaRPr/>
          </a:p>
          <a:p>
            <a:pPr indent="0" lvl="0" marL="0" rtl="0" algn="l">
              <a:spcBef>
                <a:spcPts val="1200"/>
              </a:spcBef>
              <a:spcAft>
                <a:spcPts val="0"/>
              </a:spcAft>
              <a:buNone/>
            </a:pPr>
            <a:r>
              <a:rPr lang="en"/>
              <a:t>Build something (skateboard, birdhouse, etc.)</a:t>
            </a:r>
            <a:endParaRPr/>
          </a:p>
          <a:p>
            <a:pPr indent="0" lvl="0" marL="0" rtl="0" algn="l">
              <a:spcBef>
                <a:spcPts val="1200"/>
              </a:spcBef>
              <a:spcAft>
                <a:spcPts val="0"/>
              </a:spcAft>
              <a:buNone/>
            </a:pPr>
            <a:r>
              <a:rPr lang="en"/>
              <a:t>Make a brochure</a:t>
            </a:r>
            <a:endParaRPr/>
          </a:p>
          <a:p>
            <a:pPr indent="0" lvl="0" marL="0" rtl="0" algn="l">
              <a:spcBef>
                <a:spcPts val="1200"/>
              </a:spcBef>
              <a:spcAft>
                <a:spcPts val="0"/>
              </a:spcAft>
              <a:buNone/>
            </a:pPr>
            <a:r>
              <a:rPr lang="en"/>
              <a:t>Start a school club</a:t>
            </a:r>
            <a:endParaRPr/>
          </a:p>
          <a:p>
            <a:pPr indent="0" lvl="0" marL="0" rtl="0" algn="l">
              <a:spcBef>
                <a:spcPts val="1200"/>
              </a:spcBef>
              <a:spcAft>
                <a:spcPts val="0"/>
              </a:spcAft>
              <a:buNone/>
            </a:pPr>
            <a:r>
              <a:rPr lang="en"/>
              <a:t>Write a business plan</a:t>
            </a:r>
            <a:endParaRPr/>
          </a:p>
          <a:p>
            <a:pPr indent="0" lvl="0" marL="0" rtl="0" algn="l">
              <a:spcBef>
                <a:spcPts val="1200"/>
              </a:spcBef>
              <a:spcAft>
                <a:spcPts val="0"/>
              </a:spcAft>
              <a:buNone/>
            </a:pPr>
            <a:r>
              <a:rPr lang="en"/>
              <a:t>Make a </a:t>
            </a:r>
            <a:r>
              <a:rPr lang="en"/>
              <a:t>documentary</a:t>
            </a:r>
            <a:endParaRPr/>
          </a:p>
          <a:p>
            <a:pPr indent="0" lvl="0" marL="0" rtl="0" algn="l">
              <a:spcBef>
                <a:spcPts val="1200"/>
              </a:spcBef>
              <a:spcAft>
                <a:spcPts val="0"/>
              </a:spcAft>
              <a:buNone/>
            </a:pPr>
            <a:r>
              <a:rPr lang="en"/>
              <a:t>Create an album of songs</a:t>
            </a:r>
            <a:endParaRPr/>
          </a:p>
          <a:p>
            <a:pPr indent="0" lvl="0" marL="0" rtl="0" algn="l">
              <a:spcBef>
                <a:spcPts val="1200"/>
              </a:spcBef>
              <a:spcAft>
                <a:spcPts val="1200"/>
              </a:spcAft>
              <a:buNone/>
            </a:pPr>
            <a:r>
              <a:rPr lang="en"/>
              <a:t>And More!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Frequently Asked Questions</a:t>
            </a:r>
            <a:endParaRPr/>
          </a:p>
        </p:txBody>
      </p:sp>
      <p:pic>
        <p:nvPicPr>
          <p:cNvPr id="113" name="Google Shape;113;p18"/>
          <p:cNvPicPr preferRelativeResize="0"/>
          <p:nvPr/>
        </p:nvPicPr>
        <p:blipFill>
          <a:blip r:embed="rId3">
            <a:alphaModFix/>
          </a:blip>
          <a:stretch>
            <a:fillRect/>
          </a:stretch>
        </p:blipFill>
        <p:spPr>
          <a:xfrm>
            <a:off x="183025" y="630225"/>
            <a:ext cx="2085467" cy="2047472"/>
          </a:xfrm>
          <a:prstGeom prst="rect">
            <a:avLst/>
          </a:prstGeom>
          <a:noFill/>
          <a:ln>
            <a:noFill/>
          </a:ln>
        </p:spPr>
      </p:pic>
      <p:pic>
        <p:nvPicPr>
          <p:cNvPr id="114" name="Google Shape;114;p18"/>
          <p:cNvPicPr preferRelativeResize="0"/>
          <p:nvPr/>
        </p:nvPicPr>
        <p:blipFill>
          <a:blip r:embed="rId4">
            <a:alphaModFix/>
          </a:blip>
          <a:stretch>
            <a:fillRect/>
          </a:stretch>
        </p:blipFill>
        <p:spPr>
          <a:xfrm>
            <a:off x="152400" y="2830097"/>
            <a:ext cx="2085466" cy="2085466"/>
          </a:xfrm>
          <a:prstGeom prst="rect">
            <a:avLst/>
          </a:prstGeom>
          <a:noFill/>
          <a:ln>
            <a:noFill/>
          </a:ln>
        </p:spPr>
      </p:pic>
      <p:sp>
        <p:nvSpPr>
          <p:cNvPr id="115" name="Google Shape;115;p18"/>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Can I do my project as a group?</a:t>
            </a:r>
            <a:endParaRPr/>
          </a:p>
          <a:p>
            <a:pPr indent="-342900" lvl="0" marL="457200" rtl="0" algn="l">
              <a:spcBef>
                <a:spcPts val="1200"/>
              </a:spcBef>
              <a:spcAft>
                <a:spcPts val="0"/>
              </a:spcAft>
              <a:buSzPts val="1800"/>
              <a:buChar char="●"/>
            </a:pPr>
            <a:r>
              <a:rPr lang="en"/>
              <a:t>All group projects MUST be approved by Mr. Jaeger, tjaeger1@saisd.net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Steps</a:t>
            </a:r>
            <a:endParaRPr/>
          </a:p>
        </p:txBody>
      </p:sp>
      <p:sp>
        <p:nvSpPr>
          <p:cNvPr id="121" name="Google Shape;121;p19"/>
          <p:cNvSpPr txBox="1"/>
          <p:nvPr>
            <p:ph idx="1" type="body"/>
          </p:nvPr>
        </p:nvSpPr>
        <p:spPr>
          <a:xfrm>
            <a:off x="2348675" y="1144600"/>
            <a:ext cx="6321600" cy="3574500"/>
          </a:xfrm>
          <a:prstGeom prst="rect">
            <a:avLst/>
          </a:prstGeom>
        </p:spPr>
        <p:txBody>
          <a:bodyPr anchorCtr="0" anchor="t" bIns="91425" lIns="91425" spcFirstLastPara="1" rIns="91425" wrap="square" tIns="91425">
            <a:normAutofit fontScale="85000"/>
          </a:bodyPr>
          <a:lstStyle/>
          <a:p>
            <a:pPr indent="0" lvl="0" marL="457200" rtl="0" algn="l">
              <a:spcBef>
                <a:spcPts val="0"/>
              </a:spcBef>
              <a:spcAft>
                <a:spcPts val="0"/>
              </a:spcAft>
              <a:buNone/>
            </a:pPr>
            <a:r>
              <a:rPr lang="en"/>
              <a:t>*Tip- Create a folder in Google for all personal project documents</a:t>
            </a:r>
            <a:endParaRPr/>
          </a:p>
          <a:p>
            <a:pPr indent="-325755" lvl="0" marL="457200" rtl="0" algn="l">
              <a:spcBef>
                <a:spcPts val="1200"/>
              </a:spcBef>
              <a:spcAft>
                <a:spcPts val="0"/>
              </a:spcAft>
              <a:buSzPct val="100000"/>
              <a:buAutoNum type="arabicPeriod"/>
            </a:pPr>
            <a:r>
              <a:rPr lang="en" u="sng">
                <a:solidFill>
                  <a:schemeClr val="hlink"/>
                </a:solidFill>
                <a:hlinkClick r:id="rId3"/>
              </a:rPr>
              <a:t>Choose a project topic</a:t>
            </a:r>
            <a:endParaRPr/>
          </a:p>
          <a:p>
            <a:pPr indent="-325755" lvl="0" marL="457200" rtl="0" algn="l">
              <a:spcBef>
                <a:spcPts val="0"/>
              </a:spcBef>
              <a:spcAft>
                <a:spcPts val="0"/>
              </a:spcAft>
              <a:buSzPct val="100000"/>
              <a:buAutoNum type="arabicPeriod"/>
            </a:pPr>
            <a:r>
              <a:rPr lang="en" u="sng">
                <a:solidFill>
                  <a:schemeClr val="hlink"/>
                </a:solidFill>
                <a:hlinkClick r:id="rId4"/>
              </a:rPr>
              <a:t>Set a goal</a:t>
            </a:r>
            <a:r>
              <a:rPr lang="en"/>
              <a:t> &amp; start planning</a:t>
            </a:r>
            <a:endParaRPr/>
          </a:p>
          <a:p>
            <a:pPr indent="-325755" lvl="0" marL="457200" rtl="0" algn="l">
              <a:spcBef>
                <a:spcPts val="0"/>
              </a:spcBef>
              <a:spcAft>
                <a:spcPts val="0"/>
              </a:spcAft>
              <a:buSzPct val="100000"/>
              <a:buAutoNum type="arabicPeriod"/>
            </a:pPr>
            <a:r>
              <a:rPr lang="en"/>
              <a:t>Work on your project- Cite your sources as you research</a:t>
            </a:r>
            <a:endParaRPr/>
          </a:p>
          <a:p>
            <a:pPr indent="-325755" lvl="0" marL="457200" rtl="0" algn="l">
              <a:spcBef>
                <a:spcPts val="0"/>
              </a:spcBef>
              <a:spcAft>
                <a:spcPts val="0"/>
              </a:spcAft>
              <a:buSzPct val="100000"/>
              <a:buAutoNum type="arabicPeriod"/>
            </a:pPr>
            <a:r>
              <a:rPr lang="en"/>
              <a:t>Document the journey- Keep a journal of what you are working on. </a:t>
            </a:r>
            <a:r>
              <a:rPr lang="en" u="sng">
                <a:solidFill>
                  <a:schemeClr val="hlink"/>
                </a:solidFill>
                <a:hlinkClick r:id="rId5"/>
              </a:rPr>
              <a:t>Here</a:t>
            </a:r>
            <a:r>
              <a:rPr lang="en"/>
              <a:t> is a link to a digital journal.</a:t>
            </a:r>
            <a:endParaRPr/>
          </a:p>
          <a:p>
            <a:pPr indent="-325755" lvl="0" marL="457200" rtl="0" algn="l">
              <a:spcBef>
                <a:spcPts val="0"/>
              </a:spcBef>
              <a:spcAft>
                <a:spcPts val="0"/>
              </a:spcAft>
              <a:buSzPct val="100000"/>
              <a:buAutoNum type="arabicPeriod"/>
            </a:pPr>
            <a:r>
              <a:rPr lang="en"/>
              <a:t>Write the report- </a:t>
            </a:r>
            <a:r>
              <a:rPr lang="en" u="sng">
                <a:solidFill>
                  <a:schemeClr val="hlink"/>
                </a:solidFill>
                <a:hlinkClick r:id="rId6"/>
              </a:rPr>
              <a:t>Here </a:t>
            </a:r>
            <a:r>
              <a:rPr lang="en"/>
              <a:t>is a resource for what is required in the report</a:t>
            </a:r>
            <a:endParaRPr/>
          </a:p>
          <a:p>
            <a:pPr indent="-325755" lvl="0" marL="457200" rtl="0" algn="l">
              <a:spcBef>
                <a:spcPts val="0"/>
              </a:spcBef>
              <a:spcAft>
                <a:spcPts val="0"/>
              </a:spcAft>
              <a:buSzPct val="100000"/>
              <a:buAutoNum type="arabicPeriod"/>
            </a:pPr>
            <a:r>
              <a:rPr lang="en"/>
              <a:t>Submit the report </a:t>
            </a:r>
            <a:r>
              <a:rPr lang="en" u="sng">
                <a:solidFill>
                  <a:schemeClr val="hlink"/>
                </a:solidFill>
                <a:hlinkClick r:id="rId7"/>
              </a:rPr>
              <a:t>here</a:t>
            </a:r>
            <a:endParaRPr/>
          </a:p>
          <a:p>
            <a:pPr indent="0" lvl="0" marL="0" rtl="0" algn="l">
              <a:spcBef>
                <a:spcPts val="1200"/>
              </a:spcBef>
              <a:spcAft>
                <a:spcPts val="1200"/>
              </a:spcAft>
              <a:buNone/>
            </a:pPr>
            <a:r>
              <a:rPr lang="en"/>
              <a:t>Check-in regularly with your advisory teacher to help you through the project. Fill out the </a:t>
            </a:r>
            <a:r>
              <a:rPr lang="en" u="sng">
                <a:solidFill>
                  <a:schemeClr val="hlink"/>
                </a:solidFill>
                <a:hlinkClick r:id="rId8"/>
              </a:rPr>
              <a:t>academic honesty form</a:t>
            </a:r>
            <a:r>
              <a:rPr lang="en"/>
              <a:t> during each meeting.</a:t>
            </a:r>
            <a:endParaRPr/>
          </a:p>
        </p:txBody>
      </p:sp>
      <p:pic>
        <p:nvPicPr>
          <p:cNvPr id="122" name="Google Shape;122;p19"/>
          <p:cNvPicPr preferRelativeResize="0"/>
          <p:nvPr/>
        </p:nvPicPr>
        <p:blipFill>
          <a:blip r:embed="rId9">
            <a:alphaModFix/>
          </a:blip>
          <a:stretch>
            <a:fillRect/>
          </a:stretch>
        </p:blipFill>
        <p:spPr>
          <a:xfrm>
            <a:off x="183025" y="630225"/>
            <a:ext cx="2085467" cy="2047472"/>
          </a:xfrm>
          <a:prstGeom prst="rect">
            <a:avLst/>
          </a:prstGeom>
          <a:noFill/>
          <a:ln>
            <a:noFill/>
          </a:ln>
        </p:spPr>
      </p:pic>
      <p:pic>
        <p:nvPicPr>
          <p:cNvPr id="123" name="Google Shape;123;p19"/>
          <p:cNvPicPr preferRelativeResize="0"/>
          <p:nvPr/>
        </p:nvPicPr>
        <p:blipFill>
          <a:blip r:embed="rId10">
            <a:alphaModFix/>
          </a:blip>
          <a:stretch>
            <a:fillRect/>
          </a:stretch>
        </p:blipFill>
        <p:spPr>
          <a:xfrm>
            <a:off x="152400" y="2830097"/>
            <a:ext cx="2085466" cy="20854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Additional Resources</a:t>
            </a:r>
            <a:endParaRPr/>
          </a:p>
        </p:txBody>
      </p:sp>
      <p:sp>
        <p:nvSpPr>
          <p:cNvPr id="129" name="Google Shape;129;p20"/>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Example personal project report</a:t>
            </a:r>
            <a:endParaRPr/>
          </a:p>
          <a:p>
            <a:pPr indent="0" lvl="0" marL="0" rtl="0" algn="l">
              <a:spcBef>
                <a:spcPts val="1200"/>
              </a:spcBef>
              <a:spcAft>
                <a:spcPts val="0"/>
              </a:spcAft>
              <a:buNone/>
            </a:pPr>
            <a:r>
              <a:rPr lang="en" u="sng">
                <a:solidFill>
                  <a:schemeClr val="hlink"/>
                </a:solidFill>
                <a:hlinkClick r:id="rId4"/>
              </a:rPr>
              <a:t>Report Rubric</a:t>
            </a:r>
            <a:endParaRPr/>
          </a:p>
          <a:p>
            <a:pPr indent="0" lvl="0" marL="0" rtl="0" algn="l">
              <a:spcBef>
                <a:spcPts val="1200"/>
              </a:spcBef>
              <a:spcAft>
                <a:spcPts val="0"/>
              </a:spcAft>
              <a:buNone/>
            </a:pPr>
            <a:r>
              <a:t/>
            </a:r>
            <a:endParaRPr/>
          </a:p>
          <a:p>
            <a:pPr indent="0" lvl="0" marL="0" rtl="0" algn="l">
              <a:spcBef>
                <a:spcPts val="1200"/>
              </a:spcBef>
              <a:spcAft>
                <a:spcPts val="1200"/>
              </a:spcAft>
              <a:buClr>
                <a:schemeClr val="dk2"/>
              </a:buClr>
              <a:buSzPts val="1100"/>
              <a:buFont typeface="Arial"/>
              <a:buNone/>
            </a:pPr>
            <a:r>
              <a:t/>
            </a:r>
            <a:endParaRPr/>
          </a:p>
        </p:txBody>
      </p:sp>
      <p:pic>
        <p:nvPicPr>
          <p:cNvPr id="130" name="Google Shape;130;p20"/>
          <p:cNvPicPr preferRelativeResize="0"/>
          <p:nvPr/>
        </p:nvPicPr>
        <p:blipFill>
          <a:blip r:embed="rId5">
            <a:alphaModFix/>
          </a:blip>
          <a:stretch>
            <a:fillRect/>
          </a:stretch>
        </p:blipFill>
        <p:spPr>
          <a:xfrm>
            <a:off x="183025" y="630225"/>
            <a:ext cx="2085467" cy="2047472"/>
          </a:xfrm>
          <a:prstGeom prst="rect">
            <a:avLst/>
          </a:prstGeom>
          <a:noFill/>
          <a:ln>
            <a:noFill/>
          </a:ln>
        </p:spPr>
      </p:pic>
      <p:pic>
        <p:nvPicPr>
          <p:cNvPr id="131" name="Google Shape;131;p20"/>
          <p:cNvPicPr preferRelativeResize="0"/>
          <p:nvPr/>
        </p:nvPicPr>
        <p:blipFill>
          <a:blip r:embed="rId6">
            <a:alphaModFix/>
          </a:blip>
          <a:stretch>
            <a:fillRect/>
          </a:stretch>
        </p:blipFill>
        <p:spPr>
          <a:xfrm>
            <a:off x="152400" y="2830097"/>
            <a:ext cx="2085466" cy="20854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Submit the Report</a:t>
            </a:r>
            <a:endParaRPr/>
          </a:p>
        </p:txBody>
      </p:sp>
      <p:sp>
        <p:nvSpPr>
          <p:cNvPr id="137" name="Google Shape;137;p21"/>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Submission Link</a:t>
            </a:r>
            <a:endParaRPr/>
          </a:p>
          <a:p>
            <a:pPr indent="0" lvl="0" marL="0" rtl="0" algn="l">
              <a:spcBef>
                <a:spcPts val="1200"/>
              </a:spcBef>
              <a:spcAft>
                <a:spcPts val="0"/>
              </a:spcAft>
              <a:buNone/>
            </a:pPr>
            <a:r>
              <a:rPr lang="en"/>
              <a:t>Remember</a:t>
            </a:r>
            <a:endParaRPr/>
          </a:p>
          <a:p>
            <a:pPr indent="-342900" lvl="0" marL="457200" rtl="0" algn="l">
              <a:spcBef>
                <a:spcPts val="1200"/>
              </a:spcBef>
              <a:spcAft>
                <a:spcPts val="0"/>
              </a:spcAft>
              <a:buSzPts val="1800"/>
              <a:buChar char="●"/>
            </a:pPr>
            <a:r>
              <a:rPr lang="en"/>
              <a:t>The report and bibliography are uploaded separately</a:t>
            </a:r>
            <a:endParaRPr/>
          </a:p>
          <a:p>
            <a:pPr indent="-342900" lvl="0" marL="457200" rtl="0" algn="l">
              <a:spcBef>
                <a:spcPts val="0"/>
              </a:spcBef>
              <a:spcAft>
                <a:spcPts val="0"/>
              </a:spcAft>
              <a:buSzPts val="1800"/>
              <a:buChar char="●"/>
            </a:pPr>
            <a:r>
              <a:rPr lang="en"/>
              <a:t>Do not include your name in the report</a:t>
            </a:r>
            <a:endParaRPr/>
          </a:p>
          <a:p>
            <a:pPr indent="-342900" lvl="0" marL="457200" rtl="0" algn="l">
              <a:spcBef>
                <a:spcPts val="0"/>
              </a:spcBef>
              <a:spcAft>
                <a:spcPts val="0"/>
              </a:spcAft>
              <a:buSzPts val="1800"/>
              <a:buChar char="●"/>
            </a:pPr>
            <a:r>
              <a:rPr lang="en"/>
              <a:t>Proofread before submitting</a:t>
            </a:r>
            <a:endParaRPr/>
          </a:p>
        </p:txBody>
      </p:sp>
      <p:pic>
        <p:nvPicPr>
          <p:cNvPr id="138" name="Google Shape;138;p21"/>
          <p:cNvPicPr preferRelativeResize="0"/>
          <p:nvPr/>
        </p:nvPicPr>
        <p:blipFill>
          <a:blip r:embed="rId4">
            <a:alphaModFix/>
          </a:blip>
          <a:stretch>
            <a:fillRect/>
          </a:stretch>
        </p:blipFill>
        <p:spPr>
          <a:xfrm>
            <a:off x="183025" y="630225"/>
            <a:ext cx="2085467" cy="2047472"/>
          </a:xfrm>
          <a:prstGeom prst="rect">
            <a:avLst/>
          </a:prstGeom>
          <a:noFill/>
          <a:ln>
            <a:noFill/>
          </a:ln>
        </p:spPr>
      </p:pic>
      <p:pic>
        <p:nvPicPr>
          <p:cNvPr id="139" name="Google Shape;139;p21"/>
          <p:cNvPicPr preferRelativeResize="0"/>
          <p:nvPr/>
        </p:nvPicPr>
        <p:blipFill>
          <a:blip r:embed="rId5">
            <a:alphaModFix/>
          </a:blip>
          <a:stretch>
            <a:fillRect/>
          </a:stretch>
        </p:blipFill>
        <p:spPr>
          <a:xfrm>
            <a:off x="152400" y="2830097"/>
            <a:ext cx="2085466" cy="208546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