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4" r:id="rId1"/>
  </p:sldMasterIdLst>
  <p:handoutMasterIdLst>
    <p:handoutMasterId r:id="rId21"/>
  </p:handoutMasterIdLst>
  <p:sldIdLst>
    <p:sldId id="256" r:id="rId2"/>
    <p:sldId id="257" r:id="rId3"/>
    <p:sldId id="322" r:id="rId4"/>
    <p:sldId id="323" r:id="rId5"/>
    <p:sldId id="321" r:id="rId6"/>
    <p:sldId id="313" r:id="rId7"/>
    <p:sldId id="325" r:id="rId8"/>
    <p:sldId id="324" r:id="rId9"/>
    <p:sldId id="326" r:id="rId10"/>
    <p:sldId id="314" r:id="rId11"/>
    <p:sldId id="315" r:id="rId12"/>
    <p:sldId id="327" r:id="rId13"/>
    <p:sldId id="316" r:id="rId14"/>
    <p:sldId id="317" r:id="rId15"/>
    <p:sldId id="331" r:id="rId16"/>
    <p:sldId id="260" r:id="rId17"/>
    <p:sldId id="328" r:id="rId18"/>
    <p:sldId id="329" r:id="rId19"/>
    <p:sldId id="330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C6C00"/>
    <a:srgbClr val="FF0000"/>
    <a:srgbClr val="FB5FFF"/>
    <a:srgbClr val="FFFF66"/>
    <a:srgbClr val="66FF66"/>
    <a:srgbClr val="0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24" autoAdjust="0"/>
  </p:normalViewPr>
  <p:slideViewPr>
    <p:cSldViewPr snapToGrid="0"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EA64524-E53A-4D00-9A63-297FE56387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055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85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24985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24986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6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986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6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6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986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24986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6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6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6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7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87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498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498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4987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4987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4987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586E804-7CB4-4B47-A80F-77AC591FF5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C4F12-D157-4DAB-ABD5-CE3C008A36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92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9A0A3-E801-4DA6-90B2-99BC58B88F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59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841D5-619F-4F62-A2B3-107CCB49C6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0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42CA3-95C1-4C20-90B1-B501C7943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62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54935-BC47-4CD8-B8E0-D02666F7F5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01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4E895-E295-4EFF-905A-8E04470EEE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60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8CB4D-FF78-4D5A-AE5C-4B4FDC284F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38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31941-3096-4B0B-AB9C-A89A0CC5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45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AB6E1-2B92-4689-A314-845DAE95C4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22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D4AF8-EC24-4110-9AC6-466D13D607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53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83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4883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83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883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4883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3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4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4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4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4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4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8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488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488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88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488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488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A0AECA9-DC47-4FEC-BBE9-FA880EAA87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audio" Target="../media/audio1.wav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7.wmf"/><Relationship Id="rId5" Type="http://schemas.openxmlformats.org/officeDocument/2006/relationships/audio" Target="../media/audio3.wav"/><Relationship Id="rId10" Type="http://schemas.openxmlformats.org/officeDocument/2006/relationships/oleObject" Target="../embeddings/oleObject3.bin"/><Relationship Id="rId4" Type="http://schemas.openxmlformats.org/officeDocument/2006/relationships/audio" Target="../media/audio2.wav"/><Relationship Id="rId9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4470400" y="304800"/>
            <a:ext cx="4441825" cy="3236913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411163" y="3325813"/>
            <a:ext cx="4356100" cy="3398837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61" name="Picture 13" descr="00026744_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57188"/>
            <a:ext cx="3994150" cy="2901950"/>
          </a:xfrm>
          <a:prstGeom prst="rect">
            <a:avLst/>
          </a:prstGeom>
          <a:noFill/>
          <a:ln w="200025" cap="rnd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missing_mo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475" y="3543300"/>
            <a:ext cx="4057650" cy="3105150"/>
          </a:xfrm>
          <a:prstGeom prst="rect">
            <a:avLst/>
          </a:prstGeom>
          <a:noFill/>
          <a:ln w="200025" cap="rnd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620713" y="3238500"/>
            <a:ext cx="3986212" cy="3552825"/>
          </a:xfrm>
        </p:spPr>
        <p:txBody>
          <a:bodyPr/>
          <a:lstStyle/>
          <a:p>
            <a:r>
              <a:rPr lang="en-US" altLang="en-US" sz="7700"/>
              <a:t>Unit 6-</a:t>
            </a:r>
            <a:br>
              <a:rPr lang="en-US" altLang="en-US" sz="7700"/>
            </a:br>
            <a:r>
              <a:rPr lang="en-US" altLang="en-US" sz="7700"/>
              <a:t>The Mole: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710113" y="414338"/>
            <a:ext cx="4433887" cy="271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/>
          <a:p>
            <a:r>
              <a:rPr lang="en-US" altLang="en-US" sz="6000" b="1">
                <a:latin typeface="High Tower Text" panose="02040502050506030303" pitchFamily="18" charset="0"/>
              </a:rPr>
              <a:t>Molar Conversions</a:t>
            </a:r>
            <a:br>
              <a:rPr lang="en-US" altLang="en-US" sz="6000" b="1">
                <a:latin typeface="High Tower Text" panose="02040502050506030303" pitchFamily="18" charset="0"/>
              </a:rPr>
            </a:br>
            <a:r>
              <a:rPr lang="en-US" altLang="en-US" sz="4000" b="1">
                <a:latin typeface="High Tower Text" panose="02040502050506030303" pitchFamily="18" charset="0"/>
              </a:rPr>
              <a:t>Chap 3 &amp; 7</a:t>
            </a:r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4443413" y="3292475"/>
            <a:ext cx="354012" cy="257175"/>
          </a:xfrm>
          <a:prstGeom prst="line">
            <a:avLst/>
          </a:prstGeom>
          <a:noFill/>
          <a:ln w="57150" cap="rnd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64" name="Picture 4" descr="MCj03479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050925"/>
            <a:ext cx="4049713" cy="580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0"/>
            <a:ext cx="7543800" cy="1431925"/>
          </a:xfrm>
        </p:spPr>
        <p:txBody>
          <a:bodyPr/>
          <a:lstStyle/>
          <a:p>
            <a:r>
              <a:rPr lang="en-US" altLang="en-US" sz="8800"/>
              <a:t>Molar Mass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213" y="1116013"/>
            <a:ext cx="7032625" cy="494823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/>
              <a:t>Mass of 1 mole of an element or compound.</a:t>
            </a:r>
          </a:p>
          <a:p>
            <a:pPr>
              <a:lnSpc>
                <a:spcPct val="120000"/>
              </a:lnSpc>
            </a:pPr>
            <a:r>
              <a:rPr lang="en-US" altLang="en-US"/>
              <a:t>Found by looking at the ATOMIC MASS on the periodic table</a:t>
            </a:r>
          </a:p>
          <a:p>
            <a:pPr>
              <a:lnSpc>
                <a:spcPct val="150000"/>
              </a:lnSpc>
              <a:spcBef>
                <a:spcPct val="40000"/>
              </a:spcBef>
            </a:pPr>
            <a:r>
              <a:rPr lang="en-US" altLang="en-US"/>
              <a:t>Atomic mass tells the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altLang="en-US"/>
              <a:t> atomic mass unit of an atom (amu)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altLang="en-US"/>
              <a:t> </a:t>
            </a:r>
            <a:r>
              <a:rPr lang="en-US" altLang="en-US" b="1"/>
              <a:t>unit:</a:t>
            </a:r>
            <a:r>
              <a:rPr lang="en-US" altLang="en-US"/>
              <a:t> grams per mole (g/mol)</a:t>
            </a:r>
          </a:p>
          <a:p>
            <a:pPr>
              <a:lnSpc>
                <a:spcPct val="120000"/>
              </a:lnSpc>
              <a:spcBef>
                <a:spcPct val="40000"/>
              </a:spcBef>
            </a:pPr>
            <a:r>
              <a:rPr lang="en-US" altLang="en-US"/>
              <a:t>Round to 2 decimal places</a:t>
            </a:r>
          </a:p>
        </p:txBody>
      </p:sp>
      <p:pic>
        <p:nvPicPr>
          <p:cNvPr id="194563" name="Picture 3" descr="MCj014057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2944813"/>
            <a:ext cx="2722563" cy="313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717675"/>
            <a:ext cx="3835400" cy="4891088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5400">
                <a:solidFill>
                  <a:srgbClr val="FFFF66"/>
                </a:solidFill>
              </a:rPr>
              <a:t> carbon</a:t>
            </a:r>
            <a:r>
              <a:rPr lang="en-US" altLang="en-US" sz="5400"/>
              <a:t> </a:t>
            </a:r>
          </a:p>
          <a:p>
            <a:pPr>
              <a:lnSpc>
                <a:spcPct val="160000"/>
              </a:lnSpc>
            </a:pPr>
            <a:r>
              <a:rPr lang="en-US" altLang="en-US" sz="5400">
                <a:solidFill>
                  <a:srgbClr val="FFCC00"/>
                </a:solidFill>
              </a:rPr>
              <a:t> aluminum</a:t>
            </a:r>
            <a:endParaRPr lang="en-US" altLang="en-US" sz="5400"/>
          </a:p>
          <a:p>
            <a:pPr>
              <a:lnSpc>
                <a:spcPct val="160000"/>
              </a:lnSpc>
            </a:pPr>
            <a:r>
              <a:rPr lang="en-US" altLang="en-US" sz="5400">
                <a:solidFill>
                  <a:srgbClr val="66FF66"/>
                </a:solidFill>
              </a:rPr>
              <a:t> zinc</a:t>
            </a:r>
            <a:endParaRPr lang="en-US" altLang="en-US" sz="540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4922838" y="1722438"/>
            <a:ext cx="3870325" cy="489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en-US" sz="5400">
                <a:solidFill>
                  <a:srgbClr val="FFFF66"/>
                </a:solidFill>
              </a:rPr>
              <a:t>12.01 g/mol</a:t>
            </a:r>
            <a:endParaRPr lang="en-US" altLang="en-US" sz="5400"/>
          </a:p>
          <a:p>
            <a:pPr eaLnBrk="1" hangingPunct="1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en-US" sz="5400">
                <a:solidFill>
                  <a:srgbClr val="FFCC00"/>
                </a:solidFill>
              </a:rPr>
              <a:t>26.98 g/mol</a:t>
            </a:r>
            <a:endParaRPr lang="en-US" altLang="en-US" sz="5400"/>
          </a:p>
          <a:p>
            <a:pPr eaLnBrk="1" hangingPunct="1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en-US" sz="5400">
                <a:solidFill>
                  <a:srgbClr val="66FF66"/>
                </a:solidFill>
              </a:rPr>
              <a:t>65.39 g/mol</a:t>
            </a:r>
            <a:endParaRPr lang="en-US" altLang="en-US" sz="5400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461963" y="215900"/>
            <a:ext cx="8559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6000"/>
              <a:t>Molar Mass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0075" y="1717675"/>
            <a:ext cx="3835400" cy="4891088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5400">
                <a:solidFill>
                  <a:srgbClr val="FFFF66"/>
                </a:solidFill>
              </a:rPr>
              <a:t> sodium</a:t>
            </a:r>
            <a:endParaRPr lang="en-US" altLang="en-US" sz="5400"/>
          </a:p>
          <a:p>
            <a:pPr>
              <a:lnSpc>
                <a:spcPct val="160000"/>
              </a:lnSpc>
            </a:pPr>
            <a:r>
              <a:rPr lang="en-US" altLang="en-US" sz="5400">
                <a:solidFill>
                  <a:srgbClr val="FFCC00"/>
                </a:solidFill>
              </a:rPr>
              <a:t> sulfur</a:t>
            </a:r>
            <a:endParaRPr lang="en-US" altLang="en-US" sz="5400"/>
          </a:p>
          <a:p>
            <a:pPr>
              <a:lnSpc>
                <a:spcPct val="160000"/>
              </a:lnSpc>
            </a:pPr>
            <a:r>
              <a:rPr lang="en-US" altLang="en-US" sz="5400">
                <a:solidFill>
                  <a:srgbClr val="66FF66"/>
                </a:solidFill>
              </a:rPr>
              <a:t> krypton</a:t>
            </a:r>
            <a:endParaRPr lang="en-US" altLang="en-US" sz="5400"/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4837113" y="1708150"/>
            <a:ext cx="3870325" cy="489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en-US" sz="5400">
                <a:solidFill>
                  <a:srgbClr val="FFFF66"/>
                </a:solidFill>
              </a:rPr>
              <a:t>22.99 g/mol</a:t>
            </a:r>
            <a:endParaRPr lang="en-US" altLang="en-US" sz="5400"/>
          </a:p>
          <a:p>
            <a:pPr eaLnBrk="1" hangingPunct="1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en-US" sz="5400">
                <a:solidFill>
                  <a:srgbClr val="FFCC00"/>
                </a:solidFill>
              </a:rPr>
              <a:t>32.07 g/mol</a:t>
            </a:r>
            <a:endParaRPr lang="en-US" altLang="en-US" sz="5400"/>
          </a:p>
          <a:p>
            <a:pPr eaLnBrk="1" hangingPunct="1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en-US" sz="5400">
                <a:solidFill>
                  <a:srgbClr val="66FF66"/>
                </a:solidFill>
              </a:rPr>
              <a:t>83.80 g/mol</a:t>
            </a:r>
            <a:endParaRPr lang="en-US" altLang="en-US" sz="5400"/>
          </a:p>
        </p:txBody>
      </p:sp>
      <p:sp>
        <p:nvSpPr>
          <p:cNvPr id="259076" name="Rectangle 4"/>
          <p:cNvSpPr>
            <a:spLocks noChangeArrowheads="1"/>
          </p:cNvSpPr>
          <p:nvPr/>
        </p:nvSpPr>
        <p:spPr bwMode="auto">
          <a:xfrm>
            <a:off x="461963" y="215900"/>
            <a:ext cx="8559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6000"/>
              <a:t>Molar Mass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1677988"/>
            <a:ext cx="4781550" cy="48910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>
                <a:solidFill>
                  <a:srgbClr val="FFFF66"/>
                </a:solidFill>
              </a:rPr>
              <a:t>water</a:t>
            </a:r>
            <a:endParaRPr lang="en-US" altLang="en-US" sz="4400"/>
          </a:p>
          <a:p>
            <a:pPr>
              <a:spcBef>
                <a:spcPct val="0"/>
              </a:spcBef>
            </a:pPr>
            <a:endParaRPr lang="en-US" altLang="en-US" sz="4400"/>
          </a:p>
          <a:p>
            <a:pPr>
              <a:spcBef>
                <a:spcPct val="0"/>
              </a:spcBef>
            </a:pPr>
            <a:endParaRPr lang="en-US" altLang="en-US" sz="4400"/>
          </a:p>
          <a:p>
            <a:pPr>
              <a:spcBef>
                <a:spcPct val="60000"/>
              </a:spcBef>
            </a:pPr>
            <a:r>
              <a:rPr lang="en-US" altLang="en-US" sz="4400">
                <a:solidFill>
                  <a:srgbClr val="FFCC00"/>
                </a:solidFill>
              </a:rPr>
              <a:t>sodium chloride</a:t>
            </a:r>
            <a:endParaRPr lang="en-US" altLang="en-US" sz="4400"/>
          </a:p>
        </p:txBody>
      </p:sp>
      <p:sp>
        <p:nvSpPr>
          <p:cNvPr id="70661" name="Rectangle 1029"/>
          <p:cNvSpPr>
            <a:spLocks noChangeArrowheads="1"/>
          </p:cNvSpPr>
          <p:nvPr/>
        </p:nvSpPr>
        <p:spPr bwMode="auto">
          <a:xfrm>
            <a:off x="796925" y="2409825"/>
            <a:ext cx="8169275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FF66"/>
                </a:solidFill>
              </a:rPr>
              <a:t>	H</a:t>
            </a:r>
            <a:r>
              <a:rPr lang="en-US" altLang="en-US" sz="4000" baseline="-25000">
                <a:solidFill>
                  <a:srgbClr val="FFFF66"/>
                </a:solidFill>
              </a:rPr>
              <a:t>2</a:t>
            </a:r>
            <a:r>
              <a:rPr lang="en-US" altLang="en-US" sz="4000">
                <a:solidFill>
                  <a:srgbClr val="FFFF66"/>
                </a:solidFill>
              </a:rPr>
              <a:t>O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FF66"/>
                </a:solidFill>
              </a:rPr>
              <a:t>	2(1.01) + 16.00 = 18.02 g/mol</a:t>
            </a:r>
            <a:r>
              <a:rPr lang="en-US" altLang="en-US" sz="4000"/>
              <a:t>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endParaRPr lang="en-US" altLang="en-US"/>
          </a:p>
          <a:p>
            <a:pPr lvl="1" eaLnBrk="1" hangingPunct="1">
              <a:lnSpc>
                <a:spcPct val="120000"/>
              </a:lnSpc>
              <a:spcBef>
                <a:spcPct val="80000"/>
              </a:spcBef>
              <a:buFontTx/>
              <a:buNone/>
            </a:pPr>
            <a:r>
              <a:rPr lang="en-US" altLang="en-US" sz="4000">
                <a:solidFill>
                  <a:srgbClr val="FFCC00"/>
                </a:solidFill>
              </a:rPr>
              <a:t>	NaCl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CC00"/>
                </a:solidFill>
              </a:rPr>
              <a:t>	22.99 + 35.45 = 58.44 g/mol</a:t>
            </a:r>
            <a:endParaRPr lang="en-US" altLang="en-US" sz="4000"/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461963" y="215900"/>
            <a:ext cx="8559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6000"/>
              <a:t>Molar Mass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579563"/>
            <a:ext cx="6072187" cy="48910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000">
                <a:solidFill>
                  <a:srgbClr val="FFFF66"/>
                </a:solidFill>
              </a:rPr>
              <a:t>sodium bicarbonate</a:t>
            </a:r>
            <a:r>
              <a:rPr lang="en-US" altLang="en-US" sz="4000"/>
              <a:t> </a:t>
            </a:r>
          </a:p>
          <a:p>
            <a:pPr>
              <a:spcBef>
                <a:spcPct val="0"/>
              </a:spcBef>
            </a:pPr>
            <a:endParaRPr lang="en-US" altLang="en-US" sz="4000"/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altLang="en-US" sz="4000"/>
          </a:p>
          <a:p>
            <a:pPr>
              <a:spcBef>
                <a:spcPct val="60000"/>
              </a:spcBef>
            </a:pPr>
            <a:r>
              <a:rPr lang="en-US" altLang="en-US" sz="4000">
                <a:solidFill>
                  <a:srgbClr val="FFCC00"/>
                </a:solidFill>
              </a:rPr>
              <a:t>sucrose</a:t>
            </a:r>
            <a:endParaRPr lang="en-US" altLang="en-US" sz="400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661988" y="2235200"/>
            <a:ext cx="7977187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en-US" sz="3600">
                <a:solidFill>
                  <a:srgbClr val="FFFF66"/>
                </a:solidFill>
              </a:rPr>
              <a:t>NaHCO</a:t>
            </a:r>
            <a:r>
              <a:rPr lang="en-US" altLang="en-US" sz="3600" baseline="-25000">
                <a:solidFill>
                  <a:srgbClr val="FFFF66"/>
                </a:solidFill>
              </a:rPr>
              <a:t>3</a:t>
            </a:r>
            <a:endParaRPr lang="en-US" altLang="en-US" sz="3600">
              <a:solidFill>
                <a:srgbClr val="FFFF66"/>
              </a:solidFill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en-US" sz="3600">
                <a:solidFill>
                  <a:srgbClr val="FFFF66"/>
                </a:solidFill>
              </a:rPr>
              <a:t>22.99 + 1.01 + 12.01 + 3(16.00) 					= 84.01 g/mol</a:t>
            </a:r>
            <a:r>
              <a:rPr lang="en-US" altLang="en-US" sz="3600"/>
              <a:t> </a:t>
            </a:r>
          </a:p>
          <a:p>
            <a:pPr lvl="1" eaLnBrk="1" hangingPunct="1">
              <a:lnSpc>
                <a:spcPct val="120000"/>
              </a:lnSpc>
              <a:spcBef>
                <a:spcPct val="80000"/>
              </a:spcBef>
            </a:pPr>
            <a:r>
              <a:rPr lang="en-US" altLang="en-US" sz="3600">
                <a:solidFill>
                  <a:srgbClr val="FFCC00"/>
                </a:solidFill>
              </a:rPr>
              <a:t>C</a:t>
            </a:r>
            <a:r>
              <a:rPr lang="en-US" altLang="en-US" sz="3600" baseline="-25000">
                <a:solidFill>
                  <a:srgbClr val="FFCC00"/>
                </a:solidFill>
              </a:rPr>
              <a:t>12</a:t>
            </a:r>
            <a:r>
              <a:rPr lang="en-US" altLang="en-US" sz="3600">
                <a:solidFill>
                  <a:srgbClr val="FFCC00"/>
                </a:solidFill>
              </a:rPr>
              <a:t>H</a:t>
            </a:r>
            <a:r>
              <a:rPr lang="en-US" altLang="en-US" sz="3600" baseline="-25000">
                <a:solidFill>
                  <a:srgbClr val="FFCC00"/>
                </a:solidFill>
              </a:rPr>
              <a:t>22</a:t>
            </a:r>
            <a:r>
              <a:rPr lang="en-US" altLang="en-US" sz="3600">
                <a:solidFill>
                  <a:srgbClr val="FFCC00"/>
                </a:solidFill>
              </a:rPr>
              <a:t>O</a:t>
            </a:r>
            <a:r>
              <a:rPr lang="en-US" altLang="en-US" sz="3600" baseline="-25000">
                <a:solidFill>
                  <a:srgbClr val="FFCC00"/>
                </a:solidFill>
              </a:rPr>
              <a:t>11</a:t>
            </a:r>
            <a:endParaRPr lang="en-US" altLang="en-US" sz="3600">
              <a:solidFill>
                <a:srgbClr val="FFCC00"/>
              </a:solidFill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en-US" sz="3600">
                <a:solidFill>
                  <a:srgbClr val="FFCC00"/>
                </a:solidFill>
              </a:rPr>
              <a:t>12(12.01) + 22(1.01) + 11(16.00) 					= 342.34 g/mol</a:t>
            </a:r>
            <a:endParaRPr lang="en-US" altLang="en-US" sz="3600"/>
          </a:p>
        </p:txBody>
      </p:sp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461963" y="215900"/>
            <a:ext cx="8559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6000"/>
              <a:t>Molar Mass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52513" y="233363"/>
            <a:ext cx="7543800" cy="2779712"/>
          </a:xfrm>
        </p:spPr>
        <p:txBody>
          <a:bodyPr/>
          <a:lstStyle/>
          <a:p>
            <a:r>
              <a:rPr lang="en-US" altLang="en-US"/>
              <a:t>Solve this: If you have 63 eggs, how many dozen of eggs are there? </a:t>
            </a:r>
            <a:r>
              <a:rPr lang="en-US" altLang="en-US">
                <a:solidFill>
                  <a:srgbClr val="FFFF66"/>
                </a:solidFill>
              </a:rPr>
              <a:t>(must use railroad tracks)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375" y="3070225"/>
            <a:ext cx="7543800" cy="936625"/>
          </a:xfrm>
        </p:spPr>
        <p:txBody>
          <a:bodyPr/>
          <a:lstStyle/>
          <a:p>
            <a:r>
              <a:rPr lang="en-US" altLang="en-US" sz="4400"/>
              <a:t>Roadmap:  eggs </a:t>
            </a:r>
            <a:r>
              <a:rPr lang="en-US" altLang="en-US" sz="4400">
                <a:sym typeface="Wingdings" panose="05000000000000000000" pitchFamily="2" charset="2"/>
              </a:rPr>
              <a:t>  dozen</a:t>
            </a:r>
          </a:p>
          <a:p>
            <a:endParaRPr lang="en-US" altLang="en-US" sz="440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4400"/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998538" y="4603750"/>
            <a:ext cx="222408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 b="1"/>
              <a:t>63 eggs</a:t>
            </a:r>
          </a:p>
        </p:txBody>
      </p:sp>
      <p:grpSp>
        <p:nvGrpSpPr>
          <p:cNvPr id="264197" name="Group 5"/>
          <p:cNvGrpSpPr>
            <a:grpSpLocks/>
          </p:cNvGrpSpPr>
          <p:nvPr/>
        </p:nvGrpSpPr>
        <p:grpSpPr bwMode="auto">
          <a:xfrm>
            <a:off x="1608138" y="4654550"/>
            <a:ext cx="4078287" cy="1817688"/>
            <a:chOff x="1013" y="2932"/>
            <a:chExt cx="2569" cy="1145"/>
          </a:xfrm>
        </p:grpSpPr>
        <p:sp>
          <p:nvSpPr>
            <p:cNvPr id="264198" name="Line 6"/>
            <p:cNvSpPr>
              <a:spLocks noChangeShapeType="1"/>
            </p:cNvSpPr>
            <p:nvPr/>
          </p:nvSpPr>
          <p:spPr bwMode="auto">
            <a:xfrm>
              <a:off x="1013" y="3379"/>
              <a:ext cx="2569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199" name="Line 7"/>
            <p:cNvSpPr>
              <a:spLocks noChangeShapeType="1"/>
            </p:cNvSpPr>
            <p:nvPr/>
          </p:nvSpPr>
          <p:spPr bwMode="auto">
            <a:xfrm>
              <a:off x="2035" y="2932"/>
              <a:ext cx="0" cy="1145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4200" name="Rectangle 8"/>
          <p:cNvSpPr>
            <a:spLocks noChangeArrowheads="1"/>
          </p:cNvSpPr>
          <p:nvPr/>
        </p:nvSpPr>
        <p:spPr bwMode="auto">
          <a:xfrm>
            <a:off x="3279775" y="4649788"/>
            <a:ext cx="27908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 b="1"/>
              <a:t>1 doz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en-US" sz="3600" b="1"/>
              <a:t>12 eggs</a:t>
            </a:r>
          </a:p>
        </p:txBody>
      </p:sp>
      <p:grpSp>
        <p:nvGrpSpPr>
          <p:cNvPr id="264201" name="Group 9"/>
          <p:cNvGrpSpPr>
            <a:grpSpLocks/>
          </p:cNvGrpSpPr>
          <p:nvPr/>
        </p:nvGrpSpPr>
        <p:grpSpPr bwMode="auto">
          <a:xfrm>
            <a:off x="2192338" y="4754563"/>
            <a:ext cx="2825750" cy="1374775"/>
            <a:chOff x="1408" y="2446"/>
            <a:chExt cx="1780" cy="866"/>
          </a:xfrm>
        </p:grpSpPr>
        <p:sp>
          <p:nvSpPr>
            <p:cNvPr id="264202" name="Line 10"/>
            <p:cNvSpPr>
              <a:spLocks noChangeShapeType="1"/>
            </p:cNvSpPr>
            <p:nvPr/>
          </p:nvSpPr>
          <p:spPr bwMode="auto">
            <a:xfrm flipH="1">
              <a:off x="1408" y="2446"/>
              <a:ext cx="238" cy="3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3" name="Line 11"/>
            <p:cNvSpPr>
              <a:spLocks noChangeShapeType="1"/>
            </p:cNvSpPr>
            <p:nvPr/>
          </p:nvSpPr>
          <p:spPr bwMode="auto">
            <a:xfrm flipH="1">
              <a:off x="2950" y="2958"/>
              <a:ext cx="238" cy="3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4204" name="Rectangle 12"/>
          <p:cNvSpPr>
            <a:spLocks noChangeArrowheads="1"/>
          </p:cNvSpPr>
          <p:nvPr/>
        </p:nvSpPr>
        <p:spPr bwMode="auto">
          <a:xfrm>
            <a:off x="5689600" y="4940300"/>
            <a:ext cx="34544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= 5.25 doz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6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6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4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build="p"/>
      <p:bldP spid="264196" grpId="0" autoUpdateAnimBg="0"/>
      <p:bldP spid="264200" grpId="0" autoUpdateAnimBg="0"/>
      <p:bldP spid="264204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120650"/>
            <a:ext cx="8005762" cy="1431925"/>
          </a:xfrm>
        </p:spPr>
        <p:txBody>
          <a:bodyPr/>
          <a:lstStyle/>
          <a:p>
            <a:pPr algn="ctr"/>
            <a:r>
              <a:rPr lang="en-US" altLang="en-US" sz="5500">
                <a:latin typeface="Chiller" panose="04020404031007020602" pitchFamily="82" charset="0"/>
              </a:rPr>
              <a:t>Molar Conversions</a:t>
            </a: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1252538" y="1646238"/>
            <a:ext cx="2532062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altLang="en-US" sz="3200" b="1" u="sng">
                <a:solidFill>
                  <a:srgbClr val="FFFF66"/>
                </a:solidFill>
                <a:latin typeface="Arial" panose="020B0604020202020204" pitchFamily="34" charset="0"/>
              </a:rPr>
              <a:t>molar mass</a:t>
            </a:r>
            <a:endParaRPr lang="en-US" altLang="en-US" sz="3200" b="1" u="sng">
              <a:latin typeface="Arial" panose="020B0604020202020204" pitchFamily="34" charset="0"/>
            </a:endParaRP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1890713" y="4379913"/>
            <a:ext cx="1506537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altLang="en-US" sz="3200" b="1">
                <a:solidFill>
                  <a:srgbClr val="FFFF66"/>
                </a:solidFill>
                <a:latin typeface="Arial" panose="020B0604020202020204" pitchFamily="34" charset="0"/>
              </a:rPr>
              <a:t>(</a:t>
            </a:r>
            <a:r>
              <a:rPr lang="en-US" altLang="en-US" sz="3200" b="1" i="1">
                <a:solidFill>
                  <a:srgbClr val="FFFF66"/>
                </a:solidFill>
                <a:latin typeface="Arial" panose="020B0604020202020204" pitchFamily="34" charset="0"/>
              </a:rPr>
              <a:t>g/mol</a:t>
            </a:r>
            <a:r>
              <a:rPr lang="en-US" altLang="en-US" sz="3200" b="1">
                <a:solidFill>
                  <a:srgbClr val="FFFF66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257175" y="2811463"/>
            <a:ext cx="1522413" cy="1973262"/>
          </a:xfrm>
          <a:prstGeom prst="rect">
            <a:avLst/>
          </a:prstGeom>
          <a:solidFill>
            <a:schemeClr val="tx2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/>
            <a:endParaRPr lang="en-US" altLang="en-US" sz="6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spcBef>
                <a:spcPts val="900"/>
              </a:spcBef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MASS</a:t>
            </a:r>
          </a:p>
          <a:p>
            <a:pPr algn="ctr">
              <a:spcBef>
                <a:spcPts val="900"/>
              </a:spcBef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IN</a:t>
            </a:r>
          </a:p>
          <a:p>
            <a:pPr algn="ctr">
              <a:spcBef>
                <a:spcPts val="900"/>
              </a:spcBef>
            </a:pP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GRAMS</a:t>
            </a:r>
            <a:endParaRPr lang="en-US" altLang="en-US" sz="16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3495675" y="2822575"/>
            <a:ext cx="1522413" cy="1974850"/>
          </a:xfrm>
          <a:prstGeom prst="rect">
            <a:avLst/>
          </a:prstGeom>
          <a:solidFill>
            <a:srgbClr val="66FF66"/>
          </a:solidFill>
          <a:ln w="38100">
            <a:solidFill>
              <a:srgbClr val="FC6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/>
            <a:endParaRPr lang="en-US" altLang="en-US" sz="1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8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MOLES</a:t>
            </a:r>
            <a:endParaRPr lang="en-US" altLang="en-US" sz="1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1947863" y="3405188"/>
            <a:ext cx="1406525" cy="1587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5173663" y="3405188"/>
            <a:ext cx="1363662" cy="1587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1897063" y="4083050"/>
            <a:ext cx="1458912" cy="1588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 type="triangle" w="lg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endParaRPr lang="en-U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5173663" y="4083050"/>
            <a:ext cx="1341437" cy="1588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triangle" w="lg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6743700" y="2832100"/>
            <a:ext cx="2105025" cy="1974850"/>
          </a:xfrm>
          <a:prstGeom prst="rect">
            <a:avLst/>
          </a:prstGeom>
          <a:solidFill>
            <a:srgbClr val="663300"/>
          </a:solidFill>
          <a:ln w="38100">
            <a:solidFill>
              <a:srgbClr val="FB5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/>
            <a:endParaRPr lang="en-US" altLang="en-US" sz="600">
              <a:solidFill>
                <a:srgbClr val="FB5FFF"/>
              </a:solidFill>
              <a:latin typeface="Arial" panose="020B0604020202020204" pitchFamily="34" charset="0"/>
            </a:endParaRPr>
          </a:p>
          <a:p>
            <a:pPr algn="ctr">
              <a:spcBef>
                <a:spcPts val="900"/>
              </a:spcBef>
            </a:pPr>
            <a:r>
              <a:rPr lang="en-US" altLang="en-US" sz="2800" b="1">
                <a:solidFill>
                  <a:srgbClr val="FB5FFF"/>
                </a:solidFill>
                <a:latin typeface="Arial" panose="020B0604020202020204" pitchFamily="34" charset="0"/>
              </a:rPr>
              <a:t># of</a:t>
            </a:r>
          </a:p>
          <a:p>
            <a:pPr algn="ctr">
              <a:spcBef>
                <a:spcPts val="900"/>
              </a:spcBef>
            </a:pPr>
            <a:r>
              <a:rPr lang="en-US" altLang="en-US" sz="2800" b="1">
                <a:solidFill>
                  <a:srgbClr val="FB5FFF"/>
                </a:solidFill>
                <a:latin typeface="Arial" panose="020B0604020202020204" pitchFamily="34" charset="0"/>
              </a:rPr>
              <a:t>PARTICLES </a:t>
            </a:r>
          </a:p>
          <a:p>
            <a:pPr algn="ctr">
              <a:spcBef>
                <a:spcPts val="900"/>
              </a:spcBef>
            </a:pPr>
            <a:r>
              <a:rPr lang="en-US" altLang="en-US" sz="2800" b="1">
                <a:solidFill>
                  <a:srgbClr val="FB5FFF"/>
                </a:solidFill>
                <a:latin typeface="Arial" panose="020B0604020202020204" pitchFamily="34" charset="0"/>
              </a:rPr>
              <a:t>(molecules)</a:t>
            </a:r>
          </a:p>
          <a:p>
            <a:pPr algn="ctr"/>
            <a:endParaRPr lang="en-US" altLang="en-US" sz="1600">
              <a:solidFill>
                <a:srgbClr val="FB5FFF"/>
              </a:solidFill>
              <a:latin typeface="Arial" panose="020B0604020202020204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4975225" y="1531938"/>
            <a:ext cx="213360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altLang="en-US" sz="3200" b="1" u="sng">
                <a:solidFill>
                  <a:srgbClr val="FFCC00"/>
                </a:solidFill>
                <a:latin typeface="Arial" panose="020B0604020202020204" pitchFamily="34" charset="0"/>
              </a:rPr>
              <a:t>6.02 </a:t>
            </a:r>
            <a:r>
              <a:rPr lang="en-US" altLang="en-US" sz="3200" b="1" u="sng">
                <a:solidFill>
                  <a:srgbClr val="FFCC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 10</a:t>
            </a:r>
            <a:r>
              <a:rPr lang="en-US" altLang="en-US" sz="3200" b="1" u="sng" baseline="30000">
                <a:solidFill>
                  <a:srgbClr val="FFCC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23</a:t>
            </a:r>
            <a:endParaRPr lang="en-US" altLang="en-US" sz="3200" b="1" u="sng">
              <a:solidFill>
                <a:srgbClr val="FFFF66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4252913" y="2178050"/>
            <a:ext cx="3338512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altLang="en-US" sz="3200" b="1">
                <a:solidFill>
                  <a:srgbClr val="FFCC00"/>
                </a:solidFill>
                <a:latin typeface="Arial" panose="020B0604020202020204" pitchFamily="34" charset="0"/>
              </a:rPr>
              <a:t>(</a:t>
            </a:r>
            <a:r>
              <a:rPr lang="en-US" altLang="en-US" sz="3200" b="1" i="1">
                <a:solidFill>
                  <a:srgbClr val="FFCC00"/>
                </a:solidFill>
                <a:latin typeface="Arial" panose="020B0604020202020204" pitchFamily="34" charset="0"/>
              </a:rPr>
              <a:t>particles/mol</a:t>
            </a:r>
            <a:r>
              <a:rPr lang="en-US" altLang="en-US" sz="3200" b="1">
                <a:solidFill>
                  <a:srgbClr val="FFCC00"/>
                </a:solidFill>
                <a:latin typeface="Arial" panose="020B0604020202020204" pitchFamily="34" charset="0"/>
              </a:rPr>
              <a:t>)</a:t>
            </a:r>
            <a:endParaRPr lang="en-US" altLang="en-US" sz="3200" b="1">
              <a:solidFill>
                <a:srgbClr val="FFFF66"/>
              </a:solidFill>
              <a:latin typeface="Arial" panose="020B0604020202020204" pitchFamily="34" charset="0"/>
            </a:endParaRPr>
          </a:p>
        </p:txBody>
      </p:sp>
      <p:sp>
        <p:nvSpPr>
          <p:cNvPr id="73744" name="Rectangle 16"/>
          <p:cNvSpPr>
            <a:spLocks noChangeArrowheads="1"/>
          </p:cNvSpPr>
          <p:nvPr/>
        </p:nvSpPr>
        <p:spPr bwMode="auto">
          <a:xfrm>
            <a:off x="1882775" y="2657475"/>
            <a:ext cx="150653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altLang="en-US" sz="3200" b="1">
                <a:solidFill>
                  <a:srgbClr val="FFFF66"/>
                </a:solidFill>
                <a:latin typeface="Arial" panose="020B0604020202020204" pitchFamily="34" charset="0"/>
              </a:rPr>
              <a:t>(</a:t>
            </a:r>
            <a:r>
              <a:rPr lang="en-US" altLang="en-US" sz="3200" b="1" i="1">
                <a:solidFill>
                  <a:srgbClr val="FFFF66"/>
                </a:solidFill>
                <a:latin typeface="Arial" panose="020B0604020202020204" pitchFamily="34" charset="0"/>
              </a:rPr>
              <a:t>mol/g</a:t>
            </a:r>
            <a:r>
              <a:rPr lang="en-US" altLang="en-US" sz="3200" b="1">
                <a:solidFill>
                  <a:srgbClr val="FFFF66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73745" name="Rectangle 17"/>
          <p:cNvSpPr>
            <a:spLocks noChangeArrowheads="1"/>
          </p:cNvSpPr>
          <p:nvPr/>
        </p:nvSpPr>
        <p:spPr bwMode="auto">
          <a:xfrm>
            <a:off x="4432300" y="4781550"/>
            <a:ext cx="3338513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altLang="en-US" sz="3200" b="1">
                <a:solidFill>
                  <a:srgbClr val="FFCC00"/>
                </a:solidFill>
                <a:latin typeface="Arial" panose="020B0604020202020204" pitchFamily="34" charset="0"/>
              </a:rPr>
              <a:t>(</a:t>
            </a:r>
            <a:r>
              <a:rPr lang="en-US" altLang="en-US" sz="3200" b="1" i="1">
                <a:solidFill>
                  <a:srgbClr val="FFCC00"/>
                </a:solidFill>
                <a:latin typeface="Arial" panose="020B0604020202020204" pitchFamily="34" charset="0"/>
              </a:rPr>
              <a:t>mol/particles</a:t>
            </a:r>
            <a:r>
              <a:rPr lang="en-US" altLang="en-US" sz="3200" b="1">
                <a:solidFill>
                  <a:srgbClr val="FFCC00"/>
                </a:solidFill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 autoUpdateAnimBg="0"/>
      <p:bldP spid="8227" grpId="0" autoUpdateAnimBg="0"/>
      <p:bldP spid="8232" grpId="0" autoUpdateAnimBg="0"/>
      <p:bldP spid="8234" grpId="0" autoUpdateAnimBg="0"/>
      <p:bldP spid="73744" grpId="0" autoUpdateAnimBg="0"/>
      <p:bldP spid="7374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46100" y="0"/>
            <a:ext cx="8597900" cy="1431925"/>
          </a:xfrm>
        </p:spPr>
        <p:txBody>
          <a:bodyPr/>
          <a:lstStyle/>
          <a:p>
            <a:r>
              <a:rPr lang="en-US" altLang="en-US"/>
              <a:t>Molar Conversion Examples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341438"/>
            <a:ext cx="7467600" cy="298291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3600" b="1"/>
              <a:t>How many moles of carbon are in 26 g of carbon? </a:t>
            </a:r>
          </a:p>
          <a:p>
            <a:pPr>
              <a:spcBef>
                <a:spcPct val="0"/>
              </a:spcBef>
            </a:pPr>
            <a:endParaRPr lang="en-US" altLang="en-US" sz="3600" b="1"/>
          </a:p>
          <a:p>
            <a:pPr>
              <a:spcBef>
                <a:spcPct val="0"/>
              </a:spcBef>
            </a:pPr>
            <a:r>
              <a:rPr lang="en-US" altLang="en-US" sz="3600" b="1">
                <a:solidFill>
                  <a:srgbClr val="FFFF66"/>
                </a:solidFill>
              </a:rPr>
              <a:t>Road map:   g </a:t>
            </a:r>
            <a:r>
              <a:rPr lang="en-US" altLang="en-US" sz="3600" b="1">
                <a:solidFill>
                  <a:srgbClr val="FFFF66"/>
                </a:solidFill>
                <a:sym typeface="Wingdings" panose="05000000000000000000" pitchFamily="2" charset="2"/>
              </a:rPr>
              <a:t> mol</a:t>
            </a:r>
            <a:endParaRPr lang="en-US" altLang="en-US" sz="3600" b="1">
              <a:solidFill>
                <a:srgbClr val="FFFF66"/>
              </a:solidFill>
            </a:endParaRPr>
          </a:p>
        </p:txBody>
      </p:sp>
      <p:sp>
        <p:nvSpPr>
          <p:cNvPr id="261124" name="Rectangle 4"/>
          <p:cNvSpPr>
            <a:spLocks noChangeArrowheads="1"/>
          </p:cNvSpPr>
          <p:nvPr/>
        </p:nvSpPr>
        <p:spPr bwMode="auto">
          <a:xfrm>
            <a:off x="1506538" y="4603750"/>
            <a:ext cx="171608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 b="1"/>
              <a:t>26 g C</a:t>
            </a:r>
          </a:p>
        </p:txBody>
      </p:sp>
      <p:grpSp>
        <p:nvGrpSpPr>
          <p:cNvPr id="261125" name="Group 5"/>
          <p:cNvGrpSpPr>
            <a:grpSpLocks/>
          </p:cNvGrpSpPr>
          <p:nvPr/>
        </p:nvGrpSpPr>
        <p:grpSpPr bwMode="auto">
          <a:xfrm>
            <a:off x="1608138" y="4654550"/>
            <a:ext cx="4078287" cy="1817688"/>
            <a:chOff x="1013" y="2932"/>
            <a:chExt cx="2569" cy="1145"/>
          </a:xfrm>
        </p:grpSpPr>
        <p:sp>
          <p:nvSpPr>
            <p:cNvPr id="261126" name="Line 6"/>
            <p:cNvSpPr>
              <a:spLocks noChangeShapeType="1"/>
            </p:cNvSpPr>
            <p:nvPr/>
          </p:nvSpPr>
          <p:spPr bwMode="auto">
            <a:xfrm>
              <a:off x="1013" y="3379"/>
              <a:ext cx="2569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27" name="Line 7"/>
            <p:cNvSpPr>
              <a:spLocks noChangeShapeType="1"/>
            </p:cNvSpPr>
            <p:nvPr/>
          </p:nvSpPr>
          <p:spPr bwMode="auto">
            <a:xfrm>
              <a:off x="2035" y="2932"/>
              <a:ext cx="0" cy="1145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1128" name="Rectangle 8"/>
          <p:cNvSpPr>
            <a:spLocks noChangeArrowheads="1"/>
          </p:cNvSpPr>
          <p:nvPr/>
        </p:nvSpPr>
        <p:spPr bwMode="auto">
          <a:xfrm>
            <a:off x="3279775" y="4649788"/>
            <a:ext cx="27908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 b="1"/>
              <a:t>1 mol C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en-US" sz="3600" b="1"/>
              <a:t>12.01 g C</a:t>
            </a:r>
          </a:p>
        </p:txBody>
      </p:sp>
      <p:sp>
        <p:nvSpPr>
          <p:cNvPr id="261129" name="Rectangle 9"/>
          <p:cNvSpPr>
            <a:spLocks noChangeArrowheads="1"/>
          </p:cNvSpPr>
          <p:nvPr/>
        </p:nvSpPr>
        <p:spPr bwMode="auto">
          <a:xfrm>
            <a:off x="5689600" y="4940300"/>
            <a:ext cx="34544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= 2.2 mol C</a:t>
            </a:r>
          </a:p>
        </p:txBody>
      </p:sp>
      <p:grpSp>
        <p:nvGrpSpPr>
          <p:cNvPr id="261130" name="Group 10"/>
          <p:cNvGrpSpPr>
            <a:grpSpLocks/>
          </p:cNvGrpSpPr>
          <p:nvPr/>
        </p:nvGrpSpPr>
        <p:grpSpPr bwMode="auto">
          <a:xfrm>
            <a:off x="2192338" y="4754563"/>
            <a:ext cx="2825750" cy="1374775"/>
            <a:chOff x="1408" y="2446"/>
            <a:chExt cx="1780" cy="866"/>
          </a:xfrm>
        </p:grpSpPr>
        <p:sp>
          <p:nvSpPr>
            <p:cNvPr id="261131" name="Line 11"/>
            <p:cNvSpPr>
              <a:spLocks noChangeShapeType="1"/>
            </p:cNvSpPr>
            <p:nvPr/>
          </p:nvSpPr>
          <p:spPr bwMode="auto">
            <a:xfrm flipH="1">
              <a:off x="1408" y="2446"/>
              <a:ext cx="238" cy="3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32" name="Line 12"/>
            <p:cNvSpPr>
              <a:spLocks noChangeShapeType="1"/>
            </p:cNvSpPr>
            <p:nvPr/>
          </p:nvSpPr>
          <p:spPr bwMode="auto">
            <a:xfrm flipH="1">
              <a:off x="2950" y="2958"/>
              <a:ext cx="238" cy="3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6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6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1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build="p" autoUpdateAnimBg="0"/>
      <p:bldP spid="261124" grpId="0" autoUpdateAnimBg="0"/>
      <p:bldP spid="261128" grpId="0" autoUpdateAnimBg="0"/>
      <p:bldP spid="261129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10600" cy="1431925"/>
          </a:xfrm>
        </p:spPr>
        <p:txBody>
          <a:bodyPr/>
          <a:lstStyle/>
          <a:p>
            <a:pPr algn="ctr"/>
            <a:r>
              <a:rPr lang="en-US" altLang="en-US"/>
              <a:t>Molar Conversion Examples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341438"/>
            <a:ext cx="7467600" cy="21367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3600" b="1"/>
              <a:t>How many molecules are in 2.50 moles of C</a:t>
            </a:r>
            <a:r>
              <a:rPr lang="en-US" altLang="en-US" sz="3600" b="1" baseline="-25000"/>
              <a:t>12</a:t>
            </a:r>
            <a:r>
              <a:rPr lang="en-US" altLang="en-US" sz="3600" b="1"/>
              <a:t>H</a:t>
            </a:r>
            <a:r>
              <a:rPr lang="en-US" altLang="en-US" sz="3600" b="1" baseline="-25000"/>
              <a:t>22</a:t>
            </a:r>
            <a:r>
              <a:rPr lang="en-US" altLang="en-US" sz="3600" b="1"/>
              <a:t>O</a:t>
            </a:r>
            <a:r>
              <a:rPr lang="en-US" altLang="en-US" sz="3600" b="1" baseline="-25000"/>
              <a:t>11</a:t>
            </a:r>
            <a:r>
              <a:rPr lang="en-US" altLang="en-US" sz="3600" b="1"/>
              <a:t>? </a:t>
            </a:r>
          </a:p>
          <a:p>
            <a:pPr>
              <a:spcBef>
                <a:spcPct val="0"/>
              </a:spcBef>
            </a:pPr>
            <a:r>
              <a:rPr lang="en-US" altLang="en-US" sz="3600" b="1">
                <a:solidFill>
                  <a:srgbClr val="FFFF66"/>
                </a:solidFill>
              </a:rPr>
              <a:t>Road map:  mol </a:t>
            </a:r>
            <a:r>
              <a:rPr lang="en-US" altLang="en-US" sz="3600" b="1">
                <a:solidFill>
                  <a:srgbClr val="FFFF66"/>
                </a:solidFill>
                <a:sym typeface="Wingdings" panose="05000000000000000000" pitchFamily="2" charset="2"/>
              </a:rPr>
              <a:t> molecules</a:t>
            </a:r>
            <a:endParaRPr lang="en-US" altLang="en-US" sz="3600" b="1">
              <a:solidFill>
                <a:srgbClr val="FFFF66"/>
              </a:solidFill>
            </a:endParaRPr>
          </a:p>
        </p:txBody>
      </p:sp>
      <p:sp>
        <p:nvSpPr>
          <p:cNvPr id="262148" name="Rectangle 4"/>
          <p:cNvSpPr>
            <a:spLocks noChangeArrowheads="1"/>
          </p:cNvSpPr>
          <p:nvPr/>
        </p:nvSpPr>
        <p:spPr bwMode="auto">
          <a:xfrm>
            <a:off x="534988" y="4038600"/>
            <a:ext cx="20478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/>
              <a:t>2.50 mol</a:t>
            </a:r>
          </a:p>
        </p:txBody>
      </p:sp>
      <p:sp>
        <p:nvSpPr>
          <p:cNvPr id="262149" name="Line 5"/>
          <p:cNvSpPr>
            <a:spLocks noChangeShapeType="1"/>
          </p:cNvSpPr>
          <p:nvPr/>
        </p:nvSpPr>
        <p:spPr bwMode="auto">
          <a:xfrm>
            <a:off x="620713" y="4733925"/>
            <a:ext cx="44450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0" name="Line 6"/>
          <p:cNvSpPr>
            <a:spLocks noChangeShapeType="1"/>
          </p:cNvSpPr>
          <p:nvPr/>
        </p:nvSpPr>
        <p:spPr bwMode="auto">
          <a:xfrm>
            <a:off x="2627313" y="3713163"/>
            <a:ext cx="0" cy="207327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1" name="Rectangle 7"/>
          <p:cNvSpPr>
            <a:spLocks noChangeArrowheads="1"/>
          </p:cNvSpPr>
          <p:nvPr/>
        </p:nvSpPr>
        <p:spPr bwMode="auto">
          <a:xfrm>
            <a:off x="2728913" y="3533775"/>
            <a:ext cx="2790825" cy="210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 b="1"/>
              <a:t>6.02 </a:t>
            </a:r>
            <a:r>
              <a:rPr lang="en-US" altLang="en-US" sz="3600" b="1">
                <a:sym typeface="Symbol" panose="05050102010706020507" pitchFamily="18" charset="2"/>
              </a:rPr>
              <a:t> 10</a:t>
            </a:r>
            <a:r>
              <a:rPr lang="en-US" altLang="en-US" sz="3600" b="1" baseline="30000">
                <a:sym typeface="Symbol" panose="05050102010706020507" pitchFamily="18" charset="2"/>
              </a:rPr>
              <a:t>23</a:t>
            </a:r>
            <a:endParaRPr lang="en-US" altLang="en-US" sz="3600" b="1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ym typeface="Symbol" panose="05050102010706020507" pitchFamily="18" charset="2"/>
              </a:rPr>
              <a:t>molecules</a:t>
            </a:r>
            <a:endParaRPr lang="en-US" altLang="en-US" sz="3600" b="1"/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en-US" sz="3600" b="1"/>
              <a:t>1 mol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endParaRPr lang="en-US" altLang="en-US" sz="3600" b="1"/>
          </a:p>
        </p:txBody>
      </p:sp>
      <p:sp>
        <p:nvSpPr>
          <p:cNvPr id="262152" name="Rectangle 8"/>
          <p:cNvSpPr>
            <a:spLocks noChangeArrowheads="1"/>
          </p:cNvSpPr>
          <p:nvPr/>
        </p:nvSpPr>
        <p:spPr bwMode="auto">
          <a:xfrm>
            <a:off x="5689600" y="3562350"/>
            <a:ext cx="3454400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= 1.51 </a:t>
            </a:r>
            <a:r>
              <a:rPr lang="en-US" altLang="en-US" sz="3600" b="1">
                <a:solidFill>
                  <a:srgbClr val="FF0000"/>
                </a:solidFill>
                <a:sym typeface="Symbol" panose="05050102010706020507" pitchFamily="18" charset="2"/>
              </a:rPr>
              <a:t> 10</a:t>
            </a:r>
            <a:r>
              <a:rPr lang="en-US" altLang="en-US" sz="3600" b="1" baseline="30000">
                <a:solidFill>
                  <a:srgbClr val="FF0000"/>
                </a:solidFill>
                <a:sym typeface="Symbol" panose="05050102010706020507" pitchFamily="18" charset="2"/>
              </a:rPr>
              <a:t>24</a:t>
            </a:r>
            <a:endParaRPr lang="en-US" altLang="en-US" sz="3600" b="1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FF0000"/>
                </a:solidFill>
                <a:sym typeface="Symbol" panose="05050102010706020507" pitchFamily="18" charset="2"/>
              </a:rPr>
              <a:t>    molecules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FF0000"/>
                </a:solidFill>
                <a:sym typeface="Symbol" panose="05050102010706020507" pitchFamily="18" charset="2"/>
              </a:rPr>
              <a:t>    C</a:t>
            </a:r>
            <a:r>
              <a:rPr lang="en-US" altLang="en-US" sz="3600" b="1" baseline="-25000">
                <a:solidFill>
                  <a:srgbClr val="FF0000"/>
                </a:solidFill>
                <a:sym typeface="Symbol" panose="05050102010706020507" pitchFamily="18" charset="2"/>
              </a:rPr>
              <a:t>12</a:t>
            </a:r>
            <a:r>
              <a:rPr lang="en-US" altLang="en-US" sz="3600" b="1">
                <a:solidFill>
                  <a:srgbClr val="FF0000"/>
                </a:solidFill>
                <a:sym typeface="Symbol" panose="05050102010706020507" pitchFamily="18" charset="2"/>
              </a:rPr>
              <a:t>H</a:t>
            </a:r>
            <a:r>
              <a:rPr lang="en-US" altLang="en-US" sz="3600" b="1" baseline="-25000">
                <a:solidFill>
                  <a:srgbClr val="FF0000"/>
                </a:solidFill>
                <a:sym typeface="Symbol" panose="05050102010706020507" pitchFamily="18" charset="2"/>
              </a:rPr>
              <a:t>22</a:t>
            </a:r>
            <a:r>
              <a:rPr lang="en-US" altLang="en-US" sz="3600" b="1">
                <a:solidFill>
                  <a:srgbClr val="FF0000"/>
                </a:solidFill>
                <a:sym typeface="Symbol" panose="05050102010706020507" pitchFamily="18" charset="2"/>
              </a:rPr>
              <a:t>O</a:t>
            </a:r>
            <a:r>
              <a:rPr lang="en-US" altLang="en-US" sz="3600" b="1" baseline="-25000">
                <a:solidFill>
                  <a:srgbClr val="FF0000"/>
                </a:solidFill>
                <a:sym typeface="Symbol" panose="05050102010706020507" pitchFamily="18" charset="2"/>
              </a:rPr>
              <a:t>11</a:t>
            </a:r>
            <a:endParaRPr lang="en-US" altLang="en-US" sz="3600" b="1">
              <a:solidFill>
                <a:srgbClr val="FF0000"/>
              </a:solidFill>
            </a:endParaRPr>
          </a:p>
        </p:txBody>
      </p:sp>
      <p:grpSp>
        <p:nvGrpSpPr>
          <p:cNvPr id="262153" name="Group 9"/>
          <p:cNvGrpSpPr>
            <a:grpSpLocks/>
          </p:cNvGrpSpPr>
          <p:nvPr/>
        </p:nvGrpSpPr>
        <p:grpSpPr bwMode="auto">
          <a:xfrm>
            <a:off x="1773238" y="4132263"/>
            <a:ext cx="2154237" cy="1355725"/>
            <a:chOff x="1485" y="2455"/>
            <a:chExt cx="1357" cy="781"/>
          </a:xfrm>
        </p:grpSpPr>
        <p:sp>
          <p:nvSpPr>
            <p:cNvPr id="262154" name="Line 10"/>
            <p:cNvSpPr>
              <a:spLocks noChangeShapeType="1"/>
            </p:cNvSpPr>
            <p:nvPr/>
          </p:nvSpPr>
          <p:spPr bwMode="auto">
            <a:xfrm flipH="1">
              <a:off x="2404" y="2905"/>
              <a:ext cx="438" cy="33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55" name="Line 11"/>
            <p:cNvSpPr>
              <a:spLocks noChangeShapeType="1"/>
            </p:cNvSpPr>
            <p:nvPr/>
          </p:nvSpPr>
          <p:spPr bwMode="auto">
            <a:xfrm flipH="1">
              <a:off x="1485" y="2455"/>
              <a:ext cx="438" cy="33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2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2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6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62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/>
      <p:bldP spid="262148" grpId="0" autoUpdateAnimBg="0"/>
      <p:bldP spid="262149" grpId="0" animBg="1"/>
      <p:bldP spid="262150" grpId="0" animBg="1"/>
      <p:bldP spid="262151" grpId="0" autoUpdateAnimBg="0"/>
      <p:bldP spid="26215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-195263"/>
            <a:ext cx="8929687" cy="1143001"/>
          </a:xfrm>
        </p:spPr>
        <p:txBody>
          <a:bodyPr/>
          <a:lstStyle/>
          <a:p>
            <a:pPr algn="ctr"/>
            <a:r>
              <a:rPr lang="en-US" altLang="en-US"/>
              <a:t>Molar Conversion Examples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904875"/>
            <a:ext cx="7467600" cy="136048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3600" b="1"/>
              <a:t>Find the mass of 2.1 </a:t>
            </a:r>
            <a:r>
              <a:rPr lang="en-US" altLang="en-US" sz="3600" b="1">
                <a:sym typeface="Symbol" panose="05050102010706020507" pitchFamily="18" charset="2"/>
              </a:rPr>
              <a:t> 10</a:t>
            </a:r>
            <a:r>
              <a:rPr lang="en-US" altLang="en-US" sz="3600" b="1" baseline="30000">
                <a:sym typeface="Symbol" panose="05050102010706020507" pitchFamily="18" charset="2"/>
              </a:rPr>
              <a:t>24</a:t>
            </a:r>
            <a:r>
              <a:rPr lang="en-US" altLang="en-US" sz="3600" b="1">
                <a:sym typeface="Symbol" panose="05050102010706020507" pitchFamily="18" charset="2"/>
              </a:rPr>
              <a:t> molecules of NaHCO</a:t>
            </a:r>
            <a:r>
              <a:rPr lang="en-US" altLang="en-US" sz="3600" b="1" baseline="-25000">
                <a:sym typeface="Symbol" panose="05050102010706020507" pitchFamily="18" charset="2"/>
              </a:rPr>
              <a:t>3</a:t>
            </a:r>
            <a:r>
              <a:rPr lang="en-US" altLang="en-US" sz="3600" b="1">
                <a:sym typeface="Symbol" panose="05050102010706020507" pitchFamily="18" charset="2"/>
              </a:rPr>
              <a:t>.</a:t>
            </a:r>
            <a:r>
              <a:rPr lang="en-US" altLang="en-US" sz="3600" b="1"/>
              <a:t> </a:t>
            </a:r>
          </a:p>
        </p:txBody>
      </p:sp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1300163" y="3076575"/>
            <a:ext cx="2646362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 b="1"/>
              <a:t>2.1 </a:t>
            </a:r>
            <a:r>
              <a:rPr lang="en-US" altLang="en-US" sz="3600" b="1">
                <a:sym typeface="Symbol" panose="05050102010706020507" pitchFamily="18" charset="2"/>
              </a:rPr>
              <a:t> 10</a:t>
            </a:r>
            <a:r>
              <a:rPr lang="en-US" altLang="en-US" sz="3600" b="1" baseline="30000">
                <a:sym typeface="Symbol" panose="05050102010706020507" pitchFamily="18" charset="2"/>
              </a:rPr>
              <a:t>24</a:t>
            </a:r>
            <a:endParaRPr lang="en-US" altLang="en-US" sz="3600" b="1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ym typeface="Symbol" panose="05050102010706020507" pitchFamily="18" charset="2"/>
              </a:rPr>
              <a:t>molecules</a:t>
            </a:r>
            <a:endParaRPr lang="en-US" altLang="en-US" sz="3600" b="1" baseline="30000">
              <a:sym typeface="Symbol" panose="05050102010706020507" pitchFamily="18" charset="2"/>
            </a:endParaRPr>
          </a:p>
        </p:txBody>
      </p:sp>
      <p:sp>
        <p:nvSpPr>
          <p:cNvPr id="263173" name="Line 5"/>
          <p:cNvSpPr>
            <a:spLocks noChangeShapeType="1"/>
          </p:cNvSpPr>
          <p:nvPr/>
        </p:nvSpPr>
        <p:spPr bwMode="auto">
          <a:xfrm>
            <a:off x="1465263" y="4364038"/>
            <a:ext cx="710723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74" name="Line 6"/>
          <p:cNvSpPr>
            <a:spLocks noChangeShapeType="1"/>
          </p:cNvSpPr>
          <p:nvPr/>
        </p:nvSpPr>
        <p:spPr bwMode="auto">
          <a:xfrm>
            <a:off x="3878263" y="3108325"/>
            <a:ext cx="0" cy="25114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75" name="Rectangle 7"/>
          <p:cNvSpPr>
            <a:spLocks noChangeArrowheads="1"/>
          </p:cNvSpPr>
          <p:nvPr/>
        </p:nvSpPr>
        <p:spPr bwMode="auto">
          <a:xfrm>
            <a:off x="3819525" y="3678238"/>
            <a:ext cx="3011488" cy="154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 b="1"/>
              <a:t>   1 mol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3600" b="1"/>
              <a:t>6.02 </a:t>
            </a:r>
            <a:r>
              <a:rPr lang="en-US" altLang="en-US" sz="3600" b="1">
                <a:sym typeface="Symbol" panose="05050102010706020507" pitchFamily="18" charset="2"/>
              </a:rPr>
              <a:t> 10</a:t>
            </a:r>
            <a:r>
              <a:rPr lang="en-US" altLang="en-US" sz="3600" b="1" baseline="30000">
                <a:sym typeface="Symbol" panose="05050102010706020507" pitchFamily="18" charset="2"/>
              </a:rPr>
              <a:t>23</a:t>
            </a:r>
            <a:endParaRPr lang="en-US" altLang="en-US" sz="3600" b="1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ym typeface="Symbol" panose="05050102010706020507" pitchFamily="18" charset="2"/>
              </a:rPr>
              <a:t>molecules</a:t>
            </a:r>
          </a:p>
        </p:txBody>
      </p:sp>
      <p:sp>
        <p:nvSpPr>
          <p:cNvPr id="263176" name="Rectangle 8"/>
          <p:cNvSpPr>
            <a:spLocks noChangeArrowheads="1"/>
          </p:cNvSpPr>
          <p:nvPr/>
        </p:nvSpPr>
        <p:spPr bwMode="auto">
          <a:xfrm>
            <a:off x="4757738" y="5899150"/>
            <a:ext cx="43862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= 290 g NaHCO</a:t>
            </a:r>
            <a:r>
              <a:rPr lang="en-US" altLang="en-US" sz="3600" b="1" baseline="-25000">
                <a:solidFill>
                  <a:srgbClr val="FF0000"/>
                </a:solidFill>
              </a:rPr>
              <a:t>3</a:t>
            </a:r>
            <a:endParaRPr lang="en-US" altLang="en-US" sz="3600" b="1">
              <a:solidFill>
                <a:srgbClr val="FF0000"/>
              </a:solidFill>
            </a:endParaRPr>
          </a:p>
        </p:txBody>
      </p:sp>
      <p:sp>
        <p:nvSpPr>
          <p:cNvPr id="263177" name="Line 9"/>
          <p:cNvSpPr>
            <a:spLocks noChangeShapeType="1"/>
          </p:cNvSpPr>
          <p:nvPr/>
        </p:nvSpPr>
        <p:spPr bwMode="auto">
          <a:xfrm>
            <a:off x="6559550" y="3108325"/>
            <a:ext cx="0" cy="25114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78" name="Rectangle 10"/>
          <p:cNvSpPr>
            <a:spLocks noChangeArrowheads="1"/>
          </p:cNvSpPr>
          <p:nvPr/>
        </p:nvSpPr>
        <p:spPr bwMode="auto">
          <a:xfrm>
            <a:off x="6764338" y="3635375"/>
            <a:ext cx="2379662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 b="1"/>
              <a:t>84.01 g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3600" b="1"/>
              <a:t>1 mol</a:t>
            </a:r>
            <a:endParaRPr lang="en-US" altLang="en-US" sz="3600" b="1">
              <a:sym typeface="Symbol" panose="05050102010706020507" pitchFamily="18" charset="2"/>
            </a:endParaRPr>
          </a:p>
        </p:txBody>
      </p:sp>
      <p:grpSp>
        <p:nvGrpSpPr>
          <p:cNvPr id="263179" name="Group 11"/>
          <p:cNvGrpSpPr>
            <a:grpSpLocks/>
          </p:cNvGrpSpPr>
          <p:nvPr/>
        </p:nvGrpSpPr>
        <p:grpSpPr bwMode="auto">
          <a:xfrm>
            <a:off x="1514475" y="3792538"/>
            <a:ext cx="4633913" cy="1801812"/>
            <a:chOff x="954" y="2389"/>
            <a:chExt cx="2919" cy="1135"/>
          </a:xfrm>
        </p:grpSpPr>
        <p:sp>
          <p:nvSpPr>
            <p:cNvPr id="263180" name="Line 12"/>
            <p:cNvSpPr>
              <a:spLocks noChangeShapeType="1"/>
            </p:cNvSpPr>
            <p:nvPr/>
          </p:nvSpPr>
          <p:spPr bwMode="auto">
            <a:xfrm flipH="1">
              <a:off x="954" y="2389"/>
              <a:ext cx="1377" cy="2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81" name="Line 13"/>
            <p:cNvSpPr>
              <a:spLocks noChangeShapeType="1"/>
            </p:cNvSpPr>
            <p:nvPr/>
          </p:nvSpPr>
          <p:spPr bwMode="auto">
            <a:xfrm flipH="1">
              <a:off x="2496" y="3254"/>
              <a:ext cx="1377" cy="2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3182" name="Group 14"/>
          <p:cNvGrpSpPr>
            <a:grpSpLocks/>
          </p:cNvGrpSpPr>
          <p:nvPr/>
        </p:nvGrpSpPr>
        <p:grpSpPr bwMode="auto">
          <a:xfrm>
            <a:off x="4737100" y="3803650"/>
            <a:ext cx="3254375" cy="1217613"/>
            <a:chOff x="2984" y="2396"/>
            <a:chExt cx="2050" cy="767"/>
          </a:xfrm>
        </p:grpSpPr>
        <p:sp>
          <p:nvSpPr>
            <p:cNvPr id="263183" name="Line 15"/>
            <p:cNvSpPr>
              <a:spLocks noChangeShapeType="1"/>
            </p:cNvSpPr>
            <p:nvPr/>
          </p:nvSpPr>
          <p:spPr bwMode="auto">
            <a:xfrm flipH="1">
              <a:off x="2984" y="2396"/>
              <a:ext cx="593" cy="2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84" name="Line 16"/>
            <p:cNvSpPr>
              <a:spLocks noChangeShapeType="1"/>
            </p:cNvSpPr>
            <p:nvPr/>
          </p:nvSpPr>
          <p:spPr bwMode="auto">
            <a:xfrm flipH="1">
              <a:off x="4441" y="2939"/>
              <a:ext cx="593" cy="2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3185" name="Text Box 17"/>
          <p:cNvSpPr txBox="1">
            <a:spLocks noChangeArrowheads="1"/>
          </p:cNvSpPr>
          <p:nvPr/>
        </p:nvSpPr>
        <p:spPr bwMode="auto">
          <a:xfrm>
            <a:off x="1204913" y="2278063"/>
            <a:ext cx="7445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u="sng">
                <a:solidFill>
                  <a:srgbClr val="FFFF00"/>
                </a:solidFill>
                <a:latin typeface="Times New Roman" panose="02020603050405020304" pitchFamily="18" charset="0"/>
              </a:rPr>
              <a:t>Roadmap</a:t>
            </a: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</a:rPr>
              <a:t>:  molecules </a:t>
            </a: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 mols  grams</a:t>
            </a:r>
            <a:endParaRPr lang="en-US" altLang="en-US" sz="32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3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3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3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6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63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63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63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3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2" grpId="0" autoUpdateAnimBg="0"/>
      <p:bldP spid="263173" grpId="0" animBg="1"/>
      <p:bldP spid="263174" grpId="0" animBg="1"/>
      <p:bldP spid="263175" grpId="0" autoUpdateAnimBg="0"/>
      <p:bldP spid="263176" grpId="0" autoUpdateAnimBg="0"/>
      <p:bldP spid="263177" grpId="0" animBg="1"/>
      <p:bldP spid="263178" grpId="0" autoUpdateAnimBg="0"/>
      <p:bldP spid="2631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4575" y="290513"/>
            <a:ext cx="7054850" cy="1431925"/>
          </a:xfrm>
        </p:spPr>
        <p:txBody>
          <a:bodyPr/>
          <a:lstStyle/>
          <a:p>
            <a:r>
              <a:rPr lang="en-US" altLang="en-US" sz="9600"/>
              <a:t>Holy Mole!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092450"/>
            <a:ext cx="7737475" cy="261461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4800">
                <a:solidFill>
                  <a:srgbClr val="FFFF66"/>
                </a:solidFill>
                <a:sym typeface="Symbol" panose="05050102010706020507" pitchFamily="18" charset="2"/>
              </a:rPr>
              <a:t>The mole is the SI unit for </a:t>
            </a:r>
            <a:r>
              <a:rPr lang="en-US" altLang="en-US" sz="4800" i="1">
                <a:solidFill>
                  <a:srgbClr val="FFFF66"/>
                </a:solidFill>
                <a:sym typeface="Symbol" panose="05050102010706020507" pitchFamily="18" charset="2"/>
              </a:rPr>
              <a:t>amount of substance</a:t>
            </a:r>
            <a:r>
              <a:rPr lang="en-US" altLang="en-US" sz="4800">
                <a:solidFill>
                  <a:srgbClr val="FFFF66"/>
                </a:solidFill>
                <a:sym typeface="Symbol" panose="05050102010706020507" pitchFamily="18" charset="2"/>
              </a:rPr>
              <a:t>.</a:t>
            </a:r>
          </a:p>
        </p:txBody>
      </p:sp>
      <p:sp>
        <p:nvSpPr>
          <p:cNvPr id="69637" name="Text Box 2053"/>
          <p:cNvSpPr txBox="1">
            <a:spLocks noChangeArrowheads="1"/>
          </p:cNvSpPr>
          <p:nvPr/>
        </p:nvSpPr>
        <p:spPr bwMode="auto">
          <a:xfrm>
            <a:off x="1344613" y="1958975"/>
            <a:ext cx="72405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5400"/>
              <a:t>What is a mole?</a:t>
            </a:r>
          </a:p>
        </p:txBody>
      </p:sp>
      <p:sp>
        <p:nvSpPr>
          <p:cNvPr id="69638" name="Rectangle 2054"/>
          <p:cNvSpPr>
            <a:spLocks noChangeArrowheads="1"/>
          </p:cNvSpPr>
          <p:nvPr/>
        </p:nvSpPr>
        <p:spPr bwMode="auto">
          <a:xfrm>
            <a:off x="465138" y="5019675"/>
            <a:ext cx="7737475" cy="103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  <a:sym typeface="Symbol" panose="05050102010706020507" pitchFamily="18" charset="2"/>
              </a:rPr>
              <a:t>Other SI units                         (time=sec, length=meter, mass=kg)</a:t>
            </a:r>
          </a:p>
        </p:txBody>
      </p:sp>
      <p:pic>
        <p:nvPicPr>
          <p:cNvPr id="69640" name="Picture 2056" descr="MCj014058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88" y="1549400"/>
            <a:ext cx="2433637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6963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4575" y="290513"/>
            <a:ext cx="7054850" cy="1431925"/>
          </a:xfrm>
        </p:spPr>
        <p:txBody>
          <a:bodyPr/>
          <a:lstStyle/>
          <a:p>
            <a:r>
              <a:rPr lang="en-US" altLang="en-US" sz="9600"/>
              <a:t>Holy Mole!</a:t>
            </a:r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328613" y="1825625"/>
            <a:ext cx="8145462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>
                <a:solidFill>
                  <a:srgbClr val="FFFF66"/>
                </a:solidFill>
              </a:rPr>
              <a:t>A mole (abbreviated </a:t>
            </a:r>
            <a:r>
              <a:rPr lang="en-US" altLang="en-US" sz="4400" b="1" u="sng">
                <a:solidFill>
                  <a:srgbClr val="FFFF66"/>
                </a:solidFill>
              </a:rPr>
              <a:t>mol</a:t>
            </a:r>
            <a:r>
              <a:rPr lang="en-US" altLang="en-US" sz="4400">
                <a:solidFill>
                  <a:srgbClr val="FFFF66"/>
                </a:solidFill>
              </a:rPr>
              <a:t>) is the amount of a substance that contains as many                particles as there                      are </a:t>
            </a:r>
            <a:r>
              <a:rPr lang="en-US" altLang="en-US" sz="4400" b="1" u="sng">
                <a:solidFill>
                  <a:srgbClr val="FFFF66"/>
                </a:solidFill>
              </a:rPr>
              <a:t>atoms</a:t>
            </a:r>
            <a:r>
              <a:rPr lang="en-US" altLang="en-US" sz="4400">
                <a:solidFill>
                  <a:srgbClr val="FFFF66"/>
                </a:solidFill>
              </a:rPr>
              <a:t> in                     exactly </a:t>
            </a:r>
            <a:r>
              <a:rPr lang="en-US" altLang="en-US" sz="4400" b="1" u="sng">
                <a:solidFill>
                  <a:srgbClr val="FFFF66"/>
                </a:solidFill>
              </a:rPr>
              <a:t>12 grams                              of carbon-12.</a:t>
            </a:r>
            <a:r>
              <a:rPr lang="en-US" altLang="en-US" sz="4400">
                <a:solidFill>
                  <a:srgbClr val="FFFF66"/>
                </a:solidFill>
              </a:rPr>
              <a:t> </a:t>
            </a:r>
          </a:p>
        </p:txBody>
      </p:sp>
      <p:pic>
        <p:nvPicPr>
          <p:cNvPr id="252936" name="Picture 8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501" r="68893" b="13104"/>
          <a:stretch>
            <a:fillRect/>
          </a:stretch>
        </p:blipFill>
        <p:spPr bwMode="auto">
          <a:xfrm>
            <a:off x="5068888" y="3348038"/>
            <a:ext cx="3929062" cy="2997200"/>
          </a:xfrm>
          <a:prstGeom prst="rect">
            <a:avLst/>
          </a:prstGeom>
          <a:noFill/>
          <a:ln w="76200" cap="rnd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957" name="Picture 5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1150938"/>
            <a:ext cx="8713788" cy="4456112"/>
          </a:xfrm>
          <a:prstGeom prst="rect">
            <a:avLst/>
          </a:prstGeom>
          <a:noFill/>
          <a:ln w="76200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065213"/>
            <a:ext cx="8651875" cy="4546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4000">
                <a:solidFill>
                  <a:srgbClr val="FFFF66"/>
                </a:solidFill>
              </a:rPr>
              <a:t>The mole is a counting unit (like a dozen, pair, case)</a:t>
            </a:r>
          </a:p>
          <a:p>
            <a:pPr>
              <a:lnSpc>
                <a:spcPct val="150000"/>
              </a:lnSpc>
            </a:pPr>
            <a:r>
              <a:rPr lang="en-US" altLang="en-US" sz="4000">
                <a:solidFill>
                  <a:srgbClr val="FFFF66"/>
                </a:solidFill>
              </a:rPr>
              <a:t>1 mol = </a:t>
            </a:r>
            <a:r>
              <a:rPr lang="en-US" altLang="en-US" sz="4000" b="1">
                <a:solidFill>
                  <a:srgbClr val="FFFF66"/>
                </a:solidFill>
              </a:rPr>
              <a:t>6.02 </a:t>
            </a:r>
            <a:r>
              <a:rPr lang="en-US" altLang="en-US" sz="4000" b="1">
                <a:solidFill>
                  <a:srgbClr val="FFFF66"/>
                </a:solidFill>
                <a:sym typeface="Symbol" panose="05050102010706020507" pitchFamily="18" charset="2"/>
              </a:rPr>
              <a:t> 10</a:t>
            </a:r>
            <a:r>
              <a:rPr lang="en-US" altLang="en-US" sz="4000" b="1" baseline="30000">
                <a:solidFill>
                  <a:srgbClr val="FFFF66"/>
                </a:solidFill>
                <a:sym typeface="Symbol" panose="05050102010706020507" pitchFamily="18" charset="2"/>
              </a:rPr>
              <a:t>23</a:t>
            </a:r>
            <a:r>
              <a:rPr lang="en-US" altLang="en-US" sz="4000">
                <a:solidFill>
                  <a:srgbClr val="FFFF66"/>
                </a:solidFill>
                <a:sym typeface="Symbol" panose="05050102010706020507" pitchFamily="18" charset="2"/>
              </a:rPr>
              <a:t> items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4000">
                <a:solidFill>
                  <a:srgbClr val="FFFF66"/>
                </a:solidFill>
                <a:sym typeface="Symbol" panose="05050102010706020507" pitchFamily="18" charset="2"/>
              </a:rPr>
              <a:t>(I</a:t>
            </a:r>
            <a:r>
              <a:rPr lang="en-US" altLang="en-US" sz="4000" u="sng">
                <a:solidFill>
                  <a:srgbClr val="FFFF66"/>
                </a:solidFill>
                <a:sym typeface="Symbol" panose="05050102010706020507" pitchFamily="18" charset="2"/>
              </a:rPr>
              <a:t>tems</a:t>
            </a:r>
            <a:r>
              <a:rPr lang="en-US" altLang="en-US" sz="4000">
                <a:solidFill>
                  <a:srgbClr val="FFFF66"/>
                </a:solidFill>
                <a:sym typeface="Symbol" panose="05050102010706020507" pitchFamily="18" charset="2"/>
              </a:rPr>
              <a:t>: atoms, molecules, formula units)</a:t>
            </a:r>
          </a:p>
        </p:txBody>
      </p:sp>
      <p:sp>
        <p:nvSpPr>
          <p:cNvPr id="251909" name="Rectangle 5"/>
          <p:cNvSpPr>
            <a:spLocks noChangeArrowheads="1"/>
          </p:cNvSpPr>
          <p:nvPr/>
        </p:nvSpPr>
        <p:spPr bwMode="auto">
          <a:xfrm>
            <a:off x="420688" y="5599113"/>
            <a:ext cx="8723312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5400">
                <a:sym typeface="Symbol" panose="05050102010706020507" pitchFamily="18" charset="2"/>
              </a:rPr>
              <a:t> A very              amount!!!!</a:t>
            </a:r>
          </a:p>
        </p:txBody>
      </p:sp>
      <p:sp>
        <p:nvSpPr>
          <p:cNvPr id="251910" name="WordArt 6"/>
          <p:cNvSpPr>
            <a:spLocks noChangeArrowheads="1" noChangeShapeType="1" noTextEdit="1"/>
          </p:cNvSpPr>
          <p:nvPr/>
        </p:nvSpPr>
        <p:spPr bwMode="auto">
          <a:xfrm>
            <a:off x="2808288" y="5713413"/>
            <a:ext cx="2757487" cy="1144587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1354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0000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 panose="020B0A04020102020204" pitchFamily="34" charset="0"/>
              </a:rPr>
              <a:t>LARGE</a:t>
            </a:r>
          </a:p>
        </p:txBody>
      </p:sp>
      <p:sp>
        <p:nvSpPr>
          <p:cNvPr id="251912" name="Rectangle 8"/>
          <p:cNvSpPr>
            <a:spLocks noGrp="1" noChangeArrowheads="1"/>
          </p:cNvSpPr>
          <p:nvPr>
            <p:ph type="title"/>
          </p:nvPr>
        </p:nvSpPr>
        <p:spPr>
          <a:xfrm>
            <a:off x="844550" y="-244475"/>
            <a:ext cx="7543800" cy="1431925"/>
          </a:xfrm>
        </p:spPr>
        <p:txBody>
          <a:bodyPr/>
          <a:lstStyle/>
          <a:p>
            <a:r>
              <a:rPr lang="en-US" altLang="en-US" sz="6600"/>
              <a:t>Mole, Mole, Mole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1114425" y="2089150"/>
            <a:ext cx="62468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 mole of hockey pucks would equal the mass of the moon!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4425" y="5427663"/>
            <a:ext cx="6472238" cy="119062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/>
              <a:t>1 mole of pennies would cover the Earth 1/4 mile deep!</a:t>
            </a:r>
          </a:p>
        </p:txBody>
      </p:sp>
      <p:sp>
        <p:nvSpPr>
          <p:cNvPr id="67591" name="WordArt 7"/>
          <p:cNvSpPr>
            <a:spLocks noChangeArrowheads="1" noChangeShapeType="1" noTextEdit="1"/>
          </p:cNvSpPr>
          <p:nvPr/>
        </p:nvSpPr>
        <p:spPr bwMode="auto">
          <a:xfrm>
            <a:off x="1135063" y="395288"/>
            <a:ext cx="7412037" cy="1287462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HOW LARGE IS IT???</a:t>
            </a:r>
          </a:p>
        </p:txBody>
      </p:sp>
      <p:graphicFrame>
        <p:nvGraphicFramePr>
          <p:cNvPr id="67592" name="Object 8"/>
          <p:cNvGraphicFramePr>
            <a:graphicFrameLocks noChangeAspect="1"/>
          </p:cNvGraphicFramePr>
          <p:nvPr/>
        </p:nvGraphicFramePr>
        <p:xfrm>
          <a:off x="7381875" y="3436938"/>
          <a:ext cx="1371600" cy="138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3" name="Clip" r:id="rId6" imgW="3992400" imgH="3468960" progId="MS_ClipArt_Gallery.5">
                  <p:embed/>
                </p:oleObj>
              </mc:Choice>
              <mc:Fallback>
                <p:oleObj name="Clip" r:id="rId6" imgW="3992400" imgH="3468960" progId="MS_ClipArt_Gallery.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107" t="11641" r="43401" b="29630"/>
                      <a:stretch>
                        <a:fillRect/>
                      </a:stretch>
                    </p:blipFill>
                    <p:spPr bwMode="auto">
                      <a:xfrm>
                        <a:off x="7381875" y="3436938"/>
                        <a:ext cx="1371600" cy="1385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3" name="Object 9"/>
          <p:cNvGraphicFramePr>
            <a:graphicFrameLocks noChangeAspect="1"/>
          </p:cNvGraphicFramePr>
          <p:nvPr/>
        </p:nvGraphicFramePr>
        <p:xfrm>
          <a:off x="7262813" y="2230438"/>
          <a:ext cx="15970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4" name="Clip" r:id="rId8" imgW="1445400" imgH="1191240" progId="MS_ClipArt_Gallery.5">
                  <p:embed/>
                </p:oleObj>
              </mc:Choice>
              <mc:Fallback>
                <p:oleObj name="Clip" r:id="rId8" imgW="1445400" imgH="1191240" progId="MS_ClipArt_Gallery.5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4333" t="35915" b="47639"/>
                      <a:stretch>
                        <a:fillRect/>
                      </a:stretch>
                    </p:blipFill>
                    <p:spPr bwMode="auto">
                      <a:xfrm>
                        <a:off x="7262813" y="2230438"/>
                        <a:ext cx="159702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4" name="Object 10"/>
          <p:cNvGraphicFramePr>
            <a:graphicFrameLocks noChangeAspect="1"/>
          </p:cNvGraphicFramePr>
          <p:nvPr/>
        </p:nvGraphicFramePr>
        <p:xfrm>
          <a:off x="7297738" y="5172075"/>
          <a:ext cx="1527175" cy="155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5" name="Clip" r:id="rId10" imgW="3416040" imgH="3468960" progId="MS_ClipArt_Gallery.5">
                  <p:embed/>
                </p:oleObj>
              </mc:Choice>
              <mc:Fallback>
                <p:oleObj name="Clip" r:id="rId10" imgW="3416040" imgH="3468960" progId="MS_ClipArt_Gallery.5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738" y="5172075"/>
                        <a:ext cx="1527175" cy="155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1082675" y="3679825"/>
            <a:ext cx="61817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 mole of basketballs would fill a bag the size of the earth!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6" grpId="0" build="p" autoUpdateAnimBg="0"/>
      <p:bldP spid="67587" grpId="0" build="p" autoUpdateAnimBg="0"/>
      <p:bldP spid="6759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184525" y="371475"/>
            <a:ext cx="5772150" cy="1584325"/>
          </a:xfrm>
        </p:spPr>
        <p:txBody>
          <a:bodyPr/>
          <a:lstStyle/>
          <a:p>
            <a:pPr algn="r"/>
            <a:r>
              <a:rPr lang="en-US" altLang="en-US"/>
              <a:t>A mole of a substance contains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56063" y="1752600"/>
            <a:ext cx="4735512" cy="2328863"/>
          </a:xfrm>
        </p:spPr>
        <p:txBody>
          <a:bodyPr/>
          <a:lstStyle/>
          <a:p>
            <a:pPr algn="r">
              <a:buFont typeface="Wingdings" panose="05000000000000000000" pitchFamily="2" charset="2"/>
              <a:buNone/>
            </a:pPr>
            <a:r>
              <a:rPr lang="en-US" altLang="en-US" sz="7200"/>
              <a:t>Avogadro’s number</a:t>
            </a:r>
            <a:endParaRPr lang="en-US" altLang="en-US" sz="3600"/>
          </a:p>
        </p:txBody>
      </p:sp>
      <p:pic>
        <p:nvPicPr>
          <p:cNvPr id="256005" name="Picture 5" descr="MCFD00120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2205038"/>
            <a:ext cx="3679825" cy="465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06" name="Picture 6" descr="MCj0140579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438" y="4370388"/>
            <a:ext cx="2641600" cy="225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07" name="AutoShape 7"/>
          <p:cNvSpPr>
            <a:spLocks noChangeArrowheads="1"/>
          </p:cNvSpPr>
          <p:nvPr/>
        </p:nvSpPr>
        <p:spPr bwMode="auto">
          <a:xfrm>
            <a:off x="192088" y="422275"/>
            <a:ext cx="2936875" cy="1452563"/>
          </a:xfrm>
          <a:prstGeom prst="wedgeEllipseCallout">
            <a:avLst>
              <a:gd name="adj1" fmla="val 29944"/>
              <a:gd name="adj2" fmla="val 64315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3200">
                <a:solidFill>
                  <a:schemeClr val="bg1"/>
                </a:solidFill>
              </a:rPr>
              <a:t>NOT Avocado!!!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983" name="Picture 7" descr="image?id=8419&amp;rendTypeId=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36" r="11674"/>
          <a:stretch>
            <a:fillRect/>
          </a:stretch>
        </p:blipFill>
        <p:spPr bwMode="auto">
          <a:xfrm>
            <a:off x="4886325" y="668338"/>
            <a:ext cx="3989388" cy="559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981" name="Picture 5" descr="53654949_346ceed6a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29" b="10997"/>
          <a:stretch>
            <a:fillRect/>
          </a:stretch>
        </p:blipFill>
        <p:spPr bwMode="auto">
          <a:xfrm>
            <a:off x="585788" y="3859213"/>
            <a:ext cx="4454525" cy="231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427038" y="342900"/>
            <a:ext cx="4367212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6600"/>
              <a:t>Amedeo </a:t>
            </a:r>
            <a:r>
              <a:rPr lang="en-US" altLang="en-US" sz="6600" b="1"/>
              <a:t>Avogadro</a:t>
            </a:r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601663" y="2343150"/>
            <a:ext cx="41322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 i="1">
                <a:solidFill>
                  <a:srgbClr val="FFFF66"/>
                </a:solidFill>
              </a:rPr>
              <a:t>Italian Scientist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3538"/>
            <a:ext cx="8286750" cy="1431925"/>
          </a:xfrm>
        </p:spPr>
        <p:txBody>
          <a:bodyPr/>
          <a:lstStyle/>
          <a:p>
            <a:r>
              <a:rPr lang="en-US" altLang="en-US" sz="8800"/>
              <a:t>Avogradro’s #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2120900"/>
            <a:ext cx="8069263" cy="4394200"/>
          </a:xfrm>
        </p:spPr>
        <p:txBody>
          <a:bodyPr/>
          <a:lstStyle/>
          <a:p>
            <a:r>
              <a:rPr lang="en-US" altLang="en-US" sz="4400">
                <a:effectLst/>
              </a:rPr>
              <a:t>The best modern value is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4400" b="1" u="sng">
                <a:effectLst/>
              </a:rPr>
              <a:t>6.0221367 × 10</a:t>
            </a:r>
            <a:r>
              <a:rPr lang="en-US" altLang="en-US" sz="4400" b="1" u="sng" baseline="30000">
                <a:effectLst/>
              </a:rPr>
              <a:t>23</a:t>
            </a:r>
            <a:endParaRPr lang="en-US" altLang="en-US" sz="4400" b="1" u="sng">
              <a:effectLst/>
            </a:endParaRPr>
          </a:p>
          <a:p>
            <a:r>
              <a:rPr lang="en-US" altLang="en-US" sz="4400">
                <a:effectLst/>
              </a:rPr>
              <a:t>This means that exactly 12 g of carbon-12 contains 6.0221367 × 10</a:t>
            </a:r>
            <a:r>
              <a:rPr lang="en-US" altLang="en-US" sz="4400" baseline="30000">
                <a:effectLst/>
              </a:rPr>
              <a:t>23</a:t>
            </a:r>
            <a:r>
              <a:rPr lang="en-US" altLang="en-US" sz="4400">
                <a:effectLst/>
              </a:rPr>
              <a:t> carbon-12 atoms.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2485</TotalTime>
  <Words>468</Words>
  <Application>Microsoft Office PowerPoint</Application>
  <PresentationFormat>On-screen Show (4:3)</PresentationFormat>
  <Paragraphs>119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Times New Roman</vt:lpstr>
      <vt:lpstr>Tahoma</vt:lpstr>
      <vt:lpstr>Wingdings</vt:lpstr>
      <vt:lpstr>Arial</vt:lpstr>
      <vt:lpstr>High Tower Text</vt:lpstr>
      <vt:lpstr>Symbol</vt:lpstr>
      <vt:lpstr>Chiller</vt:lpstr>
      <vt:lpstr>Shimmer</vt:lpstr>
      <vt:lpstr>Microsoft Clip Gallery</vt:lpstr>
      <vt:lpstr>Unit 6- The Mole:</vt:lpstr>
      <vt:lpstr>Holy Mole!</vt:lpstr>
      <vt:lpstr>Holy Mole!</vt:lpstr>
      <vt:lpstr>PowerPoint Presentation</vt:lpstr>
      <vt:lpstr>Mole, Mole, Mole</vt:lpstr>
      <vt:lpstr>PowerPoint Presentation</vt:lpstr>
      <vt:lpstr>A mole of a substance contains</vt:lpstr>
      <vt:lpstr>PowerPoint Presentation</vt:lpstr>
      <vt:lpstr>Avogradro’s #</vt:lpstr>
      <vt:lpstr>Molar Mass</vt:lpstr>
      <vt:lpstr>PowerPoint Presentation</vt:lpstr>
      <vt:lpstr>PowerPoint Presentation</vt:lpstr>
      <vt:lpstr>PowerPoint Presentation</vt:lpstr>
      <vt:lpstr>PowerPoint Presentation</vt:lpstr>
      <vt:lpstr>Solve this: If you have 63 eggs, how many dozen of eggs are there? (must use railroad tracks)</vt:lpstr>
      <vt:lpstr>Molar Conversions</vt:lpstr>
      <vt:lpstr>Molar Conversion Examples</vt:lpstr>
      <vt:lpstr>Molar Conversion Examples</vt:lpstr>
      <vt:lpstr>Molar Conversion Examples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Molar Conversions</dc:title>
  <dc:creator>Robert E. Johannesson</dc:creator>
  <cp:lastModifiedBy>GARCIA, XAVIER</cp:lastModifiedBy>
  <cp:revision>181</cp:revision>
  <cp:lastPrinted>2000-01-25T02:31:12Z</cp:lastPrinted>
  <dcterms:created xsi:type="dcterms:W3CDTF">2000-01-04T23:14:30Z</dcterms:created>
  <dcterms:modified xsi:type="dcterms:W3CDTF">2017-11-02T19:55:30Z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>http://www.geocities.com/CollegePark/Locker/3195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16772300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C:\Data\Christy's Stuff\Teaching Stuff\99-00 School Year\Lessons\The Mole</vt:lpwstr>
  </property>
</Properties>
</file>