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8"/>
  </p:handoutMasterIdLst>
  <p:sldIdLst>
    <p:sldId id="321" r:id="rId2"/>
    <p:sldId id="322" r:id="rId3"/>
    <p:sldId id="340" r:id="rId4"/>
    <p:sldId id="327" r:id="rId5"/>
    <p:sldId id="324" r:id="rId6"/>
    <p:sldId id="32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FFFF66"/>
    <a:srgbClr val="66FF66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84" d="100"/>
          <a:sy n="84" d="100"/>
        </p:scale>
        <p:origin x="10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EE13A5-A56F-4A6A-8AF0-12398DDDA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371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008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034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008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1489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62400" y="2798763"/>
            <a:ext cx="5181600" cy="3165475"/>
          </a:xfrm>
        </p:spPr>
        <p:txBody>
          <a:bodyPr/>
          <a:lstStyle>
            <a:lvl1pPr algn="ctr">
              <a:defRPr b="0"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71488"/>
            <a:ext cx="9144000" cy="1108075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400"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F72403E-B30A-4BAF-ACDB-A2AC2C8833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27" name="AutoShape 31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5801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folHlink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4128" name="AutoShape 32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2405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folHlink"/>
                </a:solidFill>
                <a:latin typeface="Arial" panose="020B0604020202020204" pitchFamily="34" charset="0"/>
              </a:rPr>
              <a:t>II</a:t>
            </a:r>
          </a:p>
        </p:txBody>
      </p:sp>
      <p:sp>
        <p:nvSpPr>
          <p:cNvPr id="4129" name="AutoShape 3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9009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folHlink"/>
                </a:solidFill>
                <a:latin typeface="Arial" panose="020B0604020202020204" pitchFamily="34" charset="0"/>
              </a:rPr>
              <a:t>III</a:t>
            </a:r>
          </a:p>
        </p:txBody>
      </p:sp>
      <p:sp>
        <p:nvSpPr>
          <p:cNvPr id="4130" name="AutoShape 34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61388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>
                <a:solidFill>
                  <a:schemeClr val="folHlink"/>
                </a:solidFill>
                <a:latin typeface="Arial" panose="020B0604020202020204" pitchFamily="34" charset="0"/>
              </a:rPr>
              <a:t>IV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073F9-FFCD-43F6-8A1E-4577DDA0F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35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768D5-5962-4B4E-92CB-977B82912A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91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000B-91EE-4721-8FD1-713A59380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62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87E4F-E313-4F54-BD27-5274666FD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45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0F935-F2BB-4427-92DE-0513C2913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5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CD82E-AAFF-40E4-8DA0-11D9E14912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8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1DC2D-7584-4D16-B830-CA120A9DE6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99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445DD-6F27-4C63-8C32-C757C5A950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8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C4491-C075-4039-AF32-9143E80E9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82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A8099-47FB-4A77-BB3B-36161F368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57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D818D2B4-601F-46B7-9531-C822CEB954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 kern="1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anose="05050102010706020507" pitchFamily="18" charset="2"/>
        <a:buChar char="·"/>
        <a:defRPr kumimoji="1" sz="3400" kern="1200">
          <a:solidFill>
            <a:schemeClr val="folHlink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 kern="1200">
          <a:solidFill>
            <a:schemeClr val="folHlink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 kern="1200">
          <a:solidFill>
            <a:schemeClr val="folHlink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 kern="1200">
          <a:solidFill>
            <a:schemeClr val="folHlink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1" name="Picture 5" descr="fla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3055938"/>
            <a:ext cx="3603625" cy="34417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II. Molarity</a:t>
            </a:r>
            <a:br>
              <a:rPr lang="en-US" altLang="en-US"/>
            </a:br>
            <a:r>
              <a:rPr lang="en-US" altLang="en-US">
                <a:latin typeface="Arial" panose="020B0604020202020204" pitchFamily="34" charset="0"/>
              </a:rPr>
              <a:t>(p. 412-415)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Ch. 3 &amp; 7 – The Mole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A. Molarity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2050" y="1044575"/>
            <a:ext cx="7772400" cy="1104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b="1"/>
              <a:t>Concentration of a solution.</a:t>
            </a:r>
            <a:endParaRPr lang="en-US" altLang="en-US" b="1">
              <a:sym typeface="Symbol" panose="05050102010706020507" pitchFamily="18" charset="2"/>
            </a:endParaRPr>
          </a:p>
        </p:txBody>
      </p:sp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1219200" y="3597275"/>
          <a:ext cx="78025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4" name="Equation" r:id="rId3" imgW="2095200" imgH="419040" progId="Equation.3">
                  <p:embed/>
                </p:oleObj>
              </mc:Choice>
              <mc:Fallback>
                <p:oleObj name="Equation" r:id="rId3" imgW="209520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97275"/>
                        <a:ext cx="7802563" cy="16002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815" name="Group 15"/>
          <p:cNvGrpSpPr>
            <a:grpSpLocks/>
          </p:cNvGrpSpPr>
          <p:nvPr/>
        </p:nvGrpSpPr>
        <p:grpSpPr bwMode="auto">
          <a:xfrm>
            <a:off x="2890838" y="5046663"/>
            <a:ext cx="5162550" cy="1811337"/>
            <a:chOff x="1821" y="3179"/>
            <a:chExt cx="3252" cy="1141"/>
          </a:xfrm>
        </p:grpSpPr>
        <p:sp>
          <p:nvSpPr>
            <p:cNvPr id="76810" name="Rectangle 10"/>
            <p:cNvSpPr>
              <a:spLocks noChangeArrowheads="1"/>
            </p:cNvSpPr>
            <p:nvPr/>
          </p:nvSpPr>
          <p:spPr bwMode="auto">
            <a:xfrm>
              <a:off x="1821" y="3624"/>
              <a:ext cx="3252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Font typeface="CommonBullets" pitchFamily="34" charset="2"/>
                <a:buChar char=",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buFont typeface="Monotype Sorts" pitchFamily="2" charset="2"/>
                <a:buNone/>
              </a:pPr>
              <a:r>
                <a:rPr lang="en-US" altLang="en-US" b="1">
                  <a:solidFill>
                    <a:srgbClr val="FFFF66"/>
                  </a:solidFill>
                </a:rPr>
                <a:t>total combined volume</a:t>
              </a:r>
              <a:endParaRPr lang="en-US" altLang="en-US" b="1">
                <a:solidFill>
                  <a:srgbClr val="FFFF66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76812" name="AutoShape 12"/>
            <p:cNvSpPr>
              <a:spLocks noChangeArrowheads="1"/>
            </p:cNvSpPr>
            <p:nvPr/>
          </p:nvSpPr>
          <p:spPr bwMode="auto">
            <a:xfrm>
              <a:off x="3355" y="3179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3116263" y="1779588"/>
            <a:ext cx="6027737" cy="1892300"/>
            <a:chOff x="1963" y="1121"/>
            <a:chExt cx="3797" cy="1192"/>
          </a:xfrm>
        </p:grpSpPr>
        <p:sp>
          <p:nvSpPr>
            <p:cNvPr id="76808" name="Rectangle 8"/>
            <p:cNvSpPr>
              <a:spLocks noChangeArrowheads="1"/>
            </p:cNvSpPr>
            <p:nvPr/>
          </p:nvSpPr>
          <p:spPr bwMode="auto">
            <a:xfrm>
              <a:off x="1963" y="1121"/>
              <a:ext cx="3797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Font typeface="CommonBullets" pitchFamily="34" charset="2"/>
                <a:buChar char=",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buFont typeface="Monotype Sorts" pitchFamily="2" charset="2"/>
                <a:buNone/>
              </a:pPr>
              <a:r>
                <a:rPr lang="en-US" altLang="en-US" b="1">
                  <a:solidFill>
                    <a:srgbClr val="FFFF66"/>
                  </a:solidFill>
                </a:rPr>
                <a:t>substance being dissolved</a:t>
              </a:r>
              <a:endParaRPr lang="en-US" altLang="en-US" b="1">
                <a:sym typeface="Symbol" panose="05050102010706020507" pitchFamily="18" charset="2"/>
              </a:endParaRPr>
            </a:p>
          </p:txBody>
        </p:sp>
        <p:sp>
          <p:nvSpPr>
            <p:cNvPr id="76814" name="AutoShape 14"/>
            <p:cNvSpPr>
              <a:spLocks noChangeArrowheads="1"/>
            </p:cNvSpPr>
            <p:nvPr/>
          </p:nvSpPr>
          <p:spPr bwMode="auto">
            <a:xfrm flipV="1">
              <a:off x="4920" y="1690"/>
              <a:ext cx="185" cy="623"/>
            </a:xfrm>
            <a:prstGeom prst="upArrow">
              <a:avLst>
                <a:gd name="adj1" fmla="val 34056"/>
                <a:gd name="adj2" fmla="val 84330"/>
              </a:avLst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A. Molarity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330325" y="1304925"/>
            <a:ext cx="2335213" cy="14224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/>
              <a:t>2</a:t>
            </a:r>
            <a:r>
              <a:rPr lang="en-US" altLang="en-US" sz="4000" b="1" i="1"/>
              <a:t>M HCl</a:t>
            </a:r>
            <a:endParaRPr lang="en-US" altLang="en-US" sz="4000" b="1"/>
          </a:p>
        </p:txBody>
      </p:sp>
      <p:grpSp>
        <p:nvGrpSpPr>
          <p:cNvPr id="97303" name="Group 23"/>
          <p:cNvGrpSpPr>
            <a:grpSpLocks/>
          </p:cNvGrpSpPr>
          <p:nvPr/>
        </p:nvGrpSpPr>
        <p:grpSpPr bwMode="auto">
          <a:xfrm>
            <a:off x="2403475" y="3133725"/>
            <a:ext cx="2725738" cy="1422400"/>
            <a:chOff x="1514" y="1974"/>
            <a:chExt cx="1717" cy="896"/>
          </a:xfrm>
        </p:grpSpPr>
        <p:sp>
          <p:nvSpPr>
            <p:cNvPr id="97284" name="Rectangle 4"/>
            <p:cNvSpPr>
              <a:spLocks noChangeArrowheads="1"/>
            </p:cNvSpPr>
            <p:nvPr/>
          </p:nvSpPr>
          <p:spPr bwMode="auto">
            <a:xfrm>
              <a:off x="1514" y="1974"/>
              <a:ext cx="1717" cy="896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4000" b="1"/>
            </a:p>
          </p:txBody>
        </p:sp>
        <p:graphicFrame>
          <p:nvGraphicFramePr>
            <p:cNvPr id="97285" name="Object 5"/>
            <p:cNvGraphicFramePr>
              <a:graphicFrameLocks noChangeAspect="1"/>
            </p:cNvGraphicFramePr>
            <p:nvPr/>
          </p:nvGraphicFramePr>
          <p:xfrm>
            <a:off x="1677" y="2023"/>
            <a:ext cx="1317" cy="7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304" name="Equation" r:id="rId3" imgW="647640" imgH="393480" progId="Equation.3">
                    <p:embed/>
                  </p:oleObj>
                </mc:Choice>
                <mc:Fallback>
                  <p:oleObj name="Equation" r:id="rId3" imgW="647640" imgH="393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7" y="2023"/>
                          <a:ext cx="1317" cy="7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7301" name="Group 21"/>
          <p:cNvGrpSpPr>
            <a:grpSpLocks/>
          </p:cNvGrpSpPr>
          <p:nvPr/>
        </p:nvGrpSpPr>
        <p:grpSpPr bwMode="auto">
          <a:xfrm>
            <a:off x="3478213" y="4964113"/>
            <a:ext cx="4840287" cy="1395412"/>
            <a:chOff x="2528" y="3127"/>
            <a:chExt cx="3049" cy="879"/>
          </a:xfrm>
        </p:grpSpPr>
        <p:sp>
          <p:nvSpPr>
            <p:cNvPr id="97286" name="Rectangle 6"/>
            <p:cNvSpPr>
              <a:spLocks noChangeArrowheads="1"/>
            </p:cNvSpPr>
            <p:nvPr/>
          </p:nvSpPr>
          <p:spPr bwMode="auto">
            <a:xfrm>
              <a:off x="2528" y="3127"/>
              <a:ext cx="3049" cy="879"/>
            </a:xfrm>
            <a:prstGeom prst="rect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4000" b="1"/>
            </a:p>
          </p:txBody>
        </p:sp>
        <p:graphicFrame>
          <p:nvGraphicFramePr>
            <p:cNvPr id="97287" name="Object 7"/>
            <p:cNvGraphicFramePr>
              <a:graphicFrameLocks noChangeAspect="1"/>
            </p:cNvGraphicFramePr>
            <p:nvPr/>
          </p:nvGraphicFramePr>
          <p:xfrm>
            <a:off x="2568" y="3168"/>
            <a:ext cx="2944" cy="7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305" name="Equation" r:id="rId5" imgW="1447560" imgH="393480" progId="Equation.3">
                    <p:embed/>
                  </p:oleObj>
                </mc:Choice>
                <mc:Fallback>
                  <p:oleObj name="Equation" r:id="rId5" imgW="1447560" imgH="3934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8" y="3168"/>
                          <a:ext cx="2944" cy="7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3730625" y="1679575"/>
            <a:ext cx="5303838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800" b="1">
                <a:solidFill>
                  <a:schemeClr val="folHlink"/>
                </a:solidFill>
                <a:latin typeface="Arial" panose="020B0604020202020204" pitchFamily="34" charset="0"/>
              </a:rPr>
              <a:t>What does this mean?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 flipV="1">
            <a:off x="1500188" y="2736850"/>
            <a:ext cx="877887" cy="874713"/>
          </a:xfrm>
          <a:custGeom>
            <a:avLst/>
            <a:gdLst>
              <a:gd name="G0" fmla="+- 15116 0 0"/>
              <a:gd name="G1" fmla="+- 3881 0 0"/>
              <a:gd name="G2" fmla="+- 12158 0 3881"/>
              <a:gd name="G3" fmla="+- G2 0 3881"/>
              <a:gd name="G4" fmla="*/ G3 32768 32059"/>
              <a:gd name="G5" fmla="*/ G4 1 2"/>
              <a:gd name="G6" fmla="+- 21600 0 15116"/>
              <a:gd name="G7" fmla="*/ G6 3881 6079"/>
              <a:gd name="G8" fmla="+- G7 15116 0"/>
              <a:gd name="T0" fmla="*/ 15116 w 21600"/>
              <a:gd name="T1" fmla="*/ 0 h 21600"/>
              <a:gd name="T2" fmla="*/ 15116 w 21600"/>
              <a:gd name="T3" fmla="*/ 12158 h 21600"/>
              <a:gd name="T4" fmla="*/ 224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16" y="0"/>
                </a:lnTo>
                <a:lnTo>
                  <a:pt x="15116" y="3881"/>
                </a:lnTo>
                <a:lnTo>
                  <a:pt x="12427" y="3881"/>
                </a:lnTo>
                <a:cubicBezTo>
                  <a:pt x="5564" y="3881"/>
                  <a:pt x="0" y="7587"/>
                  <a:pt x="0" y="12158"/>
                </a:cubicBezTo>
                <a:lnTo>
                  <a:pt x="0" y="21600"/>
                </a:lnTo>
                <a:lnTo>
                  <a:pt x="4493" y="21600"/>
                </a:lnTo>
                <a:lnTo>
                  <a:pt x="4493" y="12158"/>
                </a:lnTo>
                <a:cubicBezTo>
                  <a:pt x="4493" y="10015"/>
                  <a:pt x="8045" y="8277"/>
                  <a:pt x="12427" y="8277"/>
                </a:cubicBezTo>
                <a:lnTo>
                  <a:pt x="15116" y="8277"/>
                </a:lnTo>
                <a:lnTo>
                  <a:pt x="15116" y="12158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 flipV="1">
            <a:off x="2590800" y="4572000"/>
            <a:ext cx="877888" cy="874713"/>
          </a:xfrm>
          <a:custGeom>
            <a:avLst/>
            <a:gdLst>
              <a:gd name="G0" fmla="+- 15116 0 0"/>
              <a:gd name="G1" fmla="+- 3881 0 0"/>
              <a:gd name="G2" fmla="+- 12158 0 3881"/>
              <a:gd name="G3" fmla="+- G2 0 3881"/>
              <a:gd name="G4" fmla="*/ G3 32768 32059"/>
              <a:gd name="G5" fmla="*/ G4 1 2"/>
              <a:gd name="G6" fmla="+- 21600 0 15116"/>
              <a:gd name="G7" fmla="*/ G6 3881 6079"/>
              <a:gd name="G8" fmla="+- G7 15116 0"/>
              <a:gd name="T0" fmla="*/ 15116 w 21600"/>
              <a:gd name="T1" fmla="*/ 0 h 21600"/>
              <a:gd name="T2" fmla="*/ 15116 w 21600"/>
              <a:gd name="T3" fmla="*/ 12158 h 21600"/>
              <a:gd name="T4" fmla="*/ 224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16" y="0"/>
                </a:lnTo>
                <a:lnTo>
                  <a:pt x="15116" y="3881"/>
                </a:lnTo>
                <a:lnTo>
                  <a:pt x="12427" y="3881"/>
                </a:lnTo>
                <a:cubicBezTo>
                  <a:pt x="5564" y="3881"/>
                  <a:pt x="0" y="7587"/>
                  <a:pt x="0" y="12158"/>
                </a:cubicBezTo>
                <a:lnTo>
                  <a:pt x="0" y="21600"/>
                </a:lnTo>
                <a:lnTo>
                  <a:pt x="4493" y="21600"/>
                </a:lnTo>
                <a:lnTo>
                  <a:pt x="4493" y="12158"/>
                </a:lnTo>
                <a:cubicBezTo>
                  <a:pt x="4493" y="10015"/>
                  <a:pt x="8045" y="8277"/>
                  <a:pt x="12427" y="8277"/>
                </a:cubicBezTo>
                <a:lnTo>
                  <a:pt x="15116" y="8277"/>
                </a:lnTo>
                <a:lnTo>
                  <a:pt x="15116" y="12158"/>
                </a:lnTo>
                <a:close/>
              </a:path>
            </a:pathLst>
          </a:custGeom>
          <a:solidFill>
            <a:schemeClr val="hlink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 autoUpdateAnimBg="0"/>
      <p:bldP spid="97289" grpId="0" autoUpdateAnimBg="0"/>
      <p:bldP spid="97291" grpId="0" animBg="1"/>
      <p:bldP spid="972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B. Molarity Calculations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363663" y="1255713"/>
            <a:ext cx="2378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FFFF66"/>
                </a:solidFill>
                <a:latin typeface="Arial" panose="020B0604020202020204" pitchFamily="34" charset="0"/>
              </a:rPr>
              <a:t>molar mass</a:t>
            </a:r>
          </a:p>
          <a:p>
            <a:pPr algn="ctr"/>
            <a:r>
              <a:rPr lang="en-US" altLang="en-US" sz="2800" b="1">
                <a:solidFill>
                  <a:srgbClr val="FFFF66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800" b="1" i="1">
                <a:solidFill>
                  <a:srgbClr val="FFFF66"/>
                </a:solidFill>
                <a:latin typeface="Arial" panose="020B0604020202020204" pitchFamily="34" charset="0"/>
              </a:rPr>
              <a:t>g/mol</a:t>
            </a:r>
            <a:r>
              <a:rPr lang="en-US" altLang="en-US" sz="2800" b="1">
                <a:solidFill>
                  <a:srgbClr val="FFFF66"/>
                </a:solidFill>
                <a:latin typeface="Arial" panose="020B0604020202020204" pitchFamily="34" charset="0"/>
              </a:rPr>
              <a:t>)</a:t>
            </a:r>
            <a:endParaRPr lang="en-US" altLang="en-US" sz="3200" b="1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4670425" y="1084263"/>
            <a:ext cx="28289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FFCC00"/>
                </a:solidFill>
                <a:latin typeface="Arial" panose="020B0604020202020204" pitchFamily="34" charset="0"/>
              </a:rPr>
              <a:t>6.02 </a:t>
            </a:r>
            <a:r>
              <a:rPr lang="en-US" altLang="en-US" sz="3200" b="1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 10</a:t>
            </a:r>
            <a:r>
              <a:rPr lang="en-US" altLang="en-US" sz="3200" b="1" baseline="30000">
                <a:solidFill>
                  <a:srgbClr val="FFCC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23</a:t>
            </a:r>
          </a:p>
          <a:p>
            <a:pPr algn="ctr"/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800" b="1" i="1">
                <a:solidFill>
                  <a:srgbClr val="FFCC00"/>
                </a:solidFill>
                <a:latin typeface="Arial" panose="020B0604020202020204" pitchFamily="34" charset="0"/>
              </a:rPr>
              <a:t>particles/mol</a:t>
            </a:r>
            <a:r>
              <a:rPr lang="en-US" alt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)</a:t>
            </a:r>
            <a:endParaRPr lang="en-US" altLang="en-US" sz="3200" b="1">
              <a:solidFill>
                <a:srgbClr val="FFCC00"/>
              </a:solidFill>
              <a:latin typeface="Arial" panose="020B0604020202020204" pitchFamily="34" charset="0"/>
            </a:endParaRPr>
          </a:p>
        </p:txBody>
      </p:sp>
      <p:grpSp>
        <p:nvGrpSpPr>
          <p:cNvPr id="82970" name="Group 26"/>
          <p:cNvGrpSpPr>
            <a:grpSpLocks/>
          </p:cNvGrpSpPr>
          <p:nvPr/>
        </p:nvGrpSpPr>
        <p:grpSpPr bwMode="auto">
          <a:xfrm>
            <a:off x="31750" y="2114550"/>
            <a:ext cx="9086850" cy="4654550"/>
            <a:chOff x="20" y="1332"/>
            <a:chExt cx="5724" cy="2932"/>
          </a:xfrm>
        </p:grpSpPr>
        <p:sp>
          <p:nvSpPr>
            <p:cNvPr id="82952" name="Rectangle 8"/>
            <p:cNvSpPr>
              <a:spLocks noChangeArrowheads="1"/>
            </p:cNvSpPr>
            <p:nvPr/>
          </p:nvSpPr>
          <p:spPr bwMode="auto">
            <a:xfrm>
              <a:off x="20" y="1332"/>
              <a:ext cx="959" cy="1243"/>
            </a:xfrm>
            <a:prstGeom prst="rect">
              <a:avLst/>
            </a:prstGeom>
            <a:solidFill>
              <a:schemeClr val="tx2"/>
            </a:solidFill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endParaRPr lang="en-US" altLang="en-US" sz="600">
                <a:latin typeface="Arial" panose="020B0604020202020204" pitchFamily="34" charset="0"/>
              </a:endParaRPr>
            </a:p>
            <a:p>
              <a:pPr algn="ctr">
                <a:spcBef>
                  <a:spcPts val="900"/>
                </a:spcBef>
              </a:pPr>
              <a:r>
                <a:rPr lang="en-US" altLang="en-US" sz="2800" b="1">
                  <a:solidFill>
                    <a:schemeClr val="folHlink"/>
                  </a:solidFill>
                  <a:latin typeface="Arial" panose="020B0604020202020204" pitchFamily="34" charset="0"/>
                </a:rPr>
                <a:t>MASS</a:t>
              </a:r>
            </a:p>
            <a:p>
              <a:pPr algn="ctr">
                <a:spcBef>
                  <a:spcPts val="900"/>
                </a:spcBef>
              </a:pPr>
              <a:r>
                <a:rPr lang="en-US" altLang="en-US" sz="2800" b="1">
                  <a:solidFill>
                    <a:schemeClr val="folHlink"/>
                  </a:solidFill>
                  <a:latin typeface="Arial" panose="020B0604020202020204" pitchFamily="34" charset="0"/>
                </a:rPr>
                <a:t>IN</a:t>
              </a:r>
            </a:p>
            <a:p>
              <a:pPr algn="ctr">
                <a:spcBef>
                  <a:spcPts val="900"/>
                </a:spcBef>
              </a:pPr>
              <a:r>
                <a:rPr lang="en-US" altLang="en-US" sz="2800" b="1">
                  <a:solidFill>
                    <a:schemeClr val="folHlink"/>
                  </a:solidFill>
                  <a:latin typeface="Arial" panose="020B0604020202020204" pitchFamily="34" charset="0"/>
                </a:rPr>
                <a:t>GRAMS</a:t>
              </a:r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82953" name="Rectangle 9"/>
            <p:cNvSpPr>
              <a:spLocks noChangeArrowheads="1"/>
            </p:cNvSpPr>
            <p:nvPr/>
          </p:nvSpPr>
          <p:spPr bwMode="auto">
            <a:xfrm>
              <a:off x="2213" y="1332"/>
              <a:ext cx="959" cy="1244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endParaRPr lang="en-US" altLang="en-US" sz="1600" b="1">
                <a:latin typeface="Arial" panose="020B0604020202020204" pitchFamily="34" charset="0"/>
              </a:endParaRPr>
            </a:p>
            <a:p>
              <a:pPr algn="ctr">
                <a:spcBef>
                  <a:spcPct val="80000"/>
                </a:spcBef>
              </a:pPr>
              <a:r>
                <a:rPr lang="en-US" altLang="en-US" sz="3200" b="1">
                  <a:solidFill>
                    <a:srgbClr val="FFFF66"/>
                  </a:solidFill>
                  <a:latin typeface="Arial" panose="020B0604020202020204" pitchFamily="34" charset="0"/>
                </a:rPr>
                <a:t>MOLES</a:t>
              </a:r>
              <a:endParaRPr lang="en-US" altLang="en-US" sz="1600" b="1">
                <a:solidFill>
                  <a:srgbClr val="FFFF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1058" y="1699"/>
              <a:ext cx="1055" cy="1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3259" y="1699"/>
              <a:ext cx="1055" cy="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6" name="Line 12"/>
            <p:cNvSpPr>
              <a:spLocks noChangeShapeType="1"/>
            </p:cNvSpPr>
            <p:nvPr/>
          </p:nvSpPr>
          <p:spPr bwMode="auto">
            <a:xfrm>
              <a:off x="1059" y="2126"/>
              <a:ext cx="1055" cy="1"/>
            </a:xfrm>
            <a:prstGeom prst="line">
              <a:avLst/>
            </a:prstGeom>
            <a:noFill/>
            <a:ln w="38100">
              <a:solidFill>
                <a:srgbClr val="FFFF66"/>
              </a:solidFill>
              <a:round/>
              <a:headEnd type="triangle" w="lg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>
              <a:off x="3259" y="2126"/>
              <a:ext cx="1055" cy="1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 type="triangle" w="lg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endParaRPr lang="en-US"/>
            </a:p>
          </p:txBody>
        </p:sp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4418" y="1332"/>
              <a:ext cx="1326" cy="1244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endParaRPr lang="en-US" altLang="en-US" sz="600">
                <a:latin typeface="Arial" panose="020B0604020202020204" pitchFamily="34" charset="0"/>
              </a:endParaRPr>
            </a:p>
            <a:p>
              <a:pPr algn="ctr">
                <a:spcBef>
                  <a:spcPts val="900"/>
                </a:spcBef>
              </a:pPr>
              <a:r>
                <a:rPr lang="en-US" altLang="en-US" sz="2800" b="1">
                  <a:solidFill>
                    <a:schemeClr val="folHlink"/>
                  </a:solidFill>
                  <a:latin typeface="Arial" panose="020B0604020202020204" pitchFamily="34" charset="0"/>
                </a:rPr>
                <a:t>NUMBER</a:t>
              </a:r>
            </a:p>
            <a:p>
              <a:pPr algn="ctr">
                <a:spcBef>
                  <a:spcPts val="900"/>
                </a:spcBef>
              </a:pPr>
              <a:r>
                <a:rPr lang="en-US" altLang="en-US" sz="2800" b="1">
                  <a:solidFill>
                    <a:schemeClr val="folHlink"/>
                  </a:solidFill>
                  <a:latin typeface="Arial" panose="020B0604020202020204" pitchFamily="34" charset="0"/>
                </a:rPr>
                <a:t>OF</a:t>
              </a:r>
            </a:p>
            <a:p>
              <a:pPr algn="ctr">
                <a:spcBef>
                  <a:spcPts val="900"/>
                </a:spcBef>
              </a:pPr>
              <a:r>
                <a:rPr lang="en-US" altLang="en-US" sz="2800" b="1">
                  <a:solidFill>
                    <a:schemeClr val="folHlink"/>
                  </a:solidFill>
                  <a:latin typeface="Arial" panose="020B0604020202020204" pitchFamily="34" charset="0"/>
                </a:rPr>
                <a:t>PARTICLES</a:t>
              </a:r>
            </a:p>
            <a:p>
              <a:pPr algn="ctr"/>
              <a:endParaRPr lang="en-US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2064" y="3412"/>
              <a:ext cx="1259" cy="852"/>
            </a:xfrm>
            <a:prstGeom prst="rect">
              <a:avLst/>
            </a:prstGeom>
            <a:noFill/>
            <a:ln w="381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2700" tIns="12700" rIns="12700" bIns="12700"/>
            <a:lstStyle/>
            <a:p>
              <a:pPr algn="ctr"/>
              <a:r>
                <a:rPr lang="en-US" altLang="en-US" sz="2800" b="1">
                  <a:solidFill>
                    <a:srgbClr val="FFFF66"/>
                  </a:solidFill>
                  <a:latin typeface="Arial" panose="020B0604020202020204" pitchFamily="34" charset="0"/>
                </a:rPr>
                <a:t>LITERS</a:t>
              </a:r>
            </a:p>
            <a:p>
              <a:pPr algn="ctr"/>
              <a:r>
                <a:rPr lang="en-US" altLang="en-US" sz="2800" b="1">
                  <a:solidFill>
                    <a:srgbClr val="FFFF66"/>
                  </a:solidFill>
                  <a:latin typeface="Arial" panose="020B0604020202020204" pitchFamily="34" charset="0"/>
                </a:rPr>
                <a:t>OF</a:t>
              </a:r>
            </a:p>
            <a:p>
              <a:pPr algn="ctr"/>
              <a:r>
                <a:rPr lang="en-US" altLang="en-US" sz="2800" b="1">
                  <a:solidFill>
                    <a:srgbClr val="FFFF66"/>
                  </a:solidFill>
                  <a:latin typeface="Arial" panose="020B0604020202020204" pitchFamily="34" charset="0"/>
                </a:rPr>
                <a:t>SOLUTION</a:t>
              </a:r>
              <a:endParaRPr lang="en-US" altLang="en-US" sz="1600" b="1">
                <a:solidFill>
                  <a:srgbClr val="FFFF66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82968" name="Group 24"/>
            <p:cNvGrpSpPr>
              <a:grpSpLocks/>
            </p:cNvGrpSpPr>
            <p:nvPr/>
          </p:nvGrpSpPr>
          <p:grpSpPr bwMode="auto">
            <a:xfrm rot="-5400000">
              <a:off x="2350" y="2792"/>
              <a:ext cx="680" cy="428"/>
              <a:chOff x="1008" y="2840"/>
              <a:chExt cx="1056" cy="428"/>
            </a:xfrm>
          </p:grpSpPr>
          <p:sp>
            <p:nvSpPr>
              <p:cNvPr id="82966" name="Line 22"/>
              <p:cNvSpPr>
                <a:spLocks noChangeShapeType="1"/>
              </p:cNvSpPr>
              <p:nvPr/>
            </p:nvSpPr>
            <p:spPr bwMode="auto">
              <a:xfrm>
                <a:off x="1008" y="2840"/>
                <a:ext cx="1055" cy="1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/>
              <a:p>
                <a:endParaRPr lang="en-US"/>
              </a:p>
            </p:txBody>
          </p:sp>
          <p:sp>
            <p:nvSpPr>
              <p:cNvPr id="82967" name="Line 23"/>
              <p:cNvSpPr>
                <a:spLocks noChangeShapeType="1"/>
              </p:cNvSpPr>
              <p:nvPr/>
            </p:nvSpPr>
            <p:spPr bwMode="auto">
              <a:xfrm>
                <a:off x="1009" y="3267"/>
                <a:ext cx="1055" cy="1"/>
              </a:xfrm>
              <a:prstGeom prst="line">
                <a:avLst/>
              </a:prstGeom>
              <a:noFill/>
              <a:ln w="38100">
                <a:solidFill>
                  <a:srgbClr val="66FF66"/>
                </a:solidFill>
                <a:round/>
                <a:headEnd type="triangle" w="lg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2700" tIns="12700" rIns="12700" bIns="12700"/>
              <a:lstStyle/>
              <a:p>
                <a:endParaRPr lang="en-US"/>
              </a:p>
            </p:txBody>
          </p:sp>
        </p:grpSp>
      </p:grp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4532313" y="4216400"/>
            <a:ext cx="2378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2700" tIns="12700" rIns="12700" bIns="12700"/>
          <a:lstStyle/>
          <a:p>
            <a:pPr algn="ctr"/>
            <a:r>
              <a:rPr lang="en-US" altLang="en-US" sz="3200" b="1">
                <a:solidFill>
                  <a:srgbClr val="66FF66"/>
                </a:solidFill>
                <a:latin typeface="Arial" panose="020B0604020202020204" pitchFamily="34" charset="0"/>
              </a:rPr>
              <a:t>Molarity</a:t>
            </a:r>
          </a:p>
          <a:p>
            <a:pPr algn="ctr"/>
            <a:r>
              <a:rPr lang="en-US" altLang="en-US" sz="2800" b="1" i="1">
                <a:solidFill>
                  <a:srgbClr val="66FF66"/>
                </a:solidFill>
                <a:latin typeface="Arial" panose="020B0604020202020204" pitchFamily="34" charset="0"/>
              </a:rPr>
              <a:t>(mol/L)</a:t>
            </a:r>
            <a:endParaRPr lang="en-US" altLang="en-US" sz="3200" b="1">
              <a:solidFill>
                <a:srgbClr val="66FF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  <p:bldP spid="82959" grpId="0" autoUpdateAnimBg="0"/>
      <p:bldP spid="829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/>
          <a:lstStyle/>
          <a:p>
            <a:r>
              <a:rPr lang="en-US" altLang="en-US"/>
              <a:t>B. Molarity Calculations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738" y="833438"/>
            <a:ext cx="8831262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800"/>
              <a:t>How many grams of NaCl are required to make 0.500L of 0.25</a:t>
            </a:r>
            <a:r>
              <a:rPr lang="en-US" altLang="en-US" sz="3800" i="1"/>
              <a:t>M</a:t>
            </a:r>
            <a:r>
              <a:rPr lang="en-US" altLang="en-US" sz="3800"/>
              <a:t> NaCl? </a:t>
            </a:r>
          </a:p>
          <a:p>
            <a:pPr>
              <a:spcBef>
                <a:spcPct val="0"/>
              </a:spcBef>
            </a:pPr>
            <a:r>
              <a:rPr lang="en-US" altLang="en-US" sz="3800"/>
              <a:t>Known:  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339725" y="4398963"/>
            <a:ext cx="1878013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 b="1"/>
              <a:t>0.500 L</a:t>
            </a:r>
            <a:endParaRPr lang="en-US" altLang="en-US" sz="3800" b="1" baseline="30000">
              <a:sym typeface="Symbol" panose="05050102010706020507" pitchFamily="18" charset="2"/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409575" y="5029200"/>
            <a:ext cx="6326188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2244725" y="4016375"/>
            <a:ext cx="0" cy="217011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2208213" y="4354513"/>
            <a:ext cx="2230437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 b="1"/>
              <a:t>0.25 mol</a:t>
            </a:r>
          </a:p>
          <a:p>
            <a:pPr algn="ctr">
              <a:spcBef>
                <a:spcPct val="40000"/>
              </a:spcBef>
              <a:buFont typeface="Monotype Sorts" pitchFamily="2" charset="2"/>
              <a:buNone/>
            </a:pPr>
            <a:r>
              <a:rPr lang="en-US" altLang="en-US" sz="3800" b="1"/>
              <a:t>1 L</a:t>
            </a:r>
            <a:endParaRPr lang="en-US" altLang="en-US" sz="3800" b="1">
              <a:sym typeface="Symbol" panose="05050102010706020507" pitchFamily="18" charset="2"/>
            </a:endParaRP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5919788" y="5884863"/>
            <a:ext cx="322421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 b="1"/>
              <a:t>= 7.3 g NaCl</a:t>
            </a:r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4657725" y="4297363"/>
            <a:ext cx="1960563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 b="1"/>
              <a:t>58.44 g</a:t>
            </a:r>
          </a:p>
          <a:p>
            <a:pPr>
              <a:spcBef>
                <a:spcPct val="40000"/>
              </a:spcBef>
              <a:buFont typeface="Monotype Sorts" pitchFamily="2" charset="2"/>
              <a:buNone/>
            </a:pPr>
            <a:r>
              <a:rPr lang="en-US" altLang="en-US" sz="3800" b="1"/>
              <a:t>1 mol</a:t>
            </a:r>
            <a:endParaRPr lang="en-US" altLang="en-US" sz="3800" b="1">
              <a:sym typeface="Symbol" panose="05050102010706020507" pitchFamily="18" charset="2"/>
            </a:endParaRPr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4419600" y="4089400"/>
            <a:ext cx="0" cy="217011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9906" name="Group 34"/>
          <p:cNvGrpSpPr>
            <a:grpSpLocks/>
          </p:cNvGrpSpPr>
          <p:nvPr/>
        </p:nvGrpSpPr>
        <p:grpSpPr bwMode="auto">
          <a:xfrm>
            <a:off x="1652588" y="4564063"/>
            <a:ext cx="2155825" cy="1179512"/>
            <a:chOff x="1799" y="2372"/>
            <a:chExt cx="1358" cy="743"/>
          </a:xfrm>
        </p:grpSpPr>
        <p:sp>
          <p:nvSpPr>
            <p:cNvPr id="79900" name="Line 28"/>
            <p:cNvSpPr>
              <a:spLocks noChangeShapeType="1"/>
            </p:cNvSpPr>
            <p:nvPr/>
          </p:nvSpPr>
          <p:spPr bwMode="auto">
            <a:xfrm flipH="1">
              <a:off x="1799" y="2372"/>
              <a:ext cx="2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 flipH="1">
              <a:off x="2864" y="2891"/>
              <a:ext cx="293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08" name="Group 36"/>
          <p:cNvGrpSpPr>
            <a:grpSpLocks/>
          </p:cNvGrpSpPr>
          <p:nvPr/>
        </p:nvGrpSpPr>
        <p:grpSpPr bwMode="auto">
          <a:xfrm>
            <a:off x="3414713" y="4470400"/>
            <a:ext cx="2462212" cy="1166813"/>
            <a:chOff x="2929" y="2395"/>
            <a:chExt cx="1551" cy="735"/>
          </a:xfrm>
        </p:grpSpPr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 flipH="1">
              <a:off x="2929" y="2395"/>
              <a:ext cx="570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7" name="Line 35"/>
            <p:cNvSpPr>
              <a:spLocks noChangeShapeType="1"/>
            </p:cNvSpPr>
            <p:nvPr/>
          </p:nvSpPr>
          <p:spPr bwMode="auto">
            <a:xfrm flipH="1">
              <a:off x="3910" y="2906"/>
              <a:ext cx="570" cy="2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912" name="Group 40"/>
          <p:cNvGrpSpPr>
            <a:grpSpLocks/>
          </p:cNvGrpSpPr>
          <p:nvPr/>
        </p:nvGrpSpPr>
        <p:grpSpPr bwMode="auto">
          <a:xfrm>
            <a:off x="3194050" y="2089150"/>
            <a:ext cx="3575050" cy="1792288"/>
            <a:chOff x="0" y="3191"/>
            <a:chExt cx="2252" cy="1129"/>
          </a:xfrm>
        </p:grpSpPr>
        <p:sp>
          <p:nvSpPr>
            <p:cNvPr id="79910" name="Oval 38"/>
            <p:cNvSpPr>
              <a:spLocks noChangeArrowheads="1"/>
            </p:cNvSpPr>
            <p:nvPr/>
          </p:nvSpPr>
          <p:spPr bwMode="auto">
            <a:xfrm>
              <a:off x="0" y="3191"/>
              <a:ext cx="2252" cy="1129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911" name="Object 39"/>
            <p:cNvGraphicFramePr>
              <a:graphicFrameLocks noChangeAspect="1"/>
            </p:cNvGraphicFramePr>
            <p:nvPr/>
          </p:nvGraphicFramePr>
          <p:xfrm>
            <a:off x="91" y="3458"/>
            <a:ext cx="2055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9913" name="Equation" r:id="rId3" imgW="1193760" imgH="393480" progId="Equation.3">
                    <p:embed/>
                  </p:oleObj>
                </mc:Choice>
                <mc:Fallback>
                  <p:oleObj name="Equation" r:id="rId3" imgW="1193760" imgH="393480" progId="Equation.3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" y="3458"/>
                          <a:ext cx="2055" cy="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9" grpId="0" autoUpdateAnimBg="0"/>
      <p:bldP spid="79892" grpId="0" autoUpdateAnimBg="0"/>
      <p:bldP spid="79893" grpId="0" autoUpdateAnimBg="0"/>
      <p:bldP spid="798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B. Molarity Calculations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970837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3800"/>
              <a:t>Find the molarity of a 250 mL solution containing 10.0 g of NaF.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506538" y="3282950"/>
            <a:ext cx="17160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/>
              <a:t>10.0 g</a:t>
            </a:r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1550988" y="4000500"/>
            <a:ext cx="35401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3230563" y="3090863"/>
            <a:ext cx="0" cy="18176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3294063" y="3300413"/>
            <a:ext cx="3035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/>
              <a:t>1 mol</a:t>
            </a:r>
          </a:p>
          <a:p>
            <a:pPr>
              <a:spcBef>
                <a:spcPct val="30000"/>
              </a:spcBef>
              <a:buFont typeface="Monotype Sorts" pitchFamily="2" charset="2"/>
              <a:buNone/>
            </a:pPr>
            <a:r>
              <a:rPr lang="en-US" altLang="en-US" sz="3800"/>
              <a:t>41.99 g 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5067300" y="3667125"/>
            <a:ext cx="40767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/>
              <a:t>= 0.238 mol NaF</a:t>
            </a:r>
          </a:p>
        </p:txBody>
      </p:sp>
      <p:grpSp>
        <p:nvGrpSpPr>
          <p:cNvPr id="77840" name="Group 16"/>
          <p:cNvGrpSpPr>
            <a:grpSpLocks/>
          </p:cNvGrpSpPr>
          <p:nvPr/>
        </p:nvGrpSpPr>
        <p:grpSpPr bwMode="auto">
          <a:xfrm>
            <a:off x="2641600" y="3362325"/>
            <a:ext cx="2406650" cy="1374775"/>
            <a:chOff x="1664" y="2118"/>
            <a:chExt cx="1516" cy="866"/>
          </a:xfrm>
        </p:grpSpPr>
        <p:sp>
          <p:nvSpPr>
            <p:cNvPr id="77834" name="Line 10"/>
            <p:cNvSpPr>
              <a:spLocks noChangeShapeType="1"/>
            </p:cNvSpPr>
            <p:nvPr/>
          </p:nvSpPr>
          <p:spPr bwMode="auto">
            <a:xfrm flipH="1">
              <a:off x="1664" y="211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5" name="Line 11"/>
            <p:cNvSpPr>
              <a:spLocks noChangeShapeType="1"/>
            </p:cNvSpPr>
            <p:nvPr/>
          </p:nvSpPr>
          <p:spPr bwMode="auto">
            <a:xfrm flipH="1">
              <a:off x="2942" y="2630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481263" y="5346700"/>
            <a:ext cx="2339975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/>
              <a:t>0.238 mol</a:t>
            </a:r>
          </a:p>
          <a:p>
            <a:pPr algn="ctr">
              <a:spcBef>
                <a:spcPct val="30000"/>
              </a:spcBef>
              <a:buFont typeface="Monotype Sorts" pitchFamily="2" charset="2"/>
              <a:buNone/>
            </a:pPr>
            <a:r>
              <a:rPr lang="en-US" altLang="en-US" sz="3800"/>
              <a:t>0.25 L </a:t>
            </a:r>
          </a:p>
        </p:txBody>
      </p:sp>
      <p:grpSp>
        <p:nvGrpSpPr>
          <p:cNvPr id="77841" name="Group 17"/>
          <p:cNvGrpSpPr>
            <a:grpSpLocks/>
          </p:cNvGrpSpPr>
          <p:nvPr/>
        </p:nvGrpSpPr>
        <p:grpSpPr bwMode="auto">
          <a:xfrm>
            <a:off x="1357313" y="5670550"/>
            <a:ext cx="3508375" cy="790575"/>
            <a:chOff x="855" y="3379"/>
            <a:chExt cx="2210" cy="498"/>
          </a:xfrm>
        </p:grpSpPr>
        <p:sp>
          <p:nvSpPr>
            <p:cNvPr id="77836" name="Rectangle 12"/>
            <p:cNvSpPr>
              <a:spLocks noChangeArrowheads="1"/>
            </p:cNvSpPr>
            <p:nvPr/>
          </p:nvSpPr>
          <p:spPr bwMode="auto">
            <a:xfrm>
              <a:off x="855" y="3379"/>
              <a:ext cx="668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Char char="n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110000"/>
                <a:buFont typeface="Symbol" panose="05050102010706020507" pitchFamily="18" charset="2"/>
                <a:buChar char="·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120000"/>
                <a:buFont typeface="CommonBullets" pitchFamily="34" charset="2"/>
                <a:buChar char=","/>
                <a:defRPr kumimoji="1" sz="3400">
                  <a:solidFill>
                    <a:schemeClr val="folHlink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folHlink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Monotype Sorts" pitchFamily="2" charset="2"/>
                <a:buNone/>
              </a:pPr>
              <a:r>
                <a:rPr lang="en-US" altLang="en-US" sz="3800" i="1"/>
                <a:t>M</a:t>
              </a:r>
              <a:r>
                <a:rPr lang="en-US" altLang="en-US" sz="3800"/>
                <a:t> =</a:t>
              </a:r>
            </a:p>
          </p:txBody>
        </p:sp>
        <p:sp>
          <p:nvSpPr>
            <p:cNvPr id="77838" name="Line 14"/>
            <p:cNvSpPr>
              <a:spLocks noChangeShapeType="1"/>
            </p:cNvSpPr>
            <p:nvPr/>
          </p:nvSpPr>
          <p:spPr bwMode="auto">
            <a:xfrm>
              <a:off x="1527" y="3628"/>
              <a:ext cx="153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5067300" y="5670550"/>
            <a:ext cx="40767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10000"/>
              <a:buFont typeface="Symbol" panose="05050102010706020507" pitchFamily="18" charset="2"/>
              <a:buChar char="·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Font typeface="CommonBullets" pitchFamily="34" charset="2"/>
              <a:buChar char=","/>
              <a:defRPr kumimoji="1" sz="3400">
                <a:solidFill>
                  <a:schemeClr val="folHlink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folHlink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altLang="en-US" sz="3800"/>
              <a:t>= 0.95</a:t>
            </a:r>
            <a:r>
              <a:rPr lang="en-US" altLang="en-US" sz="3800" i="1"/>
              <a:t>M</a:t>
            </a:r>
            <a:r>
              <a:rPr lang="en-US" altLang="en-US" sz="3800"/>
              <a:t> NaF</a:t>
            </a:r>
          </a:p>
        </p:txBody>
      </p:sp>
      <p:grpSp>
        <p:nvGrpSpPr>
          <p:cNvPr id="77844" name="Group 20"/>
          <p:cNvGrpSpPr>
            <a:grpSpLocks/>
          </p:cNvGrpSpPr>
          <p:nvPr/>
        </p:nvGrpSpPr>
        <p:grpSpPr bwMode="auto">
          <a:xfrm>
            <a:off x="0" y="4068763"/>
            <a:ext cx="1787525" cy="1792287"/>
            <a:chOff x="0" y="1988"/>
            <a:chExt cx="1126" cy="1129"/>
          </a:xfrm>
        </p:grpSpPr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0" y="1988"/>
              <a:ext cx="1126" cy="1129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7843" name="Object 19"/>
            <p:cNvGraphicFramePr>
              <a:graphicFrameLocks noChangeAspect="1"/>
            </p:cNvGraphicFramePr>
            <p:nvPr/>
          </p:nvGraphicFramePr>
          <p:xfrm>
            <a:off x="5" y="2215"/>
            <a:ext cx="1115" cy="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845" name="Equation" r:id="rId3" imgW="647640" imgH="393480" progId="Equation.3">
                    <p:embed/>
                  </p:oleObj>
                </mc:Choice>
                <mc:Fallback>
                  <p:oleObj name="Equation" r:id="rId3" imgW="647640" imgH="3934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" y="2215"/>
                          <a:ext cx="1115" cy="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31" grpId="0" autoUpdateAnimBg="0"/>
      <p:bldP spid="77832" grpId="0" build="p" bldLvl="2" autoUpdateAnimBg="0"/>
      <p:bldP spid="77837" grpId="0" build="p" autoUpdateAnimBg="0"/>
      <p:bldP spid="77839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2055</TotalTime>
  <Words>135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Times New Roman</vt:lpstr>
      <vt:lpstr>Comic Sans MS</vt:lpstr>
      <vt:lpstr>Arial</vt:lpstr>
      <vt:lpstr>Monotype Sorts</vt:lpstr>
      <vt:lpstr>Symbol</vt:lpstr>
      <vt:lpstr>CommonBullets</vt:lpstr>
      <vt:lpstr>Arial Black</vt:lpstr>
      <vt:lpstr>Dads Tie</vt:lpstr>
      <vt:lpstr>Microsoft Equation 3.0</vt:lpstr>
      <vt:lpstr>II. Molarity (p. 412-415)</vt:lpstr>
      <vt:lpstr>A. Molarity</vt:lpstr>
      <vt:lpstr>A. Molarity</vt:lpstr>
      <vt:lpstr>B. Molarity Calculations</vt:lpstr>
      <vt:lpstr>B. Molarity Calculations</vt:lpstr>
      <vt:lpstr>B. Molarity Calculations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Molarity</dc:title>
  <dc:creator>Robert E. Johannesson</dc:creator>
  <cp:lastModifiedBy>GARCIA, XAVIER</cp:lastModifiedBy>
  <cp:revision>165</cp:revision>
  <cp:lastPrinted>2000-01-25T02:31:12Z</cp:lastPrinted>
  <dcterms:created xsi:type="dcterms:W3CDTF">2000-01-04T23:14:30Z</dcterms:created>
  <dcterms:modified xsi:type="dcterms:W3CDTF">2017-11-02T19:56:07Z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