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45" r:id="rId2"/>
    <p:sldId id="329" r:id="rId3"/>
    <p:sldId id="330" r:id="rId4"/>
    <p:sldId id="349" r:id="rId5"/>
    <p:sldId id="332" r:id="rId6"/>
    <p:sldId id="341" r:id="rId7"/>
    <p:sldId id="34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C6C00"/>
    <a:srgbClr val="FF0000"/>
    <a:srgbClr val="FB5FFF"/>
    <a:srgbClr val="FFFF66"/>
    <a:srgbClr val="66FF66"/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5" autoAdjust="0"/>
  </p:normalViewPr>
  <p:slideViewPr>
    <p:cSldViewPr snapToGrid="0">
      <p:cViewPr varScale="1">
        <p:scale>
          <a:sx n="87" d="100"/>
          <a:sy n="87" d="100"/>
        </p:scale>
        <p:origin x="14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4C31C7E8-3D97-4155-B331-F5C6B1D913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114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D07430D-A9E1-487F-B434-0B0BAB88ABB2}" type="datetimeFigureOut">
              <a:rPr lang="en-US"/>
              <a:pPr>
                <a:defRPr/>
              </a:pPr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296B30-A0D0-4A3A-B8B1-97F12D003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026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% Composition of HYDRATES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2F319-80AC-4739-9F81-D7E78CE18ADE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20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8 w 1722"/>
                <a:gd name="T1" fmla="*/ 64 h 66"/>
                <a:gd name="T2" fmla="*/ 1718 w 1722"/>
                <a:gd name="T3" fmla="*/ 58 h 66"/>
                <a:gd name="T4" fmla="*/ 0 w 1722"/>
                <a:gd name="T5" fmla="*/ 0 h 66"/>
                <a:gd name="T6" fmla="*/ 0 w 1722"/>
                <a:gd name="T7" fmla="*/ 46 h 66"/>
                <a:gd name="T8" fmla="*/ 1718 w 1722"/>
                <a:gd name="T9" fmla="*/ 64 h 66"/>
                <a:gd name="T10" fmla="*/ 1718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7 w 2141"/>
                <a:gd name="T7" fmla="*/ 0 h 198"/>
                <a:gd name="T8" fmla="*/ 213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6 w 2517"/>
                <a:gd name="T1" fmla="*/ 276 h 276"/>
                <a:gd name="T2" fmla="*/ 2511 w 2517"/>
                <a:gd name="T3" fmla="*/ 204 h 276"/>
                <a:gd name="T4" fmla="*/ 2254 w 2517"/>
                <a:gd name="T5" fmla="*/ 0 h 276"/>
                <a:gd name="T6" fmla="*/ 0 w 2517"/>
                <a:gd name="T7" fmla="*/ 276 h 276"/>
                <a:gd name="T8" fmla="*/ 2176 w 2517"/>
                <a:gd name="T9" fmla="*/ 276 h 276"/>
                <a:gd name="T10" fmla="*/ 217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40 h 240"/>
                <a:gd name="T8" fmla="*/ 72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7 w 729"/>
                <a:gd name="T1" fmla="*/ 318 h 318"/>
                <a:gd name="T2" fmla="*/ 72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8 h 318"/>
                <a:gd name="T10" fmla="*/ 72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44" name="AutoShape 47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148513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folHlink"/>
                </a:solidFill>
              </a:rPr>
              <a:t>I</a:t>
            </a:r>
          </a:p>
        </p:txBody>
      </p:sp>
      <p:sp>
        <p:nvSpPr>
          <p:cNvPr id="45" name="AutoShape 48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808913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folHlink"/>
                </a:solidFill>
              </a:rPr>
              <a:t>II</a:t>
            </a:r>
          </a:p>
        </p:txBody>
      </p:sp>
      <p:sp>
        <p:nvSpPr>
          <p:cNvPr id="46" name="AutoShape 49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469313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folHlink"/>
                </a:solidFill>
              </a:rPr>
              <a:t>III</a:t>
            </a:r>
          </a:p>
        </p:txBody>
      </p:sp>
      <p:sp>
        <p:nvSpPr>
          <p:cNvPr id="11370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370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7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1FE53-ADA6-4297-B1AA-DB6240F5D5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74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6F760-FF71-4F9A-9B24-41D2B85863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34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26BF4-8787-4469-8931-58D493794F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82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FCF8B-2611-4ECC-A35B-69CEA24602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48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9EC1F-0E36-4EFC-AC5F-37EA8B706A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94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6CB29-88BF-4E66-9A3B-29539A39D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2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8CD44-C555-4BE3-BAF5-5E5066D7F9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73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89F1B-286F-4667-8272-C4495D9627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9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9864F-549C-471A-AE08-17729FDAAB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01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02818-A3D2-46A0-A6B2-0CC7198E4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38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F7CAD-7EE9-4968-9F2C-6C89B507D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78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26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8 w 1722"/>
                <a:gd name="T1" fmla="*/ 64 h 66"/>
                <a:gd name="T2" fmla="*/ 1718 w 1722"/>
                <a:gd name="T3" fmla="*/ 58 h 66"/>
                <a:gd name="T4" fmla="*/ 0 w 1722"/>
                <a:gd name="T5" fmla="*/ 0 h 66"/>
                <a:gd name="T6" fmla="*/ 0 w 1722"/>
                <a:gd name="T7" fmla="*/ 46 h 66"/>
                <a:gd name="T8" fmla="*/ 1718 w 1722"/>
                <a:gd name="T9" fmla="*/ 64 h 66"/>
                <a:gd name="T10" fmla="*/ 1718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7 w 2141"/>
                <a:gd name="T7" fmla="*/ 0 h 198"/>
                <a:gd name="T8" fmla="*/ 213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6 w 2517"/>
                <a:gd name="T1" fmla="*/ 276 h 276"/>
                <a:gd name="T2" fmla="*/ 2511 w 2517"/>
                <a:gd name="T3" fmla="*/ 204 h 276"/>
                <a:gd name="T4" fmla="*/ 2254 w 2517"/>
                <a:gd name="T5" fmla="*/ 0 h 276"/>
                <a:gd name="T6" fmla="*/ 0 w 2517"/>
                <a:gd name="T7" fmla="*/ 276 h 276"/>
                <a:gd name="T8" fmla="*/ 2176 w 2517"/>
                <a:gd name="T9" fmla="*/ 276 h 276"/>
                <a:gd name="T10" fmla="*/ 217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40 h 240"/>
                <a:gd name="T8" fmla="*/ 72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7 w 729"/>
                <a:gd name="T1" fmla="*/ 318 h 318"/>
                <a:gd name="T2" fmla="*/ 72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8 h 318"/>
                <a:gd name="T10" fmla="*/ 72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26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26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126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11268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2BA72BD-D813-4FD0-9DF9-CF76347F62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lin Sans FB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557338"/>
            <a:ext cx="8932863" cy="16113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66"/>
                </a:solidFill>
                <a:latin typeface="Bernard MT Condensed" pitchFamily="18" charset="0"/>
              </a:rPr>
              <a:t>Formula Calculations</a:t>
            </a:r>
            <a:br>
              <a:rPr lang="en-US" smtClean="0">
                <a:solidFill>
                  <a:srgbClr val="FFFF66"/>
                </a:solidFill>
                <a:latin typeface="Bernard MT Condensed" pitchFamily="18" charset="0"/>
              </a:rPr>
            </a:br>
            <a:r>
              <a:rPr lang="en-US" smtClean="0">
                <a:solidFill>
                  <a:srgbClr val="FFFF66"/>
                </a:solidFill>
                <a:latin typeface="Bernard MT Condensed" pitchFamily="18" charset="0"/>
              </a:rPr>
              <a:t>(p. 226-233)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1108075"/>
          </a:xfrm>
        </p:spPr>
        <p:txBody>
          <a:bodyPr/>
          <a:lstStyle/>
          <a:p>
            <a:pPr eaLnBrk="1" hangingPunct="1">
              <a:defRPr/>
            </a:pPr>
            <a:r>
              <a:rPr lang="en-US" sz="8800" smtClean="0">
                <a:latin typeface="Bernard MT Condensed" pitchFamily="18" charset="0"/>
              </a:rPr>
              <a:t>Unit 6- The Mole</a:t>
            </a:r>
          </a:p>
        </p:txBody>
      </p:sp>
      <p:pic>
        <p:nvPicPr>
          <p:cNvPr id="3076" name="Picture 7" descr="missing_m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748088"/>
            <a:ext cx="3549650" cy="2716212"/>
          </a:xfrm>
          <a:prstGeom prst="rect">
            <a:avLst/>
          </a:prstGeom>
          <a:noFill/>
          <a:ln w="200025" cap="rnd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Percentage Composition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2538"/>
            <a:ext cx="8229600" cy="1281112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4800" smtClean="0"/>
              <a:t>the percentage by mass of each element in a compound</a:t>
            </a:r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61913" y="3109913"/>
          <a:ext cx="9082087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2527300" imgH="393700" progId="Equation.3">
                  <p:embed/>
                </p:oleObj>
              </mc:Choice>
              <mc:Fallback>
                <p:oleObj name="Equation" r:id="rId3" imgW="25273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3" y="3109913"/>
                        <a:ext cx="9082087" cy="14541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466725" y="4979988"/>
            <a:ext cx="8229600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Blip>
                <a:blip r:embed="rId5"/>
              </a:buBlip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Ex:  What is the % of </a:t>
            </a:r>
            <a:r>
              <a:rPr lang="en-US" sz="5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Na </a:t>
            </a: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in the compound </a:t>
            </a:r>
            <a:r>
              <a:rPr lang="en-US" sz="5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NaCl</a:t>
            </a: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 advAuto="0"/>
      <p:bldP spid="85002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EXAMPLE</a:t>
            </a:r>
          </a:p>
        </p:txBody>
      </p:sp>
      <p:sp>
        <p:nvSpPr>
          <p:cNvPr id="86044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331788" y="898525"/>
            <a:ext cx="8812212" cy="5959475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4500" smtClean="0">
                <a:solidFill>
                  <a:srgbClr val="FFFF66"/>
                </a:solidFill>
              </a:rPr>
              <a:t>Find the % composition of Cu</a:t>
            </a:r>
            <a:r>
              <a:rPr lang="en-US" sz="4500" baseline="-25000" smtClean="0">
                <a:solidFill>
                  <a:srgbClr val="FFFF66"/>
                </a:solidFill>
              </a:rPr>
              <a:t>2</a:t>
            </a:r>
            <a:r>
              <a:rPr lang="en-US" sz="4500" smtClean="0">
                <a:solidFill>
                  <a:srgbClr val="FFFF66"/>
                </a:solidFill>
              </a:rPr>
              <a:t>S.</a:t>
            </a:r>
            <a:r>
              <a:rPr lang="en-US" sz="450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500" smtClean="0"/>
              <a:t>1</a:t>
            </a:r>
            <a:r>
              <a:rPr lang="en-US" sz="4500" baseline="30000" smtClean="0"/>
              <a:t>st</a:t>
            </a:r>
            <a:r>
              <a:rPr lang="en-US" sz="4500" smtClean="0"/>
              <a:t> :  find mass of each element: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500" smtClean="0"/>
              <a:t>		Cu: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45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500" smtClean="0"/>
              <a:t>		S:   </a:t>
            </a:r>
            <a:endParaRPr lang="en-US" sz="4500" u="sng" smtClean="0">
              <a:solidFill>
                <a:srgbClr val="FFFF66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500" smtClean="0"/>
              <a:t>2</a:t>
            </a:r>
            <a:r>
              <a:rPr lang="en-US" sz="4500" baseline="30000" smtClean="0"/>
              <a:t>nd</a:t>
            </a:r>
            <a:r>
              <a:rPr lang="en-US" sz="4500" smtClean="0"/>
              <a:t> : find total mass of compound: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500" smtClean="0"/>
              <a:t>			 Cu</a:t>
            </a:r>
            <a:r>
              <a:rPr lang="en-US" sz="4500" baseline="-25000" smtClean="0"/>
              <a:t>2</a:t>
            </a:r>
            <a:r>
              <a:rPr lang="en-US" sz="4500" smtClean="0"/>
              <a:t>S: 			</a:t>
            </a:r>
            <a:endParaRPr lang="en-US" sz="4500" smtClean="0">
              <a:solidFill>
                <a:srgbClr val="FFFF66"/>
              </a:solidFill>
            </a:endParaRPr>
          </a:p>
        </p:txBody>
      </p:sp>
      <p:sp>
        <p:nvSpPr>
          <p:cNvPr id="5124" name="Text Box 29"/>
          <p:cNvSpPr txBox="1">
            <a:spLocks noChangeArrowheads="1"/>
          </p:cNvSpPr>
          <p:nvPr/>
        </p:nvSpPr>
        <p:spPr bwMode="auto">
          <a:xfrm>
            <a:off x="4191000" y="3187700"/>
            <a:ext cx="2549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4000">
              <a:latin typeface="Times New Roman" panose="02020603050405020304" pitchFamily="18" charset="0"/>
            </a:endParaRPr>
          </a:p>
        </p:txBody>
      </p: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4151313" y="5878513"/>
            <a:ext cx="375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en-US" sz="4000" b="1">
                <a:solidFill>
                  <a:srgbClr val="FFFF66"/>
                </a:solidFill>
              </a:rPr>
              <a:t>159.17 g</a:t>
            </a:r>
          </a:p>
        </p:txBody>
      </p: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2468563" y="2657475"/>
            <a:ext cx="64897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1" lang="en-US" altLang="en-US" sz="4400" b="1">
                <a:solidFill>
                  <a:srgbClr val="FFFF66"/>
                </a:solidFill>
                <a:latin typeface="Times New Roman" panose="02020603050405020304" pitchFamily="18" charset="0"/>
              </a:rPr>
              <a:t>2(63.55 g) =</a:t>
            </a:r>
            <a:r>
              <a:rPr kumimoji="1" lang="en-US" altLang="en-US" sz="4400"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en-US" sz="4400" b="1" u="sng">
                <a:solidFill>
                  <a:srgbClr val="FFFF66"/>
                </a:solidFill>
                <a:latin typeface="Times New Roman" panose="02020603050405020304" pitchFamily="18" charset="0"/>
              </a:rPr>
              <a:t>127.10 g </a:t>
            </a:r>
          </a:p>
          <a:p>
            <a:endParaRPr kumimoji="1" lang="en-US" altLang="en-US" sz="4400" b="1" u="sng">
              <a:solidFill>
                <a:srgbClr val="FFFF66"/>
              </a:solidFill>
              <a:latin typeface="Times New Roman" panose="02020603050405020304" pitchFamily="18" charset="0"/>
            </a:endParaRPr>
          </a:p>
          <a:p>
            <a:r>
              <a:rPr kumimoji="1" lang="en-US" altLang="en-US" sz="4400" b="1" u="sng">
                <a:solidFill>
                  <a:srgbClr val="FFFF66"/>
                </a:solidFill>
                <a:latin typeface="Times New Roman" panose="02020603050405020304" pitchFamily="18" charset="0"/>
              </a:rPr>
              <a:t>32.07 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6" grpId="0"/>
      <p:bldP spid="860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5618163" y="5026025"/>
            <a:ext cx="195103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5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Symbol" pitchFamily="18" charset="2"/>
              </a:rPr>
              <a:t> 100 </a:t>
            </a:r>
            <a:r>
              <a:rPr lang="en-US" sz="45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=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EXAMPLE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766763" y="2695575"/>
            <a:ext cx="1776412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5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%Cu =</a:t>
            </a:r>
          </a:p>
        </p:txBody>
      </p:sp>
      <p:grpSp>
        <p:nvGrpSpPr>
          <p:cNvPr id="109573" name="Group 5"/>
          <p:cNvGrpSpPr>
            <a:grpSpLocks/>
          </p:cNvGrpSpPr>
          <p:nvPr/>
        </p:nvGrpSpPr>
        <p:grpSpPr bwMode="auto">
          <a:xfrm>
            <a:off x="2095500" y="2332038"/>
            <a:ext cx="3925888" cy="1511300"/>
            <a:chOff x="1651" y="1725"/>
            <a:chExt cx="1304" cy="952"/>
          </a:xfrm>
        </p:grpSpPr>
        <p:sp>
          <p:nvSpPr>
            <p:cNvPr id="109574" name="Rectangle 6"/>
            <p:cNvSpPr>
              <a:spLocks noChangeArrowheads="1"/>
            </p:cNvSpPr>
            <p:nvPr/>
          </p:nvSpPr>
          <p:spPr bwMode="auto">
            <a:xfrm>
              <a:off x="1687" y="1725"/>
              <a:ext cx="1193" cy="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 eaLnBrk="1" hangingPunct="1"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en-US" sz="45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127.10 g Cu</a:t>
              </a:r>
            </a:p>
            <a:p>
              <a:pPr marL="342900" indent="-342900" algn="ctr" eaLnBrk="1" hangingPunct="1">
                <a:spcBef>
                  <a:spcPct val="3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en-US" sz="45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159.17 g Cu</a:t>
              </a:r>
              <a:r>
                <a:rPr lang="en-US" sz="45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2</a:t>
              </a:r>
              <a:r>
                <a:rPr lang="en-US" sz="45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S</a:t>
              </a:r>
            </a:p>
          </p:txBody>
        </p:sp>
        <p:sp>
          <p:nvSpPr>
            <p:cNvPr id="6159" name="Line 7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6167438" y="2563813"/>
            <a:ext cx="195103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5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Symbol" pitchFamily="18" charset="2"/>
              </a:rPr>
              <a:t> 100 </a:t>
            </a:r>
            <a:r>
              <a:rPr lang="en-US" sz="45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=</a:t>
            </a:r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820738" y="5040313"/>
            <a:ext cx="16303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5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%S =</a:t>
            </a:r>
          </a:p>
        </p:txBody>
      </p:sp>
      <p:grpSp>
        <p:nvGrpSpPr>
          <p:cNvPr id="109578" name="Group 10"/>
          <p:cNvGrpSpPr>
            <a:grpSpLocks/>
          </p:cNvGrpSpPr>
          <p:nvPr/>
        </p:nvGrpSpPr>
        <p:grpSpPr bwMode="auto">
          <a:xfrm>
            <a:off x="2062163" y="4722813"/>
            <a:ext cx="3657600" cy="1511300"/>
            <a:chOff x="1666" y="3002"/>
            <a:chExt cx="1304" cy="952"/>
          </a:xfrm>
        </p:grpSpPr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1702" y="3002"/>
              <a:ext cx="1193" cy="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 eaLnBrk="1" hangingPunct="1"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en-US" sz="45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32.07 g S</a:t>
              </a:r>
            </a:p>
            <a:p>
              <a:pPr marL="342900" indent="-342900" algn="ctr" eaLnBrk="1" hangingPunct="1">
                <a:spcBef>
                  <a:spcPct val="3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en-US" sz="45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159.17 g Cu</a:t>
              </a:r>
              <a:r>
                <a:rPr lang="en-US" sz="4500" b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2</a:t>
              </a:r>
              <a:r>
                <a:rPr lang="en-US" sz="45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S </a:t>
              </a:r>
            </a:p>
          </p:txBody>
        </p:sp>
        <p:sp>
          <p:nvSpPr>
            <p:cNvPr id="6157" name="Line 12"/>
            <p:cNvSpPr>
              <a:spLocks noChangeShapeType="1"/>
            </p:cNvSpPr>
            <p:nvPr/>
          </p:nvSpPr>
          <p:spPr bwMode="auto">
            <a:xfrm>
              <a:off x="1666" y="3462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6623050" y="3459163"/>
            <a:ext cx="25209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5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Symbol" pitchFamily="18" charset="2"/>
              </a:rPr>
              <a:t>79.85% Cu</a:t>
            </a:r>
            <a:endParaRPr lang="en-US" sz="45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6240463" y="5865813"/>
            <a:ext cx="25209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5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Symbol" pitchFamily="18" charset="2"/>
              </a:rPr>
              <a:t>20.15% S</a:t>
            </a:r>
            <a:endParaRPr lang="en-US" sz="45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958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31788" y="898525"/>
            <a:ext cx="8321675" cy="11731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sz="4100" smtClean="0">
                <a:solidFill>
                  <a:srgbClr val="FFFF66"/>
                </a:solidFill>
              </a:rPr>
              <a:t>3</a:t>
            </a:r>
            <a:r>
              <a:rPr lang="en-US" sz="4100" baseline="30000" smtClean="0">
                <a:solidFill>
                  <a:srgbClr val="FFFF66"/>
                </a:solidFill>
              </a:rPr>
              <a:t>rd</a:t>
            </a:r>
            <a:r>
              <a:rPr lang="en-US" sz="4100" smtClean="0">
                <a:solidFill>
                  <a:srgbClr val="FFFF66"/>
                </a:solidFill>
              </a:rPr>
              <a:t>:  Find the % composition of Cu</a:t>
            </a:r>
            <a:r>
              <a:rPr lang="en-US" sz="4100" baseline="-25000" smtClean="0">
                <a:solidFill>
                  <a:srgbClr val="FFFF66"/>
                </a:solidFill>
              </a:rPr>
              <a:t>2</a:t>
            </a:r>
            <a:r>
              <a:rPr lang="en-US" sz="4100" smtClean="0">
                <a:solidFill>
                  <a:srgbClr val="FFFF66"/>
                </a:solidFill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9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build="p" bldLvl="2" autoUpdateAnimBg="0"/>
      <p:bldP spid="109576" grpId="0" build="p" bldLvl="2" autoUpdateAnimBg="0"/>
      <p:bldP spid="109581" grpId="0" build="p" bldLvl="2" autoUpdateAnimBg="0"/>
      <p:bldP spid="109582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058863" y="3581400"/>
            <a:ext cx="16303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%Fe =</a:t>
            </a:r>
          </a:p>
        </p:txBody>
      </p:sp>
      <p:grpSp>
        <p:nvGrpSpPr>
          <p:cNvPr id="88070" name="Group 6"/>
          <p:cNvGrpSpPr>
            <a:grpSpLocks/>
          </p:cNvGrpSpPr>
          <p:nvPr/>
        </p:nvGrpSpPr>
        <p:grpSpPr bwMode="auto">
          <a:xfrm>
            <a:off x="2684463" y="3221038"/>
            <a:ext cx="1874837" cy="1511300"/>
            <a:chOff x="1651" y="1725"/>
            <a:chExt cx="1304" cy="952"/>
          </a:xfrm>
        </p:grpSpPr>
        <p:sp>
          <p:nvSpPr>
            <p:cNvPr id="88071" name="Rectangle 7"/>
            <p:cNvSpPr>
              <a:spLocks noChangeArrowheads="1"/>
            </p:cNvSpPr>
            <p:nvPr/>
          </p:nvSpPr>
          <p:spPr bwMode="auto">
            <a:xfrm>
              <a:off x="1687" y="1725"/>
              <a:ext cx="1191" cy="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 eaLnBrk="1" hangingPunct="1"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en-US" sz="4400">
                  <a:effectLst>
                    <a:outerShdw blurRad="38100" dist="38100" dir="2700000" algn="tl">
                      <a:srgbClr val="000000"/>
                    </a:outerShdw>
                  </a:effectLst>
                  <a:latin typeface="Berlin Sans FB" pitchFamily="34" charset="0"/>
                </a:rPr>
                <a:t>28 g</a:t>
              </a:r>
            </a:p>
            <a:p>
              <a:pPr marL="342900" indent="-342900" algn="ctr" eaLnBrk="1" hangingPunct="1">
                <a:spcBef>
                  <a:spcPct val="3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en-US" sz="4400">
                  <a:effectLst>
                    <a:outerShdw blurRad="38100" dist="38100" dir="2700000" algn="tl">
                      <a:srgbClr val="000000"/>
                    </a:outerShdw>
                  </a:effectLst>
                  <a:latin typeface="Berlin Sans FB" pitchFamily="34" charset="0"/>
                </a:rPr>
                <a:t>36 g </a:t>
              </a:r>
            </a:p>
          </p:txBody>
        </p:sp>
        <p:sp>
          <p:nvSpPr>
            <p:cNvPr id="7184" name="Line 8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4594225" y="3544888"/>
            <a:ext cx="195103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sym typeface="Symbol" pitchFamily="18" charset="2"/>
              </a:rPr>
              <a:t> 100 </a:t>
            </a: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=</a:t>
            </a: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6292850" y="3544888"/>
            <a:ext cx="281781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sym typeface="Symbol" pitchFamily="18" charset="2"/>
              </a:rPr>
              <a:t>77.78% Fe</a:t>
            </a:r>
            <a:endParaRPr lang="en-US" sz="44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itchFamily="34" charset="0"/>
            </a:endParaRPr>
          </a:p>
        </p:txBody>
      </p:sp>
      <p:sp>
        <p:nvSpPr>
          <p:cNvPr id="88081" name="Rectangle 17"/>
          <p:cNvSpPr>
            <a:spLocks noChangeArrowheads="1"/>
          </p:cNvSpPr>
          <p:nvPr/>
        </p:nvSpPr>
        <p:spPr bwMode="auto">
          <a:xfrm>
            <a:off x="1092200" y="5181600"/>
            <a:ext cx="16303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%O =</a:t>
            </a:r>
          </a:p>
        </p:txBody>
      </p:sp>
      <p:grpSp>
        <p:nvGrpSpPr>
          <p:cNvPr id="88082" name="Group 18"/>
          <p:cNvGrpSpPr>
            <a:grpSpLocks/>
          </p:cNvGrpSpPr>
          <p:nvPr/>
        </p:nvGrpSpPr>
        <p:grpSpPr bwMode="auto">
          <a:xfrm>
            <a:off x="2717800" y="4821238"/>
            <a:ext cx="1874838" cy="1511300"/>
            <a:chOff x="1651" y="1725"/>
            <a:chExt cx="1304" cy="952"/>
          </a:xfrm>
        </p:grpSpPr>
        <p:sp>
          <p:nvSpPr>
            <p:cNvPr id="88083" name="Rectangle 19"/>
            <p:cNvSpPr>
              <a:spLocks noChangeArrowheads="1"/>
            </p:cNvSpPr>
            <p:nvPr/>
          </p:nvSpPr>
          <p:spPr bwMode="auto">
            <a:xfrm>
              <a:off x="1687" y="1725"/>
              <a:ext cx="1191" cy="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 eaLnBrk="1" hangingPunct="1"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en-US" sz="4400">
                  <a:effectLst>
                    <a:outerShdw blurRad="38100" dist="38100" dir="2700000" algn="tl">
                      <a:srgbClr val="000000"/>
                    </a:outerShdw>
                  </a:effectLst>
                  <a:latin typeface="Berlin Sans FB" pitchFamily="34" charset="0"/>
                </a:rPr>
                <a:t>8.0 g</a:t>
              </a:r>
            </a:p>
            <a:p>
              <a:pPr marL="342900" indent="-342900" algn="ctr" eaLnBrk="1" hangingPunct="1">
                <a:spcBef>
                  <a:spcPct val="3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en-US" sz="4400">
                  <a:effectLst>
                    <a:outerShdw blurRad="38100" dist="38100" dir="2700000" algn="tl">
                      <a:srgbClr val="000000"/>
                    </a:outerShdw>
                  </a:effectLst>
                  <a:latin typeface="Berlin Sans FB" pitchFamily="34" charset="0"/>
                </a:rPr>
                <a:t>36 g </a:t>
              </a:r>
            </a:p>
          </p:txBody>
        </p:sp>
        <p:sp>
          <p:nvSpPr>
            <p:cNvPr id="7182" name="Line 20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4627563" y="5145088"/>
            <a:ext cx="195103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sym typeface="Symbol" pitchFamily="18" charset="2"/>
              </a:rPr>
              <a:t> 100 </a:t>
            </a: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=</a:t>
            </a:r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6326188" y="5145088"/>
            <a:ext cx="281781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4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sym typeface="Symbol" pitchFamily="18" charset="2"/>
              </a:rPr>
              <a:t>22.22% O</a:t>
            </a:r>
            <a:endParaRPr lang="en-US" sz="440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itchFamily="34" charset="0"/>
            </a:endParaRPr>
          </a:p>
        </p:txBody>
      </p:sp>
      <p:sp>
        <p:nvSpPr>
          <p:cNvPr id="88087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0" y="827088"/>
            <a:ext cx="9144000" cy="21637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sz="4400" smtClean="0"/>
              <a:t>Find the percentage composition of a sample that is </a:t>
            </a:r>
            <a:r>
              <a:rPr lang="en-US" sz="4400" smtClean="0">
                <a:solidFill>
                  <a:srgbClr val="FFFF66"/>
                </a:solidFill>
              </a:rPr>
              <a:t>28 g Fe</a:t>
            </a:r>
            <a:r>
              <a:rPr lang="en-US" sz="4400" smtClean="0"/>
              <a:t> and </a:t>
            </a:r>
            <a:r>
              <a:rPr lang="en-US" sz="4400" smtClean="0">
                <a:solidFill>
                  <a:srgbClr val="FFFF66"/>
                </a:solidFill>
              </a:rPr>
              <a:t>8.0 g O</a:t>
            </a:r>
            <a:r>
              <a:rPr lang="en-US" sz="4400" smtClean="0"/>
              <a:t>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4400" smtClean="0">
                <a:solidFill>
                  <a:srgbClr val="FFFF66"/>
                </a:solidFill>
              </a:rPr>
              <a:t>Total mass?</a:t>
            </a:r>
          </a:p>
        </p:txBody>
      </p:sp>
      <p:sp>
        <p:nvSpPr>
          <p:cNvPr id="88088" name="Rectangle 24"/>
          <p:cNvSpPr>
            <a:spLocks noGrp="1" noChangeArrowheads="1"/>
          </p:cNvSpPr>
          <p:nvPr>
            <p:ph type="title"/>
          </p:nvPr>
        </p:nvSpPr>
        <p:spPr>
          <a:xfrm>
            <a:off x="0" y="-188913"/>
            <a:ext cx="91440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EXAMPLE</a:t>
            </a:r>
            <a:r>
              <a:rPr lang="en-US" smtClean="0"/>
              <a:t>: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5338763" y="2157413"/>
            <a:ext cx="1628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66"/>
                </a:solidFill>
                <a:latin typeface="Times New Roman" panose="02020603050405020304" pitchFamily="18" charset="0"/>
              </a:rPr>
              <a:t>36 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8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 build="p" bldLvl="2" autoUpdateAnimBg="0"/>
      <p:bldP spid="88078" grpId="0" build="p" bldLvl="2" autoUpdateAnimBg="0"/>
      <p:bldP spid="88085" grpId="0" build="p" bldLvl="2" autoUpdateAnimBg="0"/>
      <p:bldP spid="88086" grpId="0" build="p" bldLvl="2" autoUpdateAnimBg="0"/>
      <p:bldP spid="880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093788"/>
            <a:ext cx="8229600" cy="233045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/>
              <a:t>How many </a:t>
            </a:r>
            <a:r>
              <a:rPr lang="en-US" sz="5400" u="sng" smtClean="0">
                <a:solidFill>
                  <a:srgbClr val="FFFF66"/>
                </a:solidFill>
              </a:rPr>
              <a:t>grams</a:t>
            </a:r>
            <a:r>
              <a:rPr lang="en-US" sz="5400" smtClean="0"/>
              <a:t> of copper are in a 38.0-gram sample of Cu</a:t>
            </a:r>
            <a:r>
              <a:rPr lang="en-US" sz="5400" baseline="-25000" smtClean="0"/>
              <a:t>2</a:t>
            </a:r>
            <a:r>
              <a:rPr lang="en-US" sz="5400" smtClean="0"/>
              <a:t>S?</a:t>
            </a:r>
          </a:p>
        </p:txBody>
      </p: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747713" y="4943475"/>
            <a:ext cx="807561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60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(38.0 g Cu</a:t>
            </a:r>
            <a:r>
              <a:rPr lang="en-US" sz="6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2</a:t>
            </a:r>
            <a:r>
              <a:rPr lang="en-US" sz="60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S)(0.79852) = </a:t>
            </a:r>
            <a:r>
              <a:rPr lang="en-US" sz="6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30.3 g Cu</a:t>
            </a:r>
          </a:p>
        </p:txBody>
      </p:sp>
      <p:sp>
        <p:nvSpPr>
          <p:cNvPr id="98323" name="Rectangle 19"/>
          <p:cNvSpPr>
            <a:spLocks noChangeArrowheads="1"/>
          </p:cNvSpPr>
          <p:nvPr/>
        </p:nvSpPr>
        <p:spPr bwMode="auto">
          <a:xfrm>
            <a:off x="676275" y="3627438"/>
            <a:ext cx="807561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60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[Cu</a:t>
            </a:r>
            <a:r>
              <a:rPr lang="en-US" sz="6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2</a:t>
            </a:r>
            <a:r>
              <a:rPr lang="en-US" sz="6000"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S is 79.852% Cu] </a:t>
            </a:r>
          </a:p>
        </p:txBody>
      </p:sp>
      <p:sp>
        <p:nvSpPr>
          <p:cNvPr id="98324" name="Rectangle 20"/>
          <p:cNvSpPr>
            <a:spLocks noGrp="1" noChangeArrowheads="1"/>
          </p:cNvSpPr>
          <p:nvPr>
            <p:ph type="title"/>
          </p:nvPr>
        </p:nvSpPr>
        <p:spPr>
          <a:xfrm>
            <a:off x="50165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/>
              <a:t>EXAMPLE</a:t>
            </a:r>
            <a:r>
              <a:rPr lang="en-US" smtClean="0"/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2" grpId="0"/>
      <p:bldP spid="983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5313363" y="4937125"/>
            <a:ext cx="195103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5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Symbol" pitchFamily="18" charset="2"/>
              </a:rPr>
              <a:t> 100 </a:t>
            </a:r>
            <a:r>
              <a:rPr lang="en-US" sz="45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=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1173163" y="4994275"/>
            <a:ext cx="19970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5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%H</a:t>
            </a:r>
            <a:r>
              <a:rPr lang="en-US" sz="45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2</a:t>
            </a:r>
            <a:r>
              <a:rPr lang="en-US" sz="45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O =</a:t>
            </a:r>
          </a:p>
        </p:txBody>
      </p:sp>
      <p:grpSp>
        <p:nvGrpSpPr>
          <p:cNvPr id="103430" name="Group 6"/>
          <p:cNvGrpSpPr>
            <a:grpSpLocks/>
          </p:cNvGrpSpPr>
          <p:nvPr/>
        </p:nvGrpSpPr>
        <p:grpSpPr bwMode="auto">
          <a:xfrm>
            <a:off x="3008313" y="4752975"/>
            <a:ext cx="2279650" cy="1511300"/>
            <a:chOff x="1903" y="3069"/>
            <a:chExt cx="1436" cy="952"/>
          </a:xfrm>
        </p:grpSpPr>
        <p:sp>
          <p:nvSpPr>
            <p:cNvPr id="103431" name="Rectangle 7"/>
            <p:cNvSpPr>
              <a:spLocks noChangeArrowheads="1"/>
            </p:cNvSpPr>
            <p:nvPr/>
          </p:nvSpPr>
          <p:spPr bwMode="auto">
            <a:xfrm>
              <a:off x="1943" y="3069"/>
              <a:ext cx="1313" cy="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 eaLnBrk="1" hangingPunct="1"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en-US" sz="45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36.04 g</a:t>
              </a:r>
            </a:p>
            <a:p>
              <a:pPr marL="342900" indent="-342900" algn="ctr" eaLnBrk="1" hangingPunct="1">
                <a:spcBef>
                  <a:spcPct val="30000"/>
                </a:spcBef>
                <a:buClr>
                  <a:schemeClr val="hlink"/>
                </a:buClr>
                <a:buSzPct val="90000"/>
                <a:buFont typeface="Wingdings" pitchFamily="2" charset="2"/>
                <a:buNone/>
                <a:defRPr/>
              </a:pPr>
              <a:r>
                <a:rPr lang="en-US" sz="45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147.02 g </a:t>
              </a:r>
            </a:p>
          </p:txBody>
        </p:sp>
        <p:sp>
          <p:nvSpPr>
            <p:cNvPr id="9231" name="Line 8"/>
            <p:cNvSpPr>
              <a:spLocks noChangeShapeType="1"/>
            </p:cNvSpPr>
            <p:nvPr/>
          </p:nvSpPr>
          <p:spPr bwMode="auto">
            <a:xfrm>
              <a:off x="1903" y="3473"/>
              <a:ext cx="143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6851650" y="4865688"/>
            <a:ext cx="189388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5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Symbol" pitchFamily="18" charset="2"/>
              </a:rPr>
              <a:t>24.51%</a:t>
            </a:r>
          </a:p>
          <a:p>
            <a:pPr marL="342900" indent="-342900" algn="ctr" eaLnBrk="1" hangingPunct="1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5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Symbol" pitchFamily="18" charset="2"/>
              </a:rPr>
              <a:t>H</a:t>
            </a:r>
            <a:r>
              <a:rPr lang="en-US" sz="4500" b="1" baseline="-250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Symbol" pitchFamily="18" charset="2"/>
              </a:rPr>
              <a:t>2</a:t>
            </a:r>
            <a:r>
              <a:rPr lang="en-US" sz="45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sym typeface="Symbol" pitchFamily="18" charset="2"/>
              </a:rPr>
              <a:t>O</a:t>
            </a:r>
            <a:endParaRPr lang="en-US" sz="45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168400"/>
            <a:ext cx="8229600" cy="2182813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Find the % composition of </a:t>
            </a:r>
            <a:r>
              <a:rPr lang="en-US" sz="4800" smtClean="0">
                <a:solidFill>
                  <a:srgbClr val="FFFF66"/>
                </a:solidFill>
              </a:rPr>
              <a:t>water</a:t>
            </a:r>
            <a:r>
              <a:rPr lang="en-US" sz="4800" smtClean="0"/>
              <a:t> in calcium chloride dihydrate, </a:t>
            </a:r>
            <a:r>
              <a:rPr lang="en-US" sz="6000" smtClean="0"/>
              <a:t>CaCl</a:t>
            </a:r>
            <a:r>
              <a:rPr lang="en-US" sz="6000" baseline="-25000" smtClean="0"/>
              <a:t>2 </a:t>
            </a:r>
            <a:r>
              <a:rPr lang="en-US" sz="6000" smtClean="0">
                <a:cs typeface="Arial" charset="0"/>
              </a:rPr>
              <a:t>• 2H</a:t>
            </a:r>
            <a:r>
              <a:rPr lang="en-US" sz="6000" baseline="-25000" smtClean="0">
                <a:cs typeface="Arial" charset="0"/>
              </a:rPr>
              <a:t>2</a:t>
            </a:r>
            <a:r>
              <a:rPr lang="en-US" sz="6000" smtClean="0">
                <a:cs typeface="Arial" charset="0"/>
              </a:rPr>
              <a:t>O</a:t>
            </a:r>
            <a:r>
              <a:rPr lang="en-US" sz="6000" smtClean="0"/>
              <a:t>?</a:t>
            </a:r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EXAMPLE</a:t>
            </a:r>
            <a:r>
              <a:rPr lang="en-US" smtClean="0"/>
              <a:t>:</a:t>
            </a:r>
          </a:p>
        </p:txBody>
      </p:sp>
      <p:grpSp>
        <p:nvGrpSpPr>
          <p:cNvPr id="103443" name="Group 19"/>
          <p:cNvGrpSpPr>
            <a:grpSpLocks/>
          </p:cNvGrpSpPr>
          <p:nvPr/>
        </p:nvGrpSpPr>
        <p:grpSpPr bwMode="auto">
          <a:xfrm>
            <a:off x="4224338" y="3873500"/>
            <a:ext cx="3460750" cy="887413"/>
            <a:chOff x="2661" y="2440"/>
            <a:chExt cx="2180" cy="559"/>
          </a:xfrm>
        </p:grpSpPr>
        <p:sp>
          <p:nvSpPr>
            <p:cNvPr id="9228" name="Text Box 14"/>
            <p:cNvSpPr txBox="1">
              <a:spLocks noChangeArrowheads="1"/>
            </p:cNvSpPr>
            <p:nvPr/>
          </p:nvSpPr>
          <p:spPr bwMode="auto">
            <a:xfrm>
              <a:off x="3188" y="2440"/>
              <a:ext cx="165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Mass of water</a:t>
              </a:r>
            </a:p>
          </p:txBody>
        </p:sp>
        <p:sp>
          <p:nvSpPr>
            <p:cNvPr id="9229" name="Line 15"/>
            <p:cNvSpPr>
              <a:spLocks noChangeShapeType="1"/>
            </p:cNvSpPr>
            <p:nvPr/>
          </p:nvSpPr>
          <p:spPr bwMode="auto">
            <a:xfrm flipH="1">
              <a:off x="2661" y="2661"/>
              <a:ext cx="493" cy="33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442" name="Group 18"/>
          <p:cNvGrpSpPr>
            <a:grpSpLocks/>
          </p:cNvGrpSpPr>
          <p:nvPr/>
        </p:nvGrpSpPr>
        <p:grpSpPr bwMode="auto">
          <a:xfrm>
            <a:off x="0" y="5935663"/>
            <a:ext cx="3457575" cy="922337"/>
            <a:chOff x="0" y="3739"/>
            <a:chExt cx="2178" cy="581"/>
          </a:xfrm>
        </p:grpSpPr>
        <p:sp>
          <p:nvSpPr>
            <p:cNvPr id="9226" name="Text Box 16"/>
            <p:cNvSpPr txBox="1">
              <a:spLocks noChangeArrowheads="1"/>
            </p:cNvSpPr>
            <p:nvPr/>
          </p:nvSpPr>
          <p:spPr bwMode="auto">
            <a:xfrm>
              <a:off x="0" y="3955"/>
              <a:ext cx="217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Mass of compound</a:t>
              </a:r>
            </a:p>
          </p:txBody>
        </p:sp>
        <p:sp>
          <p:nvSpPr>
            <p:cNvPr id="9227" name="Line 17"/>
            <p:cNvSpPr>
              <a:spLocks noChangeShapeType="1"/>
            </p:cNvSpPr>
            <p:nvPr/>
          </p:nvSpPr>
          <p:spPr bwMode="auto">
            <a:xfrm flipV="1">
              <a:off x="1280" y="3739"/>
              <a:ext cx="640" cy="24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9" grpId="0" autoUpdateAnimBg="0"/>
      <p:bldP spid="103433" grpId="0" autoUpdateAnimBg="0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2477</TotalTime>
  <Words>220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Berlin Sans FB</vt:lpstr>
      <vt:lpstr>Wingdings</vt:lpstr>
      <vt:lpstr>Calibri</vt:lpstr>
      <vt:lpstr>Times New Roman</vt:lpstr>
      <vt:lpstr>Bernard MT Condensed</vt:lpstr>
      <vt:lpstr>Arial Narrow</vt:lpstr>
      <vt:lpstr>Symbol</vt:lpstr>
      <vt:lpstr>Beam</vt:lpstr>
      <vt:lpstr>Microsoft Equation 3.0</vt:lpstr>
      <vt:lpstr>Formula Calculations (p. 226-233)</vt:lpstr>
      <vt:lpstr>Percentage Composition</vt:lpstr>
      <vt:lpstr>EXAMPLE</vt:lpstr>
      <vt:lpstr>EXAMPLE</vt:lpstr>
      <vt:lpstr>EXAMPLE:</vt:lpstr>
      <vt:lpstr>EXAMPLE:</vt:lpstr>
      <vt:lpstr>EXAMPLE: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13 - Molecular Structure</dc:title>
  <dc:creator>Robert E. Johannesson</dc:creator>
  <cp:lastModifiedBy>GARCIA, XAVIER</cp:lastModifiedBy>
  <cp:revision>189</cp:revision>
  <cp:lastPrinted>2000-01-25T02:31:12Z</cp:lastPrinted>
  <dcterms:created xsi:type="dcterms:W3CDTF">2000-01-04T23:14:30Z</dcterms:created>
  <dcterms:modified xsi:type="dcterms:W3CDTF">2017-11-02T19:56:47Z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>http://www.geocities.com/CollegePark/Locker/3195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16772300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C:\Data\Christy's Stuff\Teaching Stuff\99-00 School Year\Lessons\The Mole</vt:lpwstr>
  </property>
</Properties>
</file>