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99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9EB6D-8990-44E0-8C66-6CA71BBC1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17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6D223-641E-42DC-9CCB-056765A38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92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DC9E-30AB-4B5C-9630-0272E3D1C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5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D42B2-3067-4656-AB11-6CFC65ABD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70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16E6-34A8-4910-A0F1-6795498B3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42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1E23B-771F-403A-AE86-A9E7BDAD6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68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BAB6-AEE1-4369-8FA7-D69F4A26C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5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ACF96-F49B-4B0E-8186-523C4BD72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9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3052B-42DD-4FFB-8CE2-B140A9ADD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35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CCB05-0026-432B-B670-D0591D9DB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1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FD6A6-9618-412D-8AAE-EFBC18EA1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67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99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2B481B-DAB7-4AE0-905F-5EF3FD47ED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Berlin Sans FB" panose="020E0602020502020306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8932863" cy="22526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en-US" sz="6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Empirical and Molecular Formulas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108075"/>
          </a:xfrm>
        </p:spPr>
        <p:txBody>
          <a:bodyPr/>
          <a:lstStyle/>
          <a:p>
            <a:r>
              <a:rPr lang="en-US" altLang="en-US" sz="1000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Unit 6- The Mole</a:t>
            </a:r>
          </a:p>
        </p:txBody>
      </p:sp>
      <p:pic>
        <p:nvPicPr>
          <p:cNvPr id="10244" name="Picture 4" descr="missing_m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748088"/>
            <a:ext cx="3549650" cy="2716212"/>
          </a:xfrm>
          <a:prstGeom prst="rect">
            <a:avLst/>
          </a:prstGeom>
          <a:noFill/>
          <a:ln w="200025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n-US" altLang="en-US"/>
              <a:t>Empirical Formula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52650" y="2243138"/>
            <a:ext cx="36496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600" b="1">
                <a:solidFill>
                  <a:srgbClr val="FFFF66"/>
                </a:solidFill>
              </a:rPr>
              <a:t>C</a:t>
            </a:r>
            <a:r>
              <a:rPr lang="en-US" altLang="en-US" sz="10600" b="1" baseline="-25000">
                <a:solidFill>
                  <a:srgbClr val="FFFF66"/>
                </a:solidFill>
              </a:rPr>
              <a:t>2</a:t>
            </a:r>
            <a:r>
              <a:rPr lang="en-US" altLang="en-US" sz="10600" b="1">
                <a:solidFill>
                  <a:srgbClr val="FFFF66"/>
                </a:solidFill>
              </a:rPr>
              <a:t>H</a:t>
            </a:r>
            <a:r>
              <a:rPr lang="en-US" altLang="en-US" sz="10600" b="1" baseline="-25000">
                <a:solidFill>
                  <a:srgbClr val="FFFF66"/>
                </a:solidFill>
              </a:rPr>
              <a:t>6</a:t>
            </a:r>
            <a:endParaRPr lang="en-US" altLang="en-US" sz="1060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1636713" y="4513263"/>
            <a:ext cx="4900612" cy="2344737"/>
            <a:chOff x="1558" y="3043"/>
            <a:chExt cx="3087" cy="1247"/>
          </a:xfrm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1558" y="3043"/>
              <a:ext cx="3087" cy="1247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240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219" y="3166"/>
              <a:ext cx="1764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6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600" b="1">
                  <a:solidFill>
                    <a:srgbClr val="FF0000"/>
                  </a:solidFill>
                </a:rPr>
                <a:t>CH</a:t>
              </a:r>
              <a:r>
                <a:rPr lang="en-US" altLang="en-US" sz="10600" b="1" baseline="-25000">
                  <a:solidFill>
                    <a:srgbClr val="FF0000"/>
                  </a:solidFill>
                </a:rPr>
                <a:t>3</a:t>
              </a:r>
              <a:endParaRPr lang="en-US" altLang="en-US" sz="10600">
                <a:solidFill>
                  <a:srgbClr val="FF0000"/>
                </a:solidFill>
              </a:endParaRPr>
            </a:p>
          </p:txBody>
        </p:sp>
      </p:grpSp>
      <p:sp>
        <p:nvSpPr>
          <p:cNvPr id="3079" name="AutoShape 7"/>
          <p:cNvSpPr>
            <a:spLocks noChangeArrowheads="1"/>
          </p:cNvSpPr>
          <p:nvPr/>
        </p:nvSpPr>
        <p:spPr bwMode="auto">
          <a:xfrm rot="5400000">
            <a:off x="3651250" y="4089401"/>
            <a:ext cx="1031875" cy="666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916488" y="4035425"/>
            <a:ext cx="3900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1">
                <a:solidFill>
                  <a:schemeClr val="folHlink"/>
                </a:solidFill>
              </a:rPr>
              <a:t>reduce subscripts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855663"/>
            <a:ext cx="8229600" cy="13668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4400"/>
              <a:t>Smallest whole number ratio of atoms in a compound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altLang="en-US"/>
              <a:t>To find Empirical Formulas: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4100"/>
            <a:ext cx="8915400" cy="5499100"/>
          </a:xfrm>
        </p:spPr>
        <p:txBody>
          <a:bodyPr/>
          <a:lstStyle/>
          <a:p>
            <a:pPr marL="517525" indent="-517525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/>
              <a:t>1. Find </a:t>
            </a:r>
            <a:r>
              <a:rPr lang="en-US" altLang="en-US" sz="4400">
                <a:solidFill>
                  <a:srgbClr val="FFFF66"/>
                </a:solidFill>
              </a:rPr>
              <a:t>mass (or %)</a:t>
            </a:r>
            <a:r>
              <a:rPr lang="en-US" altLang="en-US" sz="4400"/>
              <a:t> of each element.</a:t>
            </a:r>
          </a:p>
          <a:p>
            <a:pPr marL="517525" indent="-517525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/>
              <a:t>2. Find </a:t>
            </a:r>
            <a:r>
              <a:rPr lang="en-US" altLang="en-US" sz="4400">
                <a:solidFill>
                  <a:srgbClr val="FFFF66"/>
                </a:solidFill>
              </a:rPr>
              <a:t>moles</a:t>
            </a:r>
            <a:r>
              <a:rPr lang="en-US" altLang="en-US" sz="4400"/>
              <a:t> of each element.</a:t>
            </a:r>
          </a:p>
          <a:p>
            <a:pPr marL="517525" indent="-517525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/>
              <a:t>3. Divide moles by the </a:t>
            </a:r>
            <a:r>
              <a:rPr lang="en-US" altLang="en-US" sz="4400">
                <a:solidFill>
                  <a:srgbClr val="FFFF66"/>
                </a:solidFill>
              </a:rPr>
              <a:t>smallest #</a:t>
            </a:r>
            <a:r>
              <a:rPr lang="en-US" altLang="en-US" sz="4400"/>
              <a:t> to find subscripts.</a:t>
            </a:r>
          </a:p>
          <a:p>
            <a:pPr marL="517525" indent="-517525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/>
              <a:t>4. To get a whole number, multiply subscripts by 2, 3, or 4 (when necessary)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Empirical Formula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/>
              <a:t>Find the empirical formula for a sample of 25.9% N and 74.1% O.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76325" y="3232150"/>
            <a:ext cx="17160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25.9 g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1120775" y="3116263"/>
            <a:ext cx="3317875" cy="1693862"/>
            <a:chOff x="706" y="1963"/>
            <a:chExt cx="2090" cy="1067"/>
          </a:xfrm>
        </p:grpSpPr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706" y="2497"/>
              <a:ext cx="209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684" y="1963"/>
              <a:ext cx="0" cy="106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673350" y="3249613"/>
            <a:ext cx="3035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1 mol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sz="3600"/>
              <a:t>14.01 g 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21188" y="3340100"/>
            <a:ext cx="40767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= 1.85 mol N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1981200" y="3276600"/>
            <a:ext cx="2216150" cy="1374775"/>
            <a:chOff x="1393" y="2086"/>
            <a:chExt cx="1396" cy="866"/>
          </a:xfrm>
        </p:grpSpPr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H="1">
              <a:off x="1393" y="208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2551" y="259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079500" y="5041900"/>
            <a:ext cx="17160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74.1 g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676525" y="5059363"/>
            <a:ext cx="3035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1 mol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sz="3600"/>
              <a:t>16.00 g 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386263" y="5175250"/>
            <a:ext cx="40767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= 4.63 mol O</a:t>
            </a:r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2057400" y="5105400"/>
            <a:ext cx="2203450" cy="1374775"/>
            <a:chOff x="1395" y="3226"/>
            <a:chExt cx="1388" cy="866"/>
          </a:xfrm>
        </p:grpSpPr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>
              <a:off x="1395" y="322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H="1">
              <a:off x="2545" y="373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1123950" y="4937125"/>
            <a:ext cx="3292475" cy="1717675"/>
            <a:chOff x="708" y="3110"/>
            <a:chExt cx="2230" cy="1082"/>
          </a:xfrm>
        </p:grpSpPr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708" y="3651"/>
              <a:ext cx="223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1758" y="3110"/>
              <a:ext cx="0" cy="108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4764088" y="3940175"/>
            <a:ext cx="2662237" cy="2679700"/>
            <a:chOff x="3066" y="2656"/>
            <a:chExt cx="1562" cy="1688"/>
          </a:xfrm>
        </p:grpSpPr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3185" y="2656"/>
              <a:ext cx="1290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6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folHlink"/>
                  </a:solidFill>
                </a:rPr>
                <a:t>1.85 mol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3188" y="3846"/>
              <a:ext cx="1290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6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folHlink"/>
                  </a:solidFill>
                </a:rPr>
                <a:t>1.85 mol</a:t>
              </a:r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3066" y="3850"/>
              <a:ext cx="154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085" y="2683"/>
              <a:ext cx="154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7345363" y="3643313"/>
            <a:ext cx="14287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= </a:t>
            </a:r>
            <a:r>
              <a:rPr lang="en-US" altLang="en-US" sz="3600">
                <a:solidFill>
                  <a:srgbClr val="FFFF66"/>
                </a:solidFill>
              </a:rPr>
              <a:t>1 N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7297738" y="5492750"/>
            <a:ext cx="18462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= </a:t>
            </a:r>
            <a:r>
              <a:rPr lang="en-US" altLang="en-US" sz="3600">
                <a:solidFill>
                  <a:srgbClr val="FFFF66"/>
                </a:solidFill>
              </a:rPr>
              <a:t>2.5 O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152400" y="3505200"/>
            <a:ext cx="1066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66"/>
                </a:solidFill>
              </a:rPr>
              <a:t>N=</a:t>
            </a: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228600" y="5410200"/>
            <a:ext cx="1219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66"/>
                </a:solidFill>
              </a:rPr>
              <a:t>O=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8" grpId="0" autoUpdateAnimBg="0"/>
      <p:bldP spid="5129" grpId="0" build="p" bldLvl="2" autoUpdateAnimBg="0"/>
      <p:bldP spid="5133" grpId="0" autoUpdateAnimBg="0"/>
      <p:bldP spid="5134" grpId="0" autoUpdateAnimBg="0"/>
      <p:bldP spid="5135" grpId="0" build="p" bldLvl="2" autoUpdateAnimBg="0"/>
      <p:bldP spid="5147" grpId="0" build="p" bldLvl="2" autoUpdateAnimBg="0"/>
      <p:bldP spid="5148" grpId="0" build="p" bldLvl="2" autoUpdateAnimBg="0"/>
      <p:bldP spid="5150" grpId="0" build="p" bldLvl="2" autoUpdateAnimBg="0"/>
      <p:bldP spid="515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Empirical Formula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7650" y="1012825"/>
            <a:ext cx="3690938" cy="170973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9300" b="1">
                <a:solidFill>
                  <a:srgbClr val="FFFF66"/>
                </a:solidFill>
              </a:rPr>
              <a:t>N</a:t>
            </a:r>
            <a:r>
              <a:rPr lang="en-US" altLang="en-US" sz="9300" b="1" baseline="-25000">
                <a:solidFill>
                  <a:srgbClr val="FFFF66"/>
                </a:solidFill>
              </a:rPr>
              <a:t>1</a:t>
            </a:r>
            <a:r>
              <a:rPr lang="en-US" altLang="en-US" sz="9300" b="1">
                <a:solidFill>
                  <a:srgbClr val="FFFF66"/>
                </a:solidFill>
              </a:rPr>
              <a:t>O</a:t>
            </a:r>
            <a:r>
              <a:rPr lang="en-US" altLang="en-US" sz="9300" b="1" baseline="-25000">
                <a:solidFill>
                  <a:srgbClr val="FFFF66"/>
                </a:solidFill>
              </a:rPr>
              <a:t>2.5</a:t>
            </a:r>
            <a:endParaRPr lang="en-US" altLang="en-US" b="1">
              <a:solidFill>
                <a:srgbClr val="FFFF66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2514600"/>
            <a:ext cx="7772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4400"/>
              <a:t>Need to make the subscripts whole numbers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343400" y="3200400"/>
            <a:ext cx="454501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4400">
                <a:sym typeface="Symbol" panose="05050102010706020507" pitchFamily="18" charset="2"/>
              </a:rPr>
              <a:t> </a:t>
            </a:r>
            <a:r>
              <a:rPr lang="en-US" altLang="en-US" sz="4400">
                <a:solidFill>
                  <a:srgbClr val="FFFF66"/>
                </a:solidFill>
                <a:sym typeface="Symbol" panose="05050102010706020507" pitchFamily="18" charset="2"/>
              </a:rPr>
              <a:t>multiply by 2</a:t>
            </a:r>
            <a:endParaRPr lang="en-US" altLang="en-US" sz="4400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514600" y="4114800"/>
            <a:ext cx="4738688" cy="2743200"/>
            <a:chOff x="1582" y="2621"/>
            <a:chExt cx="3117" cy="1699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1582" y="2621"/>
              <a:ext cx="3117" cy="1699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958" y="2988"/>
              <a:ext cx="2325" cy="1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6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10600" b="1">
                  <a:solidFill>
                    <a:srgbClr val="FF0000"/>
                  </a:solidFill>
                </a:rPr>
                <a:t>N</a:t>
              </a:r>
              <a:r>
                <a:rPr lang="en-US" altLang="en-US" sz="10600" b="1" baseline="-25000">
                  <a:solidFill>
                    <a:srgbClr val="FF0000"/>
                  </a:solidFill>
                </a:rPr>
                <a:t>2</a:t>
              </a:r>
              <a:r>
                <a:rPr lang="en-US" altLang="en-US" sz="10600" b="1">
                  <a:solidFill>
                    <a:srgbClr val="FF0000"/>
                  </a:solidFill>
                </a:rPr>
                <a:t>O</a:t>
              </a:r>
              <a:r>
                <a:rPr lang="en-US" altLang="en-US" sz="10600" b="1" baseline="-25000">
                  <a:solidFill>
                    <a:srgbClr val="FF0000"/>
                  </a:solidFill>
                </a:rPr>
                <a:t>5</a:t>
              </a:r>
              <a:endParaRPr lang="en-US" altLang="en-US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 advAuto="0"/>
      <p:bldP spid="6148" grpId="0" build="p" autoUpdateAnimBg="0"/>
      <p:bldP spid="61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Molecular Formula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xfrm>
            <a:off x="0" y="1187450"/>
            <a:ext cx="9144000" cy="1587500"/>
          </a:xfrm>
        </p:spPr>
        <p:txBody>
          <a:bodyPr/>
          <a:lstStyle/>
          <a:p>
            <a:pPr marL="339725" indent="-339725">
              <a:spcBef>
                <a:spcPct val="0"/>
              </a:spcBef>
            </a:pPr>
            <a:r>
              <a:rPr lang="en-US" altLang="en-US" sz="4400"/>
              <a:t>“True Formula” - the actual number of atoms in a compound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30713" y="2322513"/>
            <a:ext cx="4497387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500" b="1">
                <a:solidFill>
                  <a:srgbClr val="FFFF66"/>
                </a:solidFill>
              </a:rPr>
              <a:t>CH</a:t>
            </a:r>
            <a:r>
              <a:rPr lang="en-US" altLang="en-US" sz="8500" b="1" baseline="-25000">
                <a:solidFill>
                  <a:srgbClr val="FFFF66"/>
                </a:solidFill>
              </a:rPr>
              <a:t>3</a:t>
            </a:r>
            <a:endParaRPr lang="en-US" altLang="en-US" sz="85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417888" y="4522788"/>
            <a:ext cx="5468937" cy="2155825"/>
          </a:xfrm>
          <a:prstGeom prst="star16">
            <a:avLst>
              <a:gd name="adj" fmla="val 37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67225" y="4578350"/>
            <a:ext cx="376713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500" b="1">
                <a:solidFill>
                  <a:srgbClr val="FF0000"/>
                </a:solidFill>
              </a:rPr>
              <a:t>C</a:t>
            </a:r>
            <a:r>
              <a:rPr lang="en-US" altLang="en-US" sz="8500" b="1" baseline="-25000">
                <a:solidFill>
                  <a:srgbClr val="FF0000"/>
                </a:solidFill>
              </a:rPr>
              <a:t>2</a:t>
            </a:r>
            <a:r>
              <a:rPr lang="en-US" altLang="en-US" sz="8500" b="1">
                <a:solidFill>
                  <a:srgbClr val="FF0000"/>
                </a:solidFill>
              </a:rPr>
              <a:t>H</a:t>
            </a:r>
            <a:r>
              <a:rPr lang="en-US" altLang="en-US" sz="8500" b="1" baseline="-25000">
                <a:solidFill>
                  <a:srgbClr val="FF0000"/>
                </a:solidFill>
              </a:rPr>
              <a:t>6</a:t>
            </a:r>
            <a:endParaRPr lang="en-US" altLang="en-US" sz="8500">
              <a:solidFill>
                <a:srgbClr val="FF0000"/>
              </a:solidFill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5400000">
            <a:off x="5735637" y="3967163"/>
            <a:ext cx="1260475" cy="666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282700" y="2417763"/>
            <a:ext cx="2397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FF66"/>
                </a:solidFill>
              </a:rPr>
              <a:t>empirical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FF66"/>
                </a:solidFill>
              </a:rPr>
              <a:t>formula</a:t>
            </a:r>
            <a:endParaRPr lang="en-US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282700" y="4967288"/>
            <a:ext cx="26273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FF66"/>
                </a:solidFill>
              </a:rPr>
              <a:t>molecular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FF66"/>
                </a:solidFill>
              </a:rPr>
              <a:t>formula</a:t>
            </a:r>
            <a:endParaRPr lang="en-US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691313" y="3957638"/>
            <a:ext cx="547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1">
                <a:solidFill>
                  <a:schemeClr val="folHlink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5" grpId="0" animBg="1"/>
      <p:bldP spid="7176" grpId="0" autoUpdateAnimBg="0"/>
      <p:bldP spid="717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881063"/>
          </a:xfrm>
        </p:spPr>
        <p:txBody>
          <a:bodyPr/>
          <a:lstStyle/>
          <a:p>
            <a:r>
              <a:rPr lang="en-US" altLang="en-US"/>
              <a:t>C. Molecular Formula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769938"/>
            <a:ext cx="8942387" cy="3690937"/>
          </a:xfrm>
        </p:spPr>
        <p:txBody>
          <a:bodyPr/>
          <a:lstStyle/>
          <a:p>
            <a:pPr marL="579438" indent="-579438">
              <a:lnSpc>
                <a:spcPct val="90000"/>
              </a:lnSpc>
              <a:buFontTx/>
              <a:buNone/>
            </a:pPr>
            <a:r>
              <a:rPr lang="en-US" altLang="en-US"/>
              <a:t>1. Find the empirical formula.</a:t>
            </a:r>
          </a:p>
          <a:p>
            <a:pPr marL="579438" indent="-579438">
              <a:lnSpc>
                <a:spcPct val="90000"/>
              </a:lnSpc>
              <a:buFontTx/>
              <a:buNone/>
            </a:pPr>
            <a:r>
              <a:rPr lang="en-US" altLang="en-US"/>
              <a:t>2. Find the empirical formula </a:t>
            </a:r>
            <a:r>
              <a:rPr lang="en-US" altLang="en-US">
                <a:solidFill>
                  <a:srgbClr val="FFFF66"/>
                </a:solidFill>
              </a:rPr>
              <a:t>mass.</a:t>
            </a:r>
          </a:p>
          <a:p>
            <a:pPr marL="579438" indent="-579438">
              <a:lnSpc>
                <a:spcPct val="90000"/>
              </a:lnSpc>
              <a:buFontTx/>
              <a:buNone/>
            </a:pPr>
            <a:r>
              <a:rPr lang="en-US" altLang="en-US"/>
              <a:t>3. Divide the </a:t>
            </a:r>
            <a:r>
              <a:rPr lang="en-US" altLang="en-US">
                <a:solidFill>
                  <a:srgbClr val="FFFF66"/>
                </a:solidFill>
              </a:rPr>
              <a:t>molecular mass</a:t>
            </a:r>
            <a:r>
              <a:rPr lang="en-US" altLang="en-US"/>
              <a:t> by the </a:t>
            </a:r>
            <a:r>
              <a:rPr lang="en-US" altLang="en-US">
                <a:solidFill>
                  <a:srgbClr val="FFFF66"/>
                </a:solidFill>
              </a:rPr>
              <a:t>empirical mass</a:t>
            </a:r>
            <a:r>
              <a:rPr lang="en-US" altLang="en-US"/>
              <a:t>.</a:t>
            </a:r>
          </a:p>
          <a:p>
            <a:pPr marL="579438" indent="-579438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579438" indent="-579438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579438" indent="-579438">
              <a:lnSpc>
                <a:spcPct val="90000"/>
              </a:lnSpc>
              <a:buFontTx/>
              <a:buNone/>
            </a:pPr>
            <a:r>
              <a:rPr lang="en-US" altLang="en-US"/>
              <a:t>4. Multiply the Empirical Formula          by </a:t>
            </a:r>
            <a:r>
              <a:rPr lang="en-US" altLang="en-US" i="1"/>
              <a:t>n</a:t>
            </a:r>
            <a:r>
              <a:rPr lang="en-US" altLang="en-US"/>
              <a:t>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648200" y="2971800"/>
          <a:ext cx="345122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971800"/>
                        <a:ext cx="3451225" cy="14970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779963" y="5354638"/>
          <a:ext cx="2852737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431640" imgH="228600" progId="Equation.3">
                  <p:embed/>
                </p:oleObj>
              </mc:Choice>
              <mc:Fallback>
                <p:oleObj name="Equation" r:id="rId5" imgW="4316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5354638"/>
                        <a:ext cx="2852737" cy="150336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C. Molecular Formula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24209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The empirical formula for ethylene is </a:t>
            </a:r>
            <a:r>
              <a:rPr lang="en-US" altLang="en-US">
                <a:solidFill>
                  <a:srgbClr val="FFFF00"/>
                </a:solidFill>
              </a:rPr>
              <a:t>CH</a:t>
            </a:r>
            <a:r>
              <a:rPr lang="en-US" altLang="en-US" baseline="-25000">
                <a:solidFill>
                  <a:srgbClr val="FFFF00"/>
                </a:solidFill>
              </a:rPr>
              <a:t>2</a:t>
            </a:r>
            <a:r>
              <a:rPr lang="en-US" altLang="en-US"/>
              <a:t>. Find the molecular formula if the molecular mass is </a:t>
            </a:r>
            <a:r>
              <a:rPr lang="en-US" altLang="en-US">
                <a:solidFill>
                  <a:srgbClr val="FFFF00"/>
                </a:solidFill>
              </a:rPr>
              <a:t>28.1 g/mol</a:t>
            </a:r>
            <a:r>
              <a:rPr lang="en-US" altLang="en-US"/>
              <a:t>?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374900" y="4276725"/>
            <a:ext cx="3738563" cy="1511300"/>
            <a:chOff x="1651" y="1725"/>
            <a:chExt cx="1304" cy="952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6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/>
                <a:t>28.1 g/mol</a:t>
              </a:r>
            </a:p>
            <a:p>
              <a:pPr algn="ctr">
                <a:spcBef>
                  <a:spcPct val="30000"/>
                </a:spcBef>
                <a:buFontTx/>
                <a:buNone/>
              </a:pPr>
              <a:r>
                <a:rPr lang="en-US" altLang="en-US" sz="3600"/>
                <a:t>14.03 g/mol 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35688" y="4495800"/>
            <a:ext cx="19510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= 2.00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71538" y="3432175"/>
            <a:ext cx="71437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ym typeface="Symbol" panose="05050102010706020507" pitchFamily="18" charset="2"/>
              </a:rPr>
              <a:t>empirical mass = 14.03 g/mol</a:t>
            </a:r>
            <a:endParaRPr lang="en-US" altLang="en-US" sz="36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105025" y="5715000"/>
            <a:ext cx="5888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100">
                <a:solidFill>
                  <a:srgbClr val="FFFF66"/>
                </a:solidFill>
                <a:sym typeface="Symbol" panose="05050102010706020507" pitchFamily="18" charset="2"/>
              </a:rPr>
              <a:t>(CH</a:t>
            </a:r>
            <a:r>
              <a:rPr lang="en-US" altLang="en-US" sz="5100" baseline="-25000">
                <a:solidFill>
                  <a:srgbClr val="FFFF66"/>
                </a:solidFill>
                <a:sym typeface="Symbol" panose="05050102010706020507" pitchFamily="18" charset="2"/>
              </a:rPr>
              <a:t>2</a:t>
            </a:r>
            <a:r>
              <a:rPr lang="en-US" altLang="en-US" sz="5100">
                <a:solidFill>
                  <a:srgbClr val="FFFF66"/>
                </a:solidFill>
                <a:sym typeface="Symbol" panose="05050102010706020507" pitchFamily="18" charset="2"/>
              </a:rPr>
              <a:t>)</a:t>
            </a:r>
            <a:r>
              <a:rPr lang="en-US" altLang="en-US" sz="5100" baseline="-25000">
                <a:solidFill>
                  <a:srgbClr val="FFFF66"/>
                </a:solidFill>
                <a:sym typeface="Symbol" panose="05050102010706020507" pitchFamily="18" charset="2"/>
              </a:rPr>
              <a:t>2 </a:t>
            </a:r>
            <a:r>
              <a:rPr lang="en-US" altLang="en-US" sz="5100">
                <a:solidFill>
                  <a:srgbClr val="FFFF66"/>
                </a:solidFill>
                <a:sym typeface="Symbol" panose="05050102010706020507" pitchFamily="18" charset="2"/>
              </a:rPr>
              <a:t> C</a:t>
            </a:r>
            <a:r>
              <a:rPr lang="en-US" altLang="en-US" sz="5100" baseline="-25000">
                <a:solidFill>
                  <a:srgbClr val="FFFF66"/>
                </a:solidFill>
                <a:sym typeface="Symbol" panose="05050102010706020507" pitchFamily="18" charset="2"/>
              </a:rPr>
              <a:t>2</a:t>
            </a:r>
            <a:r>
              <a:rPr lang="en-US" altLang="en-US" sz="5100">
                <a:solidFill>
                  <a:srgbClr val="FFFF66"/>
                </a:solidFill>
                <a:sym typeface="Symbol" panose="05050102010706020507" pitchFamily="18" charset="2"/>
              </a:rPr>
              <a:t>H</a:t>
            </a:r>
            <a:r>
              <a:rPr lang="en-US" altLang="en-US" sz="5100" baseline="-25000">
                <a:solidFill>
                  <a:srgbClr val="FFFF66"/>
                </a:solidFill>
                <a:sym typeface="Symbol" panose="05050102010706020507" pitchFamily="18" charset="2"/>
              </a:rPr>
              <a:t>4</a:t>
            </a:r>
            <a:endParaRPr lang="en-US" altLang="en-US" sz="51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bldLvl="2" autoUpdateAnimBg="0"/>
      <p:bldP spid="9224" grpId="0" autoUpdateAnimBg="0"/>
      <p:bldP spid="9225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Berlin Sans FB</vt:lpstr>
      <vt:lpstr>Bernard MT Condensed</vt:lpstr>
      <vt:lpstr>Times New Roman</vt:lpstr>
      <vt:lpstr>Symbol</vt:lpstr>
      <vt:lpstr>Default Design</vt:lpstr>
      <vt:lpstr>Microsoft Equation 3.0</vt:lpstr>
      <vt:lpstr>Empirical and Molecular Formulas</vt:lpstr>
      <vt:lpstr>Empirical Formula</vt:lpstr>
      <vt:lpstr>To find Empirical Formulas:</vt:lpstr>
      <vt:lpstr>Empirical Formula Example</vt:lpstr>
      <vt:lpstr>Empirical Formula</vt:lpstr>
      <vt:lpstr>Molecular Formula</vt:lpstr>
      <vt:lpstr>C. Molecular Formula</vt:lpstr>
      <vt:lpstr>C. Molecular Formula</vt:lpstr>
    </vt:vector>
  </TitlesOfParts>
  <Company>Northside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Northside ISD</dc:creator>
  <cp:lastModifiedBy>GARCIA, XAVIER</cp:lastModifiedBy>
  <cp:revision>6</cp:revision>
  <dcterms:created xsi:type="dcterms:W3CDTF">2009-01-15T17:50:13Z</dcterms:created>
  <dcterms:modified xsi:type="dcterms:W3CDTF">2017-11-02T19:57:26Z</dcterms:modified>
</cp:coreProperties>
</file>