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7D752-0B7A-414E-9742-1E044CF2A5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8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F6CEE-022E-49F2-8419-F4AE6AC1CB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821B5-0B19-4DA4-8D34-942E230D1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80110-CA7F-445F-B1B7-9F1F5C28A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01601-5622-4208-967E-AC5B2613A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B5C6A-7A5B-4707-BC10-0931A5A07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D047B-24A1-4774-A1C4-8112472F6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8890-269F-456D-B624-2E51AD89C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1DF1-4507-485B-BB62-C43992717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1CE11-0E24-473B-9B80-0048842A5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C1A53-770C-48EF-BFC0-802CBE454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7F613-342D-426B-B817-64F0D7A1E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2D08E1-F552-4FD9-9655-472E6FC8FD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229600" cy="3962400"/>
          </a:xfrm>
        </p:spPr>
        <p:txBody>
          <a:bodyPr/>
          <a:lstStyle/>
          <a:p>
            <a:r>
              <a:rPr lang="en-US" sz="5400" b="0">
                <a:latin typeface="Kristen ITC" pitchFamily="66" charset="0"/>
                <a:cs typeface="Times New Roman" pitchFamily="18" charset="0"/>
              </a:rPr>
              <a:t>Unit 2- Measurements-</a:t>
            </a:r>
            <a:br>
              <a:rPr lang="en-US" sz="5400" b="0">
                <a:latin typeface="Kristen ITC" pitchFamily="66" charset="0"/>
                <a:cs typeface="Times New Roman" pitchFamily="18" charset="0"/>
              </a:rPr>
            </a:br>
            <a:r>
              <a:rPr lang="en-US" sz="5400" b="0">
                <a:latin typeface="Kristen ITC" pitchFamily="66" charset="0"/>
                <a:cs typeface="Times New Roman" pitchFamily="18" charset="0"/>
              </a:rPr>
              <a:t/>
            </a:r>
            <a:br>
              <a:rPr lang="en-US" sz="5400" b="0">
                <a:latin typeface="Kristen ITC" pitchFamily="66" charset="0"/>
                <a:cs typeface="Times New Roman" pitchFamily="18" charset="0"/>
              </a:rPr>
            </a:br>
            <a:r>
              <a:rPr lang="en-US" sz="5400" b="0">
                <a:latin typeface="Kristen ITC" pitchFamily="66" charset="0"/>
                <a:cs typeface="Times New Roman" pitchFamily="18" charset="0"/>
              </a:rPr>
              <a:t> Accuracy</a:t>
            </a:r>
            <a:br>
              <a:rPr lang="en-US" sz="5400" b="0">
                <a:latin typeface="Kristen ITC" pitchFamily="66" charset="0"/>
                <a:cs typeface="Times New Roman" pitchFamily="18" charset="0"/>
              </a:rPr>
            </a:br>
            <a:r>
              <a:rPr lang="en-US" sz="5400" b="0">
                <a:latin typeface="Kristen ITC" pitchFamily="66" charset="0"/>
                <a:cs typeface="Times New Roman" pitchFamily="18" charset="0"/>
              </a:rPr>
              <a:t>Precision</a:t>
            </a:r>
            <a:br>
              <a:rPr lang="en-US" sz="5400" b="0">
                <a:latin typeface="Kristen ITC" pitchFamily="66" charset="0"/>
                <a:cs typeface="Times New Roman" pitchFamily="18" charset="0"/>
              </a:rPr>
            </a:br>
            <a:r>
              <a:rPr lang="en-US" sz="5400" b="0">
                <a:latin typeface="Kristen ITC" pitchFamily="66" charset="0"/>
                <a:cs typeface="Times New Roman" pitchFamily="18" charset="0"/>
              </a:rPr>
              <a:t>% Error</a:t>
            </a:r>
            <a:r>
              <a:rPr lang="en-US" sz="5400" b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838200"/>
          </a:xfrm>
        </p:spPr>
        <p:txBody>
          <a:bodyPr/>
          <a:lstStyle/>
          <a:p>
            <a:r>
              <a:rPr lang="en-US" sz="5400">
                <a:solidFill>
                  <a:srgbClr val="FFCC00"/>
                </a:solidFill>
                <a:latin typeface="Kristen ITC" pitchFamily="66" charset="0"/>
              </a:rPr>
              <a:t>Accuracy vs. Precision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202088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70000"/>
              </a:spcBef>
            </a:pPr>
            <a:r>
              <a:rPr lang="en-US" sz="4400" u="sng"/>
              <a:t>Accuracy</a:t>
            </a:r>
            <a:r>
              <a:rPr lang="en-US" sz="4400"/>
              <a:t> </a:t>
            </a:r>
            <a:r>
              <a:rPr lang="en-US" sz="4400" b="0"/>
              <a:t>- how close a measurement is to the </a:t>
            </a:r>
            <a:r>
              <a:rPr lang="en-US" sz="4400" b="0" u="sng"/>
              <a:t>accepted value</a:t>
            </a:r>
            <a:endParaRPr lang="en-US" sz="4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15975" y="5230813"/>
            <a:ext cx="7643813" cy="1408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chemeClr val="tx2"/>
                </a:solidFill>
                <a:latin typeface="Arial" charset="0"/>
              </a:rPr>
              <a:t>PRECISE = CONSISTENT or </a:t>
            </a:r>
          </a:p>
          <a:p>
            <a:pPr algn="ctr" eaLnBrk="0" hangingPunct="0"/>
            <a:r>
              <a:rPr lang="en-US" sz="4000" b="1">
                <a:solidFill>
                  <a:schemeClr val="tx2"/>
                </a:solidFill>
                <a:latin typeface="Arial" charset="0"/>
              </a:rPr>
              <a:t>REPRODUCIBLE</a:t>
            </a:r>
            <a:endParaRPr lang="en-US" b="1">
              <a:solidFill>
                <a:schemeClr val="tx2"/>
              </a:solidFill>
              <a:latin typeface="20th Century Font" pitchFamily="2" charset="0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731838" y="2943225"/>
            <a:ext cx="7789862" cy="809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4000" b="1">
                <a:solidFill>
                  <a:schemeClr val="tx2"/>
                </a:solidFill>
                <a:latin typeface="Arial" charset="0"/>
              </a:rPr>
              <a:t>ACCURATE = CORRECTNESS</a:t>
            </a:r>
            <a:endParaRPr lang="en-US">
              <a:solidFill>
                <a:schemeClr val="tx2"/>
              </a:solidFill>
              <a:latin typeface="20th Century Font" pitchFamily="2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983038"/>
            <a:ext cx="884713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90000"/>
              </a:lnSpc>
              <a:spcBef>
                <a:spcPct val="70000"/>
              </a:spcBef>
              <a:buClr>
                <a:schemeClr val="bg1"/>
              </a:buClr>
              <a:buFontTx/>
              <a:buChar char="•"/>
            </a:pPr>
            <a:r>
              <a:rPr kumimoji="1" lang="en-US" sz="4200" b="1" u="sng">
                <a:solidFill>
                  <a:schemeClr val="bg1"/>
                </a:solidFill>
                <a:latin typeface="Arial" charset="0"/>
              </a:rPr>
              <a:t>Precision</a:t>
            </a:r>
            <a:r>
              <a:rPr kumimoji="1" lang="en-US" sz="4200">
                <a:solidFill>
                  <a:schemeClr val="bg1"/>
                </a:solidFill>
                <a:latin typeface="Arial" charset="0"/>
              </a:rPr>
              <a:t> - how </a:t>
            </a:r>
            <a:r>
              <a:rPr kumimoji="1" lang="en-US" sz="4200" u="sng">
                <a:solidFill>
                  <a:schemeClr val="bg1"/>
                </a:solidFill>
                <a:latin typeface="Arial" charset="0"/>
              </a:rPr>
              <a:t>close</a:t>
            </a:r>
            <a:r>
              <a:rPr kumimoji="1" lang="en-US" sz="4200">
                <a:solidFill>
                  <a:schemeClr val="bg1"/>
                </a:solidFill>
                <a:latin typeface="Arial" charset="0"/>
              </a:rPr>
              <a:t> a series of measurements are to </a:t>
            </a:r>
            <a:r>
              <a:rPr kumimoji="1" lang="en-US" sz="4200" u="sng">
                <a:solidFill>
                  <a:schemeClr val="bg1"/>
                </a:solidFill>
                <a:latin typeface="Arial" charset="0"/>
              </a:rPr>
              <a:t>each other</a:t>
            </a:r>
            <a:endParaRPr kumimoji="1" lang="en-US" sz="4200" b="1" u="sng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nimBg="1" autoUpdateAnimBg="0"/>
      <p:bldP spid="4101" grpId="0" animBg="1" autoUpdateAnimBg="0"/>
      <p:bldP spid="410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g017"/>
          <p:cNvPicPr>
            <a:picLocks noChangeAspect="1" noChangeArrowheads="1"/>
          </p:cNvPicPr>
          <p:nvPr/>
        </p:nvPicPr>
        <p:blipFill>
          <a:blip r:embed="rId2"/>
          <a:srcRect t="232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49238" y="1343025"/>
            <a:ext cx="18161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3200" b="1">
                <a:latin typeface="Arial Narrow" pitchFamily="34" charset="0"/>
              </a:rPr>
              <a:t>Accurate &amp; Precise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6213" y="4286250"/>
            <a:ext cx="1816100" cy="155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3200" b="1">
                <a:latin typeface="Arial Narrow" pitchFamily="34" charset="0"/>
              </a:rPr>
              <a:t>Precise, not accurate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327900" y="1209675"/>
            <a:ext cx="1816100" cy="155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3200" b="1">
                <a:latin typeface="Arial Narrow" pitchFamily="34" charset="0"/>
              </a:rPr>
              <a:t>Accurate, not Precise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327900" y="4141788"/>
            <a:ext cx="1816100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 sz="3200" b="1">
                <a:latin typeface="Arial Narrow" pitchFamily="34" charset="0"/>
              </a:rPr>
              <a:t>Neither Accurate nor Precise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876800" y="5715000"/>
            <a:ext cx="1447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724400" y="5105400"/>
            <a:ext cx="1447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562600" y="4800600"/>
            <a:ext cx="1447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800">
                <a:solidFill>
                  <a:srgbClr val="FFCC00"/>
                </a:solidFill>
                <a:latin typeface="Kristen ITC" pitchFamily="66" charset="0"/>
              </a:rPr>
              <a:t>Example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943600"/>
          </a:xfrm>
        </p:spPr>
        <p:txBody>
          <a:bodyPr/>
          <a:lstStyle/>
          <a:p>
            <a:pPr marL="457200" indent="-457200" algn="ctr">
              <a:lnSpc>
                <a:spcPct val="90000"/>
              </a:lnSpc>
              <a:buFontTx/>
              <a:buNone/>
            </a:pPr>
            <a:r>
              <a:rPr lang="en-US" sz="4800">
                <a:cs typeface="Times New Roman" pitchFamily="18" charset="0"/>
              </a:rPr>
              <a:t>To determine the density of a certain metal alloy, a chemist measures the mass and volume of each of four different samples of the alloy. </a:t>
            </a:r>
            <a:r>
              <a:rPr lang="en-US" sz="4800">
                <a:solidFill>
                  <a:srgbClr val="FFCC00"/>
                </a:solidFill>
                <a:cs typeface="Times New Roman" pitchFamily="18" charset="0"/>
              </a:rPr>
              <a:t>The chemist obtains the density values shown in the following table</a:t>
            </a:r>
            <a:r>
              <a:rPr lang="en-US" sz="4800">
                <a:cs typeface="Times New Roman" pitchFamily="18" charset="0"/>
              </a:rPr>
              <a:t>:</a:t>
            </a:r>
            <a:endParaRPr lang="en-US"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800">
                <a:solidFill>
                  <a:srgbClr val="FFCC00"/>
                </a:solidFill>
                <a:latin typeface="Kristen ITC" pitchFamily="66" charset="0"/>
              </a:rPr>
              <a:t>Example Problem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30263" y="1465263"/>
            <a:ext cx="2498725" cy="989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Sample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28988" y="1465263"/>
            <a:ext cx="5230812" cy="989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Density (measured)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830263" y="2454275"/>
            <a:ext cx="2498725" cy="990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1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28988" y="2454275"/>
            <a:ext cx="5230812" cy="990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5.87 g/cm</a:t>
            </a:r>
            <a:r>
              <a:rPr kumimoji="1" lang="en-US" sz="4400" b="1" baseline="3000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830263" y="3444875"/>
            <a:ext cx="2498725" cy="989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2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328988" y="3444875"/>
            <a:ext cx="5230812" cy="989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5.89 g/cm</a:t>
            </a:r>
            <a:r>
              <a:rPr kumimoji="1" lang="en-US" sz="4400" b="1" baseline="3000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30263" y="4433888"/>
            <a:ext cx="2498725" cy="990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3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328988" y="4433888"/>
            <a:ext cx="5230812" cy="990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/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5.83 g/cm</a:t>
            </a:r>
            <a:r>
              <a:rPr kumimoji="1" lang="en-US" sz="4400" b="1" baseline="30000">
                <a:solidFill>
                  <a:schemeClr val="bg1"/>
                </a:solidFill>
                <a:cs typeface="Times New Roman" pitchFamily="18" charset="0"/>
              </a:rPr>
              <a:t>3</a:t>
            </a:r>
            <a:r>
              <a:rPr kumimoji="1" lang="en-US" sz="4400" b="1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kumimoji="1" lang="en-US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 eaLnBrk="0" hangingPunct="0"/>
            <a:endParaRPr kumimoji="1" lang="en-US" sz="8000" b="1">
              <a:solidFill>
                <a:schemeClr val="bg1"/>
              </a:solidFill>
            </a:endParaRPr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635000" y="5424488"/>
            <a:ext cx="2887663" cy="989012"/>
            <a:chOff x="0" y="1536"/>
            <a:chExt cx="445" cy="384"/>
          </a:xfrm>
        </p:grpSpPr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0" y="1536"/>
              <a:ext cx="385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4400" b="1">
                  <a:solidFill>
                    <a:schemeClr val="bg1"/>
                  </a:solidFill>
                  <a:cs typeface="Times New Roman" pitchFamily="18" charset="0"/>
                </a:rPr>
                <a:t>4 </a:t>
              </a:r>
              <a:endParaRPr kumimoji="1" lang="en-US" sz="4800" b="1">
                <a:solidFill>
                  <a:schemeClr val="bg1"/>
                </a:solidFill>
                <a:cs typeface="Times New Roman" pitchFamily="18" charset="0"/>
              </a:endParaRPr>
            </a:p>
            <a:p>
              <a:pPr algn="ctr" eaLnBrk="0" hangingPunct="0"/>
              <a:endParaRPr kumimoji="1" lang="en-US" sz="8000" b="1">
                <a:solidFill>
                  <a:schemeClr val="bg1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0" y="1536"/>
              <a:ext cx="445" cy="384"/>
            </a:xfrm>
            <a:prstGeom prst="rect">
              <a:avLst/>
            </a:prstGeom>
            <a:noFill/>
            <a:ln w="7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14"/>
          <p:cNvGrpSpPr>
            <a:grpSpLocks/>
          </p:cNvGrpSpPr>
          <p:nvPr/>
        </p:nvGrpSpPr>
        <p:grpSpPr bwMode="auto">
          <a:xfrm>
            <a:off x="3165475" y="5424488"/>
            <a:ext cx="5621338" cy="989012"/>
            <a:chOff x="445" y="1536"/>
            <a:chExt cx="866" cy="384"/>
          </a:xfrm>
        </p:grpSpPr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475" y="1536"/>
              <a:ext cx="806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 eaLnBrk="0" hangingPunct="0"/>
              <a:r>
                <a:rPr kumimoji="1" lang="en-US" sz="4400" b="1">
                  <a:solidFill>
                    <a:schemeClr val="bg1"/>
                  </a:solidFill>
                  <a:cs typeface="Times New Roman" pitchFamily="18" charset="0"/>
                </a:rPr>
                <a:t>5.92g/cm </a:t>
              </a:r>
              <a:r>
                <a:rPr kumimoji="1" lang="en-US" sz="4400" b="1" baseline="30000">
                  <a:solidFill>
                    <a:schemeClr val="bg1"/>
                  </a:solidFill>
                  <a:cs typeface="Times New Roman" pitchFamily="18" charset="0"/>
                </a:rPr>
                <a:t>3</a:t>
              </a:r>
              <a:endParaRPr kumimoji="1" lang="en-US" sz="4800" b="1">
                <a:solidFill>
                  <a:schemeClr val="bg1"/>
                </a:solidFill>
                <a:cs typeface="Times New Roman" pitchFamily="18" charset="0"/>
              </a:endParaRPr>
            </a:p>
            <a:p>
              <a:pPr algn="ctr" eaLnBrk="0" hangingPunct="0"/>
              <a:endParaRPr kumimoji="1" lang="en-US" sz="8000" b="1">
                <a:solidFill>
                  <a:schemeClr val="bg1"/>
                </a:solidFill>
              </a:endParaRPr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45" y="1536"/>
              <a:ext cx="866" cy="384"/>
            </a:xfrm>
            <a:prstGeom prst="rect">
              <a:avLst/>
            </a:prstGeom>
            <a:noFill/>
            <a:ln w="7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82613" y="1543050"/>
            <a:ext cx="8158162" cy="5059363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596900" y="1573213"/>
            <a:ext cx="8242300" cy="5035550"/>
            <a:chOff x="376" y="991"/>
            <a:chExt cx="5192" cy="3172"/>
          </a:xfrm>
        </p:grpSpPr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2097" y="991"/>
              <a:ext cx="0" cy="317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376" y="1521"/>
              <a:ext cx="515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>
              <a:off x="414" y="2112"/>
              <a:ext cx="515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380" y="2746"/>
              <a:ext cx="515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391" y="3441"/>
              <a:ext cx="5154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7772400" cy="838200"/>
          </a:xfrm>
        </p:spPr>
        <p:txBody>
          <a:bodyPr/>
          <a:lstStyle/>
          <a:p>
            <a:r>
              <a:rPr lang="en-US" sz="4800">
                <a:solidFill>
                  <a:srgbClr val="FFCC00"/>
                </a:solidFill>
                <a:latin typeface="Kristen ITC" pitchFamily="66" charset="0"/>
              </a:rPr>
              <a:t>Example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625" y="762000"/>
            <a:ext cx="8969375" cy="6096000"/>
          </a:xfrm>
        </p:spPr>
        <p:txBody>
          <a:bodyPr/>
          <a:lstStyle/>
          <a:p>
            <a:pPr marL="647700" indent="-647700">
              <a:lnSpc>
                <a:spcPct val="90000"/>
              </a:lnSpc>
              <a:buFontTx/>
              <a:buNone/>
            </a:pPr>
            <a:r>
              <a:rPr lang="en-US" sz="4400"/>
              <a:t>Later, the chemist learns that the </a:t>
            </a:r>
            <a:r>
              <a:rPr lang="en-US" sz="4400">
                <a:solidFill>
                  <a:srgbClr val="FFCC00"/>
                </a:solidFill>
              </a:rPr>
              <a:t>true density</a:t>
            </a:r>
            <a:r>
              <a:rPr lang="en-US" sz="4400"/>
              <a:t> of </a:t>
            </a:r>
            <a:r>
              <a:rPr lang="en-US" sz="4400">
                <a:cs typeface="Times New Roman" pitchFamily="18" charset="0"/>
              </a:rPr>
              <a:t>the alloy is </a:t>
            </a:r>
            <a:r>
              <a:rPr lang="en-US" sz="4400">
                <a:solidFill>
                  <a:srgbClr val="FFCC00"/>
                </a:solidFill>
                <a:cs typeface="Times New Roman" pitchFamily="18" charset="0"/>
              </a:rPr>
              <a:t>5.62 g/cm</a:t>
            </a:r>
            <a:r>
              <a:rPr lang="en-US" sz="4400" baseline="30000">
                <a:solidFill>
                  <a:srgbClr val="FFCC00"/>
                </a:solidFill>
                <a:cs typeface="Times New Roman" pitchFamily="18" charset="0"/>
              </a:rPr>
              <a:t>3</a:t>
            </a:r>
            <a:r>
              <a:rPr lang="en-US" sz="4400">
                <a:cs typeface="Times New Roman" pitchFamily="18" charset="0"/>
              </a:rPr>
              <a:t>. Describe the chemist’s results in terms of accuracy and precision.</a:t>
            </a:r>
          </a:p>
          <a:p>
            <a:pPr marL="647700" indent="-6477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4400">
                <a:cs typeface="Times New Roman" pitchFamily="18" charset="0"/>
              </a:rPr>
              <a:t>accurate and precise		</a:t>
            </a:r>
          </a:p>
          <a:p>
            <a:pPr marL="647700" indent="-6477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4400">
                <a:cs typeface="Times New Roman" pitchFamily="18" charset="0"/>
              </a:rPr>
              <a:t>accurate, but not precise</a:t>
            </a:r>
          </a:p>
          <a:p>
            <a:pPr marL="647700" indent="-6477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4400">
                <a:cs typeface="Times New Roman" pitchFamily="18" charset="0"/>
              </a:rPr>
              <a:t>precise, but not accurate 	</a:t>
            </a:r>
          </a:p>
          <a:p>
            <a:pPr marL="647700" indent="-647700">
              <a:lnSpc>
                <a:spcPct val="90000"/>
              </a:lnSpc>
              <a:buFont typeface="Wingdings" pitchFamily="2" charset="2"/>
              <a:buAutoNum type="alphaLcPeriod"/>
            </a:pPr>
            <a:r>
              <a:rPr lang="en-US" sz="4400">
                <a:cs typeface="Times New Roman" pitchFamily="18" charset="0"/>
              </a:rPr>
              <a:t>neither accurate nor precise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0" y="5257800"/>
            <a:ext cx="7772400" cy="9906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5400">
                <a:solidFill>
                  <a:srgbClr val="FFCC00"/>
                </a:solidFill>
                <a:latin typeface="Kristen ITC" pitchFamily="66" charset="0"/>
              </a:rPr>
              <a:t>Percent Error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33450"/>
            <a:ext cx="9144000" cy="1592263"/>
          </a:xfrm>
        </p:spPr>
        <p:txBody>
          <a:bodyPr/>
          <a:lstStyle/>
          <a:p>
            <a:pPr marL="457200" indent="-457200"/>
            <a:r>
              <a:rPr lang="en-US" sz="4200"/>
              <a:t>Indicates </a:t>
            </a:r>
            <a:r>
              <a:rPr lang="en-US" sz="4200" u="sng"/>
              <a:t>accuracy</a:t>
            </a:r>
            <a:r>
              <a:rPr lang="en-US" sz="4200"/>
              <a:t> of a measurement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1779588"/>
            <a:ext cx="9144000" cy="1733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0" y="1885950"/>
          <a:ext cx="902017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2895480" imgH="444240" progId="Equation.3">
                  <p:embed/>
                </p:oleObj>
              </mc:Choice>
              <mc:Fallback>
                <p:oleObj name="Equation" r:id="rId3" imgW="28954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5950"/>
                        <a:ext cx="9020175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638675" y="3302000"/>
            <a:ext cx="4505325" cy="1466850"/>
            <a:chOff x="2761" y="2940"/>
            <a:chExt cx="4234" cy="1589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 flipV="1">
              <a:off x="3193" y="2940"/>
              <a:ext cx="501" cy="8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 flipH="1">
              <a:off x="2761" y="3704"/>
              <a:ext cx="4234" cy="8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400">
                  <a:solidFill>
                    <a:srgbClr val="FFFF00"/>
                  </a:solidFill>
                  <a:latin typeface="Arial" charset="0"/>
                </a:rPr>
                <a:t>What it should be</a:t>
              </a:r>
            </a:p>
          </p:txBody>
        </p:sp>
      </p:grp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257425" y="1876425"/>
            <a:ext cx="1588" cy="1519238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226" name="Group 10"/>
          <p:cNvGrpSpPr>
            <a:grpSpLocks/>
          </p:cNvGrpSpPr>
          <p:nvPr/>
        </p:nvGrpSpPr>
        <p:grpSpPr bwMode="auto">
          <a:xfrm>
            <a:off x="1203325" y="2505075"/>
            <a:ext cx="2701925" cy="2466975"/>
            <a:chOff x="879" y="2498"/>
            <a:chExt cx="2157" cy="1781"/>
          </a:xfrm>
        </p:grpSpPr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1504" y="2498"/>
              <a:ext cx="501" cy="8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879" y="3245"/>
              <a:ext cx="2157" cy="10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400">
                  <a:solidFill>
                    <a:srgbClr val="FFFF00"/>
                  </a:solidFill>
                  <a:latin typeface="Arial" charset="0"/>
                </a:rPr>
                <a:t>What you </a:t>
              </a:r>
            </a:p>
            <a:p>
              <a:pPr eaLnBrk="0" hangingPunct="0"/>
              <a:r>
                <a:rPr lang="en-US" sz="4400">
                  <a:solidFill>
                    <a:srgbClr val="FFFF00"/>
                  </a:solidFill>
                  <a:latin typeface="Arial" charset="0"/>
                </a:rPr>
                <a:t>calculate</a:t>
              </a:r>
            </a:p>
          </p:txBody>
        </p:sp>
      </p:grp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726363" y="1911350"/>
            <a:ext cx="1587" cy="14605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5111750"/>
            <a:ext cx="91440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57250" lvl="1" indent="-28575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kumimoji="1" lang="en-US" sz="4000" b="1">
                <a:solidFill>
                  <a:schemeClr val="bg1"/>
                </a:solidFill>
                <a:latin typeface="Arial" charset="0"/>
              </a:rPr>
              <a:t>Small % = </a:t>
            </a:r>
            <a:r>
              <a:rPr kumimoji="1" lang="en-US" sz="4000" b="1" u="sng">
                <a:solidFill>
                  <a:schemeClr val="bg1"/>
                </a:solidFill>
                <a:latin typeface="Arial" charset="0"/>
              </a:rPr>
              <a:t>more accurate</a:t>
            </a:r>
          </a:p>
          <a:p>
            <a:pPr marL="857250" lvl="1" indent="-28575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kumimoji="1" lang="en-US" sz="4000" b="1">
                <a:solidFill>
                  <a:schemeClr val="bg1"/>
                </a:solidFill>
                <a:latin typeface="Arial" charset="0"/>
              </a:rPr>
              <a:t>Large % = </a:t>
            </a:r>
            <a:r>
              <a:rPr kumimoji="1" lang="en-US" sz="4000" b="1" u="sng">
                <a:solidFill>
                  <a:schemeClr val="bg1"/>
                </a:solidFill>
                <a:latin typeface="Arial" charset="0"/>
              </a:rPr>
              <a:t>less accurate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800">
                <a:solidFill>
                  <a:srgbClr val="FFCC00"/>
                </a:solidFill>
                <a:latin typeface="Kristen ITC" pitchFamily="66" charset="0"/>
              </a:rPr>
              <a:t>Percent Error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65188"/>
            <a:ext cx="9144000" cy="2532062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sz="4200"/>
              <a:t>A student determines the density of a substance to be </a:t>
            </a:r>
            <a:r>
              <a:rPr lang="en-US" sz="4200">
                <a:solidFill>
                  <a:srgbClr val="FFCC00"/>
                </a:solidFill>
              </a:rPr>
              <a:t>1.40 g/mL</a:t>
            </a:r>
            <a:r>
              <a:rPr lang="en-US" sz="4200"/>
              <a:t>.  Find the </a:t>
            </a:r>
            <a:r>
              <a:rPr lang="en-US" sz="4200">
                <a:solidFill>
                  <a:srgbClr val="FFCC00"/>
                </a:solidFill>
              </a:rPr>
              <a:t>% error</a:t>
            </a:r>
            <a:r>
              <a:rPr lang="en-US" sz="4200"/>
              <a:t> if the accepted value of the density is </a:t>
            </a:r>
            <a:r>
              <a:rPr lang="en-US" sz="4200">
                <a:solidFill>
                  <a:srgbClr val="FFCC00"/>
                </a:solidFill>
              </a:rPr>
              <a:t>1.36 g/mL</a:t>
            </a:r>
            <a:r>
              <a:rPr lang="en-US" sz="4200"/>
              <a:t>. 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0" y="3367088"/>
            <a:ext cx="9144000" cy="18049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71463" y="3543300"/>
          <a:ext cx="83089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2666880" imgH="444240" progId="Equation.3">
                  <p:embed/>
                </p:oleObj>
              </mc:Choice>
              <mc:Fallback>
                <p:oleObj name="Equation" r:id="rId3" imgW="26668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3543300"/>
                        <a:ext cx="8308975" cy="137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1295400" y="5562600"/>
            <a:ext cx="6038850" cy="892175"/>
            <a:chOff x="561" y="3258"/>
            <a:chExt cx="2844" cy="562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31" y="3320"/>
              <a:ext cx="2774" cy="50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600" b="1">
                  <a:solidFill>
                    <a:srgbClr val="FFCC00"/>
                  </a:solidFill>
                  <a:latin typeface="Arial" charset="0"/>
                </a:rPr>
                <a:t> % error = 2.9 %</a:t>
              </a: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561" y="3258"/>
              <a:ext cx="2618" cy="561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6000">
                <a:solidFill>
                  <a:srgbClr val="FFCC00"/>
                </a:solidFill>
                <a:latin typeface="Kristen ITC" pitchFamily="66" charset="0"/>
              </a:rPr>
              <a:t>Proportions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772400" cy="630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800"/>
              <a:t>Direct Proportion</a:t>
            </a:r>
          </a:p>
        </p:txBody>
      </p:sp>
      <p:sp>
        <p:nvSpPr>
          <p:cNvPr id="13316" name="Rectangle 1028"/>
          <p:cNvSpPr>
            <a:spLocks noChangeArrowheads="1"/>
          </p:cNvSpPr>
          <p:nvPr/>
        </p:nvSpPr>
        <p:spPr bwMode="auto">
          <a:xfrm>
            <a:off x="0" y="4038600"/>
            <a:ext cx="853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4800" b="1">
                <a:solidFill>
                  <a:schemeClr val="bg1"/>
                </a:solidFill>
              </a:rPr>
              <a:t>Inverse Proportion</a:t>
            </a:r>
          </a:p>
        </p:txBody>
      </p:sp>
      <p:sp>
        <p:nvSpPr>
          <p:cNvPr id="13321" name="AutoShape 1033"/>
          <p:cNvSpPr>
            <a:spLocks noChangeArrowheads="1"/>
          </p:cNvSpPr>
          <p:nvPr/>
        </p:nvSpPr>
        <p:spPr bwMode="auto">
          <a:xfrm>
            <a:off x="533400" y="4953000"/>
            <a:ext cx="4191000" cy="10588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6000" b="1"/>
              <a:t>X </a:t>
            </a:r>
            <a:r>
              <a:rPr lang="en-US" sz="6000" b="1">
                <a:sym typeface="Symbol" pitchFamily="18" charset="2"/>
              </a:rPr>
              <a:t></a:t>
            </a:r>
            <a:r>
              <a:rPr lang="en-US"/>
              <a:t> </a:t>
            </a:r>
            <a:r>
              <a:rPr lang="en-US" sz="6000" b="1">
                <a:sym typeface="Symbol" pitchFamily="18" charset="2"/>
              </a:rPr>
              <a:t>as Y </a:t>
            </a:r>
          </a:p>
        </p:txBody>
      </p:sp>
      <p:grpSp>
        <p:nvGrpSpPr>
          <p:cNvPr id="13323" name="Group 1035"/>
          <p:cNvGrpSpPr>
            <a:grpSpLocks/>
          </p:cNvGrpSpPr>
          <p:nvPr/>
        </p:nvGrpSpPr>
        <p:grpSpPr bwMode="auto">
          <a:xfrm>
            <a:off x="5191125" y="1635125"/>
            <a:ext cx="3021013" cy="2668588"/>
            <a:chOff x="754" y="2175"/>
            <a:chExt cx="1750" cy="1743"/>
          </a:xfrm>
        </p:grpSpPr>
        <p:sp>
          <p:nvSpPr>
            <p:cNvPr id="13324" name="Text Box 103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1" lang="en-US" sz="2800" b="1">
                  <a:latin typeface="Arial" charset="0"/>
                </a:rPr>
                <a:t>y</a:t>
              </a:r>
              <a:endParaRPr kumimoji="1" lang="en-US" sz="1600">
                <a:latin typeface="Arial" charset="0"/>
              </a:endParaRPr>
            </a:p>
          </p:txBody>
        </p:sp>
        <p:sp>
          <p:nvSpPr>
            <p:cNvPr id="13325" name="Text Box 103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1" lang="en-US" sz="2800" b="1">
                  <a:latin typeface="Arial" charset="0"/>
                </a:rPr>
                <a:t>x</a:t>
              </a:r>
              <a:endParaRPr kumimoji="1" lang="en-US" sz="1600">
                <a:latin typeface="Arial" charset="0"/>
              </a:endParaRPr>
            </a:p>
          </p:txBody>
        </p:sp>
        <p:grpSp>
          <p:nvGrpSpPr>
            <p:cNvPr id="13326" name="Group 103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13327" name="Line 103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104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04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30" name="Group 1042"/>
          <p:cNvGrpSpPr>
            <a:grpSpLocks/>
          </p:cNvGrpSpPr>
          <p:nvPr/>
        </p:nvGrpSpPr>
        <p:grpSpPr bwMode="auto">
          <a:xfrm>
            <a:off x="5191125" y="4119563"/>
            <a:ext cx="3011488" cy="2641600"/>
            <a:chOff x="877" y="2245"/>
            <a:chExt cx="1897" cy="1664"/>
          </a:xfrm>
        </p:grpSpPr>
        <p:sp>
          <p:nvSpPr>
            <p:cNvPr id="13331" name="Line 1043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1044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Arc 1045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G0" fmla="+- 0 0 0"/>
                <a:gd name="G1" fmla="+- 21583 0 0"/>
                <a:gd name="G2" fmla="+- 21600 0 0"/>
                <a:gd name="T0" fmla="*/ 867 w 21600"/>
                <a:gd name="T1" fmla="*/ 0 h 21583"/>
                <a:gd name="T2" fmla="*/ 21600 w 21600"/>
                <a:gd name="T3" fmla="*/ 21583 h 21583"/>
                <a:gd name="T4" fmla="*/ 0 w 21600"/>
                <a:gd name="T5" fmla="*/ 21583 h 2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Text Box 1046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kumimoji="1" lang="en-US" sz="2800" b="1">
                  <a:latin typeface="Arial" charset="0"/>
                </a:rPr>
                <a:t>y</a:t>
              </a:r>
              <a:endParaRPr kumimoji="1" lang="en-US" sz="1600">
                <a:latin typeface="Arial" charset="0"/>
              </a:endParaRPr>
            </a:p>
          </p:txBody>
        </p:sp>
        <p:sp>
          <p:nvSpPr>
            <p:cNvPr id="13335" name="Text Box 1047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 eaLnBrk="0" hangingPunct="0"/>
              <a:r>
                <a:rPr kumimoji="1" lang="en-US" sz="2800" b="1">
                  <a:latin typeface="Arial" charset="0"/>
                </a:rPr>
                <a:t>x</a:t>
              </a:r>
              <a:endParaRPr kumimoji="1" lang="en-US" sz="1600">
                <a:latin typeface="Arial" charset="0"/>
              </a:endParaRPr>
            </a:p>
          </p:txBody>
        </p:sp>
      </p:grpSp>
      <p:grpSp>
        <p:nvGrpSpPr>
          <p:cNvPr id="13337" name="Group 1049"/>
          <p:cNvGrpSpPr>
            <a:grpSpLocks/>
          </p:cNvGrpSpPr>
          <p:nvPr/>
        </p:nvGrpSpPr>
        <p:grpSpPr bwMode="auto">
          <a:xfrm>
            <a:off x="457200" y="2362200"/>
            <a:ext cx="4267200" cy="1158875"/>
            <a:chOff x="288" y="1488"/>
            <a:chExt cx="2688" cy="730"/>
          </a:xfrm>
        </p:grpSpPr>
        <p:sp>
          <p:nvSpPr>
            <p:cNvPr id="13318" name="AutoShape 1030"/>
            <p:cNvSpPr>
              <a:spLocks noChangeArrowheads="1"/>
            </p:cNvSpPr>
            <p:nvPr/>
          </p:nvSpPr>
          <p:spPr bwMode="auto">
            <a:xfrm>
              <a:off x="288" y="1488"/>
              <a:ext cx="2688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Text Box 1048"/>
            <p:cNvSpPr txBox="1">
              <a:spLocks noChangeArrowheads="1"/>
            </p:cNvSpPr>
            <p:nvPr/>
          </p:nvSpPr>
          <p:spPr bwMode="auto">
            <a:xfrm>
              <a:off x="432" y="1584"/>
              <a:ext cx="230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 b="1"/>
                <a:t>X </a:t>
              </a:r>
              <a:r>
                <a:rPr lang="en-US" sz="6000" b="1">
                  <a:sym typeface="Symbol" pitchFamily="18" charset="2"/>
                </a:rPr>
                <a:t> as Y 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224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20th Century Font</vt:lpstr>
      <vt:lpstr>Arial</vt:lpstr>
      <vt:lpstr>Arial Narrow</vt:lpstr>
      <vt:lpstr>Kristen ITC</vt:lpstr>
      <vt:lpstr>Symbol</vt:lpstr>
      <vt:lpstr>Times New Roman</vt:lpstr>
      <vt:lpstr>Wingdings</vt:lpstr>
      <vt:lpstr>Default Design</vt:lpstr>
      <vt:lpstr>Equation</vt:lpstr>
      <vt:lpstr>Unit 2- Measurements-   Accuracy Precision % Error </vt:lpstr>
      <vt:lpstr>Accuracy vs. Precision</vt:lpstr>
      <vt:lpstr>PowerPoint Presentation</vt:lpstr>
      <vt:lpstr>Example Problem</vt:lpstr>
      <vt:lpstr>Example Problem</vt:lpstr>
      <vt:lpstr>Example Problem</vt:lpstr>
      <vt:lpstr>Percent Error</vt:lpstr>
      <vt:lpstr>Percent Error</vt:lpstr>
      <vt:lpstr>Proportions</vt:lpstr>
    </vt:vector>
  </TitlesOfParts>
  <Company>USFM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2- Measurements-   Accuracy Precision % Error</dc:title>
  <dc:creator>Julie Reid</dc:creator>
  <cp:lastModifiedBy>GARCIA, XAVIER</cp:lastModifiedBy>
  <cp:revision>9</cp:revision>
  <dcterms:created xsi:type="dcterms:W3CDTF">2008-09-17T00:06:22Z</dcterms:created>
  <dcterms:modified xsi:type="dcterms:W3CDTF">2017-09-08T17:39:52Z</dcterms:modified>
</cp:coreProperties>
</file>