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handoutMasterIdLst>
    <p:handoutMasterId r:id="rId33"/>
  </p:handoutMasterIdLst>
  <p:sldIdLst>
    <p:sldId id="283" r:id="rId2"/>
    <p:sldId id="285" r:id="rId3"/>
    <p:sldId id="256" r:id="rId4"/>
    <p:sldId id="286" r:id="rId5"/>
    <p:sldId id="257" r:id="rId6"/>
    <p:sldId id="259" r:id="rId7"/>
    <p:sldId id="260" r:id="rId8"/>
    <p:sldId id="261" r:id="rId9"/>
    <p:sldId id="262" r:id="rId10"/>
    <p:sldId id="263" r:id="rId11"/>
    <p:sldId id="284" r:id="rId12"/>
    <p:sldId id="287" r:id="rId13"/>
    <p:sldId id="288" r:id="rId14"/>
    <p:sldId id="264" r:id="rId15"/>
    <p:sldId id="265" r:id="rId16"/>
    <p:sldId id="266" r:id="rId17"/>
    <p:sldId id="269" r:id="rId18"/>
    <p:sldId id="289" r:id="rId19"/>
    <p:sldId id="291" r:id="rId20"/>
    <p:sldId id="267" r:id="rId21"/>
    <p:sldId id="290" r:id="rId22"/>
    <p:sldId id="268" r:id="rId23"/>
    <p:sldId id="270" r:id="rId24"/>
    <p:sldId id="271" r:id="rId25"/>
    <p:sldId id="272" r:id="rId26"/>
    <p:sldId id="276" r:id="rId27"/>
    <p:sldId id="273" r:id="rId28"/>
    <p:sldId id="274" r:id="rId29"/>
    <p:sldId id="275" r:id="rId30"/>
    <p:sldId id="281" r:id="rId31"/>
    <p:sldId id="282" r:id="rId3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03" autoAdjust="0"/>
    <p:restoredTop sz="94672" autoAdjust="0"/>
  </p:normalViewPr>
  <p:slideViewPr>
    <p:cSldViewPr>
      <p:cViewPr>
        <p:scale>
          <a:sx n="94" d="100"/>
          <a:sy n="94" d="100"/>
        </p:scale>
        <p:origin x="-1308" y="-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646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31.xml"/><Relationship Id="rId1" Type="http://schemas.openxmlformats.org/officeDocument/2006/relationships/slide" Target="slides/slide1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B19BF661-5F4F-4D99-A49F-9C32A0DE676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14523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1035050" y="1552575"/>
            <a:ext cx="10179050" cy="5305425"/>
            <a:chOff x="-652" y="978"/>
            <a:chExt cx="6412" cy="3342"/>
          </a:xfrm>
        </p:grpSpPr>
        <p:sp>
          <p:nvSpPr>
            <p:cNvPr id="5" name="Freeform 3"/>
            <p:cNvSpPr>
              <a:spLocks/>
            </p:cNvSpPr>
            <p:nvPr/>
          </p:nvSpPr>
          <p:spPr bwMode="auto">
            <a:xfrm>
              <a:off x="2061" y="1707"/>
              <a:ext cx="3699" cy="2613"/>
            </a:xfrm>
            <a:custGeom>
              <a:avLst/>
              <a:gdLst>
                <a:gd name="T0" fmla="*/ 1523 w 3699"/>
                <a:gd name="T1" fmla="*/ 2611 h 2613"/>
                <a:gd name="T2" fmla="*/ 3698 w 3699"/>
                <a:gd name="T3" fmla="*/ 2612 h 2613"/>
                <a:gd name="T4" fmla="*/ 3698 w 3699"/>
                <a:gd name="T5" fmla="*/ 2228 h 2613"/>
                <a:gd name="T6" fmla="*/ 0 w 3699"/>
                <a:gd name="T7" fmla="*/ 0 h 2613"/>
                <a:gd name="T8" fmla="*/ 160 w 3699"/>
                <a:gd name="T9" fmla="*/ 118 h 2613"/>
                <a:gd name="T10" fmla="*/ 292 w 3699"/>
                <a:gd name="T11" fmla="*/ 219 h 2613"/>
                <a:gd name="T12" fmla="*/ 441 w 3699"/>
                <a:gd name="T13" fmla="*/ 347 h 2613"/>
                <a:gd name="T14" fmla="*/ 585 w 3699"/>
                <a:gd name="T15" fmla="*/ 482 h 2613"/>
                <a:gd name="T16" fmla="*/ 796 w 3699"/>
                <a:gd name="T17" fmla="*/ 711 h 2613"/>
                <a:gd name="T18" fmla="*/ 983 w 3699"/>
                <a:gd name="T19" fmla="*/ 955 h 2613"/>
                <a:gd name="T20" fmla="*/ 1119 w 3699"/>
                <a:gd name="T21" fmla="*/ 1168 h 2613"/>
                <a:gd name="T22" fmla="*/ 1238 w 3699"/>
                <a:gd name="T23" fmla="*/ 1388 h 2613"/>
                <a:gd name="T24" fmla="*/ 1331 w 3699"/>
                <a:gd name="T25" fmla="*/ 1608 h 2613"/>
                <a:gd name="T26" fmla="*/ 1400 w 3699"/>
                <a:gd name="T27" fmla="*/ 1809 h 2613"/>
                <a:gd name="T28" fmla="*/ 1447 w 3699"/>
                <a:gd name="T29" fmla="*/ 1979 h 2613"/>
                <a:gd name="T30" fmla="*/ 1490 w 3699"/>
                <a:gd name="T31" fmla="*/ 2190 h 2613"/>
                <a:gd name="T32" fmla="*/ 1511 w 3699"/>
                <a:gd name="T33" fmla="*/ 2374 h 2613"/>
                <a:gd name="T34" fmla="*/ 1523 w 3699"/>
                <a:gd name="T35" fmla="*/ 2611 h 2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699" h="2613">
                  <a:moveTo>
                    <a:pt x="1523" y="2611"/>
                  </a:moveTo>
                  <a:lnTo>
                    <a:pt x="3698" y="2612"/>
                  </a:lnTo>
                  <a:lnTo>
                    <a:pt x="3698" y="2228"/>
                  </a:lnTo>
                  <a:lnTo>
                    <a:pt x="0" y="0"/>
                  </a:lnTo>
                  <a:lnTo>
                    <a:pt x="160" y="118"/>
                  </a:lnTo>
                  <a:lnTo>
                    <a:pt x="292" y="219"/>
                  </a:lnTo>
                  <a:lnTo>
                    <a:pt x="441" y="347"/>
                  </a:lnTo>
                  <a:lnTo>
                    <a:pt x="585" y="482"/>
                  </a:lnTo>
                  <a:lnTo>
                    <a:pt x="796" y="711"/>
                  </a:lnTo>
                  <a:lnTo>
                    <a:pt x="983" y="955"/>
                  </a:lnTo>
                  <a:lnTo>
                    <a:pt x="1119" y="1168"/>
                  </a:lnTo>
                  <a:lnTo>
                    <a:pt x="1238" y="1388"/>
                  </a:lnTo>
                  <a:lnTo>
                    <a:pt x="1331" y="1608"/>
                  </a:lnTo>
                  <a:lnTo>
                    <a:pt x="1400" y="1809"/>
                  </a:lnTo>
                  <a:lnTo>
                    <a:pt x="1447" y="1979"/>
                  </a:lnTo>
                  <a:lnTo>
                    <a:pt x="1490" y="2190"/>
                  </a:lnTo>
                  <a:lnTo>
                    <a:pt x="1511" y="2374"/>
                  </a:lnTo>
                  <a:lnTo>
                    <a:pt x="1523" y="2611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6" name="Arc 4"/>
            <p:cNvSpPr>
              <a:spLocks/>
            </p:cNvSpPr>
            <p:nvPr/>
          </p:nvSpPr>
          <p:spPr bwMode="auto">
            <a:xfrm>
              <a:off x="-652" y="978"/>
              <a:ext cx="4237" cy="3342"/>
            </a:xfrm>
            <a:custGeom>
              <a:avLst/>
              <a:gdLst>
                <a:gd name="T0" fmla="*/ 153 w 21600"/>
                <a:gd name="T1" fmla="*/ 0 h 21231"/>
                <a:gd name="T2" fmla="*/ 831 w 21600"/>
                <a:gd name="T3" fmla="*/ 526 h 21231"/>
                <a:gd name="T4" fmla="*/ 0 w 21600"/>
                <a:gd name="T5" fmla="*/ 526 h 2123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231" fill="none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</a:path>
                <a:path w="21600" h="21231" stroke="0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  <a:lnTo>
                    <a:pt x="0" y="21231"/>
                  </a:lnTo>
                  <a:lnTo>
                    <a:pt x="3976" y="0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9397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1293813" y="762000"/>
            <a:ext cx="7772400" cy="1143000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59398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85800" y="3429000"/>
            <a:ext cx="6400800" cy="1752600"/>
          </a:xfrm>
        </p:spPr>
        <p:txBody>
          <a:bodyPr lIns="92075" tIns="46038" rIns="92075" bIns="46038" anchor="ctr"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C69A6AF-73C3-4732-9A0E-1515ACB71DB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3551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D95F1D-7939-4A6E-AC56-0E38EB2D978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0630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9D7BE9-2D4E-407E-99FE-DF9A1DD4C3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72730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91BF1A-ADEB-4137-8638-7571741BC03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33333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Online Image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D85DC6-910F-41B6-A32D-323CC96F0E8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68211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2B9847-C6F3-45CA-AE0A-44DFF998F6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36680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Online Image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6AC244-AF54-42D2-A99B-B4E352ABB1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8156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76DEF3-335C-4EC9-8639-7FBEBD7468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034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212696-90EA-4837-977F-DD42489585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1035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D6C4E7-9ACA-42AA-B748-E9FFECAC44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8421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5F4434-7035-4EA6-97FF-110F539429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1146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AFA672-0199-478C-BDE8-94A2EE5191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1186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814DF4-8A7C-45BC-A956-21C033C9FF5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4977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F53CEE-F37C-406E-8056-CF0040B955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8048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DD491C-2E4A-4E33-BDE9-766D93033B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7692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711B43-5A9C-48EF-A66E-9B62C428171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0270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8376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4A06F935-1AC1-4D28-99FD-1DB1ADE9CA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0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9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  <p:sldLayoutId id="2147483697" r:id="rId15"/>
    <p:sldLayoutId id="2147483698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l"/>
        <a:defRPr sz="32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0000"/>
        <a:buChar char="–"/>
        <a:defRPr sz="2800" b="1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l"/>
        <a:defRPr sz="2400" b="1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 b="1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 b="1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13.xml"/><Relationship Id="rId1" Type="http://schemas.openxmlformats.org/officeDocument/2006/relationships/video" Target="file:///C:\My%20Documents\Christy's%20Stuff\Teaching%20Stuff\00-01%20School%20Year\Both%20Classes\History%20of%20Atom%20Presentation\Electron%20Cloud.avi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04800" y="457200"/>
            <a:ext cx="8686800" cy="60198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7200" smtClean="0">
                <a:latin typeface="Engravers MT" panose="02090707080505020304" pitchFamily="18" charset="0"/>
              </a:rPr>
              <a:t>History</a:t>
            </a:r>
            <a:br>
              <a:rPr lang="en-US" altLang="en-US" sz="7200" smtClean="0">
                <a:latin typeface="Engravers MT" panose="02090707080505020304" pitchFamily="18" charset="0"/>
              </a:rPr>
            </a:br>
            <a:r>
              <a:rPr lang="en-US" altLang="en-US" sz="7200" smtClean="0">
                <a:latin typeface="Engravers MT" panose="02090707080505020304" pitchFamily="18" charset="0"/>
              </a:rPr>
              <a:t>of the</a:t>
            </a:r>
            <a:br>
              <a:rPr lang="en-US" altLang="en-US" sz="7200" smtClean="0">
                <a:latin typeface="Engravers MT" panose="02090707080505020304" pitchFamily="18" charset="0"/>
              </a:rPr>
            </a:br>
            <a:r>
              <a:rPr lang="en-US" altLang="en-US" sz="7200" smtClean="0">
                <a:latin typeface="Engravers MT" panose="02090707080505020304" pitchFamily="18" charset="0"/>
              </a:rPr>
              <a:t>atom:</a:t>
            </a:r>
            <a:br>
              <a:rPr lang="en-US" altLang="en-US" sz="7200" smtClean="0">
                <a:latin typeface="Engravers MT" panose="02090707080505020304" pitchFamily="18" charset="0"/>
              </a:rPr>
            </a:br>
            <a:r>
              <a:rPr lang="en-US" altLang="en-US" sz="7200" smtClean="0">
                <a:latin typeface="Engravers MT" panose="02090707080505020304" pitchFamily="18" charset="0"/>
              </a:rPr>
              <a:t/>
            </a:r>
            <a:br>
              <a:rPr lang="en-US" altLang="en-US" sz="7200" smtClean="0">
                <a:latin typeface="Engravers MT" panose="02090707080505020304" pitchFamily="18" charset="0"/>
              </a:rPr>
            </a:br>
            <a:r>
              <a:rPr lang="en-US" altLang="en-US" sz="6000" u="sng" smtClean="0">
                <a:effectLst/>
                <a:latin typeface="Engravers MT" panose="02090707080505020304" pitchFamily="18" charset="0"/>
              </a:rPr>
              <a:t>Changing atomic models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8392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4700" b="1" smtClean="0">
                <a:solidFill>
                  <a:srgbClr val="FF0000"/>
                </a:solidFill>
              </a:rPr>
              <a:t>Law of Multiple Proportions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1600"/>
            <a:ext cx="8229600" cy="1600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4000" smtClean="0"/>
              <a:t>The same elements can combine in </a:t>
            </a:r>
            <a:r>
              <a:rPr lang="en-US" altLang="en-US" sz="4000" u="sng" smtClean="0"/>
              <a:t>different</a:t>
            </a:r>
            <a:r>
              <a:rPr lang="en-US" altLang="en-US" sz="4000" smtClean="0"/>
              <a:t> proportions to form </a:t>
            </a:r>
            <a:r>
              <a:rPr lang="en-US" altLang="en-US" sz="4000" u="sng" smtClean="0"/>
              <a:t>compounds</a:t>
            </a:r>
            <a:r>
              <a:rPr lang="en-US" altLang="en-US" sz="4000" smtClean="0"/>
              <a:t>.</a:t>
            </a:r>
          </a:p>
        </p:txBody>
      </p:sp>
      <p:pic>
        <p:nvPicPr>
          <p:cNvPr id="12292" name="Picture 4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95400" y="3352800"/>
            <a:ext cx="6705600" cy="3124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5400" smtClean="0"/>
              <a:t>Dalton’s Atomic Model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181600"/>
            <a:ext cx="8229600" cy="10668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3600" b="0" u="sng" smtClean="0"/>
              <a:t>Billiard Ball</a:t>
            </a:r>
            <a:r>
              <a:rPr lang="en-US" altLang="en-US" sz="3600" b="0" smtClean="0"/>
              <a:t> Model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3600" b="0" smtClean="0"/>
              <a:t>(atoms are </a:t>
            </a:r>
            <a:r>
              <a:rPr lang="en-US" altLang="en-US" sz="3600" b="0" u="sng" smtClean="0"/>
              <a:t>uniform</a:t>
            </a:r>
            <a:r>
              <a:rPr lang="en-US" altLang="en-US" sz="3600" b="0" smtClean="0"/>
              <a:t>, solid </a:t>
            </a:r>
            <a:r>
              <a:rPr lang="en-US" altLang="en-US" sz="3600" b="0" u="sng" smtClean="0"/>
              <a:t>spheres</a:t>
            </a:r>
            <a:r>
              <a:rPr lang="en-US" altLang="en-US" sz="3600" b="0" smtClean="0"/>
              <a:t>) </a:t>
            </a:r>
          </a:p>
        </p:txBody>
      </p:sp>
      <p:sp>
        <p:nvSpPr>
          <p:cNvPr id="53252" name="Oval 4"/>
          <p:cNvSpPr>
            <a:spLocks noChangeArrowheads="1"/>
          </p:cNvSpPr>
          <p:nvPr/>
        </p:nvSpPr>
        <p:spPr bwMode="auto">
          <a:xfrm>
            <a:off x="3733800" y="2133600"/>
            <a:ext cx="1905000" cy="19050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2. Becquerel ( France / 1896)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0" y="1447800"/>
            <a:ext cx="5181600" cy="5105400"/>
          </a:xfrm>
        </p:spPr>
        <p:txBody>
          <a:bodyPr/>
          <a:lstStyle/>
          <a:p>
            <a:pPr eaLnBrk="1" hangingPunct="1"/>
            <a:r>
              <a:rPr lang="en-US" altLang="en-US" smtClean="0"/>
              <a:t>Accidentally discovered </a:t>
            </a:r>
            <a:r>
              <a:rPr lang="en-US" altLang="en-US" u="sng" smtClean="0"/>
              <a:t>Radioactivity</a:t>
            </a:r>
          </a:p>
          <a:p>
            <a:pPr eaLnBrk="1" hangingPunct="1"/>
            <a:r>
              <a:rPr lang="en-US" altLang="en-US" smtClean="0"/>
              <a:t>Experimented with  </a:t>
            </a:r>
            <a:r>
              <a:rPr lang="en-US" altLang="en-US" u="sng" smtClean="0"/>
              <a:t>uranium salts</a:t>
            </a:r>
            <a:r>
              <a:rPr lang="en-US" altLang="en-US" smtClean="0"/>
              <a:t>, which spontaneously developed </a:t>
            </a:r>
            <a:r>
              <a:rPr lang="en-US" altLang="en-US" u="sng" smtClean="0"/>
              <a:t>photographic</a:t>
            </a:r>
            <a:r>
              <a:rPr lang="en-US" altLang="en-US" smtClean="0"/>
              <a:t> film  </a:t>
            </a:r>
          </a:p>
          <a:p>
            <a:pPr eaLnBrk="1" hangingPunct="1"/>
            <a:r>
              <a:rPr lang="en-US" altLang="en-US" smtClean="0"/>
              <a:t>Named </a:t>
            </a:r>
            <a:r>
              <a:rPr lang="en-US" altLang="en-US" u="sng" smtClean="0"/>
              <a:t>Alpha</a:t>
            </a:r>
            <a:r>
              <a:rPr lang="en-US" altLang="en-US" smtClean="0"/>
              <a:t> (+), Beta (-), and </a:t>
            </a:r>
            <a:r>
              <a:rPr lang="en-US" altLang="en-US" u="sng" smtClean="0"/>
              <a:t>Gamma</a:t>
            </a:r>
            <a:r>
              <a:rPr lang="en-US" altLang="en-US" smtClean="0"/>
              <a:t> (0) particles</a:t>
            </a:r>
          </a:p>
          <a:p>
            <a:pPr eaLnBrk="1" hangingPunct="1"/>
            <a:endParaRPr lang="en-US" altLang="en-US" smtClean="0"/>
          </a:p>
        </p:txBody>
      </p:sp>
      <p:pic>
        <p:nvPicPr>
          <p:cNvPr id="14340" name="Picture 5" descr="HenriBecquer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00200"/>
            <a:ext cx="34290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Becquerel’s Discovery </a:t>
            </a: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1325563" y="14239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endParaRPr lang="en-US"/>
          </a:p>
        </p:txBody>
      </p:sp>
      <p:grpSp>
        <p:nvGrpSpPr>
          <p:cNvPr id="15364" name="Group 8"/>
          <p:cNvGrpSpPr>
            <a:grpSpLocks/>
          </p:cNvGrpSpPr>
          <p:nvPr/>
        </p:nvGrpSpPr>
        <p:grpSpPr bwMode="auto">
          <a:xfrm>
            <a:off x="5897563" y="1423988"/>
            <a:ext cx="0" cy="0"/>
            <a:chOff x="0" y="169"/>
            <a:chExt cx="0" cy="0"/>
          </a:xfrm>
        </p:grpSpPr>
        <p:sp>
          <p:nvSpPr>
            <p:cNvPr id="15371" name="Rectangle 4"/>
            <p:cNvSpPr>
              <a:spLocks noChangeArrowheads="1"/>
            </p:cNvSpPr>
            <p:nvPr/>
          </p:nvSpPr>
          <p:spPr bwMode="auto">
            <a:xfrm>
              <a:off x="0" y="169"/>
              <a:ext cx="0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/>
              <a:endParaRPr lang="en-US"/>
            </a:p>
          </p:txBody>
        </p:sp>
        <p:sp>
          <p:nvSpPr>
            <p:cNvPr id="15372" name="Rectangle 5"/>
            <p:cNvSpPr>
              <a:spLocks noChangeArrowheads="1"/>
            </p:cNvSpPr>
            <p:nvPr/>
          </p:nvSpPr>
          <p:spPr bwMode="auto">
            <a:xfrm>
              <a:off x="0" y="169"/>
              <a:ext cx="0" cy="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/>
              <a:endParaRPr lang="en-US"/>
            </a:p>
          </p:txBody>
        </p:sp>
      </p:grpSp>
      <p:pic>
        <p:nvPicPr>
          <p:cNvPr id="15365" name="Picture 7" descr="becquerel_pla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320800"/>
            <a:ext cx="5029200" cy="406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Rectangle 9"/>
          <p:cNvSpPr>
            <a:spLocks noChangeArrowheads="1"/>
          </p:cNvSpPr>
          <p:nvPr/>
        </p:nvSpPr>
        <p:spPr bwMode="auto">
          <a:xfrm>
            <a:off x="4125913" y="29321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endParaRPr lang="en-US"/>
          </a:p>
        </p:txBody>
      </p:sp>
      <p:grpSp>
        <p:nvGrpSpPr>
          <p:cNvPr id="15367" name="Group 13"/>
          <p:cNvGrpSpPr>
            <a:grpSpLocks/>
          </p:cNvGrpSpPr>
          <p:nvPr/>
        </p:nvGrpSpPr>
        <p:grpSpPr bwMode="auto">
          <a:xfrm>
            <a:off x="8697913" y="2932113"/>
            <a:ext cx="0" cy="0"/>
            <a:chOff x="0" y="169"/>
            <a:chExt cx="0" cy="0"/>
          </a:xfrm>
        </p:grpSpPr>
        <p:sp>
          <p:nvSpPr>
            <p:cNvPr id="15369" name="Rectangle 10"/>
            <p:cNvSpPr>
              <a:spLocks noChangeArrowheads="1"/>
            </p:cNvSpPr>
            <p:nvPr/>
          </p:nvSpPr>
          <p:spPr bwMode="auto">
            <a:xfrm>
              <a:off x="0" y="169"/>
              <a:ext cx="0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/>
              <a:endParaRPr lang="en-US"/>
            </a:p>
          </p:txBody>
        </p:sp>
        <p:sp>
          <p:nvSpPr>
            <p:cNvPr id="15370" name="Rectangle 11"/>
            <p:cNvSpPr>
              <a:spLocks noChangeArrowheads="1"/>
            </p:cNvSpPr>
            <p:nvPr/>
          </p:nvSpPr>
          <p:spPr bwMode="auto">
            <a:xfrm>
              <a:off x="0" y="169"/>
              <a:ext cx="0" cy="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/>
              <a:endParaRPr lang="en-US"/>
            </a:p>
          </p:txBody>
        </p:sp>
      </p:grpSp>
      <p:sp>
        <p:nvSpPr>
          <p:cNvPr id="15368" name="Rectangle 12"/>
          <p:cNvSpPr>
            <a:spLocks noChangeArrowheads="1"/>
          </p:cNvSpPr>
          <p:nvPr/>
        </p:nvSpPr>
        <p:spPr bwMode="auto">
          <a:xfrm>
            <a:off x="609600" y="5257800"/>
            <a:ext cx="76962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/>
            <a:r>
              <a:rPr lang="en-US" altLang="en-US" sz="4000">
                <a:solidFill>
                  <a:schemeClr val="tx2"/>
                </a:solidFill>
                <a:latin typeface="Arial" charset="0"/>
                <a:cs typeface="Arial" charset="0"/>
              </a:rPr>
              <a:t>Becquerel's </a:t>
            </a:r>
            <a:r>
              <a:rPr lang="en-US" altLang="en-US" sz="4000" u="sng">
                <a:solidFill>
                  <a:schemeClr val="tx2"/>
                </a:solidFill>
                <a:latin typeface="Arial" charset="0"/>
                <a:cs typeface="Arial" charset="0"/>
              </a:rPr>
              <a:t>photographic</a:t>
            </a:r>
            <a:r>
              <a:rPr lang="en-US" altLang="en-US" sz="4000">
                <a:solidFill>
                  <a:schemeClr val="tx2"/>
                </a:solidFill>
                <a:latin typeface="Arial" charset="0"/>
                <a:cs typeface="Arial" charset="0"/>
              </a:rPr>
              <a:t> plate</a:t>
            </a:r>
            <a:endParaRPr lang="en-US" altLang="en-US" sz="7200">
              <a:solidFill>
                <a:schemeClr val="tx2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382000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altLang="en-US" sz="4000" b="1" smtClean="0"/>
              <a:t>3.  J.J. Thomson</a:t>
            </a:r>
            <a:r>
              <a:rPr lang="en-US" altLang="en-US" sz="4000" smtClean="0"/>
              <a:t> </a:t>
            </a:r>
            <a:r>
              <a:rPr lang="en-US" altLang="en-US" sz="3600" smtClean="0"/>
              <a:t>(1897 / England)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2743200" y="914400"/>
            <a:ext cx="6400800" cy="5791200"/>
          </a:xfrm>
        </p:spPr>
        <p:txBody>
          <a:bodyPr/>
          <a:lstStyle/>
          <a:p>
            <a:pPr eaLnBrk="1" hangingPunct="1"/>
            <a:r>
              <a:rPr lang="en-US" altLang="en-US" smtClean="0"/>
              <a:t>Thompson discovered that </a:t>
            </a:r>
            <a:r>
              <a:rPr lang="en-US" altLang="en-US" u="sng" smtClean="0"/>
              <a:t>electrons</a:t>
            </a:r>
            <a:r>
              <a:rPr lang="en-US" altLang="en-US" smtClean="0"/>
              <a:t> were smaller particles of an atom and were </a:t>
            </a:r>
            <a:r>
              <a:rPr lang="en-US" altLang="en-US" u="sng" smtClean="0"/>
              <a:t>negatively</a:t>
            </a:r>
            <a:r>
              <a:rPr lang="en-US" altLang="en-US" smtClean="0"/>
              <a:t> charged.</a:t>
            </a:r>
          </a:p>
          <a:p>
            <a:pPr eaLnBrk="1" hangingPunct="1"/>
            <a:endParaRPr lang="en-US" altLang="en-US" sz="1000" smtClean="0"/>
          </a:p>
          <a:p>
            <a:pPr eaLnBrk="1" hangingPunct="1"/>
            <a:r>
              <a:rPr lang="en-US" altLang="en-US" smtClean="0"/>
              <a:t>Thompson knew atoms were </a:t>
            </a:r>
            <a:r>
              <a:rPr lang="en-US" altLang="en-US" u="sng" smtClean="0"/>
              <a:t>neutrally </a:t>
            </a:r>
            <a:r>
              <a:rPr lang="en-US" altLang="en-US" smtClean="0"/>
              <a:t>charged, but couldn’t find the positive particle.</a:t>
            </a:r>
          </a:p>
          <a:p>
            <a:pPr eaLnBrk="1" hangingPunct="1"/>
            <a:endParaRPr lang="en-US" altLang="en-US" sz="1000" smtClean="0"/>
          </a:p>
          <a:p>
            <a:pPr eaLnBrk="1" hangingPunct="1"/>
            <a:r>
              <a:rPr lang="en-US" altLang="en-US" u="sng" smtClean="0"/>
              <a:t>Cathode Ray Tube</a:t>
            </a:r>
            <a:r>
              <a:rPr lang="en-US" altLang="en-US" smtClean="0"/>
              <a:t> Experiments</a:t>
            </a:r>
          </a:p>
          <a:p>
            <a:pPr lvl="1" eaLnBrk="1" hangingPunct="1"/>
            <a:r>
              <a:rPr lang="en-US" altLang="en-US" sz="3200" smtClean="0"/>
              <a:t>beam of negative particles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u="sng" smtClean="0"/>
              <a:t>Plum-pudding </a:t>
            </a:r>
            <a:r>
              <a:rPr lang="en-US" altLang="en-US" smtClean="0"/>
              <a:t>Model</a:t>
            </a: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4876800" y="1447800"/>
            <a:ext cx="3962400" cy="515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eaLnBrk="1" hangingPunct="1"/>
            <a:endParaRPr lang="en-US" altLang="en-US" sz="1800">
              <a:solidFill>
                <a:schemeClr val="tx2"/>
              </a:solidFill>
              <a:latin typeface="Arial" charset="0"/>
            </a:endParaRPr>
          </a:p>
        </p:txBody>
      </p:sp>
      <p:pic>
        <p:nvPicPr>
          <p:cNvPr id="17433" name="Picture 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035" b="66310"/>
          <a:stretch>
            <a:fillRect/>
          </a:stretch>
        </p:blipFill>
        <p:spPr bwMode="auto">
          <a:xfrm>
            <a:off x="0" y="1066800"/>
            <a:ext cx="2589213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Thomson’s Experiment, 1897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en-US" altLang="en-US" sz="2800" smtClean="0"/>
          </a:p>
          <a:p>
            <a:pPr eaLnBrk="1" hangingPunct="1"/>
            <a:endParaRPr lang="en-US" altLang="en-US" sz="2800" smtClean="0"/>
          </a:p>
          <a:p>
            <a:pPr eaLnBrk="1" hangingPunct="1"/>
            <a:endParaRPr lang="en-US" altLang="en-US" sz="2800" smtClean="0"/>
          </a:p>
        </p:txBody>
      </p:sp>
      <p:pic>
        <p:nvPicPr>
          <p:cNvPr id="18436" name="Picture 4" descr="CRT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676400"/>
            <a:ext cx="5410200" cy="281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5" descr="crt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676400"/>
            <a:ext cx="5410200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6" descr="crt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14400"/>
            <a:ext cx="8229600" cy="427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5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1295400" y="5334000"/>
            <a:ext cx="6705600" cy="15240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en-US" altLang="en-US" sz="2800" u="sng" smtClean="0"/>
              <a:t>Cathode Ray Tube Experiment (CRT):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altLang="en-US" sz="2800" smtClean="0"/>
              <a:t>demonstrated properties of electrons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534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Thomson’s Atomic Model, 1903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343400" y="1752600"/>
            <a:ext cx="43434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/>
              <a:t>Determined that the </a:t>
            </a:r>
            <a:r>
              <a:rPr lang="en-US" altLang="en-US" u="sng" smtClean="0"/>
              <a:t>negatively</a:t>
            </a:r>
            <a:r>
              <a:rPr lang="en-US" altLang="en-US" smtClean="0"/>
              <a:t> charged particles have same </a:t>
            </a:r>
            <a:r>
              <a:rPr lang="en-US" altLang="en-US" u="sng" smtClean="0"/>
              <a:t>mass</a:t>
            </a:r>
            <a:r>
              <a:rPr lang="en-US" altLang="en-US" smtClean="0"/>
              <a:t> and amount of </a:t>
            </a:r>
            <a:r>
              <a:rPr lang="en-US" altLang="en-US" u="sng" smtClean="0"/>
              <a:t>charge</a:t>
            </a:r>
          </a:p>
          <a:p>
            <a:pPr eaLnBrk="1" hangingPunct="1">
              <a:lnSpc>
                <a:spcPct val="90000"/>
              </a:lnSpc>
            </a:pPr>
            <a:endParaRPr lang="en-US" altLang="en-US" u="sng" smtClean="0"/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“</a:t>
            </a:r>
            <a:r>
              <a:rPr lang="en-US" altLang="en-US" u="sng" smtClean="0"/>
              <a:t>Plum Pudding</a:t>
            </a:r>
            <a:r>
              <a:rPr lang="en-US" altLang="en-US" smtClean="0"/>
              <a:t>” model with negative electrons in positive sphere</a:t>
            </a:r>
          </a:p>
        </p:txBody>
      </p:sp>
      <p:pic>
        <p:nvPicPr>
          <p:cNvPr id="18436" name="Picture 4" descr="Thoms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47800"/>
            <a:ext cx="3654425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763000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altLang="en-US" sz="4000" b="1" smtClean="0"/>
              <a:t>4.  Robert Millikan</a:t>
            </a:r>
            <a:r>
              <a:rPr lang="en-US" altLang="en-US" sz="4000" smtClean="0"/>
              <a:t> </a:t>
            </a:r>
            <a:r>
              <a:rPr lang="en-US" altLang="en-US" sz="3600" smtClean="0"/>
              <a:t>(1909 / America)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352800" y="1143000"/>
            <a:ext cx="5638800" cy="541020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Calculated the </a:t>
            </a:r>
            <a:r>
              <a:rPr lang="en-US" altLang="en-US" u="sng" smtClean="0"/>
              <a:t>mass</a:t>
            </a:r>
            <a:r>
              <a:rPr lang="en-US" altLang="en-US" smtClean="0"/>
              <a:t> and </a:t>
            </a:r>
            <a:r>
              <a:rPr lang="en-US" altLang="en-US" u="sng" smtClean="0"/>
              <a:t>charge</a:t>
            </a:r>
            <a:r>
              <a:rPr lang="en-US" altLang="en-US" smtClean="0"/>
              <a:t> of the electron in his “</a:t>
            </a:r>
            <a:r>
              <a:rPr lang="en-US" altLang="en-US" u="sng" smtClean="0"/>
              <a:t>Oil Drop Experiment</a:t>
            </a:r>
            <a:r>
              <a:rPr lang="en-US" altLang="en-US" smtClean="0"/>
              <a:t>”</a:t>
            </a:r>
          </a:p>
          <a:p>
            <a:pPr eaLnBrk="1" hangingPunct="1">
              <a:spcBef>
                <a:spcPct val="0"/>
              </a:spcBef>
            </a:pPr>
            <a:endParaRPr lang="en-US" altLang="en-US" smtClean="0"/>
          </a:p>
          <a:p>
            <a:pPr eaLnBrk="1" hangingPunct="1">
              <a:spcBef>
                <a:spcPct val="0"/>
              </a:spcBef>
            </a:pPr>
            <a:r>
              <a:rPr lang="en-US" altLang="en-US" smtClean="0"/>
              <a:t>He did this by carefully balancing the gravitational and electric forces on tiny charged droplets of </a:t>
            </a:r>
            <a:r>
              <a:rPr lang="en-US" altLang="en-US" u="sng" smtClean="0"/>
              <a:t>oil </a:t>
            </a:r>
            <a:r>
              <a:rPr lang="en-US" altLang="en-US" smtClean="0"/>
              <a:t>suspended between two metal electrodes. 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4876800" y="1447800"/>
            <a:ext cx="3962400" cy="515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eaLnBrk="1" hangingPunct="1"/>
            <a:endParaRPr lang="en-US" altLang="en-US" sz="1800">
              <a:solidFill>
                <a:schemeClr val="tx2"/>
              </a:solidFill>
              <a:latin typeface="Arial" charset="0"/>
            </a:endParaRPr>
          </a:p>
        </p:txBody>
      </p:sp>
      <p:pic>
        <p:nvPicPr>
          <p:cNvPr id="19461" name="Picture 9" descr="Robert A. Millik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19200"/>
            <a:ext cx="2909888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Millikan’s Oil Drop Experiment</a:t>
            </a:r>
          </a:p>
        </p:txBody>
      </p:sp>
      <p:pic>
        <p:nvPicPr>
          <p:cNvPr id="20483" name="Picture 3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43000"/>
            <a:ext cx="7848600" cy="552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Foldable Time!!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47800"/>
            <a:ext cx="6934200" cy="4648200"/>
          </a:xfrm>
        </p:spPr>
        <p:txBody>
          <a:bodyPr/>
          <a:lstStyle/>
          <a:p>
            <a:pPr marL="990600" lvl="1" indent="-533400" eaLnBrk="1" hangingPunct="1"/>
            <a:r>
              <a:rPr lang="en-US" altLang="en-US" sz="2700" smtClean="0"/>
              <a:t>Folding Instructions:</a:t>
            </a:r>
          </a:p>
          <a:p>
            <a:pPr marL="990600" lvl="1" indent="-533400" eaLnBrk="1" hangingPunct="1"/>
            <a:r>
              <a:rPr lang="en-US" altLang="en-US" sz="2700" smtClean="0"/>
              <a:t>Fold the paper that says “Atomic Timeline” hotdog style bringing one end of the paper only to the bold line.  </a:t>
            </a:r>
          </a:p>
          <a:p>
            <a:pPr marL="990600" lvl="1" indent="-533400" eaLnBrk="1" hangingPunct="1"/>
            <a:r>
              <a:rPr lang="en-US" altLang="en-US" sz="2700" smtClean="0"/>
              <a:t>Fold the paper in half hamburger style.</a:t>
            </a:r>
          </a:p>
          <a:p>
            <a:pPr marL="990600" lvl="1" indent="-533400" eaLnBrk="1" hangingPunct="1"/>
            <a:r>
              <a:rPr lang="en-US" altLang="en-US" sz="2700" smtClean="0"/>
              <a:t>Tri-fold the half.  When you unfold it, you should have 6 fold lines spaces evenly apart.  Cut paper at the inside folds and it will look something like this (dotted lines are where you cut):   </a:t>
            </a:r>
          </a:p>
          <a:p>
            <a:pPr marL="990600" lvl="1" indent="-533400" eaLnBrk="1" hangingPunct="1">
              <a:buFontTx/>
              <a:buNone/>
            </a:pPr>
            <a:endParaRPr lang="en-US" altLang="en-US" sz="2700" smtClean="0"/>
          </a:p>
        </p:txBody>
      </p:sp>
      <p:grpSp>
        <p:nvGrpSpPr>
          <p:cNvPr id="21508" name="Group 4"/>
          <p:cNvGrpSpPr>
            <a:grpSpLocks/>
          </p:cNvGrpSpPr>
          <p:nvPr/>
        </p:nvGrpSpPr>
        <p:grpSpPr bwMode="auto">
          <a:xfrm>
            <a:off x="7239000" y="1447800"/>
            <a:ext cx="1600200" cy="3886200"/>
            <a:chOff x="3400" y="2435"/>
            <a:chExt cx="1670" cy="3145"/>
          </a:xfrm>
        </p:grpSpPr>
        <p:sp>
          <p:nvSpPr>
            <p:cNvPr id="21509" name="Rectangle 5"/>
            <p:cNvSpPr>
              <a:spLocks noChangeArrowheads="1"/>
            </p:cNvSpPr>
            <p:nvPr/>
          </p:nvSpPr>
          <p:spPr bwMode="auto">
            <a:xfrm>
              <a:off x="3400" y="2435"/>
              <a:ext cx="1665" cy="313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/>
            </a:p>
          </p:txBody>
        </p:sp>
        <p:sp>
          <p:nvSpPr>
            <p:cNvPr id="21510" name="Line 6"/>
            <p:cNvSpPr>
              <a:spLocks noChangeShapeType="1"/>
            </p:cNvSpPr>
            <p:nvPr/>
          </p:nvSpPr>
          <p:spPr bwMode="auto">
            <a:xfrm>
              <a:off x="3810" y="2445"/>
              <a:ext cx="0" cy="3135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1" name="Line 7"/>
            <p:cNvSpPr>
              <a:spLocks noChangeShapeType="1"/>
            </p:cNvSpPr>
            <p:nvPr/>
          </p:nvSpPr>
          <p:spPr bwMode="auto">
            <a:xfrm>
              <a:off x="3825" y="4085"/>
              <a:ext cx="1245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2" name="Line 8"/>
            <p:cNvSpPr>
              <a:spLocks noChangeShapeType="1"/>
            </p:cNvSpPr>
            <p:nvPr/>
          </p:nvSpPr>
          <p:spPr bwMode="auto">
            <a:xfrm>
              <a:off x="3805" y="3600"/>
              <a:ext cx="1245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3" name="Line 9"/>
            <p:cNvSpPr>
              <a:spLocks noChangeShapeType="1"/>
            </p:cNvSpPr>
            <p:nvPr/>
          </p:nvSpPr>
          <p:spPr bwMode="auto">
            <a:xfrm>
              <a:off x="3810" y="3030"/>
              <a:ext cx="1245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4" name="Line 10"/>
            <p:cNvSpPr>
              <a:spLocks noChangeShapeType="1"/>
            </p:cNvSpPr>
            <p:nvPr/>
          </p:nvSpPr>
          <p:spPr bwMode="auto">
            <a:xfrm flipV="1">
              <a:off x="3795" y="4650"/>
              <a:ext cx="1265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5" name="Line 11"/>
            <p:cNvSpPr>
              <a:spLocks noChangeShapeType="1"/>
            </p:cNvSpPr>
            <p:nvPr/>
          </p:nvSpPr>
          <p:spPr bwMode="auto">
            <a:xfrm>
              <a:off x="3810" y="5100"/>
              <a:ext cx="1245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0"/>
            <a:ext cx="4267200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altLang="en-US" smtClean="0">
                <a:latin typeface="Engravers MT" panose="02090707080505020304" pitchFamily="18" charset="0"/>
              </a:rPr>
              <a:t>MODELS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19200"/>
            <a:ext cx="8382000" cy="5410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>
                <a:latin typeface="Book Antiqua" pitchFamily="18" charset="0"/>
              </a:rPr>
              <a:t>A </a:t>
            </a:r>
            <a:r>
              <a:rPr lang="en-US" altLang="en-US" u="sng" smtClean="0">
                <a:latin typeface="Book Antiqua" pitchFamily="18" charset="0"/>
              </a:rPr>
              <a:t>VISUAL</a:t>
            </a:r>
            <a:r>
              <a:rPr lang="en-US" altLang="en-US" smtClean="0">
                <a:latin typeface="Book Antiqua" pitchFamily="18" charset="0"/>
              </a:rPr>
              <a:t>, VERBAL, OR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mtClean="0">
                <a:latin typeface="Book Antiqua" pitchFamily="18" charset="0"/>
              </a:rPr>
              <a:t>MATHEMATEICAL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u="sng" smtClean="0">
                <a:latin typeface="Book Antiqua" pitchFamily="18" charset="0"/>
              </a:rPr>
              <a:t>EXPLANATION</a:t>
            </a:r>
            <a:r>
              <a:rPr lang="en-US" altLang="en-US" smtClean="0">
                <a:latin typeface="Book Antiqua" pitchFamily="18" charset="0"/>
              </a:rPr>
              <a:t> OF HOW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mtClean="0">
                <a:latin typeface="Book Antiqua" pitchFamily="18" charset="0"/>
              </a:rPr>
              <a:t>PHENOMENA </a:t>
            </a:r>
            <a:r>
              <a:rPr lang="en-US" altLang="en-US" u="sng" smtClean="0">
                <a:latin typeface="Book Antiqua" pitchFamily="18" charset="0"/>
              </a:rPr>
              <a:t>OCCUR</a:t>
            </a:r>
            <a:r>
              <a:rPr lang="en-US" altLang="en-US" smtClean="0">
                <a:latin typeface="Book Antiqua" pitchFamily="18" charset="0"/>
              </a:rPr>
              <a:t> OR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mtClean="0">
                <a:latin typeface="Book Antiqua" pitchFamily="18" charset="0"/>
              </a:rPr>
              <a:t>HOW DATA AND EVENTS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mtClean="0">
                <a:latin typeface="Book Antiqua" pitchFamily="18" charset="0"/>
              </a:rPr>
              <a:t>ARE </a:t>
            </a:r>
            <a:r>
              <a:rPr lang="en-US" altLang="en-US" u="sng" smtClean="0">
                <a:latin typeface="Book Antiqua" pitchFamily="18" charset="0"/>
              </a:rPr>
              <a:t>RELATED</a:t>
            </a:r>
            <a:r>
              <a:rPr lang="en-US" altLang="en-US" smtClean="0">
                <a:latin typeface="Book Antiqua" pitchFamily="18" charset="0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endParaRPr lang="en-US" altLang="en-US" smtClean="0">
              <a:latin typeface="Book Antiqua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mtClean="0">
                <a:latin typeface="Book Antiqua" pitchFamily="18" charset="0"/>
              </a:rPr>
              <a:t>MODELS HELP TO EXPLAIN THE </a:t>
            </a:r>
            <a:r>
              <a:rPr lang="en-US" altLang="en-US" u="sng" smtClean="0">
                <a:latin typeface="Book Antiqua" pitchFamily="18" charset="0"/>
              </a:rPr>
              <a:t>STRUCTURE OF ATOMS</a:t>
            </a:r>
            <a:r>
              <a:rPr lang="en-US" altLang="en-US" smtClean="0">
                <a:latin typeface="Book Antiqua" pitchFamily="18" charset="0"/>
              </a:rPr>
              <a:t> BECAUSE THEY ARE TOO </a:t>
            </a:r>
            <a:r>
              <a:rPr lang="en-US" altLang="en-US" u="sng" smtClean="0">
                <a:latin typeface="Book Antiqua" pitchFamily="18" charset="0"/>
              </a:rPr>
              <a:t>SMALL</a:t>
            </a:r>
            <a:r>
              <a:rPr lang="en-US" altLang="en-US" smtClean="0">
                <a:latin typeface="Book Antiqua" pitchFamily="18" charset="0"/>
              </a:rPr>
              <a:t> TO SEE.</a:t>
            </a:r>
          </a:p>
        </p:txBody>
      </p:sp>
      <p:pic>
        <p:nvPicPr>
          <p:cNvPr id="4100" name="Picture 7" descr="at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1813" y="838200"/>
            <a:ext cx="3532187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10600" cy="9144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altLang="en-US" sz="3800" b="1" smtClean="0"/>
              <a:t>5.  Ernest Rutherford</a:t>
            </a:r>
            <a:r>
              <a:rPr lang="en-US" altLang="en-US" sz="3600" b="1" smtClean="0"/>
              <a:t> </a:t>
            </a:r>
            <a:r>
              <a:rPr lang="en-US" altLang="en-US" sz="3400" smtClean="0"/>
              <a:t>(1911 / England)</a:t>
            </a: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8" t="5705" r="75871" b="60143"/>
          <a:stretch>
            <a:fillRect/>
          </a:stretch>
        </p:blipFill>
        <p:spPr bwMode="auto">
          <a:xfrm>
            <a:off x="228600" y="1219200"/>
            <a:ext cx="2762250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65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124200" y="914400"/>
            <a:ext cx="6019800" cy="5791200"/>
          </a:xfrm>
        </p:spPr>
        <p:txBody>
          <a:bodyPr/>
          <a:lstStyle/>
          <a:p>
            <a:pPr eaLnBrk="1" hangingPunct="1"/>
            <a:r>
              <a:rPr lang="en-US" altLang="en-US" sz="2800" u="sng" smtClean="0"/>
              <a:t>Gold Foil</a:t>
            </a:r>
            <a:r>
              <a:rPr lang="en-US" altLang="en-US" sz="2800" smtClean="0"/>
              <a:t> Experiment</a:t>
            </a:r>
          </a:p>
          <a:p>
            <a:pPr eaLnBrk="1" hangingPunct="1"/>
            <a:r>
              <a:rPr lang="en-US" altLang="en-US" sz="2800" smtClean="0"/>
              <a:t>He knew that atoms had positive and negative particles, but could not decide </a:t>
            </a:r>
            <a:r>
              <a:rPr lang="en-US" altLang="en-US" sz="2800" u="sng" smtClean="0"/>
              <a:t>how they were arranged.</a:t>
            </a:r>
          </a:p>
          <a:p>
            <a:pPr eaLnBrk="1" hangingPunct="1"/>
            <a:endParaRPr lang="en-US" altLang="en-US" sz="2800" u="sng" smtClean="0"/>
          </a:p>
          <a:p>
            <a:pPr eaLnBrk="1" hangingPunct="1"/>
            <a:r>
              <a:rPr lang="en-US" altLang="en-US" sz="2800" smtClean="0"/>
              <a:t>Conducted an experiment to isolate the positive particles in an atom.  Decided that the atoms were mostly </a:t>
            </a:r>
            <a:r>
              <a:rPr lang="en-US" altLang="en-US" sz="2800" u="sng" smtClean="0"/>
              <a:t>empty space</a:t>
            </a:r>
            <a:r>
              <a:rPr lang="en-US" altLang="en-US" sz="2800" smtClean="0"/>
              <a:t>, but had a dense central core.</a:t>
            </a:r>
          </a:p>
          <a:p>
            <a:pPr eaLnBrk="1" hangingPunct="1"/>
            <a:endParaRPr lang="en-US" altLang="en-US" sz="2800" smtClean="0"/>
          </a:p>
          <a:p>
            <a:pPr eaLnBrk="1" hangingPunct="1"/>
            <a:r>
              <a:rPr lang="en-US" altLang="en-US" sz="2800" u="sng" smtClean="0"/>
              <a:t>Nuclear</a:t>
            </a:r>
            <a:r>
              <a:rPr lang="en-US" altLang="en-US" sz="2800" smtClean="0"/>
              <a:t> Model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76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76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458200" cy="12954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Rutherford’s Gold Foil Experiment</a:t>
            </a:r>
          </a:p>
        </p:txBody>
      </p:sp>
      <p:pic>
        <p:nvPicPr>
          <p:cNvPr id="23555" name="Picture 3" descr="goldfoil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00200"/>
            <a:ext cx="7467600" cy="501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8153400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altLang="en-US" sz="4000" smtClean="0"/>
              <a:t>Ernest Rutherford’s Atomic Model</a:t>
            </a:r>
          </a:p>
        </p:txBody>
      </p:sp>
      <p:pic>
        <p:nvPicPr>
          <p:cNvPr id="28676" name="Picture 4" descr="atom_pic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524000"/>
            <a:ext cx="6286500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Rectangle 5"/>
          <p:cNvSpPr>
            <a:spLocks noChangeArrowheads="1"/>
          </p:cNvSpPr>
          <p:nvPr/>
        </p:nvSpPr>
        <p:spPr bwMode="auto">
          <a:xfrm>
            <a:off x="381000" y="5105400"/>
            <a:ext cx="8294688" cy="165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 algn="ctr" eaLnBrk="1" hangingPunct="1">
              <a:spcBef>
                <a:spcPct val="20000"/>
              </a:spcBef>
            </a:pPr>
            <a:r>
              <a:rPr lang="en-US" altLang="en-US" sz="3200" u="sng">
                <a:solidFill>
                  <a:schemeClr val="tx2"/>
                </a:solidFill>
                <a:latin typeface="Arial" charset="0"/>
              </a:rPr>
              <a:t>Nuclear</a:t>
            </a:r>
            <a:r>
              <a:rPr lang="en-US" altLang="en-US" sz="3200">
                <a:solidFill>
                  <a:schemeClr val="tx2"/>
                </a:solidFill>
                <a:latin typeface="Arial" charset="0"/>
              </a:rPr>
              <a:t> Model:</a:t>
            </a:r>
          </a:p>
          <a:p>
            <a:pPr lvl="1" algn="ctr" eaLnBrk="1" hangingPunct="1">
              <a:spcBef>
                <a:spcPct val="20000"/>
              </a:spcBef>
            </a:pPr>
            <a:r>
              <a:rPr lang="en-US" altLang="en-US" sz="3200">
                <a:solidFill>
                  <a:schemeClr val="tx2"/>
                </a:solidFill>
                <a:latin typeface="Arial" charset="0"/>
              </a:rPr>
              <a:t>Dense, </a:t>
            </a:r>
            <a:r>
              <a:rPr lang="en-US" altLang="en-US" sz="3200" u="sng">
                <a:solidFill>
                  <a:schemeClr val="tx2"/>
                </a:solidFill>
                <a:latin typeface="Arial" charset="0"/>
              </a:rPr>
              <a:t>positive</a:t>
            </a:r>
            <a:r>
              <a:rPr lang="en-US" altLang="en-US" sz="3200">
                <a:solidFill>
                  <a:schemeClr val="tx2"/>
                </a:solidFill>
                <a:latin typeface="Arial" charset="0"/>
              </a:rPr>
              <a:t> nucleus surrounded by </a:t>
            </a:r>
            <a:r>
              <a:rPr lang="en-US" altLang="en-US" sz="3200" u="sng">
                <a:solidFill>
                  <a:schemeClr val="tx2"/>
                </a:solidFill>
                <a:latin typeface="Arial" charset="0"/>
              </a:rPr>
              <a:t>negative</a:t>
            </a:r>
            <a:r>
              <a:rPr lang="en-US" altLang="en-US" sz="3200">
                <a:solidFill>
                  <a:schemeClr val="tx2"/>
                </a:solidFill>
                <a:latin typeface="Arial" charset="0"/>
              </a:rPr>
              <a:t> electrons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altLang="en-US" b="1" smtClean="0"/>
              <a:t>6.  Niels Bohr </a:t>
            </a:r>
            <a:r>
              <a:rPr lang="en-US" altLang="en-US" sz="4000" smtClean="0"/>
              <a:t>(1913 / England)</a:t>
            </a:r>
          </a:p>
        </p:txBody>
      </p:sp>
      <p:pic>
        <p:nvPicPr>
          <p:cNvPr id="25603" name="Picture 3" descr="Boh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81200"/>
            <a:ext cx="3024188" cy="370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352800" y="1066800"/>
            <a:ext cx="5791200" cy="5791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/>
              <a:t>Proposed that electrons traveled in </a:t>
            </a:r>
            <a:r>
              <a:rPr lang="en-US" altLang="en-US" u="sng" smtClean="0"/>
              <a:t>fixed paths</a:t>
            </a:r>
            <a:r>
              <a:rPr lang="en-US" altLang="en-US" smtClean="0"/>
              <a:t> around the nucleus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Discovered </a:t>
            </a:r>
            <a:r>
              <a:rPr lang="en-US" altLang="en-US" u="sng" smtClean="0"/>
              <a:t>Energy Levels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3200" u="sng" smtClean="0"/>
              <a:t>electrons</a:t>
            </a:r>
            <a:r>
              <a:rPr lang="en-US" altLang="en-US" sz="3200" smtClean="0"/>
              <a:t> can only exist in specific energy states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mtClean="0"/>
              <a:t>Scientists still use the Bohr model to show the number of electrons in each orbit around the nucleus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u="sng" smtClean="0"/>
              <a:t>Planetary </a:t>
            </a:r>
            <a:r>
              <a:rPr lang="en-US" altLang="en-US" smtClean="0"/>
              <a:t>Model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7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17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17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17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Niels Bohr’s Atomic Model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1981200"/>
            <a:ext cx="4343400" cy="4191000"/>
          </a:xfrm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en-US" altLang="en-US" sz="4000" u="sng" smtClean="0"/>
              <a:t>Planetary</a:t>
            </a:r>
            <a:r>
              <a:rPr lang="en-US" altLang="en-US" sz="4000" smtClean="0"/>
              <a:t> Model</a:t>
            </a:r>
          </a:p>
          <a:p>
            <a:pPr lvl="1" eaLnBrk="1" hangingPunct="1">
              <a:spcBef>
                <a:spcPct val="50000"/>
              </a:spcBef>
            </a:pPr>
            <a:r>
              <a:rPr lang="en-US" altLang="en-US" sz="3600" smtClean="0"/>
              <a:t>electrons move in </a:t>
            </a:r>
            <a:r>
              <a:rPr lang="en-US" altLang="en-US" sz="3600" u="sng" smtClean="0"/>
              <a:t>circular</a:t>
            </a:r>
            <a:r>
              <a:rPr lang="en-US" altLang="en-US" sz="3600" smtClean="0"/>
              <a:t> orbits within specific </a:t>
            </a:r>
            <a:r>
              <a:rPr lang="en-US" altLang="en-US" sz="3600" u="sng" smtClean="0"/>
              <a:t>energy </a:t>
            </a:r>
            <a:r>
              <a:rPr lang="en-US" altLang="en-US" sz="3600" smtClean="0"/>
              <a:t>levels</a:t>
            </a:r>
          </a:p>
        </p:txBody>
      </p:sp>
      <p:pic>
        <p:nvPicPr>
          <p:cNvPr id="26628" name="Picture 10" descr="Bohr"/>
          <p:cNvPicPr>
            <a:picLocks noChangeAspect="1" noChangeArrowheads="1"/>
          </p:cNvPicPr>
          <p:nvPr/>
        </p:nvPicPr>
        <p:blipFill>
          <a:blip r:embed="rId2">
            <a:lum bright="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9" r="3636" b="1819"/>
          <a:stretch>
            <a:fillRect/>
          </a:stretch>
        </p:blipFill>
        <p:spPr bwMode="auto">
          <a:xfrm>
            <a:off x="685800" y="2133600"/>
            <a:ext cx="3429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 autoUpdateAnimBg="0" advAuto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4638"/>
            <a:ext cx="8610600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altLang="en-US" sz="4000" b="1" smtClean="0"/>
              <a:t>7.  Erwin Schrödinger</a:t>
            </a:r>
            <a:r>
              <a:rPr lang="en-US" altLang="en-US" sz="4000" smtClean="0"/>
              <a:t> </a:t>
            </a:r>
            <a:r>
              <a:rPr lang="en-US" altLang="en-US" sz="3200" smtClean="0"/>
              <a:t>(1926 / Austria)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2667000" y="1371600"/>
            <a:ext cx="6173788" cy="5334000"/>
          </a:xfrm>
        </p:spPr>
        <p:txBody>
          <a:bodyPr/>
          <a:lstStyle/>
          <a:p>
            <a:pPr eaLnBrk="1" hangingPunct="1"/>
            <a:r>
              <a:rPr lang="en-US" altLang="en-US" sz="3600" b="0" smtClean="0"/>
              <a:t>Used mathematical equations to predict </a:t>
            </a:r>
            <a:r>
              <a:rPr lang="en-US" altLang="en-US" sz="3600" b="0" u="sng" smtClean="0"/>
              <a:t>location of electrons</a:t>
            </a:r>
          </a:p>
          <a:p>
            <a:pPr eaLnBrk="1" hangingPunct="1"/>
            <a:r>
              <a:rPr lang="en-US" altLang="en-US" sz="3600" b="0" smtClean="0"/>
              <a:t>Quantum mechanics</a:t>
            </a:r>
            <a:r>
              <a:rPr lang="en-US" altLang="en-US" sz="3600" smtClean="0"/>
              <a:t> </a:t>
            </a:r>
          </a:p>
          <a:p>
            <a:pPr lvl="1" eaLnBrk="1" hangingPunct="1"/>
            <a:r>
              <a:rPr lang="en-US" altLang="en-US" sz="3200" smtClean="0"/>
              <a:t>electrons can </a:t>
            </a:r>
            <a:r>
              <a:rPr lang="en-US" altLang="en-US" sz="3200" u="sng" smtClean="0"/>
              <a:t>only</a:t>
            </a:r>
            <a:r>
              <a:rPr lang="en-US" altLang="en-US" sz="3200" smtClean="0"/>
              <a:t> exist in specified </a:t>
            </a:r>
            <a:r>
              <a:rPr lang="en-US" altLang="en-US" sz="3200" u="sng" smtClean="0"/>
              <a:t>energy</a:t>
            </a:r>
            <a:r>
              <a:rPr lang="en-US" altLang="en-US" sz="3200" smtClean="0"/>
              <a:t> states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600" b="0" u="sng" smtClean="0"/>
              <a:t>Electron Cloud</a:t>
            </a:r>
            <a:r>
              <a:rPr lang="en-US" altLang="en-US" sz="3600" b="0" smtClean="0"/>
              <a:t> Model</a:t>
            </a:r>
            <a:r>
              <a:rPr lang="en-US" altLang="en-US" sz="3600" smtClean="0"/>
              <a:t> </a:t>
            </a:r>
          </a:p>
          <a:p>
            <a:pPr lvl="1" eaLnBrk="1" hangingPunct="1"/>
            <a:r>
              <a:rPr lang="en-US" altLang="en-US" sz="3200" u="sng" smtClean="0"/>
              <a:t>orbital</a:t>
            </a:r>
            <a:r>
              <a:rPr lang="en-US" altLang="en-US" sz="3200" smtClean="0"/>
              <a:t>: region around the nucleus where e</a:t>
            </a:r>
            <a:r>
              <a:rPr lang="en-US" altLang="en-US" sz="3200" baseline="30000" smtClean="0"/>
              <a:t>-</a:t>
            </a:r>
            <a:r>
              <a:rPr lang="en-US" altLang="en-US" sz="3200" smtClean="0"/>
              <a:t> are</a:t>
            </a:r>
            <a:r>
              <a:rPr lang="en-US" altLang="en-US" sz="3200" u="sng" smtClean="0"/>
              <a:t> likely</a:t>
            </a:r>
            <a:r>
              <a:rPr lang="en-US" altLang="en-US" sz="3200" smtClean="0"/>
              <a:t> to be found</a:t>
            </a:r>
            <a:endParaRPr lang="en-US" altLang="en-US" sz="3200" i="1" smtClean="0"/>
          </a:p>
        </p:txBody>
      </p:sp>
      <p:pic>
        <p:nvPicPr>
          <p:cNvPr id="27652" name="Picture 4" descr="Schroding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00200"/>
            <a:ext cx="2371725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686800" cy="12954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Schrödinger’s </a:t>
            </a:r>
            <a:br>
              <a:rPr lang="en-US" altLang="en-US" smtClean="0"/>
            </a:br>
            <a:r>
              <a:rPr lang="en-US" altLang="en-US" smtClean="0"/>
              <a:t>Electron Cloud Model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8153400" cy="4648200"/>
          </a:xfrm>
        </p:spPr>
        <p:txBody>
          <a:bodyPr/>
          <a:lstStyle/>
          <a:p>
            <a:pPr eaLnBrk="1" hangingPunct="1"/>
            <a:r>
              <a:rPr lang="en-US" altLang="en-US" sz="4000" smtClean="0"/>
              <a:t>Electrons travel around the </a:t>
            </a:r>
            <a:r>
              <a:rPr lang="en-US" altLang="en-US" sz="4000" u="sng" smtClean="0"/>
              <a:t>nucleus</a:t>
            </a:r>
            <a:r>
              <a:rPr lang="en-US" altLang="en-US" sz="4000" smtClean="0"/>
              <a:t> in random </a:t>
            </a:r>
            <a:r>
              <a:rPr lang="en-US" altLang="en-US" sz="4000" u="sng" smtClean="0"/>
              <a:t>orbits</a:t>
            </a:r>
            <a:r>
              <a:rPr lang="en-US" altLang="en-US" sz="4000" smtClean="0"/>
              <a:t>.</a:t>
            </a:r>
          </a:p>
          <a:p>
            <a:pPr eaLnBrk="1" hangingPunct="1"/>
            <a:r>
              <a:rPr lang="en-US" altLang="en-US" sz="4000" smtClean="0"/>
              <a:t>Scientists cannot </a:t>
            </a:r>
            <a:r>
              <a:rPr lang="en-US" altLang="en-US" sz="4000" u="sng" smtClean="0"/>
              <a:t>predict</a:t>
            </a:r>
            <a:r>
              <a:rPr lang="en-US" altLang="en-US" sz="4000" smtClean="0"/>
              <a:t> where they will be at any given </a:t>
            </a:r>
            <a:r>
              <a:rPr lang="en-US" altLang="en-US" sz="4000" u="sng" smtClean="0"/>
              <a:t>moment</a:t>
            </a:r>
            <a:r>
              <a:rPr lang="en-US" altLang="en-US" sz="4000" smtClean="0"/>
              <a:t>.</a:t>
            </a:r>
          </a:p>
          <a:p>
            <a:pPr eaLnBrk="1" hangingPunct="1"/>
            <a:r>
              <a:rPr lang="en-US" altLang="en-US" sz="4000" smtClean="0"/>
              <a:t>Electrons travel so </a:t>
            </a:r>
            <a:r>
              <a:rPr lang="en-US" altLang="en-US" sz="4000" u="sng" smtClean="0"/>
              <a:t>fast</a:t>
            </a:r>
            <a:r>
              <a:rPr lang="en-US" altLang="en-US" sz="4000" smtClean="0"/>
              <a:t>, they appear to form a “</a:t>
            </a:r>
            <a:r>
              <a:rPr lang="en-US" altLang="en-US" sz="4000" u="sng" smtClean="0"/>
              <a:t>cloud</a:t>
            </a:r>
            <a:r>
              <a:rPr lang="en-US" altLang="en-US" sz="4000" smtClean="0"/>
              <a:t>” around the nucleus.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4582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4000" smtClean="0"/>
              <a:t>Schrödinger’s Atomic Model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4953000"/>
            <a:ext cx="9144000" cy="19050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en-US" altLang="en-US" sz="4000" b="0" u="sng" smtClean="0"/>
              <a:t>Electron Cloud</a:t>
            </a:r>
            <a:r>
              <a:rPr lang="en-US" altLang="en-US" sz="4000" b="0" smtClean="0"/>
              <a:t> Model (orbital)</a:t>
            </a:r>
          </a:p>
          <a:p>
            <a:pPr algn="ctr" eaLnBrk="1" hangingPunct="1"/>
            <a:r>
              <a:rPr lang="en-US" altLang="en-US" sz="3600" smtClean="0"/>
              <a:t>dots represent probability of finding an </a:t>
            </a:r>
            <a:r>
              <a:rPr lang="en-US" altLang="en-US" sz="3600" smtClean="0">
                <a:solidFill>
                  <a:schemeClr val="tx1"/>
                </a:solidFill>
              </a:rPr>
              <a:t>e</a:t>
            </a:r>
            <a:r>
              <a:rPr lang="en-US" altLang="en-US" sz="3600" baseline="30000" smtClean="0">
                <a:solidFill>
                  <a:schemeClr val="tx1"/>
                </a:solidFill>
              </a:rPr>
              <a:t>-</a:t>
            </a:r>
            <a:r>
              <a:rPr lang="en-US" altLang="en-US" sz="3600" smtClean="0">
                <a:solidFill>
                  <a:schemeClr val="tx1"/>
                </a:solidFill>
              </a:rPr>
              <a:t> </a:t>
            </a:r>
            <a:br>
              <a:rPr lang="en-US" altLang="en-US" sz="3600" smtClean="0">
                <a:solidFill>
                  <a:schemeClr val="tx1"/>
                </a:solidFill>
              </a:rPr>
            </a:br>
            <a:r>
              <a:rPr lang="en-US" altLang="en-US" sz="3600" smtClean="0"/>
              <a:t>not actual electrons </a:t>
            </a:r>
            <a:endParaRPr lang="en-US" altLang="en-US" sz="3600" i="1" smtClean="0"/>
          </a:p>
        </p:txBody>
      </p:sp>
      <p:pic>
        <p:nvPicPr>
          <p:cNvPr id="34820" name="Electron Cloud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914400"/>
            <a:ext cx="6248400" cy="39370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348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1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1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9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4820"/>
                </p:tgtEl>
              </p:cMediaNode>
            </p:vide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48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4" dur="1" fill="hold"/>
                                        <p:tgtEl>
                                          <p:spTgt spid="348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820"/>
                  </p:tgtEl>
                </p:cond>
              </p:nextCondLst>
            </p:seq>
          </p:childTnLst>
        </p:cTn>
      </p:par>
    </p:tnLst>
    <p:bldLst>
      <p:bldP spid="34819" grpId="0" build="p" autoUpdateAnimBg="0" advAuto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382000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altLang="en-US" sz="4000" b="1" smtClean="0"/>
              <a:t>8.  James Chadwick </a:t>
            </a:r>
            <a:r>
              <a:rPr lang="en-US" altLang="en-US" sz="3200" smtClean="0"/>
              <a:t>(1932  / England)</a:t>
            </a:r>
          </a:p>
        </p:txBody>
      </p:sp>
      <p:pic>
        <p:nvPicPr>
          <p:cNvPr id="30723" name="Picture 3" descr="CHADWI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923"/>
          <a:stretch>
            <a:fillRect/>
          </a:stretch>
        </p:blipFill>
        <p:spPr bwMode="auto">
          <a:xfrm>
            <a:off x="609600" y="1752600"/>
            <a:ext cx="2898775" cy="381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657600" y="1447800"/>
            <a:ext cx="5183188" cy="5410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4000" smtClean="0"/>
              <a:t>Mass of atom was too </a:t>
            </a:r>
            <a:r>
              <a:rPr lang="en-US" altLang="en-US" sz="4000" u="sng" smtClean="0"/>
              <a:t>high</a:t>
            </a:r>
            <a:r>
              <a:rPr lang="en-US" altLang="en-US" sz="4000" smtClean="0"/>
              <a:t> to contain only protons and </a:t>
            </a:r>
            <a:r>
              <a:rPr lang="en-US" altLang="en-US" sz="4000" u="sng" smtClean="0"/>
              <a:t>electrons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4000" smtClean="0"/>
              <a:t>Discovered </a:t>
            </a:r>
            <a:r>
              <a:rPr lang="en-US" altLang="en-US" sz="4000" u="sng" smtClean="0"/>
              <a:t>neutrons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3600" u="sng" smtClean="0"/>
              <a:t>neutral</a:t>
            </a:r>
            <a:r>
              <a:rPr lang="en-US" altLang="en-US" sz="3600" smtClean="0"/>
              <a:t> particles in the nucleus of an atom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4000" u="sng" smtClean="0"/>
              <a:t>Neutron</a:t>
            </a:r>
            <a:r>
              <a:rPr lang="en-US" altLang="en-US" sz="4000" smtClean="0"/>
              <a:t> Model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58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58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58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4" grpId="0" build="p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4000" smtClean="0"/>
              <a:t>James Chadwick’s Atomic Model</a:t>
            </a:r>
          </a:p>
        </p:txBody>
      </p:sp>
      <p:pic>
        <p:nvPicPr>
          <p:cNvPr id="36867" name="Picture 3" descr="atom_pic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90600"/>
            <a:ext cx="6477000" cy="422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5410200"/>
            <a:ext cx="8153400" cy="1171575"/>
          </a:xfrm>
          <a:noFill/>
        </p:spPr>
        <p:txBody>
          <a:bodyPr lIns="92075" tIns="46038" rIns="92075" bIns="46038"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3600" b="0" u="sng" smtClean="0"/>
              <a:t>Neutron</a:t>
            </a:r>
            <a:r>
              <a:rPr lang="en-US" altLang="en-US" sz="3600" b="0" smtClean="0"/>
              <a:t> Model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altLang="en-US" smtClean="0"/>
              <a:t>revision of Rutherford’s Nuclear Model </a:t>
            </a:r>
            <a:endParaRPr lang="en-US" altLang="en-US" i="1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6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68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8" grpId="0" build="p" autoUpdateAnimBg="0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4800" b="1" smtClean="0"/>
              <a:t>Democritus</a:t>
            </a:r>
            <a:r>
              <a:rPr lang="en-US" altLang="en-US" sz="4800" smtClean="0"/>
              <a:t> </a:t>
            </a:r>
            <a:r>
              <a:rPr lang="en-US" altLang="en-US" smtClean="0"/>
              <a:t>(400 B.C. / Greece)</a:t>
            </a: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4114800" y="1676400"/>
            <a:ext cx="4724400" cy="492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eaLnBrk="1" hangingPunct="1"/>
            <a:r>
              <a:rPr lang="en-US" altLang="en-US" sz="3200">
                <a:solidFill>
                  <a:schemeClr val="tx2"/>
                </a:solidFill>
                <a:latin typeface="Arial" charset="0"/>
              </a:rPr>
              <a:t>Proposed that matter was composed of tiny indivisible particles he called “</a:t>
            </a:r>
            <a:r>
              <a:rPr lang="en-US" altLang="en-US" sz="3200" b="1" u="sng">
                <a:solidFill>
                  <a:schemeClr val="tx2"/>
                </a:solidFill>
                <a:latin typeface="Arial" charset="0"/>
              </a:rPr>
              <a:t>atom</a:t>
            </a:r>
            <a:r>
              <a:rPr lang="en-US" altLang="en-US" sz="3200">
                <a:solidFill>
                  <a:schemeClr val="tx2"/>
                </a:solidFill>
                <a:latin typeface="Arial" charset="0"/>
              </a:rPr>
              <a:t>”</a:t>
            </a:r>
          </a:p>
          <a:p>
            <a:pPr eaLnBrk="1" hangingPunct="1"/>
            <a:endParaRPr lang="en-US" altLang="en-US" sz="1200" i="1">
              <a:solidFill>
                <a:schemeClr val="tx2"/>
              </a:solidFill>
              <a:latin typeface="Arial" charset="0"/>
            </a:endParaRPr>
          </a:p>
          <a:p>
            <a:pPr eaLnBrk="1" hangingPunct="1"/>
            <a:r>
              <a:rPr lang="en-US" altLang="en-US" sz="3200">
                <a:solidFill>
                  <a:schemeClr val="tx2"/>
                </a:solidFill>
                <a:latin typeface="Arial" charset="0"/>
              </a:rPr>
              <a:t>Not based on experimental data</a:t>
            </a:r>
          </a:p>
          <a:p>
            <a:pPr eaLnBrk="1" hangingPunct="1"/>
            <a:endParaRPr lang="en-US" altLang="en-US" sz="1200">
              <a:solidFill>
                <a:schemeClr val="tx2"/>
              </a:solidFill>
              <a:latin typeface="Arial" charset="0"/>
            </a:endParaRPr>
          </a:p>
          <a:p>
            <a:pPr eaLnBrk="1" hangingPunct="1"/>
            <a:r>
              <a:rPr lang="en-US" altLang="en-US" sz="3200">
                <a:solidFill>
                  <a:schemeClr val="tx2"/>
                </a:solidFill>
                <a:latin typeface="Arial" charset="0"/>
              </a:rPr>
              <a:t>In Greek</a:t>
            </a:r>
            <a:r>
              <a:rPr lang="en-US" altLang="en-US" sz="3200" i="1">
                <a:solidFill>
                  <a:schemeClr val="tx2"/>
                </a:solidFill>
                <a:latin typeface="Arial" charset="0"/>
              </a:rPr>
              <a:t>: atomos </a:t>
            </a:r>
            <a:r>
              <a:rPr lang="en-US" altLang="en-US" sz="3200">
                <a:solidFill>
                  <a:schemeClr val="tx2"/>
                </a:solidFill>
                <a:latin typeface="Arial" charset="0"/>
              </a:rPr>
              <a:t>means</a:t>
            </a:r>
            <a:r>
              <a:rPr lang="en-US" altLang="en-US" sz="3200" i="1">
                <a:solidFill>
                  <a:schemeClr val="tx2"/>
                </a:solidFill>
                <a:latin typeface="Arial" charset="0"/>
              </a:rPr>
              <a:t> “</a:t>
            </a:r>
            <a:r>
              <a:rPr lang="en-US" altLang="en-US" sz="3200" i="1" u="sng">
                <a:solidFill>
                  <a:schemeClr val="tx2"/>
                </a:solidFill>
                <a:latin typeface="Arial" charset="0"/>
              </a:rPr>
              <a:t>indivisible</a:t>
            </a:r>
            <a:r>
              <a:rPr lang="en-US" altLang="en-US" sz="3200" i="1">
                <a:solidFill>
                  <a:schemeClr val="tx2"/>
                </a:solidFill>
                <a:latin typeface="Arial" charset="0"/>
              </a:rPr>
              <a:t>”</a:t>
            </a:r>
            <a:endParaRPr lang="en-US" altLang="en-US" sz="3200">
              <a:solidFill>
                <a:schemeClr val="tx2"/>
              </a:solidFill>
              <a:latin typeface="Arial" charset="0"/>
            </a:endParaRPr>
          </a:p>
        </p:txBody>
      </p:sp>
      <p:pic>
        <p:nvPicPr>
          <p:cNvPr id="5124" name="Picture 7" descr="democritus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1676400"/>
            <a:ext cx="3257550" cy="4343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0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 build="p" autoUpdateAnimBg="0" advAuto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4000" b="1" smtClean="0">
                <a:solidFill>
                  <a:srgbClr val="FF0000"/>
                </a:solidFill>
              </a:rPr>
              <a:t>Quantum Mechanical Model of Atom</a:t>
            </a:r>
          </a:p>
        </p:txBody>
      </p:sp>
      <p:pic>
        <p:nvPicPr>
          <p:cNvPr id="32771" name="Picture 3" descr="Probability cloud mod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71600"/>
            <a:ext cx="5105400" cy="485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5486400" y="1752600"/>
            <a:ext cx="36576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</a:pPr>
            <a:r>
              <a:rPr lang="en-US" altLang="en-US" sz="3600">
                <a:solidFill>
                  <a:schemeClr val="tx2"/>
                </a:solidFill>
              </a:rPr>
              <a:t>A </a:t>
            </a:r>
            <a:r>
              <a:rPr lang="en-US" altLang="en-US" sz="3600" u="sng">
                <a:solidFill>
                  <a:schemeClr val="tx2"/>
                </a:solidFill>
              </a:rPr>
              <a:t>mathematical</a:t>
            </a:r>
            <a:r>
              <a:rPr lang="en-US" altLang="en-US" sz="3600">
                <a:solidFill>
                  <a:schemeClr val="tx2"/>
                </a:solidFill>
              </a:rPr>
              <a:t> model used to calculate where </a:t>
            </a:r>
            <a:r>
              <a:rPr lang="en-US" altLang="en-US" sz="3600" u="sng">
                <a:solidFill>
                  <a:schemeClr val="tx2"/>
                </a:solidFill>
              </a:rPr>
              <a:t>electrons</a:t>
            </a:r>
            <a:r>
              <a:rPr lang="en-US" altLang="en-US" sz="3600">
                <a:solidFill>
                  <a:schemeClr val="tx2"/>
                </a:solidFill>
              </a:rPr>
              <a:t> are likely to be found</a:t>
            </a:r>
            <a:r>
              <a:rPr lang="en-US" altLang="en-US" sz="3200" b="1">
                <a:solidFill>
                  <a:schemeClr val="tx2"/>
                </a:solidFill>
              </a:rPr>
              <a:t> </a:t>
            </a:r>
            <a:endParaRPr lang="en-US" altLang="en-US" sz="3200" b="1" i="1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4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6" grpId="0" build="p" autoUpdateAnimBg="0" advAuto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091" name="Group 35"/>
          <p:cNvGraphicFramePr>
            <a:graphicFrameLocks noGrp="1"/>
          </p:cNvGraphicFramePr>
          <p:nvPr>
            <p:ph/>
          </p:nvPr>
        </p:nvGraphicFramePr>
        <p:xfrm>
          <a:off x="0" y="609600"/>
          <a:ext cx="9144000" cy="6005513"/>
        </p:xfrm>
        <a:graphic>
          <a:graphicData uri="http://schemas.openxmlformats.org/drawingml/2006/table">
            <a:tbl>
              <a:tblPr/>
              <a:tblGrid>
                <a:gridCol w="1981200"/>
                <a:gridCol w="1295400"/>
                <a:gridCol w="1371600"/>
                <a:gridCol w="1752600"/>
                <a:gridCol w="2743200"/>
              </a:tblGrid>
              <a:tr h="161561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800" b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defRPr sz="2400" b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000" b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b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b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b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b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b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b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Particle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800" b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defRPr sz="2400" b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000" b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b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b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b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b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b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b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Sym-bol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800" b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defRPr sz="2400" b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000" b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b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b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b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b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b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b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Relative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charge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800" b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defRPr sz="2400" b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000" b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b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b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b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b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b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b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Relative </a:t>
                      </a:r>
                      <a:r>
                        <a:rPr kumimoji="0" lang="en-US" alt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mass</a:t>
                      </a:r>
                      <a:r>
                        <a:rPr kumimoji="0" lang="en-US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(amu)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800" b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defRPr sz="2400" b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000" b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b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b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b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b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b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b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Actual mass (g)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6383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800" b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defRPr sz="2400" b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000" b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b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b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b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b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b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b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</a:rPr>
                        <a:t>electron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800" b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defRPr sz="2400" b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000" b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b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b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b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b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b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b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</a:rPr>
                        <a:t>-e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800" b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defRPr sz="2400" b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000" b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b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b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b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b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b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b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</a:rPr>
                        <a:t>-1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800" b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defRPr sz="2400" b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000" b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b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b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b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b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b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b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</a:rPr>
                        <a:t>1/1840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800" b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defRPr sz="2400" b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000" b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b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b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b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b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b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b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</a:rPr>
                        <a:t>9.11 X 10</a:t>
                      </a:r>
                      <a:r>
                        <a:rPr kumimoji="0" lang="en-US" altLang="en-US" sz="3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</a:rPr>
                        <a:t>-28</a:t>
                      </a:r>
                      <a:r>
                        <a:rPr kumimoji="0" lang="en-US" altLang="en-US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6224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800" b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defRPr sz="2400" b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000" b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b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b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b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b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b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b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</a:rPr>
                        <a:t>proton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800" b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defRPr sz="2400" b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000" b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b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b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b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b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b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b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</a:rPr>
                        <a:t>+p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800" b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defRPr sz="2400" b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000" b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b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b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b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b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b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b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</a:rPr>
                        <a:t>+1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800" b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defRPr sz="2400" b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000" b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b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b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b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b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b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b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800" b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defRPr sz="2400" b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000" b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b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b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b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b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b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b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</a:rPr>
                        <a:t>1.67 X 10</a:t>
                      </a:r>
                      <a:r>
                        <a:rPr kumimoji="0" lang="en-US" altLang="en-US" sz="3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</a:rPr>
                        <a:t>-24</a:t>
                      </a:r>
                      <a:r>
                        <a:rPr kumimoji="0" lang="en-US" altLang="en-US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6383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800" b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defRPr sz="2400" b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000" b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b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b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b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b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b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b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</a:rPr>
                        <a:t>neutron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800" b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defRPr sz="2400" b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000" b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b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b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b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b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b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b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4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</a:rPr>
                        <a:t>o</a:t>
                      </a:r>
                      <a:r>
                        <a:rPr kumimoji="0" lang="en-US" altLang="en-US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</a:rPr>
                        <a:t>n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800" b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defRPr sz="2400" b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000" b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b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b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b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b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b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b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800" b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defRPr sz="2400" b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000" b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b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b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b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b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b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b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800" b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defRPr sz="2400" b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000" b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b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b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b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b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b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b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</a:rPr>
                        <a:t>1.67 X 10</a:t>
                      </a:r>
                      <a:r>
                        <a:rPr kumimoji="0" lang="en-US" altLang="en-US" sz="3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</a:rPr>
                        <a:t>-24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>
                <a:solidFill>
                  <a:schemeClr val="tx1"/>
                </a:solidFill>
                <a:effectLst/>
              </a:rPr>
              <a:t>Greek Model of Atom</a:t>
            </a:r>
            <a:br>
              <a:rPr lang="en-US" altLang="en-US" b="1" smtClean="0">
                <a:solidFill>
                  <a:schemeClr val="tx1"/>
                </a:solidFill>
                <a:effectLst/>
              </a:rPr>
            </a:br>
            <a:r>
              <a:rPr lang="en-US" altLang="en-US" b="1" smtClean="0">
                <a:solidFill>
                  <a:schemeClr val="tx1"/>
                </a:solidFill>
                <a:effectLst/>
              </a:rPr>
              <a:t>(Democritus)</a:t>
            </a:r>
          </a:p>
        </p:txBody>
      </p:sp>
      <p:sp>
        <p:nvSpPr>
          <p:cNvPr id="6147" name="Oval 3"/>
          <p:cNvSpPr>
            <a:spLocks noChangeArrowheads="1"/>
          </p:cNvSpPr>
          <p:nvPr/>
        </p:nvSpPr>
        <p:spPr bwMode="auto">
          <a:xfrm>
            <a:off x="3048000" y="2590800"/>
            <a:ext cx="2743200" cy="2362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5400" b="1" smtClean="0"/>
              <a:t>Aristotle</a:t>
            </a:r>
            <a:r>
              <a:rPr lang="en-US" altLang="en-US" sz="5400" smtClean="0"/>
              <a:t> </a:t>
            </a:r>
            <a:r>
              <a:rPr lang="en-US" altLang="en-US" smtClean="0"/>
              <a:t>(384 B.C. / Greece)</a:t>
            </a:r>
          </a:p>
        </p:txBody>
      </p:sp>
      <p:sp>
        <p:nvSpPr>
          <p:cNvPr id="6154" name="Rectangle 10"/>
          <p:cNvSpPr>
            <a:spLocks noGrp="1" noChangeArrowheads="1"/>
          </p:cNvSpPr>
          <p:nvPr>
            <p:ph type="body" sz="half" idx="2"/>
          </p:nvPr>
        </p:nvSpPr>
        <p:spPr>
          <a:xfrm>
            <a:off x="2971800" y="1295400"/>
            <a:ext cx="617220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en-US" smtClean="0"/>
              <a:t>Greek model was not well </a:t>
            </a:r>
            <a:r>
              <a:rPr lang="en-US" altLang="en-US" u="sng" smtClean="0"/>
              <a:t>accepted</a:t>
            </a:r>
            <a:r>
              <a:rPr lang="en-US" altLang="en-US" smtClean="0"/>
              <a:t> because Aristotle did not agree with </a:t>
            </a:r>
            <a:r>
              <a:rPr lang="en-US" altLang="en-US" u="sng" smtClean="0"/>
              <a:t>Democritis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en-US" smtClean="0"/>
              <a:t>Believed in 4 elements: Earth, </a:t>
            </a:r>
            <a:r>
              <a:rPr lang="en-US" altLang="en-US" u="sng" smtClean="0"/>
              <a:t>Air</a:t>
            </a:r>
            <a:r>
              <a:rPr lang="en-US" altLang="en-US" smtClean="0"/>
              <a:t>, Fire, and </a:t>
            </a:r>
            <a:r>
              <a:rPr lang="en-US" altLang="en-US" u="sng" smtClean="0"/>
              <a:t>Water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Used observation and inference to explain the existence of everything, </a:t>
            </a:r>
            <a:r>
              <a:rPr lang="en-US" altLang="en-US" u="sng" smtClean="0"/>
              <a:t>not experimentation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Mislead others to follow his beliefs for nearly </a:t>
            </a:r>
            <a:r>
              <a:rPr lang="en-US" altLang="en-US" u="sng" smtClean="0"/>
              <a:t>2000 years</a:t>
            </a: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4876800" y="1447800"/>
            <a:ext cx="3962400" cy="515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eaLnBrk="1" hangingPunct="1"/>
            <a:endParaRPr lang="en-US" altLang="en-US" sz="1800">
              <a:solidFill>
                <a:schemeClr val="tx2"/>
              </a:solidFill>
              <a:latin typeface="Arial" charset="0"/>
            </a:endParaRPr>
          </a:p>
        </p:txBody>
      </p:sp>
      <p:pic>
        <p:nvPicPr>
          <p:cNvPr id="7173" name="Picture 5" descr="large_aristotle"/>
          <p:cNvPicPr>
            <a:picLocks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2286000"/>
            <a:ext cx="2819400" cy="2565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1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4" grpId="0" build="p" autoUpdateAnimBg="0"/>
      <p:bldP spid="6147" grpId="0" build="p" autoUpdateAnimBg="0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991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b="1" smtClean="0"/>
              <a:t>1.  John Dalton</a:t>
            </a:r>
            <a:r>
              <a:rPr lang="en-US" altLang="en-US" smtClean="0"/>
              <a:t> </a:t>
            </a:r>
            <a:r>
              <a:rPr lang="en-US" altLang="en-US" sz="4000" smtClean="0"/>
              <a:t>(1808 / England)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2971800" y="1143000"/>
            <a:ext cx="6172200" cy="5562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3600" smtClean="0"/>
              <a:t>Described atoms as tiny particles that could not be </a:t>
            </a:r>
            <a:r>
              <a:rPr lang="en-US" altLang="en-US" sz="3600" u="sng" smtClean="0"/>
              <a:t>divided,</a:t>
            </a:r>
            <a:r>
              <a:rPr lang="en-US" altLang="en-US" sz="3600" smtClean="0"/>
              <a:t> building on the ideas of </a:t>
            </a:r>
            <a:r>
              <a:rPr lang="en-US" altLang="en-US" sz="3600" u="sng" smtClean="0"/>
              <a:t>Democritus</a:t>
            </a:r>
            <a:r>
              <a:rPr lang="en-US" altLang="en-US" sz="3600" smtClean="0"/>
              <a:t>.</a:t>
            </a:r>
          </a:p>
          <a:p>
            <a:pPr eaLnBrk="1" hangingPunct="1">
              <a:lnSpc>
                <a:spcPct val="90000"/>
              </a:lnSpc>
            </a:pPr>
            <a:endParaRPr lang="en-US" altLang="en-US" sz="160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3600" smtClean="0"/>
              <a:t>His theory included: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3200" smtClean="0"/>
              <a:t>4 Postulates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3200" smtClean="0"/>
              <a:t>Law of Conservation of Mass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3200" smtClean="0"/>
              <a:t>Law of Definite Proportions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3200" smtClean="0"/>
              <a:t>Law of Multiple Proportions</a:t>
            </a: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4876800" y="1447800"/>
            <a:ext cx="3962400" cy="515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eaLnBrk="1" hangingPunct="1"/>
            <a:endParaRPr lang="en-US" altLang="en-US" sz="1800">
              <a:solidFill>
                <a:schemeClr val="tx2"/>
              </a:solidFill>
              <a:latin typeface="Arial" charset="0"/>
            </a:endParaRPr>
          </a:p>
        </p:txBody>
      </p:sp>
      <p:pic>
        <p:nvPicPr>
          <p:cNvPr id="8197" name="Picture 6" descr="Johndalton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2438400"/>
            <a:ext cx="2241550" cy="2971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3"/>
          <p:cNvSpPr txBox="1">
            <a:spLocks noChangeArrowheads="1"/>
          </p:cNvSpPr>
          <p:nvPr/>
        </p:nvSpPr>
        <p:spPr bwMode="auto">
          <a:xfrm>
            <a:off x="0" y="228600"/>
            <a:ext cx="9144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5400" b="1">
                <a:solidFill>
                  <a:schemeClr val="tx2"/>
                </a:solidFill>
              </a:rPr>
              <a:t>Dalton’s 4 Postulates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457200" y="1143000"/>
            <a:ext cx="8366125" cy="555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3200">
                <a:solidFill>
                  <a:schemeClr val="tx2"/>
                </a:solidFill>
                <a:latin typeface="Arial" charset="0"/>
              </a:rPr>
              <a:t>1.	Elements are composed of </a:t>
            </a:r>
            <a:r>
              <a:rPr lang="en-US" altLang="en-US" sz="3200" u="sng">
                <a:solidFill>
                  <a:schemeClr val="tx2"/>
                </a:solidFill>
                <a:latin typeface="Arial" charset="0"/>
              </a:rPr>
              <a:t>small</a:t>
            </a:r>
            <a:r>
              <a:rPr lang="en-US" altLang="en-US" sz="3200">
                <a:solidFill>
                  <a:schemeClr val="tx2"/>
                </a:solidFill>
                <a:latin typeface="Arial" charset="0"/>
              </a:rPr>
              <a:t> indivisible particles called </a:t>
            </a:r>
            <a:r>
              <a:rPr lang="en-US" altLang="en-US" sz="3200" u="sng">
                <a:solidFill>
                  <a:schemeClr val="tx2"/>
                </a:solidFill>
                <a:latin typeface="Arial" charset="0"/>
              </a:rPr>
              <a:t>atoms</a:t>
            </a:r>
            <a:r>
              <a:rPr lang="en-US" altLang="en-US" sz="3200">
                <a:solidFill>
                  <a:schemeClr val="tx2"/>
                </a:solidFill>
                <a:latin typeface="Arial" charset="0"/>
              </a:rPr>
              <a:t>.</a:t>
            </a:r>
          </a:p>
          <a:p>
            <a:pPr>
              <a:spcBef>
                <a:spcPct val="40000"/>
              </a:spcBef>
            </a:pPr>
            <a:r>
              <a:rPr lang="en-US" altLang="en-US" sz="3200">
                <a:solidFill>
                  <a:schemeClr val="tx2"/>
                </a:solidFill>
                <a:latin typeface="Arial" charset="0"/>
              </a:rPr>
              <a:t>2.	Atoms of the same element are </a:t>
            </a:r>
            <a:r>
              <a:rPr lang="en-US" altLang="en-US" sz="3200" u="sng">
                <a:solidFill>
                  <a:schemeClr val="tx2"/>
                </a:solidFill>
                <a:latin typeface="Arial" charset="0"/>
              </a:rPr>
              <a:t>identical</a:t>
            </a:r>
            <a:r>
              <a:rPr lang="en-US" altLang="en-US" sz="3200">
                <a:solidFill>
                  <a:schemeClr val="tx2"/>
                </a:solidFill>
                <a:latin typeface="Arial" charset="0"/>
              </a:rPr>
              <a:t>.  Atoms of different elements are </a:t>
            </a:r>
            <a:r>
              <a:rPr lang="en-US" altLang="en-US" sz="3200" u="sng">
                <a:solidFill>
                  <a:schemeClr val="tx2"/>
                </a:solidFill>
                <a:latin typeface="Arial" charset="0"/>
              </a:rPr>
              <a:t>different</a:t>
            </a:r>
            <a:r>
              <a:rPr lang="en-US" altLang="en-US" sz="3200">
                <a:solidFill>
                  <a:schemeClr val="tx2"/>
                </a:solidFill>
                <a:latin typeface="Arial" charset="0"/>
              </a:rPr>
              <a:t>.</a:t>
            </a:r>
          </a:p>
          <a:p>
            <a:pPr>
              <a:spcBef>
                <a:spcPct val="40000"/>
              </a:spcBef>
            </a:pPr>
            <a:r>
              <a:rPr lang="en-US" altLang="en-US" sz="3200">
                <a:solidFill>
                  <a:schemeClr val="tx2"/>
                </a:solidFill>
                <a:latin typeface="Arial" charset="0"/>
              </a:rPr>
              <a:t>3.	Atoms of different elements </a:t>
            </a:r>
            <a:r>
              <a:rPr lang="en-US" altLang="en-US" sz="3200" u="sng">
                <a:solidFill>
                  <a:schemeClr val="tx2"/>
                </a:solidFill>
                <a:latin typeface="Arial" charset="0"/>
              </a:rPr>
              <a:t>combine</a:t>
            </a:r>
            <a:r>
              <a:rPr lang="en-US" altLang="en-US" sz="3200">
                <a:solidFill>
                  <a:schemeClr val="tx2"/>
                </a:solidFill>
                <a:latin typeface="Arial" charset="0"/>
              </a:rPr>
              <a:t> together in simple proportions to create a </a:t>
            </a:r>
            <a:r>
              <a:rPr lang="en-US" altLang="en-US" sz="3200" u="sng">
                <a:solidFill>
                  <a:schemeClr val="tx2"/>
                </a:solidFill>
                <a:latin typeface="Arial" charset="0"/>
              </a:rPr>
              <a:t>compound</a:t>
            </a:r>
            <a:r>
              <a:rPr lang="en-US" altLang="en-US" sz="3200">
                <a:solidFill>
                  <a:schemeClr val="tx2"/>
                </a:solidFill>
                <a:latin typeface="Arial" charset="0"/>
              </a:rPr>
              <a:t>.</a:t>
            </a:r>
          </a:p>
          <a:p>
            <a:pPr>
              <a:spcBef>
                <a:spcPct val="40000"/>
              </a:spcBef>
            </a:pPr>
            <a:r>
              <a:rPr lang="en-US" altLang="en-US" sz="3200">
                <a:solidFill>
                  <a:schemeClr val="tx2"/>
                </a:solidFill>
                <a:latin typeface="Arial" charset="0"/>
              </a:rPr>
              <a:t>4.	In a chemical reaction, </a:t>
            </a:r>
            <a:r>
              <a:rPr lang="en-US" altLang="en-US" sz="3200" u="sng">
                <a:solidFill>
                  <a:schemeClr val="tx2"/>
                </a:solidFill>
                <a:latin typeface="Arial" charset="0"/>
              </a:rPr>
              <a:t>atoms</a:t>
            </a:r>
            <a:r>
              <a:rPr lang="en-US" altLang="en-US" sz="3200">
                <a:solidFill>
                  <a:schemeClr val="tx2"/>
                </a:solidFill>
                <a:latin typeface="Arial" charset="0"/>
              </a:rPr>
              <a:t> are not created, destroyed or changed, only </a:t>
            </a:r>
            <a:r>
              <a:rPr lang="en-US" altLang="en-US" sz="3200" u="sng">
                <a:solidFill>
                  <a:schemeClr val="tx2"/>
                </a:solidFill>
                <a:latin typeface="Arial" charset="0"/>
              </a:rPr>
              <a:t>rearranged</a:t>
            </a:r>
            <a:r>
              <a:rPr lang="en-US" altLang="en-US" sz="3200">
                <a:solidFill>
                  <a:schemeClr val="tx2"/>
                </a:solidFill>
                <a:latin typeface="Arial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4638"/>
            <a:ext cx="8686800" cy="71437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b="1" smtClean="0">
                <a:solidFill>
                  <a:srgbClr val="FF0000"/>
                </a:solidFill>
              </a:rPr>
              <a:t>Law of Conservation of Mass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19200"/>
            <a:ext cx="8229600" cy="19050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4000" smtClean="0"/>
              <a:t>In a chemical reaction, matter is neither </a:t>
            </a:r>
            <a:r>
              <a:rPr lang="en-US" altLang="en-US" sz="4000" u="sng" smtClean="0"/>
              <a:t>created</a:t>
            </a:r>
            <a:r>
              <a:rPr lang="en-US" altLang="en-US" sz="4000" smtClean="0"/>
              <a:t> nor </a:t>
            </a:r>
            <a:r>
              <a:rPr lang="en-US" altLang="en-US" sz="4000" u="sng" smtClean="0"/>
              <a:t>destroyed</a:t>
            </a:r>
            <a:r>
              <a:rPr lang="en-US" altLang="en-US" sz="4000" smtClean="0"/>
              <a:t> just rearranged.</a:t>
            </a:r>
          </a:p>
        </p:txBody>
      </p:sp>
      <p:pic>
        <p:nvPicPr>
          <p:cNvPr id="10244" name="Picture 4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657600"/>
            <a:ext cx="9144000" cy="2819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763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4700" b="1" smtClean="0">
                <a:solidFill>
                  <a:srgbClr val="FF0000"/>
                </a:solidFill>
              </a:rPr>
              <a:t>Law of Definite Proportions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524000"/>
            <a:ext cx="7772400" cy="198913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4400" smtClean="0"/>
              <a:t>Each compound contains the </a:t>
            </a:r>
            <a:r>
              <a:rPr lang="en-US" altLang="en-US" sz="4400" u="sng" smtClean="0"/>
              <a:t>same</a:t>
            </a:r>
            <a:r>
              <a:rPr lang="en-US" altLang="en-US" sz="4400" smtClean="0"/>
              <a:t> element in the same </a:t>
            </a:r>
            <a:r>
              <a:rPr lang="en-US" altLang="en-US" sz="4400" u="sng" smtClean="0"/>
              <a:t>proportions</a:t>
            </a:r>
            <a:r>
              <a:rPr lang="en-US" altLang="en-US" sz="4400" smtClean="0"/>
              <a:t>.</a:t>
            </a:r>
          </a:p>
        </p:txBody>
      </p:sp>
      <p:pic>
        <p:nvPicPr>
          <p:cNvPr id="11268" name="Picture 4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790950"/>
            <a:ext cx="9144000" cy="21526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oaring">
  <a:themeElements>
    <a:clrScheme name="">
      <a:dk1>
        <a:srgbClr val="080808"/>
      </a:dk1>
      <a:lt1>
        <a:srgbClr val="FFFFFF"/>
      </a:lt1>
      <a:dk2>
        <a:srgbClr val="660033"/>
      </a:dk2>
      <a:lt2>
        <a:srgbClr val="FFCC66"/>
      </a:lt2>
      <a:accent1>
        <a:srgbClr val="FF6633"/>
      </a:accent1>
      <a:accent2>
        <a:srgbClr val="CC6600"/>
      </a:accent2>
      <a:accent3>
        <a:srgbClr val="B8AAAD"/>
      </a:accent3>
      <a:accent4>
        <a:srgbClr val="DADADA"/>
      </a:accent4>
      <a:accent5>
        <a:srgbClr val="FFB8AD"/>
      </a:accent5>
      <a:accent6>
        <a:srgbClr val="B95C00"/>
      </a:accent6>
      <a:hlink>
        <a:srgbClr val="CC0000"/>
      </a:hlink>
      <a:folHlink>
        <a:srgbClr val="FFFF00"/>
      </a:folHlink>
    </a:clrScheme>
    <a:fontScheme name="Soaring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Soaring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FFFF"/>
        </a:accent1>
        <a:accent2>
          <a:srgbClr val="3366FF"/>
        </a:accent2>
        <a:accent3>
          <a:srgbClr val="AAAAFF"/>
        </a:accent3>
        <a:accent4>
          <a:srgbClr val="DADADA"/>
        </a:accent4>
        <a:accent5>
          <a:srgbClr val="AAFFFF"/>
        </a:accent5>
        <a:accent6>
          <a:srgbClr val="2D5CE7"/>
        </a:accent6>
        <a:hlink>
          <a:srgbClr val="FF0033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aring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66CCFF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5CB9E7"/>
        </a:accent6>
        <a:hlink>
          <a:srgbClr val="CC99FF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aring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aring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009999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8A8A"/>
        </a:accent6>
        <a:hlink>
          <a:srgbClr val="6600CC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aring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CC66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B95C00"/>
        </a:accent6>
        <a:hlink>
          <a:srgbClr val="CC0000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Designs\Soaring.pot</Template>
  <TotalTime>411</TotalTime>
  <Words>851</Words>
  <Application>Microsoft Office PowerPoint</Application>
  <PresentationFormat>On-screen Show (4:3)</PresentationFormat>
  <Paragraphs>140</Paragraphs>
  <Slides>31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Times New Roman</vt:lpstr>
      <vt:lpstr>Arial</vt:lpstr>
      <vt:lpstr>Wingdings</vt:lpstr>
      <vt:lpstr>Calibri</vt:lpstr>
      <vt:lpstr>Engravers MT</vt:lpstr>
      <vt:lpstr>Book Antiqua</vt:lpstr>
      <vt:lpstr>Soaring</vt:lpstr>
      <vt:lpstr>History of the atom:  Changing atomic models</vt:lpstr>
      <vt:lpstr>MODELS</vt:lpstr>
      <vt:lpstr>Democritus (400 B.C. / Greece)</vt:lpstr>
      <vt:lpstr>Greek Model of Atom (Democritus)</vt:lpstr>
      <vt:lpstr>Aristotle (384 B.C. / Greece)</vt:lpstr>
      <vt:lpstr>1.  John Dalton (1808 / England)</vt:lpstr>
      <vt:lpstr>PowerPoint Presentation</vt:lpstr>
      <vt:lpstr>Law of Conservation of Mass</vt:lpstr>
      <vt:lpstr>Law of Definite Proportions</vt:lpstr>
      <vt:lpstr>Law of Multiple Proportions</vt:lpstr>
      <vt:lpstr>Dalton’s Atomic Model</vt:lpstr>
      <vt:lpstr>2. Becquerel ( France / 1896)</vt:lpstr>
      <vt:lpstr>Becquerel’s Discovery </vt:lpstr>
      <vt:lpstr>3.  J.J. Thomson (1897 / England)</vt:lpstr>
      <vt:lpstr>Thomson’s Experiment, 1897</vt:lpstr>
      <vt:lpstr>Thomson’s Atomic Model, 1903</vt:lpstr>
      <vt:lpstr>4.  Robert Millikan (1909 / America)</vt:lpstr>
      <vt:lpstr>Millikan’s Oil Drop Experiment</vt:lpstr>
      <vt:lpstr>Foldable Time!!</vt:lpstr>
      <vt:lpstr>5.  Ernest Rutherford (1911 / England)</vt:lpstr>
      <vt:lpstr>Rutherford’s Gold Foil Experiment</vt:lpstr>
      <vt:lpstr>Ernest Rutherford’s Atomic Model</vt:lpstr>
      <vt:lpstr>6.  Niels Bohr (1913 / England)</vt:lpstr>
      <vt:lpstr>Niels Bohr’s Atomic Model</vt:lpstr>
      <vt:lpstr>7.  Erwin Schrödinger (1926 / Austria)</vt:lpstr>
      <vt:lpstr>Schrödinger’s  Electron Cloud Model</vt:lpstr>
      <vt:lpstr>Schrödinger’s Atomic Model</vt:lpstr>
      <vt:lpstr>8.  James Chadwick (1932  / England)</vt:lpstr>
      <vt:lpstr>James Chadwick’s Atomic Model</vt:lpstr>
      <vt:lpstr>Quantum Mechanical Model of Atom</vt:lpstr>
      <vt:lpstr>PowerPoint Presentation</vt:lpstr>
    </vt:vector>
  </TitlesOfParts>
  <Company>NISD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Democritus (460 B.C. / Greece)</dc:title>
  <dc:creator>Northside ISD</dc:creator>
  <cp:lastModifiedBy>GARCIA, XAVIER</cp:lastModifiedBy>
  <cp:revision>25</cp:revision>
  <dcterms:created xsi:type="dcterms:W3CDTF">2007-10-12T12:28:53Z</dcterms:created>
  <dcterms:modified xsi:type="dcterms:W3CDTF">2017-08-10T16:33:05Z</dcterms:modified>
</cp:coreProperties>
</file>