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6" r:id="rId3"/>
    <p:sldId id="267" r:id="rId4"/>
    <p:sldId id="268" r:id="rId5"/>
    <p:sldId id="257" r:id="rId6"/>
    <p:sldId id="258" r:id="rId7"/>
    <p:sldId id="259" r:id="rId8"/>
    <p:sldId id="269" r:id="rId9"/>
    <p:sldId id="260" r:id="rId10"/>
    <p:sldId id="270" r:id="rId11"/>
    <p:sldId id="261" r:id="rId12"/>
    <p:sldId id="262" r:id="rId13"/>
    <p:sldId id="263" r:id="rId14"/>
    <p:sldId id="264" r:id="rId15"/>
  </p:sldIdLst>
  <p:sldSz cx="9144000" cy="6858000" type="screen4x3"/>
  <p:notesSz cx="7008813" cy="9294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996600"/>
    <a:srgbClr val="FF9900"/>
    <a:srgbClr val="663300"/>
    <a:srgbClr val="894400"/>
    <a:srgbClr val="FFFF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416"/>
    </p:cViewPr>
  </p:sorterViewPr>
  <p:notesViewPr>
    <p:cSldViewPr snapToGrid="0">
      <p:cViewPr varScale="1">
        <p:scale>
          <a:sx n="61" d="100"/>
          <a:sy n="61" d="100"/>
        </p:scale>
        <p:origin x="-1368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688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78F45D-2173-49D9-B980-7F2ACE9A9737}" type="datetimeFigureOut">
              <a:rPr lang="en-US"/>
              <a:pPr>
                <a:defRPr/>
              </a:pPr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08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8088"/>
            <a:ext cx="3036887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2B6D04-2839-4D46-A9E8-22459B1EE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102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441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68313" y="16637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96913" y="7477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2713" y="3033713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4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665D8-51FE-42D9-AC46-41C0B3B74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94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D3239-0AD1-4A4A-AC8E-2E179A5647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10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3332D-FD2E-4126-8143-4CD9A9FB7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94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B464A-9AE2-4CCA-9835-5E1CEA193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31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BF0B0-C615-40FF-AC3E-D76707B86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25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E73E1-531B-4E7A-90B0-13A7DA4BF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50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06769-22ED-4145-B4BE-4B25779A0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06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3223E-03E7-4A1E-BA23-B951D4E5C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86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81221-514E-42F9-A5F4-A2910AEC9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05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C1540-9648-4A57-ADBF-B02C65821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18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270BA-8DD5-4E72-B9D4-1937E514F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24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25070-52E3-4024-A543-801FCF254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38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C0BE82C5-4E70-4645-AAB1-BC5404B9AF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Symbol" pitchFamily="18" charset="2"/>
        <a:buChar char="¨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9275" y="0"/>
            <a:ext cx="7994650" cy="1431925"/>
          </a:xfrm>
        </p:spPr>
        <p:txBody>
          <a:bodyPr/>
          <a:lstStyle/>
          <a:p>
            <a:pPr algn="ctr"/>
            <a:r>
              <a:rPr lang="en-US" altLang="en-US" sz="4800" smtClean="0"/>
              <a:t>Ch. 3 - Atomic Structure</a:t>
            </a:r>
            <a:br>
              <a:rPr lang="en-US" altLang="en-US" sz="4800" smtClean="0"/>
            </a:br>
            <a:r>
              <a:rPr lang="en-US" altLang="en-US" sz="4800" smtClean="0"/>
              <a:t>p. 75-80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85900"/>
            <a:ext cx="9144000" cy="5372100"/>
          </a:xfrm>
        </p:spPr>
        <p:txBody>
          <a:bodyPr/>
          <a:lstStyle/>
          <a:p>
            <a:pPr marL="1066800" indent="-1066800" algn="l">
              <a:buFont typeface="Symbol" pitchFamily="18" charset="2"/>
              <a:buAutoNum type="romanUcPeriod"/>
            </a:pPr>
            <a:r>
              <a:rPr lang="en-US" altLang="en-US" sz="3600" b="1" smtClean="0">
                <a:latin typeface="Comic Sans MS" pitchFamily="66" charset="0"/>
              </a:rPr>
              <a:t>Subatomic Particles  </a:t>
            </a:r>
          </a:p>
          <a:p>
            <a:pPr marL="1066800" indent="-1066800" algn="l">
              <a:buFont typeface="Symbol" pitchFamily="18" charset="2"/>
              <a:buAutoNum type="romanUcPeriod"/>
            </a:pPr>
            <a:r>
              <a:rPr lang="en-US" altLang="en-US" sz="3600" b="1" smtClean="0">
                <a:latin typeface="Comic Sans MS" pitchFamily="66" charset="0"/>
              </a:rPr>
              <a:t>Masses of Atoms</a:t>
            </a:r>
            <a:r>
              <a:rPr lang="en-US" altLang="en-US" sz="3600" smtClean="0">
                <a:latin typeface="Comic Sans MS" pitchFamily="66" charset="0"/>
              </a:rPr>
              <a:t> </a:t>
            </a:r>
          </a:p>
          <a:p>
            <a:pPr marL="2235200" lvl="3" indent="-863600">
              <a:spcBef>
                <a:spcPct val="50000"/>
              </a:spcBef>
              <a:buSzPct val="90000"/>
              <a:buFont typeface="Symbol" pitchFamily="18" charset="2"/>
              <a:buAutoNum type="alphaUcPeriod"/>
            </a:pPr>
            <a:r>
              <a:rPr lang="en-US" altLang="en-US" sz="3200" smtClean="0">
                <a:latin typeface="Comic Sans MS" pitchFamily="66" charset="0"/>
              </a:rPr>
              <a:t>Mass Number</a:t>
            </a:r>
          </a:p>
          <a:p>
            <a:pPr marL="2235200" lvl="3" indent="-863600">
              <a:spcBef>
                <a:spcPct val="50000"/>
              </a:spcBef>
              <a:buSzPct val="90000"/>
              <a:buFont typeface="Symbol" pitchFamily="18" charset="2"/>
              <a:buAutoNum type="alphaUcPeriod"/>
            </a:pPr>
            <a:r>
              <a:rPr lang="en-US" altLang="en-US" sz="3200" smtClean="0">
                <a:latin typeface="Comic Sans MS" pitchFamily="66" charset="0"/>
              </a:rPr>
              <a:t>Isotopes</a:t>
            </a:r>
          </a:p>
          <a:p>
            <a:pPr marL="2235200" lvl="3" indent="-863600">
              <a:spcBef>
                <a:spcPct val="50000"/>
              </a:spcBef>
              <a:buSzPct val="90000"/>
              <a:buFont typeface="Symbol" pitchFamily="18" charset="2"/>
              <a:buAutoNum type="alphaUcPeriod"/>
            </a:pPr>
            <a:r>
              <a:rPr lang="en-US" altLang="en-US" sz="3200" smtClean="0">
                <a:latin typeface="Comic Sans MS" pitchFamily="66" charset="0"/>
              </a:rPr>
              <a:t>Ions</a:t>
            </a:r>
          </a:p>
          <a:p>
            <a:pPr marL="2235200" lvl="3" indent="-863600">
              <a:spcBef>
                <a:spcPct val="50000"/>
              </a:spcBef>
              <a:buSzPct val="90000"/>
              <a:buFont typeface="Symbol" pitchFamily="18" charset="2"/>
              <a:buAutoNum type="alphaUcPeriod"/>
            </a:pPr>
            <a:r>
              <a:rPr lang="en-US" altLang="en-US" sz="3200" smtClean="0">
                <a:latin typeface="Comic Sans MS" pitchFamily="66" charset="0"/>
              </a:rPr>
              <a:t>Relative Atomic Mass</a:t>
            </a:r>
          </a:p>
          <a:p>
            <a:pPr marL="2235200" lvl="3" indent="-863600">
              <a:spcBef>
                <a:spcPct val="50000"/>
              </a:spcBef>
              <a:buSzPct val="90000"/>
              <a:buFont typeface="Symbol" pitchFamily="18" charset="2"/>
              <a:buAutoNum type="alphaUcPeriod"/>
            </a:pPr>
            <a:r>
              <a:rPr lang="en-US" altLang="en-US" sz="3200" smtClean="0">
                <a:latin typeface="Comic Sans MS" pitchFamily="66" charset="0"/>
              </a:rPr>
              <a:t>Average Atomic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766763"/>
          </a:xfrm>
        </p:spPr>
        <p:txBody>
          <a:bodyPr/>
          <a:lstStyle/>
          <a:p>
            <a:r>
              <a:rPr lang="en-US" altLang="en-US" smtClean="0"/>
              <a:t>C. 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0263"/>
            <a:ext cx="7772400" cy="1973262"/>
          </a:xfrm>
        </p:spPr>
        <p:txBody>
          <a:bodyPr/>
          <a:lstStyle/>
          <a:p>
            <a:r>
              <a:rPr lang="en-US" altLang="en-US" sz="3600" b="1" smtClean="0"/>
              <a:t>Atoms with a (+) or (-) charge due to a gain or loss of electron(s)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0" y="3043238"/>
            <a:ext cx="4521200" cy="3768725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r>
              <a:rPr lang="en-US" altLang="en-US" sz="3600" b="1" u="sng"/>
              <a:t>Positive Ion</a:t>
            </a:r>
            <a:r>
              <a:rPr lang="en-US" altLang="en-US" sz="3600" b="1"/>
              <a:t>: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r>
              <a:rPr lang="en-US" altLang="en-US" sz="3600" b="1"/>
              <a:t>loss of e-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r>
              <a:rPr lang="en-US" altLang="en-US" sz="3600" b="1"/>
              <a:t>EX:  Ca </a:t>
            </a:r>
            <a:r>
              <a:rPr lang="en-US" altLang="en-US" sz="3600" b="1" baseline="30000"/>
              <a:t>2+</a:t>
            </a:r>
          </a:p>
          <a:p>
            <a:pPr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</a:rPr>
              <a:t>(has 2 less e</a:t>
            </a:r>
            <a:r>
              <a:rPr lang="en-US" altLang="en-US" sz="3600" baseline="30000">
                <a:latin typeface="Times New Roman" pitchFamily="18" charset="0"/>
              </a:rPr>
              <a:t>-</a:t>
            </a:r>
            <a:r>
              <a:rPr lang="en-US" altLang="en-US" sz="3600">
                <a:latin typeface="Times New Roman" pitchFamily="18" charset="0"/>
              </a:rPr>
              <a:t> than p</a:t>
            </a:r>
            <a:r>
              <a:rPr lang="en-US" altLang="en-US" sz="3600" baseline="30000">
                <a:latin typeface="Times New Roman" pitchFamily="18" charset="0"/>
              </a:rPr>
              <a:t>+</a:t>
            </a:r>
            <a:r>
              <a:rPr lang="en-US" altLang="en-US" sz="3600">
                <a:latin typeface="Times New Roman" pitchFamily="18" charset="0"/>
              </a:rPr>
              <a:t>)</a:t>
            </a:r>
            <a:endParaRPr lang="en-US" alt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662488" y="3044825"/>
            <a:ext cx="4481512" cy="3768725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r>
              <a:rPr lang="en-US" altLang="en-US" sz="3600" b="1" u="sng"/>
              <a:t>Negative Ion</a:t>
            </a:r>
            <a:r>
              <a:rPr lang="en-US" altLang="en-US" sz="3600" b="1"/>
              <a:t>: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r>
              <a:rPr lang="en-US" altLang="en-US" sz="3600" b="1"/>
              <a:t>gain of e-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r>
              <a:rPr lang="en-US" altLang="en-US" sz="3600" b="1"/>
              <a:t>EX: Cl</a:t>
            </a:r>
            <a:r>
              <a:rPr lang="en-US" altLang="en-US" sz="3600" b="1" baseline="30000"/>
              <a:t> -</a:t>
            </a:r>
          </a:p>
          <a:p>
            <a:pPr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</a:rPr>
              <a:t>(has 1 more e</a:t>
            </a:r>
            <a:r>
              <a:rPr lang="en-US" altLang="en-US" sz="3600" baseline="30000">
                <a:latin typeface="Times New Roman" pitchFamily="18" charset="0"/>
              </a:rPr>
              <a:t>-</a:t>
            </a:r>
            <a:r>
              <a:rPr lang="en-US" altLang="en-US" sz="3600">
                <a:latin typeface="Times New Roman" pitchFamily="18" charset="0"/>
              </a:rPr>
              <a:t> than p</a:t>
            </a:r>
            <a:r>
              <a:rPr lang="en-US" altLang="en-US" sz="3600" baseline="30000">
                <a:latin typeface="Times New Roman" pitchFamily="18" charset="0"/>
              </a:rPr>
              <a:t>+</a:t>
            </a:r>
            <a:r>
              <a:rPr lang="en-US" altLang="en-US" sz="3600">
                <a:latin typeface="Times New Roman" pitchFamily="18" charset="0"/>
              </a:rPr>
              <a:t>)</a:t>
            </a:r>
            <a:endParaRPr lang="en-US" alt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  <p:bldP spid="65540" grpId="0" build="p" animBg="1" autoUpdateAnimBg="0"/>
      <p:bldP spid="65541" grpId="0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D. Relative Atomic Mass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2057400"/>
            <a:ext cx="8383588" cy="790575"/>
          </a:xfrm>
        </p:spPr>
        <p:txBody>
          <a:bodyPr/>
          <a:lstStyle/>
          <a:p>
            <a:pPr defTabSz="1147763">
              <a:lnSpc>
                <a:spcPct val="120000"/>
              </a:lnSpc>
              <a:spcBef>
                <a:spcPct val="40000"/>
              </a:spcBef>
              <a:tabLst>
                <a:tab pos="1657350" algn="l"/>
              </a:tabLst>
            </a:pPr>
            <a:r>
              <a:rPr lang="en-US" altLang="en-US" baseline="30000" smtClean="0"/>
              <a:t>12</a:t>
            </a:r>
            <a:r>
              <a:rPr lang="en-US" altLang="en-US" smtClean="0"/>
              <a:t>C atom = 1.992 × 10</a:t>
            </a:r>
            <a:r>
              <a:rPr lang="en-US" altLang="en-US" baseline="30000" smtClean="0"/>
              <a:t>-23</a:t>
            </a:r>
            <a:r>
              <a:rPr lang="en-US" altLang="en-US" smtClean="0"/>
              <a:t> g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77825" y="4281488"/>
            <a:ext cx="5380038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1147763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  <a:tabLst>
                <a:tab pos="1200150" algn="l"/>
              </a:tabLst>
            </a:pPr>
            <a:r>
              <a:rPr lang="en-US" altLang="en-US" sz="3400">
                <a:latin typeface="Arial" charset="0"/>
                <a:sym typeface="Symbol" pitchFamily="18" charset="2"/>
              </a:rPr>
              <a:t>1 p	= 1.007276 amu</a:t>
            </a:r>
            <a:br>
              <a:rPr lang="en-US" altLang="en-US" sz="3400">
                <a:latin typeface="Arial" charset="0"/>
                <a:sym typeface="Symbol" pitchFamily="18" charset="2"/>
              </a:rPr>
            </a:br>
            <a:r>
              <a:rPr lang="en-US" altLang="en-US" sz="3400">
                <a:latin typeface="Arial" charset="0"/>
                <a:sym typeface="Symbol" pitchFamily="18" charset="2"/>
              </a:rPr>
              <a:t>1 n 	= 1.008665 amu</a:t>
            </a:r>
            <a:br>
              <a:rPr lang="en-US" altLang="en-US" sz="3400">
                <a:latin typeface="Arial" charset="0"/>
                <a:sym typeface="Symbol" pitchFamily="18" charset="2"/>
              </a:rPr>
            </a:br>
            <a:r>
              <a:rPr lang="en-US" altLang="en-US" sz="3400">
                <a:latin typeface="Arial" charset="0"/>
                <a:sym typeface="Symbol" pitchFamily="18" charset="2"/>
              </a:rPr>
              <a:t>1 e</a:t>
            </a:r>
            <a:r>
              <a:rPr lang="en-US" altLang="en-US" sz="3400" baseline="30000">
                <a:latin typeface="Arial" charset="0"/>
                <a:sym typeface="Symbol" pitchFamily="18" charset="2"/>
              </a:rPr>
              <a:t>-</a:t>
            </a:r>
            <a:r>
              <a:rPr lang="en-US" altLang="en-US" sz="3400">
                <a:latin typeface="Arial" charset="0"/>
                <a:sym typeface="Symbol" pitchFamily="18" charset="2"/>
              </a:rPr>
              <a:t>	= 0.0005486 amu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5470525" y="4227513"/>
            <a:ext cx="3238500" cy="2706687"/>
            <a:chOff x="2900" y="2110"/>
            <a:chExt cx="2750" cy="2311"/>
          </a:xfrm>
        </p:grpSpPr>
        <p:pic>
          <p:nvPicPr>
            <p:cNvPr id="14343" name="Picture 6" descr="carbon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3" y="2110"/>
              <a:ext cx="2697" cy="2099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2900" y="4187"/>
              <a:ext cx="2544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/>
                <a:t>© Addison-Wesley Publishing Company, Inc.</a:t>
              </a:r>
            </a:p>
          </p:txBody>
        </p:sp>
      </p:grp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73063" y="2889250"/>
            <a:ext cx="8383587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1147763">
              <a:spcBef>
                <a:spcPct val="4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  <a:tabLst>
                <a:tab pos="1657350" algn="l"/>
              </a:tabLst>
            </a:pPr>
            <a:r>
              <a:rPr lang="en-US" altLang="en-US" sz="3400">
                <a:latin typeface="Arial" charset="0"/>
              </a:rPr>
              <a:t>atomic mass unit (amu)</a:t>
            </a:r>
          </a:p>
          <a:p>
            <a:pPr marL="342900" indent="-342900" defTabSz="1147763">
              <a:spcBef>
                <a:spcPct val="4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  <a:tabLst>
                <a:tab pos="1657350" algn="l"/>
              </a:tabLst>
            </a:pPr>
            <a:r>
              <a:rPr lang="en-US" altLang="en-US" sz="3400">
                <a:latin typeface="Arial" charset="0"/>
                <a:sym typeface="Symbol" pitchFamily="18" charset="2"/>
              </a:rPr>
              <a:t>1 amu	= </a:t>
            </a:r>
            <a:r>
              <a:rPr lang="en-US" altLang="en-US" sz="3400" baseline="30000">
                <a:latin typeface="Arial" charset="0"/>
                <a:sym typeface="Symbol" pitchFamily="18" charset="2"/>
              </a:rPr>
              <a:t>1</a:t>
            </a:r>
            <a:r>
              <a:rPr lang="en-US" altLang="en-US" sz="3400">
                <a:latin typeface="Arial" charset="0"/>
                <a:sym typeface="Symbol" pitchFamily="18" charset="2"/>
              </a:rPr>
              <a:t>/</a:t>
            </a:r>
            <a:r>
              <a:rPr lang="en-US" altLang="en-US" sz="3400" baseline="-25000">
                <a:latin typeface="Arial" charset="0"/>
                <a:sym typeface="Symbol" pitchFamily="18" charset="2"/>
              </a:rPr>
              <a:t>12</a:t>
            </a:r>
            <a:r>
              <a:rPr lang="en-US" altLang="en-US" sz="3400">
                <a:latin typeface="Arial" charset="0"/>
                <a:sym typeface="Symbol" pitchFamily="18" charset="2"/>
              </a:rPr>
              <a:t> the mass of a </a:t>
            </a:r>
            <a:r>
              <a:rPr lang="en-US" altLang="en-US" sz="3400" baseline="30000">
                <a:latin typeface="Arial" charset="0"/>
                <a:sym typeface="Symbol" pitchFamily="18" charset="2"/>
              </a:rPr>
              <a:t>12</a:t>
            </a:r>
            <a:r>
              <a:rPr lang="en-US" altLang="en-US" sz="3400">
                <a:latin typeface="Arial" charset="0"/>
                <a:sym typeface="Symbol" pitchFamily="18" charset="2"/>
              </a:rPr>
              <a:t>C atom</a:t>
            </a:r>
            <a:endParaRPr lang="en-US" altLang="en-US" sz="3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0"/>
      <p:bldP spid="56324" grpId="0" build="p" autoUpdateAnimBg="0"/>
      <p:bldP spid="563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E. Average Atomic Mass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85975"/>
            <a:ext cx="8131175" cy="2193925"/>
          </a:xfrm>
        </p:spPr>
        <p:txBody>
          <a:bodyPr/>
          <a:lstStyle/>
          <a:p>
            <a:r>
              <a:rPr lang="en-US" altLang="en-US" sz="3600" b="1" smtClean="0"/>
              <a:t>weighted average of all isotopes</a:t>
            </a:r>
            <a:endParaRPr lang="en-US" altLang="en-US" sz="3600" b="1" smtClean="0">
              <a:sym typeface="Symbol" pitchFamily="18" charset="2"/>
            </a:endParaRPr>
          </a:p>
          <a:p>
            <a:r>
              <a:rPr lang="en-US" altLang="en-US" sz="3600" b="1" smtClean="0"/>
              <a:t>on the Periodic Table</a:t>
            </a:r>
          </a:p>
          <a:p>
            <a:r>
              <a:rPr lang="en-US" altLang="en-US" sz="3600" b="1" smtClean="0"/>
              <a:t>round to 2 decimal places</a:t>
            </a: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80963" y="4679950"/>
            <a:ext cx="8980487" cy="1844675"/>
            <a:chOff x="51" y="2948"/>
            <a:chExt cx="5657" cy="1162"/>
          </a:xfrm>
        </p:grpSpPr>
        <p:sp>
          <p:nvSpPr>
            <p:cNvPr id="15365" name="AutoShape 5"/>
            <p:cNvSpPr>
              <a:spLocks noChangeArrowheads="1"/>
            </p:cNvSpPr>
            <p:nvPr/>
          </p:nvSpPr>
          <p:spPr bwMode="auto">
            <a:xfrm>
              <a:off x="51" y="2948"/>
              <a:ext cx="5657" cy="11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graphicFrame>
          <p:nvGraphicFramePr>
            <p:cNvPr id="15366" name="Object 6"/>
            <p:cNvGraphicFramePr>
              <a:graphicFrameLocks noChangeAspect="1"/>
            </p:cNvGraphicFramePr>
            <p:nvPr/>
          </p:nvGraphicFramePr>
          <p:xfrm>
            <a:off x="1733" y="3138"/>
            <a:ext cx="3518" cy="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8" name="Equation" r:id="rId3" imgW="1765300" imgH="393700" progId="Equation.3">
                    <p:embed/>
                  </p:oleObj>
                </mc:Choice>
                <mc:Fallback>
                  <p:oleObj name="Equation" r:id="rId3" imgW="1765300" imgH="393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" y="3138"/>
                          <a:ext cx="3518" cy="7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404" y="2981"/>
              <a:ext cx="1092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3600" b="1">
                  <a:solidFill>
                    <a:schemeClr val="bg1"/>
                  </a:solidFill>
                </a:rPr>
                <a:t>Avg.</a:t>
              </a:r>
            </a:p>
            <a:p>
              <a:pPr algn="ctr"/>
              <a:r>
                <a:rPr lang="en-US" altLang="en-US" sz="3600" b="1">
                  <a:solidFill>
                    <a:schemeClr val="bg1"/>
                  </a:solidFill>
                </a:rPr>
                <a:t>Atomic</a:t>
              </a:r>
            </a:p>
            <a:p>
              <a:pPr algn="ctr"/>
              <a:r>
                <a:rPr lang="en-US" altLang="en-US" sz="3600" b="1">
                  <a:solidFill>
                    <a:schemeClr val="bg1"/>
                  </a:solidFill>
                </a:rPr>
                <a:t>Mass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80963" y="4078288"/>
            <a:ext cx="8980487" cy="2154237"/>
            <a:chOff x="51" y="2569"/>
            <a:chExt cx="5657" cy="1357"/>
          </a:xfrm>
        </p:grpSpPr>
        <p:sp>
          <p:nvSpPr>
            <p:cNvPr id="16391" name="AutoShape 3"/>
            <p:cNvSpPr>
              <a:spLocks noChangeArrowheads="1"/>
            </p:cNvSpPr>
            <p:nvPr/>
          </p:nvSpPr>
          <p:spPr bwMode="auto">
            <a:xfrm>
              <a:off x="51" y="2569"/>
              <a:ext cx="5657" cy="13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6392" name="Text Box 4"/>
            <p:cNvSpPr txBox="1">
              <a:spLocks noChangeArrowheads="1"/>
            </p:cNvSpPr>
            <p:nvPr/>
          </p:nvSpPr>
          <p:spPr bwMode="auto">
            <a:xfrm>
              <a:off x="176" y="2807"/>
              <a:ext cx="876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 b="1">
                  <a:solidFill>
                    <a:schemeClr val="bg1"/>
                  </a:solidFill>
                </a:rPr>
                <a:t>Avg.</a:t>
              </a:r>
            </a:p>
            <a:p>
              <a:pPr algn="ctr"/>
              <a:r>
                <a:rPr lang="en-US" altLang="en-US" sz="2800" b="1">
                  <a:solidFill>
                    <a:schemeClr val="bg1"/>
                  </a:solidFill>
                </a:rPr>
                <a:t>Atomic</a:t>
              </a:r>
            </a:p>
            <a:p>
              <a:pPr algn="ctr"/>
              <a:r>
                <a:rPr lang="en-US" altLang="en-US" sz="2800" b="1">
                  <a:solidFill>
                    <a:schemeClr val="bg1"/>
                  </a:solidFill>
                </a:rPr>
                <a:t>Mass</a:t>
              </a:r>
            </a:p>
          </p:txBody>
        </p:sp>
      </p:grp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E. Average Atomic Mass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931988"/>
            <a:ext cx="9144000" cy="1968500"/>
          </a:xfrm>
        </p:spPr>
        <p:txBody>
          <a:bodyPr/>
          <a:lstStyle/>
          <a:p>
            <a:r>
              <a:rPr lang="en-US" altLang="en-US" b="1" u="sng" smtClean="0"/>
              <a:t>EX</a:t>
            </a:r>
            <a:r>
              <a:rPr lang="en-US" altLang="en-US" b="1" smtClean="0"/>
              <a:t>: Calculate the avg. atomic mass of </a:t>
            </a:r>
            <a:r>
              <a:rPr lang="en-US" altLang="en-US" b="1" u="sng" smtClean="0"/>
              <a:t>oxygen</a:t>
            </a:r>
            <a:r>
              <a:rPr lang="en-US" altLang="en-US" b="1" smtClean="0"/>
              <a:t> if its abundance in nature is 99.76% </a:t>
            </a:r>
            <a:r>
              <a:rPr lang="en-US" altLang="en-US" b="1" baseline="30000" smtClean="0"/>
              <a:t>16</a:t>
            </a:r>
            <a:r>
              <a:rPr lang="en-US" altLang="en-US" b="1" smtClean="0"/>
              <a:t>O, 0.04% </a:t>
            </a:r>
            <a:r>
              <a:rPr lang="en-US" altLang="en-US" b="1" baseline="30000" smtClean="0"/>
              <a:t>17</a:t>
            </a:r>
            <a:r>
              <a:rPr lang="en-US" altLang="en-US" b="1" smtClean="0"/>
              <a:t>O, and 0.20% </a:t>
            </a:r>
            <a:r>
              <a:rPr lang="en-US" altLang="en-US" b="1" baseline="30000" smtClean="0"/>
              <a:t>18</a:t>
            </a:r>
            <a:r>
              <a:rPr lang="en-US" altLang="en-US" b="1" smtClean="0"/>
              <a:t>O.</a:t>
            </a: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1620838" y="4721225"/>
          <a:ext cx="59118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3" imgW="2667000" imgH="393700" progId="Equation.3">
                  <p:embed/>
                </p:oleObj>
              </mc:Choice>
              <mc:Fallback>
                <p:oleObj name="Equation" r:id="rId3" imgW="26670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4721225"/>
                        <a:ext cx="591185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7659688" y="4748213"/>
            <a:ext cx="1076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16.00</a:t>
            </a:r>
          </a:p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build="p" autoUpdateAnimBg="0" advAuto="0"/>
      <p:bldP spid="5837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1026"/>
          <p:cNvGrpSpPr>
            <a:grpSpLocks/>
          </p:cNvGrpSpPr>
          <p:nvPr/>
        </p:nvGrpSpPr>
        <p:grpSpPr bwMode="auto">
          <a:xfrm>
            <a:off x="80963" y="4078288"/>
            <a:ext cx="8980487" cy="2154237"/>
            <a:chOff x="51" y="2569"/>
            <a:chExt cx="5657" cy="1357"/>
          </a:xfrm>
        </p:grpSpPr>
        <p:sp>
          <p:nvSpPr>
            <p:cNvPr id="17415" name="AutoShape 1027"/>
            <p:cNvSpPr>
              <a:spLocks noChangeArrowheads="1"/>
            </p:cNvSpPr>
            <p:nvPr/>
          </p:nvSpPr>
          <p:spPr bwMode="auto">
            <a:xfrm>
              <a:off x="51" y="2569"/>
              <a:ext cx="5657" cy="13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7416" name="Text Box 1028"/>
            <p:cNvSpPr txBox="1">
              <a:spLocks noChangeArrowheads="1"/>
            </p:cNvSpPr>
            <p:nvPr/>
          </p:nvSpPr>
          <p:spPr bwMode="auto">
            <a:xfrm>
              <a:off x="176" y="2807"/>
              <a:ext cx="876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 b="1">
                  <a:solidFill>
                    <a:schemeClr val="bg1"/>
                  </a:solidFill>
                </a:rPr>
                <a:t>Avg.</a:t>
              </a:r>
            </a:p>
            <a:p>
              <a:pPr algn="ctr"/>
              <a:r>
                <a:rPr lang="en-US" altLang="en-US" sz="2800" b="1">
                  <a:solidFill>
                    <a:schemeClr val="bg1"/>
                  </a:solidFill>
                </a:rPr>
                <a:t>Atomic</a:t>
              </a:r>
            </a:p>
            <a:p>
              <a:pPr algn="ctr"/>
              <a:r>
                <a:rPr lang="en-US" altLang="en-US" sz="2800" b="1">
                  <a:solidFill>
                    <a:schemeClr val="bg1"/>
                  </a:solidFill>
                </a:rPr>
                <a:t>Mass</a:t>
              </a:r>
            </a:p>
          </p:txBody>
        </p:sp>
      </p:grpSp>
      <p:sp>
        <p:nvSpPr>
          <p:cNvPr id="1741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98500" y="180975"/>
            <a:ext cx="7772400" cy="642938"/>
          </a:xfrm>
        </p:spPr>
        <p:txBody>
          <a:bodyPr/>
          <a:lstStyle/>
          <a:p>
            <a:r>
              <a:rPr lang="en-US" altLang="en-US" smtClean="0"/>
              <a:t>E. Average Atomic Mass</a:t>
            </a:r>
          </a:p>
        </p:txBody>
      </p:sp>
      <p:sp>
        <p:nvSpPr>
          <p:cNvPr id="59398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2533650"/>
          </a:xfrm>
        </p:spPr>
        <p:txBody>
          <a:bodyPr/>
          <a:lstStyle/>
          <a:p>
            <a:r>
              <a:rPr lang="en-US" altLang="en-US" b="1" u="sng" smtClean="0"/>
              <a:t>EX</a:t>
            </a:r>
            <a:r>
              <a:rPr lang="en-US" altLang="en-US" b="1" smtClean="0"/>
              <a:t>: </a:t>
            </a:r>
            <a:r>
              <a:rPr lang="en-US" altLang="en-US" b="1" smtClean="0">
                <a:cs typeface="Times New Roman" pitchFamily="18" charset="0"/>
              </a:rPr>
              <a:t>Find chlorine’s average atomic mass if approximately 8 of every 10 atoms are chlorine-35 and 2 are chlorine-37.</a:t>
            </a:r>
            <a:endParaRPr lang="en-US" altLang="en-US" b="1" smtClean="0"/>
          </a:p>
        </p:txBody>
      </p:sp>
      <p:graphicFrame>
        <p:nvGraphicFramePr>
          <p:cNvPr id="59399" name="Object 1031"/>
          <p:cNvGraphicFramePr>
            <a:graphicFrameLocks noChangeAspect="1"/>
          </p:cNvGraphicFramePr>
          <p:nvPr/>
        </p:nvGraphicFramePr>
        <p:xfrm>
          <a:off x="1709738" y="4613275"/>
          <a:ext cx="388143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" imgW="1358310" imgH="393529" progId="Equation.3">
                  <p:embed/>
                </p:oleObj>
              </mc:Choice>
              <mc:Fallback>
                <p:oleObj name="Equation" r:id="rId3" imgW="1358310" imgH="393529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4613275"/>
                        <a:ext cx="388143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Text Box 1032"/>
          <p:cNvSpPr txBox="1">
            <a:spLocks noChangeArrowheads="1"/>
          </p:cNvSpPr>
          <p:nvPr/>
        </p:nvSpPr>
        <p:spPr bwMode="auto">
          <a:xfrm>
            <a:off x="5370513" y="4894263"/>
            <a:ext cx="2581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bg1"/>
                </a:solidFill>
              </a:rPr>
              <a:t>35.40 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build="p" autoUpdateAnimBg="0" advAuto="0"/>
      <p:bldP spid="594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0"/>
            <a:ext cx="7772400" cy="654050"/>
          </a:xfrm>
        </p:spPr>
        <p:txBody>
          <a:bodyPr/>
          <a:lstStyle/>
          <a:p>
            <a:pPr algn="ctr"/>
            <a:r>
              <a:rPr lang="en-US" altLang="en-US" smtClean="0"/>
              <a:t>I. Subatomic Particles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247650" y="1087438"/>
          <a:ext cx="7943850" cy="429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MS Organization Chart 2.0" r:id="rId3" imgW="7697585" imgH="3266902" progId="OrgPlusWOPX.4">
                  <p:embed followColorScheme="full"/>
                </p:oleObj>
              </mc:Choice>
              <mc:Fallback>
                <p:oleObj name="MS Organization Chart 2.0" r:id="rId3" imgW="7697585" imgH="3266902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087438"/>
                        <a:ext cx="7943850" cy="429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387475" y="2249488"/>
            <a:ext cx="304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bg1"/>
                </a:solidFill>
                <a:latin typeface="Arial Black" pitchFamily="34" charset="0"/>
              </a:rPr>
              <a:t>NUCLEUS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502275" y="2300288"/>
            <a:ext cx="276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bg1"/>
                </a:solidFill>
                <a:latin typeface="Arial Black" pitchFamily="34" charset="0"/>
              </a:rPr>
              <a:t>ELECTRONS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84163" y="3406775"/>
            <a:ext cx="2417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bg1"/>
                </a:solidFill>
                <a:latin typeface="Arial Black" pitchFamily="34" charset="0"/>
              </a:rPr>
              <a:t>PROTONS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830513" y="3417888"/>
            <a:ext cx="2643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bg1"/>
                </a:solidFill>
                <a:latin typeface="Arial Black" pitchFamily="34" charset="0"/>
              </a:rPr>
              <a:t>NEUTRONS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5576888" y="3421063"/>
            <a:ext cx="2730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800" b="1">
                <a:solidFill>
                  <a:schemeClr val="bg1"/>
                </a:solidFill>
                <a:latin typeface="Arial Black" pitchFamily="34" charset="0"/>
              </a:rPr>
              <a:t>NEGATIVE CHARGE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852488" y="4530725"/>
            <a:ext cx="1404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800" b="1">
                <a:solidFill>
                  <a:schemeClr val="bg1"/>
                </a:solidFill>
                <a:latin typeface="Arial Black" pitchFamily="34" charset="0"/>
              </a:rPr>
              <a:t>POSITIVE CHARGE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3514725" y="4432300"/>
            <a:ext cx="141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800" b="1">
                <a:solidFill>
                  <a:schemeClr val="bg1"/>
                </a:solidFill>
                <a:latin typeface="Arial Black" pitchFamily="34" charset="0"/>
              </a:rPr>
              <a:t>NEUTRAL CHARGE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2932113" y="1138238"/>
            <a:ext cx="2417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bg1"/>
                </a:solidFill>
                <a:latin typeface="Arial Black" pitchFamily="34" charset="0"/>
              </a:rPr>
              <a:t>ATOM</a:t>
            </a:r>
          </a:p>
        </p:txBody>
      </p:sp>
      <p:grpSp>
        <p:nvGrpSpPr>
          <p:cNvPr id="61462" name="Group 22"/>
          <p:cNvGrpSpPr>
            <a:grpSpLocks/>
          </p:cNvGrpSpPr>
          <p:nvPr/>
        </p:nvGrpSpPr>
        <p:grpSpPr bwMode="auto">
          <a:xfrm>
            <a:off x="2416175" y="2873375"/>
            <a:ext cx="6627813" cy="3771900"/>
            <a:chOff x="1422" y="2161"/>
            <a:chExt cx="4175" cy="2041"/>
          </a:xfrm>
        </p:grpSpPr>
        <p:sp>
          <p:nvSpPr>
            <p:cNvPr id="5133" name="Text Box 23"/>
            <p:cNvSpPr txBox="1">
              <a:spLocks noChangeArrowheads="1"/>
            </p:cNvSpPr>
            <p:nvPr/>
          </p:nvSpPr>
          <p:spPr bwMode="auto">
            <a:xfrm>
              <a:off x="2358" y="3690"/>
              <a:ext cx="1824" cy="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>
                  <a:latin typeface="Arial Black" pitchFamily="34" charset="0"/>
                </a:rPr>
                <a:t>equal in a neutral atom</a:t>
              </a:r>
            </a:p>
          </p:txBody>
        </p:sp>
        <p:sp>
          <p:nvSpPr>
            <p:cNvPr id="5134" name="Freeform 24"/>
            <p:cNvSpPr>
              <a:spLocks/>
            </p:cNvSpPr>
            <p:nvPr/>
          </p:nvSpPr>
          <p:spPr bwMode="auto">
            <a:xfrm>
              <a:off x="1422" y="2802"/>
              <a:ext cx="1266" cy="888"/>
            </a:xfrm>
            <a:custGeom>
              <a:avLst/>
              <a:gdLst>
                <a:gd name="T0" fmla="*/ 1266 w 1266"/>
                <a:gd name="T1" fmla="*/ 888 h 888"/>
                <a:gd name="T2" fmla="*/ 419 w 1266"/>
                <a:gd name="T3" fmla="*/ 576 h 888"/>
                <a:gd name="T4" fmla="*/ 0 w 1266"/>
                <a:gd name="T5" fmla="*/ 0 h 8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6" h="888">
                  <a:moveTo>
                    <a:pt x="1266" y="888"/>
                  </a:moveTo>
                  <a:cubicBezTo>
                    <a:pt x="948" y="806"/>
                    <a:pt x="630" y="724"/>
                    <a:pt x="419" y="576"/>
                  </a:cubicBezTo>
                  <a:cubicBezTo>
                    <a:pt x="208" y="428"/>
                    <a:pt x="104" y="214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sm" len="sm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25"/>
            <p:cNvSpPr>
              <a:spLocks/>
            </p:cNvSpPr>
            <p:nvPr/>
          </p:nvSpPr>
          <p:spPr bwMode="auto">
            <a:xfrm>
              <a:off x="3986" y="2161"/>
              <a:ext cx="1611" cy="1529"/>
            </a:xfrm>
            <a:custGeom>
              <a:avLst/>
              <a:gdLst>
                <a:gd name="T0" fmla="*/ 0 w 1611"/>
                <a:gd name="T1" fmla="*/ 1529 h 1529"/>
                <a:gd name="T2" fmla="*/ 1044 w 1611"/>
                <a:gd name="T3" fmla="*/ 1348 h 1529"/>
                <a:gd name="T4" fmla="*/ 1537 w 1611"/>
                <a:gd name="T5" fmla="*/ 847 h 1529"/>
                <a:gd name="T6" fmla="*/ 1488 w 1611"/>
                <a:gd name="T7" fmla="*/ 288 h 1529"/>
                <a:gd name="T8" fmla="*/ 1118 w 1611"/>
                <a:gd name="T9" fmla="*/ 0 h 15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1" h="1529">
                  <a:moveTo>
                    <a:pt x="0" y="1529"/>
                  </a:moveTo>
                  <a:cubicBezTo>
                    <a:pt x="174" y="1499"/>
                    <a:pt x="788" y="1462"/>
                    <a:pt x="1044" y="1348"/>
                  </a:cubicBezTo>
                  <a:cubicBezTo>
                    <a:pt x="1300" y="1234"/>
                    <a:pt x="1463" y="1024"/>
                    <a:pt x="1537" y="847"/>
                  </a:cubicBezTo>
                  <a:cubicBezTo>
                    <a:pt x="1611" y="670"/>
                    <a:pt x="1558" y="429"/>
                    <a:pt x="1488" y="288"/>
                  </a:cubicBezTo>
                  <a:cubicBezTo>
                    <a:pt x="1418" y="147"/>
                    <a:pt x="1195" y="60"/>
                    <a:pt x="1118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sm" len="sm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utoUpdateAnimBg="0"/>
      <p:bldP spid="61448" grpId="0" autoUpdateAnimBg="0"/>
      <p:bldP spid="61449" grpId="0" autoUpdateAnimBg="0"/>
      <p:bldP spid="61450" grpId="0" autoUpdateAnimBg="0"/>
      <p:bldP spid="61451" grpId="0" autoUpdateAnimBg="0"/>
      <p:bldP spid="61452" grpId="0" autoUpdateAnimBg="0"/>
      <p:bldP spid="614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55575"/>
            <a:ext cx="7772400" cy="617538"/>
          </a:xfrm>
        </p:spPr>
        <p:txBody>
          <a:bodyPr/>
          <a:lstStyle/>
          <a:p>
            <a:r>
              <a:rPr lang="en-US" altLang="en-US" smtClean="0"/>
              <a:t>I. Subatomic Particles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899025" y="1579563"/>
            <a:ext cx="4008438" cy="4584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399213" y="1890713"/>
            <a:ext cx="12811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  <a:latin typeface="Arial Black" pitchFamily="34" charset="0"/>
              </a:rPr>
              <a:t>19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376988" y="2695575"/>
            <a:ext cx="1417637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8800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245100" y="4249738"/>
            <a:ext cx="3448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  <a:latin typeface="Arial Black" pitchFamily="34" charset="0"/>
              </a:rPr>
              <a:t>Potassium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862638" y="5026025"/>
            <a:ext cx="2520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  <a:latin typeface="Arial Black" pitchFamily="34" charset="0"/>
              </a:rPr>
              <a:t>39.0983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1979613"/>
            <a:ext cx="5135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Arial Black" pitchFamily="34" charset="0"/>
              </a:rPr>
              <a:t>ATOMIC NUMBER</a:t>
            </a: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V="1">
            <a:off x="4319588" y="2254250"/>
            <a:ext cx="2181225" cy="1588"/>
          </a:xfrm>
          <a:prstGeom prst="line">
            <a:avLst/>
          </a:prstGeom>
          <a:noFill/>
          <a:ln w="111125">
            <a:solidFill>
              <a:srgbClr val="00FF00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165100" y="2544763"/>
            <a:ext cx="513556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Arial Black" pitchFamily="34" charset="0"/>
              </a:rPr>
              <a:t> # of protons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Arial Black" pitchFamily="34" charset="0"/>
              </a:rPr>
              <a:t> # of electrons in  </a:t>
            </a:r>
            <a:br>
              <a:rPr lang="en-US" altLang="en-US" sz="3200">
                <a:latin typeface="Arial Black" pitchFamily="34" charset="0"/>
              </a:rPr>
            </a:br>
            <a:r>
              <a:rPr lang="en-US" altLang="en-US" sz="3200">
                <a:latin typeface="Arial Black" pitchFamily="34" charset="0"/>
              </a:rPr>
              <a:t>  neutral atoms</a:t>
            </a: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4522788" y="4962525"/>
            <a:ext cx="1341437" cy="412750"/>
          </a:xfrm>
          <a:prstGeom prst="line">
            <a:avLst/>
          </a:prstGeom>
          <a:noFill/>
          <a:ln w="111125">
            <a:solidFill>
              <a:srgbClr val="00FF00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90500" y="4575175"/>
            <a:ext cx="5135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Arial Black" pitchFamily="34" charset="0"/>
              </a:rPr>
              <a:t>AVERAGE ATOMIC MASS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0" y="5561013"/>
            <a:ext cx="5135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Arial Black" pitchFamily="34" charset="0"/>
              </a:rPr>
              <a:t> mass of protons + neutrons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3" grpId="0" animBg="1"/>
      <p:bldP spid="62474" grpId="0" build="p" autoUpdateAnimBg="0"/>
      <p:bldP spid="62475" grpId="0" animBg="1"/>
      <p:bldP spid="62476" grpId="0" autoUpdateAnimBg="0"/>
      <p:bldP spid="624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55575"/>
            <a:ext cx="7772400" cy="617538"/>
          </a:xfrm>
        </p:spPr>
        <p:txBody>
          <a:bodyPr/>
          <a:lstStyle/>
          <a:p>
            <a:pPr algn="ctr"/>
            <a:r>
              <a:rPr lang="en-US" altLang="en-US" smtClean="0"/>
              <a:t>A. Mass Number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135563" y="1054100"/>
            <a:ext cx="4008437" cy="4584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437313" y="1227138"/>
            <a:ext cx="12811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  <a:latin typeface="Arial Black" pitchFamily="34" charset="0"/>
              </a:rPr>
              <a:t>19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403975" y="2055813"/>
            <a:ext cx="1417638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8800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07013" y="3548063"/>
            <a:ext cx="3448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  <a:latin typeface="Arial Black" pitchFamily="34" charset="0"/>
              </a:rPr>
              <a:t>Potassium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86450" y="4438650"/>
            <a:ext cx="2520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  <a:latin typeface="Arial Black" pitchFamily="34" charset="0"/>
              </a:rPr>
              <a:t>39.0983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0" y="1103313"/>
            <a:ext cx="5410200" cy="567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99FF33"/>
                </a:solidFill>
                <a:latin typeface="Arial Black" pitchFamily="34" charset="0"/>
              </a:rPr>
              <a:t>MASS NUMBER =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99FF33"/>
                </a:solidFill>
                <a:latin typeface="Arial Black" pitchFamily="34" charset="0"/>
              </a:rPr>
              <a:t> protons + neutrons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Arial Black" pitchFamily="34" charset="0"/>
              </a:rPr>
              <a:t>round off the average atomic mass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Arial Black" pitchFamily="34" charset="0"/>
              </a:rPr>
              <a:t> always a whole number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Arial Black" pitchFamily="34" charset="0"/>
              </a:rPr>
              <a:t> NOT on the periodic table!!!!!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100">
                <a:solidFill>
                  <a:srgbClr val="99FF33"/>
                </a:solidFill>
                <a:latin typeface="Arial Black" pitchFamily="34" charset="0"/>
              </a:rPr>
              <a:t>MASS NUMBER FOR K: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65100" y="2544763"/>
            <a:ext cx="5135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Arial Black" pitchFamily="34" charset="0"/>
              </a:rPr>
              <a:t> </a:t>
            </a:r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3182938" y="3335338"/>
            <a:ext cx="2543175" cy="1425575"/>
          </a:xfrm>
          <a:prstGeom prst="line">
            <a:avLst/>
          </a:prstGeom>
          <a:noFill/>
          <a:ln w="111125">
            <a:solidFill>
              <a:srgbClr val="00FF00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975350" y="6034088"/>
            <a:ext cx="12160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99FF33"/>
                </a:solidFill>
                <a:latin typeface="Arial Black" pitchFamily="34" charset="0"/>
              </a:rPr>
              <a:t>39 </a:t>
            </a:r>
            <a:endParaRPr lang="en-US" altLang="en-US" sz="4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 build="p" autoUpdateAnimBg="0"/>
      <p:bldP spid="63498" grpId="0" build="p" autoUpdateAnimBg="0"/>
      <p:bldP spid="635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0"/>
            <a:ext cx="7772400" cy="804863"/>
          </a:xfrm>
        </p:spPr>
        <p:txBody>
          <a:bodyPr/>
          <a:lstStyle/>
          <a:p>
            <a:pPr algn="ctr"/>
            <a:r>
              <a:rPr lang="en-US" altLang="en-US" smtClean="0"/>
              <a:t>A. Mass Number</a:t>
            </a:r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4133850" y="2263775"/>
            <a:ext cx="5010150" cy="4497388"/>
            <a:chOff x="3080" y="1579"/>
            <a:chExt cx="2413" cy="1935"/>
          </a:xfrm>
        </p:grpSpPr>
        <p:pic>
          <p:nvPicPr>
            <p:cNvPr id="8197" name="Picture 6" descr="carbon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" y="1579"/>
              <a:ext cx="2362" cy="1839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8" name="Rectangle 7"/>
            <p:cNvSpPr>
              <a:spLocks noChangeArrowheads="1"/>
            </p:cNvSpPr>
            <p:nvPr/>
          </p:nvSpPr>
          <p:spPr bwMode="auto">
            <a:xfrm>
              <a:off x="3080" y="3396"/>
              <a:ext cx="1443" cy="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/>
                <a:t>© Addison-Wesley Publishing Company, Inc.</a:t>
              </a:r>
            </a:p>
          </p:txBody>
        </p:sp>
      </p:grp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01613" y="2132013"/>
            <a:ext cx="3775075" cy="4265612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altLang="en-US" sz="3600" b="1" smtClean="0"/>
              <a:t>Q: Carbon has 6 protons &amp; 6 neutrons.What is it’s mass number?</a:t>
            </a:r>
          </a:p>
          <a:p>
            <a:pPr>
              <a:buFont typeface="Symbol" pitchFamily="18" charset="2"/>
              <a:buNone/>
            </a:pPr>
            <a:r>
              <a:rPr lang="en-US" altLang="en-US" sz="3600" b="1" smtClean="0"/>
              <a:t>A: 12</a:t>
            </a:r>
          </a:p>
          <a:p>
            <a:pPr>
              <a:buFont typeface="Symbol" pitchFamily="18" charset="2"/>
              <a:buNone/>
            </a:pPr>
            <a:r>
              <a:rPr lang="en-US" altLang="en-US" sz="3600" b="1" smtClean="0"/>
              <a:t>     Carbon-12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80975"/>
            <a:ext cx="7772400" cy="766763"/>
          </a:xfrm>
        </p:spPr>
        <p:txBody>
          <a:bodyPr/>
          <a:lstStyle/>
          <a:p>
            <a:r>
              <a:rPr lang="en-US" altLang="en-US" smtClean="0"/>
              <a:t>B. Isotopes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166813"/>
            <a:ext cx="8335962" cy="2346325"/>
          </a:xfrm>
        </p:spPr>
        <p:txBody>
          <a:bodyPr/>
          <a:lstStyle/>
          <a:p>
            <a:r>
              <a:rPr lang="en-US" altLang="en-US" b="1" smtClean="0"/>
              <a:t>Atoms of the same element with different mass numbers (different # of neutrons.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5845175" y="3003550"/>
            <a:ext cx="3130550" cy="3030538"/>
          </a:xfrm>
          <a:prstGeom prst="star24">
            <a:avLst>
              <a:gd name="adj" fmla="val 43560"/>
            </a:avLst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2511425" y="3765550"/>
            <a:ext cx="3852863" cy="762000"/>
            <a:chOff x="1056" y="2738"/>
            <a:chExt cx="2427" cy="480"/>
          </a:xfrm>
        </p:grpSpPr>
        <p:sp>
          <p:nvSpPr>
            <p:cNvPr id="9230" name="Text Box 8"/>
            <p:cNvSpPr txBox="1">
              <a:spLocks noChangeArrowheads="1"/>
            </p:cNvSpPr>
            <p:nvPr/>
          </p:nvSpPr>
          <p:spPr bwMode="auto">
            <a:xfrm>
              <a:off x="1056" y="2738"/>
              <a:ext cx="125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4400"/>
                <a:t>Mass #</a:t>
              </a:r>
            </a:p>
          </p:txBody>
        </p:sp>
        <p:sp>
          <p:nvSpPr>
            <p:cNvPr id="9231" name="AutoShape 9"/>
            <p:cNvSpPr>
              <a:spLocks noChangeArrowheads="1"/>
            </p:cNvSpPr>
            <p:nvPr/>
          </p:nvSpPr>
          <p:spPr bwMode="auto">
            <a:xfrm>
              <a:off x="2307" y="2853"/>
              <a:ext cx="1176" cy="265"/>
            </a:xfrm>
            <a:prstGeom prst="rightArrow">
              <a:avLst>
                <a:gd name="adj1" fmla="val 32833"/>
                <a:gd name="adj2" fmla="val 89063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2165350" y="4597400"/>
            <a:ext cx="4278313" cy="762000"/>
            <a:chOff x="791" y="3380"/>
            <a:chExt cx="2695" cy="480"/>
          </a:xfrm>
        </p:grpSpPr>
        <p:sp>
          <p:nvSpPr>
            <p:cNvPr id="9228" name="Text Box 11"/>
            <p:cNvSpPr txBox="1">
              <a:spLocks noChangeArrowheads="1"/>
            </p:cNvSpPr>
            <p:nvPr/>
          </p:nvSpPr>
          <p:spPr bwMode="auto">
            <a:xfrm>
              <a:off x="791" y="3380"/>
              <a:ext cx="15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4400"/>
                <a:t>Atomic #</a:t>
              </a:r>
            </a:p>
          </p:txBody>
        </p:sp>
        <p:sp>
          <p:nvSpPr>
            <p:cNvPr id="9229" name="AutoShape 12"/>
            <p:cNvSpPr>
              <a:spLocks noChangeArrowheads="1"/>
            </p:cNvSpPr>
            <p:nvPr/>
          </p:nvSpPr>
          <p:spPr bwMode="auto">
            <a:xfrm>
              <a:off x="2310" y="3487"/>
              <a:ext cx="1176" cy="265"/>
            </a:xfrm>
            <a:prstGeom prst="rightArrow">
              <a:avLst>
                <a:gd name="adj1" fmla="val 32833"/>
                <a:gd name="adj2" fmla="val 89063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688975" y="2998788"/>
            <a:ext cx="4197350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</a:pPr>
            <a:r>
              <a:rPr lang="en-US" altLang="en-US" sz="3400">
                <a:latin typeface="Arial" charset="0"/>
              </a:rPr>
              <a:t>Nuclear symbol: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6038850"/>
            <a:ext cx="7642225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</a:pPr>
            <a:r>
              <a:rPr lang="en-US" altLang="en-US" sz="4000">
                <a:latin typeface="Arial Black" pitchFamily="34" charset="0"/>
              </a:rPr>
              <a:t>Hyphen notation: </a:t>
            </a:r>
            <a:r>
              <a:rPr lang="en-US" altLang="en-US" sz="4000">
                <a:solidFill>
                  <a:schemeClr val="accent1"/>
                </a:solidFill>
                <a:latin typeface="Arial Black" pitchFamily="34" charset="0"/>
              </a:rPr>
              <a:t>Iron-56</a:t>
            </a:r>
            <a:endParaRPr lang="en-US" altLang="en-US" sz="4000">
              <a:latin typeface="Arial Black" pitchFamily="34" charset="0"/>
            </a:endParaRPr>
          </a:p>
        </p:txBody>
      </p:sp>
      <p:sp>
        <p:nvSpPr>
          <p:cNvPr id="9225" name="Text Box 15"/>
          <p:cNvSpPr txBox="1">
            <a:spLocks noChangeArrowheads="1"/>
          </p:cNvSpPr>
          <p:nvPr/>
        </p:nvSpPr>
        <p:spPr bwMode="auto">
          <a:xfrm>
            <a:off x="7324725" y="3932238"/>
            <a:ext cx="1819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>
                <a:solidFill>
                  <a:schemeClr val="bg1"/>
                </a:solidFill>
                <a:latin typeface="Arial Black" pitchFamily="34" charset="0"/>
              </a:rPr>
              <a:t>Fe</a:t>
            </a:r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6400800" y="3733800"/>
            <a:ext cx="11763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latin typeface="Arial Black" pitchFamily="34" charset="0"/>
              </a:rPr>
              <a:t>56</a:t>
            </a:r>
          </a:p>
        </p:txBody>
      </p:sp>
      <p:sp>
        <p:nvSpPr>
          <p:cNvPr id="9227" name="Text Box 18"/>
          <p:cNvSpPr txBox="1">
            <a:spLocks noChangeArrowheads="1"/>
          </p:cNvSpPr>
          <p:nvPr/>
        </p:nvSpPr>
        <p:spPr bwMode="auto">
          <a:xfrm>
            <a:off x="6338888" y="4572000"/>
            <a:ext cx="11763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400">
                <a:solidFill>
                  <a:schemeClr val="tx1"/>
                </a:solidFill>
                <a:latin typeface="Arial" charset="0"/>
              </a:defRPr>
            </a:lvl1pPr>
            <a:lvl2pPr>
              <a:defRPr sz="3400">
                <a:solidFill>
                  <a:schemeClr val="tx1"/>
                </a:solidFill>
                <a:latin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</a:defRPr>
            </a:lvl5pPr>
            <a:lvl6pPr>
              <a:defRPr sz="3400">
                <a:solidFill>
                  <a:schemeClr val="tx1"/>
                </a:solidFill>
                <a:latin typeface="Arial" charset="0"/>
              </a:defRPr>
            </a:lvl6pPr>
            <a:lvl7pPr>
              <a:defRPr sz="3400">
                <a:solidFill>
                  <a:schemeClr val="tx1"/>
                </a:solidFill>
                <a:latin typeface="Arial" charset="0"/>
              </a:defRPr>
            </a:lvl7pPr>
            <a:lvl8pPr>
              <a:defRPr sz="3400">
                <a:solidFill>
                  <a:schemeClr val="tx1"/>
                </a:solidFill>
                <a:latin typeface="Arial" charset="0"/>
              </a:defRPr>
            </a:lvl8pPr>
            <a:lvl9pPr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latin typeface="Arial Black" pitchFamily="34" charset="0"/>
              </a:rPr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61" grpId="0" autoUpdateAnimBg="0"/>
      <p:bldP spid="532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Isotopes</a:t>
            </a: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831850" y="2063750"/>
            <a:ext cx="7389813" cy="4770438"/>
            <a:chOff x="524" y="1300"/>
            <a:chExt cx="4655" cy="3005"/>
          </a:xfrm>
        </p:grpSpPr>
        <p:pic>
          <p:nvPicPr>
            <p:cNvPr id="10244" name="Picture 4" descr="Isotop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95" b="5563"/>
            <a:stretch>
              <a:fillRect/>
            </a:stretch>
          </p:blipFill>
          <p:spPr bwMode="auto">
            <a:xfrm>
              <a:off x="580" y="1300"/>
              <a:ext cx="4599" cy="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524" y="4132"/>
              <a:ext cx="247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>
                  <a:latin typeface="Times New Roman" pitchFamily="18" charset="0"/>
                </a:rPr>
                <a:t>© Addison-Wesley Publishing Company, Inc.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80975"/>
            <a:ext cx="7772400" cy="766763"/>
          </a:xfrm>
        </p:spPr>
        <p:txBody>
          <a:bodyPr/>
          <a:lstStyle/>
          <a:p>
            <a:r>
              <a:rPr lang="en-US" altLang="en-US" smtClean="0"/>
              <a:t>B. Isotopes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004888"/>
            <a:ext cx="8335962" cy="804862"/>
          </a:xfrm>
        </p:spPr>
        <p:txBody>
          <a:bodyPr/>
          <a:lstStyle/>
          <a:p>
            <a:r>
              <a:rPr lang="en-US" altLang="en-US" b="1" smtClean="0"/>
              <a:t>To find # of neutrons:</a:t>
            </a:r>
          </a:p>
          <a:p>
            <a:pPr>
              <a:buFont typeface="Symbol" pitchFamily="18" charset="2"/>
              <a:buNone/>
            </a:pPr>
            <a:endParaRPr lang="en-US" altLang="en-US" b="1" smtClean="0"/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5845175" y="2990850"/>
            <a:ext cx="3055938" cy="3030538"/>
            <a:chOff x="3156" y="2290"/>
            <a:chExt cx="1925" cy="1909"/>
          </a:xfrm>
        </p:grpSpPr>
        <p:sp>
          <p:nvSpPr>
            <p:cNvPr id="11277" name="AutoShape 5"/>
            <p:cNvSpPr>
              <a:spLocks noChangeArrowheads="1"/>
            </p:cNvSpPr>
            <p:nvPr/>
          </p:nvSpPr>
          <p:spPr bwMode="auto">
            <a:xfrm>
              <a:off x="3156" y="2290"/>
              <a:ext cx="1925" cy="1909"/>
            </a:xfrm>
            <a:prstGeom prst="star24">
              <a:avLst>
                <a:gd name="adj" fmla="val 43560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graphicFrame>
          <p:nvGraphicFramePr>
            <p:cNvPr id="11278" name="Object 6"/>
            <p:cNvGraphicFramePr>
              <a:graphicFrameLocks noChangeAspect="1"/>
            </p:cNvGraphicFramePr>
            <p:nvPr/>
          </p:nvGraphicFramePr>
          <p:xfrm>
            <a:off x="3359" y="2595"/>
            <a:ext cx="1520" cy="1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9" name="Equation" r:id="rId3" imgW="253890" imgH="241195" progId="Equation.3">
                    <p:embed/>
                  </p:oleObj>
                </mc:Choice>
                <mc:Fallback>
                  <p:oleObj name="Equation" r:id="rId3" imgW="253890" imgH="24119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9" y="2595"/>
                          <a:ext cx="1520" cy="1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519" name="Group 7"/>
          <p:cNvGrpSpPr>
            <a:grpSpLocks/>
          </p:cNvGrpSpPr>
          <p:nvPr/>
        </p:nvGrpSpPr>
        <p:grpSpPr bwMode="auto">
          <a:xfrm>
            <a:off x="2536825" y="3703638"/>
            <a:ext cx="3852863" cy="762000"/>
            <a:chOff x="1056" y="2738"/>
            <a:chExt cx="2427" cy="480"/>
          </a:xfrm>
        </p:grpSpPr>
        <p:sp>
          <p:nvSpPr>
            <p:cNvPr id="11275" name="Text Box 8"/>
            <p:cNvSpPr txBox="1">
              <a:spLocks noChangeArrowheads="1"/>
            </p:cNvSpPr>
            <p:nvPr/>
          </p:nvSpPr>
          <p:spPr bwMode="auto">
            <a:xfrm>
              <a:off x="1056" y="2738"/>
              <a:ext cx="125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4400"/>
                <a:t>Mass #</a:t>
              </a:r>
            </a:p>
          </p:txBody>
        </p:sp>
        <p:sp>
          <p:nvSpPr>
            <p:cNvPr id="11276" name="AutoShape 9"/>
            <p:cNvSpPr>
              <a:spLocks noChangeArrowheads="1"/>
            </p:cNvSpPr>
            <p:nvPr/>
          </p:nvSpPr>
          <p:spPr bwMode="auto">
            <a:xfrm>
              <a:off x="2307" y="2853"/>
              <a:ext cx="1176" cy="265"/>
            </a:xfrm>
            <a:prstGeom prst="rightArrow">
              <a:avLst>
                <a:gd name="adj1" fmla="val 32833"/>
                <a:gd name="adj2" fmla="val 89063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2090738" y="4784725"/>
            <a:ext cx="4278312" cy="762000"/>
            <a:chOff x="791" y="3380"/>
            <a:chExt cx="2695" cy="480"/>
          </a:xfrm>
        </p:grpSpPr>
        <p:sp>
          <p:nvSpPr>
            <p:cNvPr id="11273" name="Text Box 11"/>
            <p:cNvSpPr txBox="1">
              <a:spLocks noChangeArrowheads="1"/>
            </p:cNvSpPr>
            <p:nvPr/>
          </p:nvSpPr>
          <p:spPr bwMode="auto">
            <a:xfrm>
              <a:off x="791" y="3380"/>
              <a:ext cx="15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34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</a:defRPr>
              </a:lvl5pPr>
              <a:lvl6pPr>
                <a:defRPr sz="3400">
                  <a:solidFill>
                    <a:schemeClr val="tx1"/>
                  </a:solidFill>
                  <a:latin typeface="Arial" charset="0"/>
                </a:defRPr>
              </a:lvl6pPr>
              <a:lvl7pPr>
                <a:defRPr sz="3400">
                  <a:solidFill>
                    <a:schemeClr val="tx1"/>
                  </a:solidFill>
                  <a:latin typeface="Arial" charset="0"/>
                </a:defRPr>
              </a:lvl7pPr>
              <a:lvl8pPr>
                <a:defRPr sz="3400">
                  <a:solidFill>
                    <a:schemeClr val="tx1"/>
                  </a:solidFill>
                  <a:latin typeface="Arial" charset="0"/>
                </a:defRPr>
              </a:lvl8pPr>
              <a:lvl9pPr>
                <a:defRPr sz="3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4400"/>
                <a:t>Atomic #</a:t>
              </a:r>
            </a:p>
          </p:txBody>
        </p:sp>
        <p:sp>
          <p:nvSpPr>
            <p:cNvPr id="11274" name="AutoShape 12"/>
            <p:cNvSpPr>
              <a:spLocks noChangeArrowheads="1"/>
            </p:cNvSpPr>
            <p:nvPr/>
          </p:nvSpPr>
          <p:spPr bwMode="auto">
            <a:xfrm>
              <a:off x="2310" y="3487"/>
              <a:ext cx="1176" cy="265"/>
            </a:xfrm>
            <a:prstGeom prst="rightArrow">
              <a:avLst>
                <a:gd name="adj1" fmla="val 32833"/>
                <a:gd name="adj2" fmla="val 89063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38138" y="5934075"/>
            <a:ext cx="4962525" cy="631825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r>
              <a:rPr lang="en-US" altLang="en-US" sz="4000" b="1">
                <a:latin typeface="Arial" charset="0"/>
              </a:rPr>
              <a:t># of Neutrons = </a:t>
            </a:r>
            <a:r>
              <a:rPr lang="en-US" altLang="en-US" sz="4000" b="1">
                <a:solidFill>
                  <a:schemeClr val="accent1"/>
                </a:solidFill>
                <a:latin typeface="Arial" charset="0"/>
              </a:rPr>
              <a:t>6 </a:t>
            </a:r>
            <a:endParaRPr lang="en-US" altLang="en-US" sz="4000" b="1">
              <a:latin typeface="Arial" charset="0"/>
            </a:endParaRP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349250" y="2157413"/>
            <a:ext cx="8335963" cy="804862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r>
              <a:rPr lang="en-US" altLang="en-US" sz="3400" b="1">
                <a:latin typeface="Arial" charset="0"/>
              </a:rPr>
              <a:t># of neutrons = mass # - atomic #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None/>
            </a:pPr>
            <a:endParaRPr lang="en-US" altLang="en-US" sz="3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  <p:bldP spid="64526" grpId="0" animBg="1" autoUpdateAnimBg="0"/>
      <p:bldP spid="6452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Isotopes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8950"/>
            <a:ext cx="4137025" cy="4884738"/>
          </a:xfrm>
        </p:spPr>
        <p:txBody>
          <a:bodyPr/>
          <a:lstStyle/>
          <a:p>
            <a:r>
              <a:rPr lang="en-US" altLang="en-US" sz="3600" b="1" smtClean="0"/>
              <a:t>Chlorine-37</a:t>
            </a:r>
          </a:p>
          <a:p>
            <a:pPr lvl="1">
              <a:lnSpc>
                <a:spcPct val="130000"/>
              </a:lnSpc>
            </a:pPr>
            <a:r>
              <a:rPr lang="en-US" altLang="en-US" sz="3600" b="1" smtClean="0"/>
              <a:t>atomic #:</a:t>
            </a:r>
          </a:p>
          <a:p>
            <a:pPr lvl="1">
              <a:lnSpc>
                <a:spcPct val="130000"/>
              </a:lnSpc>
            </a:pPr>
            <a:r>
              <a:rPr lang="en-US" altLang="en-US" sz="3600" b="1" smtClean="0"/>
              <a:t>mass #:</a:t>
            </a:r>
          </a:p>
          <a:p>
            <a:pPr lvl="1">
              <a:lnSpc>
                <a:spcPct val="130000"/>
              </a:lnSpc>
            </a:pPr>
            <a:r>
              <a:rPr lang="en-US" altLang="en-US" sz="3600" b="1" smtClean="0"/>
              <a:t># of protons:</a:t>
            </a:r>
          </a:p>
          <a:p>
            <a:pPr lvl="1">
              <a:lnSpc>
                <a:spcPct val="130000"/>
              </a:lnSpc>
            </a:pPr>
            <a:r>
              <a:rPr lang="en-US" altLang="en-US" sz="3600" b="1" smtClean="0"/>
              <a:t># of electrons:</a:t>
            </a:r>
          </a:p>
          <a:p>
            <a:pPr lvl="1">
              <a:lnSpc>
                <a:spcPct val="130000"/>
              </a:lnSpc>
            </a:pPr>
            <a:r>
              <a:rPr lang="en-US" altLang="en-US" sz="3600" b="1" smtClean="0"/>
              <a:t># of neutrons: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332288" y="1758950"/>
            <a:ext cx="1739900" cy="48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</a:pPr>
            <a:endParaRPr lang="en-US" altLang="en-US" sz="3600" b="1">
              <a:solidFill>
                <a:schemeClr val="tx2"/>
              </a:solidFill>
              <a:latin typeface="Arial" charset="0"/>
            </a:endParaRP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3600" b="1">
                <a:solidFill>
                  <a:schemeClr val="tx2"/>
                </a:solidFill>
                <a:latin typeface="Arial" charset="0"/>
              </a:rPr>
              <a:t>17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3600" b="1">
                <a:solidFill>
                  <a:schemeClr val="tx2"/>
                </a:solidFill>
                <a:latin typeface="Arial" charset="0"/>
              </a:rPr>
              <a:t>37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3600" b="1">
                <a:solidFill>
                  <a:schemeClr val="tx2"/>
                </a:solidFill>
                <a:latin typeface="Arial" charset="0"/>
              </a:rPr>
              <a:t>17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3600" b="1">
                <a:solidFill>
                  <a:schemeClr val="tx2"/>
                </a:solidFill>
                <a:latin typeface="Arial" charset="0"/>
              </a:rPr>
              <a:t>17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3600" b="1">
                <a:solidFill>
                  <a:schemeClr val="tx2"/>
                </a:solidFill>
                <a:latin typeface="Arial" charset="0"/>
              </a:rPr>
              <a:t>20</a:t>
            </a:r>
          </a:p>
        </p:txBody>
      </p:sp>
      <p:grpSp>
        <p:nvGrpSpPr>
          <p:cNvPr id="55301" name="Group 5"/>
          <p:cNvGrpSpPr>
            <a:grpSpLocks/>
          </p:cNvGrpSpPr>
          <p:nvPr/>
        </p:nvGrpSpPr>
        <p:grpSpPr bwMode="auto">
          <a:xfrm>
            <a:off x="5794375" y="3189288"/>
            <a:ext cx="3055938" cy="3030537"/>
            <a:chOff x="3650" y="2009"/>
            <a:chExt cx="1925" cy="1909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3650" y="2009"/>
              <a:ext cx="1925" cy="1909"/>
            </a:xfrm>
            <a:prstGeom prst="star24">
              <a:avLst>
                <a:gd name="adj" fmla="val 43560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graphicFrame>
          <p:nvGraphicFramePr>
            <p:cNvPr id="12295" name="Object 7"/>
            <p:cNvGraphicFramePr>
              <a:graphicFrameLocks noChangeAspect="1"/>
            </p:cNvGraphicFramePr>
            <p:nvPr/>
          </p:nvGraphicFramePr>
          <p:xfrm>
            <a:off x="3839" y="2334"/>
            <a:ext cx="1616" cy="1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6" name="Equation" r:id="rId3" imgW="304668" imgH="228501" progId="Equation.3">
                    <p:embed/>
                  </p:oleObj>
                </mc:Choice>
                <mc:Fallback>
                  <p:oleObj name="Equation" r:id="rId3" imgW="304668" imgH="228501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9" y="2334"/>
                          <a:ext cx="1616" cy="1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bldLvl="2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98:Templates:Presentation Designs:Fireball</Template>
  <TotalTime>762</TotalTime>
  <Words>413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Symbol</vt:lpstr>
      <vt:lpstr>Comic Sans MS</vt:lpstr>
      <vt:lpstr>Arial Black</vt:lpstr>
      <vt:lpstr>Fireball</vt:lpstr>
      <vt:lpstr>MS Organization Chart 2.0</vt:lpstr>
      <vt:lpstr>Microsoft Equation 3.0</vt:lpstr>
      <vt:lpstr>Ch. 3 - Atomic Structure p. 75-80 </vt:lpstr>
      <vt:lpstr>I. Subatomic Particles</vt:lpstr>
      <vt:lpstr>I. Subatomic Particles</vt:lpstr>
      <vt:lpstr>A. Mass Number</vt:lpstr>
      <vt:lpstr>A. Mass Number</vt:lpstr>
      <vt:lpstr>B. Isotopes</vt:lpstr>
      <vt:lpstr>B. Isotopes</vt:lpstr>
      <vt:lpstr>B. Isotopes</vt:lpstr>
      <vt:lpstr>B. Isotopes</vt:lpstr>
      <vt:lpstr>C. Ions</vt:lpstr>
      <vt:lpstr>D. Relative Atomic Mass</vt:lpstr>
      <vt:lpstr>E. Average Atomic Mass</vt:lpstr>
      <vt:lpstr>E. Average Atomic Mass</vt:lpstr>
      <vt:lpstr>E. Average Atomic Mass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Masses of Atoms</dc:title>
  <dc:creator>Mrs. Johannesson</dc:creator>
  <cp:lastModifiedBy>GARCIA, XAVIER</cp:lastModifiedBy>
  <cp:revision>114</cp:revision>
  <cp:lastPrinted>2013-09-19T13:36:01Z</cp:lastPrinted>
  <dcterms:created xsi:type="dcterms:W3CDTF">2000-08-07T19:51:21Z</dcterms:created>
  <dcterms:modified xsi:type="dcterms:W3CDTF">2017-08-10T16:36:50Z</dcterms:modified>
</cp:coreProperties>
</file>