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59" r:id="rId2"/>
    <p:sldId id="292" r:id="rId3"/>
    <p:sldId id="353" r:id="rId4"/>
    <p:sldId id="360" r:id="rId5"/>
    <p:sldId id="347" r:id="rId6"/>
    <p:sldId id="348" r:id="rId7"/>
    <p:sldId id="346" r:id="rId8"/>
    <p:sldId id="349" r:id="rId9"/>
    <p:sldId id="361" r:id="rId10"/>
    <p:sldId id="362" r:id="rId11"/>
    <p:sldId id="363" r:id="rId12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5pPr>
    <a:lvl6pPr marL="2286000" algn="l" defTabSz="914400" rtl="0" eaLnBrk="1" latinLnBrk="0" hangingPunct="1"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6pPr>
    <a:lvl7pPr marL="2743200" algn="l" defTabSz="914400" rtl="0" eaLnBrk="1" latinLnBrk="0" hangingPunct="1"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7pPr>
    <a:lvl8pPr marL="3200400" algn="l" defTabSz="914400" rtl="0" eaLnBrk="1" latinLnBrk="0" hangingPunct="1"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8pPr>
    <a:lvl9pPr marL="3657600" algn="l" defTabSz="914400" rtl="0" eaLnBrk="1" latinLnBrk="0" hangingPunct="1">
      <a:defRPr kumimoji="1" sz="5000" kern="1200">
        <a:solidFill>
          <a:schemeClr val="bg1"/>
        </a:solidFill>
        <a:latin typeface="Berlin Sans FB" panose="020E0602020502020306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8000"/>
    <a:srgbClr val="33CC33"/>
    <a:srgbClr val="FFCC00"/>
    <a:srgbClr val="000066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595" autoAdjust="0"/>
  </p:normalViewPr>
  <p:slideViewPr>
    <p:cSldViewPr snapToGrid="0">
      <p:cViewPr varScale="1">
        <p:scale>
          <a:sx n="74" d="100"/>
          <a:sy n="74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5B1B632-D863-4C3A-A32D-0A940F6BA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42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5AA162-90A8-469C-97DA-24A15896B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71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2 h 272"/>
                  <a:gd name="T4" fmla="*/ 240 w 624"/>
                  <a:gd name="T5" fmla="*/ 425 h 272"/>
                  <a:gd name="T6" fmla="*/ 624 w 624"/>
                  <a:gd name="T7" fmla="*/ 4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25 h 385"/>
                <a:gd name="T2" fmla="*/ 5762 w 5762"/>
                <a:gd name="T3" fmla="*/ 215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200" smtClean="0">
                <a:latin typeface="Arial Rounded MT Bold" panose="020F0704030504030204" pitchFamily="34" charset="0"/>
              </a:rPr>
              <a:t>I</a:t>
            </a:r>
          </a:p>
        </p:txBody>
      </p:sp>
      <p:sp>
        <p:nvSpPr>
          <p:cNvPr id="28" name="AutoShape 1055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200" smtClean="0">
                <a:latin typeface="Arial Rounded MT Bold" panose="020F0704030504030204" pitchFamily="34" charset="0"/>
              </a:rPr>
              <a:t>II</a:t>
            </a:r>
          </a:p>
        </p:txBody>
      </p:sp>
      <p:sp>
        <p:nvSpPr>
          <p:cNvPr id="29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200" smtClean="0">
                <a:latin typeface="Arial Rounded MT Bold" panose="020F0704030504030204" pitchFamily="34" charset="0"/>
              </a:rPr>
              <a:t>III</a:t>
            </a:r>
          </a:p>
        </p:txBody>
      </p:sp>
      <p:sp>
        <p:nvSpPr>
          <p:cNvPr id="30" name="AutoShape 105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200" smtClean="0">
                <a:latin typeface="Arial Rounded MT Bold" panose="020F0704030504030204" pitchFamily="34" charset="0"/>
              </a:rPr>
              <a:t>IV</a:t>
            </a:r>
          </a:p>
        </p:txBody>
      </p:sp>
      <p:sp>
        <p:nvSpPr>
          <p:cNvPr id="31" name="AutoShape 1058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4pPr>
            <a:lvl5pPr marL="2057400" indent="-228600"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Monotype Sorts" pitchFamily="2" charset="2"/>
              <a:defRPr kumimoji="1" sz="5000">
                <a:solidFill>
                  <a:schemeClr val="bg1"/>
                </a:solidFill>
                <a:latin typeface="Berlin Sans FB" panose="020E0602020502020306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200" smtClean="0">
                <a:latin typeface="Arial Rounded MT Bold" panose="020F0704030504030204" pitchFamily="34" charset="0"/>
              </a:rPr>
              <a:t>V</a:t>
            </a:r>
          </a:p>
        </p:txBody>
      </p: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" name="Rectangle 105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D226B7-7777-4236-8AB8-9BA5F968D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7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A8E-5202-49D5-A3CC-B9A9EAC28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29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37F4F-0AD6-4F60-90CC-B2F1B1F56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8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616AC-12D4-456A-97E3-507918AE6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66C9-2734-449C-A8FE-59170ADA2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A15D-4216-4F0E-96F1-8DF57A4DA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65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9C816-BC3B-4BA7-8ADF-0E7A00373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7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F7F3-E0D4-44E5-A066-4DDB2B6EF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17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79120-068C-4441-82EE-7B5FFDF14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0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21FC-0F83-4E03-B5BB-3BF3314BC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33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8F91-7624-4AE2-A4FA-99BEA554B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5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folHlink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337FC5-AF1C-4D05-A202-9D4530E5B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  <a:defRPr/>
              </a:pPr>
              <a:endParaRPr lang="en-US" altLang="en-US" smtClean="0"/>
            </a:p>
          </p:txBody>
        </p:sp>
        <p:sp>
          <p:nvSpPr>
            <p:cNvPr id="1056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4pPr>
              <a:lvl5pPr marL="2057400" indent="-228600"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Monotype Sorts" pitchFamily="2" charset="2"/>
                <a:defRPr kumimoji="1" sz="5000">
                  <a:solidFill>
                    <a:schemeClr val="bg1"/>
                  </a:solidFill>
                  <a:latin typeface="Berlin Sans FB" panose="020E0602020502020306" pitchFamily="34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  <a:defRPr/>
              </a:pPr>
              <a:endParaRPr lang="en-US" altLang="en-US" smtClean="0"/>
            </a:p>
          </p:txBody>
        </p:sp>
      </p:grpSp>
      <p:grpSp>
        <p:nvGrpSpPr>
          <p:cNvPr id="103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6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4 h 272"/>
                  <a:gd name="T4" fmla="*/ 240 w 624"/>
                  <a:gd name="T5" fmla="*/ 427 h 272"/>
                  <a:gd name="T6" fmla="*/ 624 w 624"/>
                  <a:gd name="T7" fmla="*/ 484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7 h 317"/>
                  <a:gd name="T4" fmla="*/ 624 w 624"/>
                  <a:gd name="T5" fmla="*/ 47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6 h 370"/>
                  <a:gd name="T4" fmla="*/ 624 w 624"/>
                  <a:gd name="T5" fmla="*/ 156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6 h 272"/>
                  <a:gd name="T4" fmla="*/ 240 w 624"/>
                  <a:gd name="T5" fmla="*/ 421 h 272"/>
                  <a:gd name="T6" fmla="*/ 624 w 624"/>
                  <a:gd name="T7" fmla="*/ 47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25 h 385"/>
                <a:gd name="T2" fmla="*/ 3239 w 5762"/>
                <a:gd name="T3" fmla="*/ 215 h 385"/>
                <a:gd name="T4" fmla="*/ 3239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3238 w 5761"/>
                <a:gd name="T3" fmla="*/ 0 h 189"/>
                <a:gd name="T4" fmla="*/ 323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anose="05050102010706020507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12963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5700" b="1" smtClean="0"/>
              <a:t>Balancing Chemical Equations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4313"/>
            <a:ext cx="9144000" cy="1673225"/>
          </a:xfrm>
        </p:spPr>
        <p:txBody>
          <a:bodyPr/>
          <a:lstStyle/>
          <a:p>
            <a:r>
              <a:rPr lang="en-US" altLang="en-US" sz="7200" b="0" smtClean="0">
                <a:solidFill>
                  <a:srgbClr val="FFCC00"/>
                </a:solidFill>
                <a:latin typeface="Berlin Sans FB" panose="020E0602020502020306" pitchFamily="34" charset="0"/>
              </a:rPr>
              <a:t>UNIT 7-CHEMICAL REACTIONS:</a:t>
            </a:r>
          </a:p>
        </p:txBody>
      </p:sp>
      <p:pic>
        <p:nvPicPr>
          <p:cNvPr id="5124" name="Picture 4" descr="MPj040657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990975"/>
            <a:ext cx="39243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681038"/>
            <a:ext cx="9144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sz="81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KClO</a:t>
            </a:r>
            <a:r>
              <a:rPr kumimoji="0" lang="en-US" sz="8100" b="1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3</a:t>
            </a:r>
            <a:r>
              <a:rPr kumimoji="0" lang="en-US" sz="81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</a:t>
            </a:r>
            <a:r>
              <a:rPr kumimoji="0" lang="en-US" sz="81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81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</a:t>
            </a:r>
            <a:r>
              <a:rPr kumimoji="0" lang="en-US" sz="81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  <a:sym typeface="Symbol" pitchFamily="18" charset="2"/>
              </a:rPr>
              <a:t>KCl   +   O</a:t>
            </a:r>
            <a:r>
              <a:rPr kumimoji="0" lang="en-US" sz="8100" b="1" baseline="-300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  <a:sym typeface="Symbol" pitchFamily="18" charset="2"/>
              </a:rPr>
              <a:t>2 </a:t>
            </a:r>
            <a:endParaRPr kumimoji="0" lang="en-US" sz="8100" b="1"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0" y="4789488"/>
            <a:ext cx="91440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1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Answer: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73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2KClO</a:t>
            </a:r>
            <a:r>
              <a:rPr kumimoji="0" lang="en-US" altLang="en-US" sz="73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73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7300" b="1">
                <a:latin typeface="Franklin Gothic Medium Cond" panose="020B06060304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73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7300" b="1">
                <a:latin typeface="Franklin Gothic Medium Cond" panose="020B06060304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2KCl   +   3O</a:t>
            </a:r>
            <a:r>
              <a:rPr kumimoji="0" lang="en-US" altLang="en-US" sz="7300" b="1" baseline="-30000">
                <a:latin typeface="Franklin Gothic Medium Cond" panose="020B06060304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endParaRPr kumimoji="0" lang="en-US" altLang="en-US" sz="7300" b="1">
              <a:latin typeface="Franklin Gothic Medium Cond" panose="020B06060304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61975"/>
            <a:ext cx="9144000" cy="248602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Na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3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PO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4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+ CaCl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Ca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3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(PO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4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)</a:t>
            </a:r>
            <a:r>
              <a:rPr lang="en-US" sz="5000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+ NaCl</a:t>
            </a:r>
            <a:r>
              <a:rPr lang="en-US" sz="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5160963"/>
            <a:ext cx="9144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Answer: 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2Na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PO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+  3CaCl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42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Ca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(PO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en-US" sz="42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+  6NaCl</a:t>
            </a:r>
            <a:r>
              <a:rPr lang="en-US" altLang="en-US" sz="4200" b="1">
                <a:latin typeface="Franklin Gothic Medium Cond" panose="020B06060304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988425" cy="942975"/>
          </a:xfrm>
        </p:spPr>
        <p:txBody>
          <a:bodyPr/>
          <a:lstStyle/>
          <a:p>
            <a:pPr>
              <a:defRPr/>
            </a:pPr>
            <a:r>
              <a:rPr lang="en-US" sz="4800" b="1" smtClean="0"/>
              <a:t>Law of Conservation of Mass: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946150"/>
            <a:ext cx="8440737" cy="2506663"/>
          </a:xfrm>
        </p:spPr>
        <p:txBody>
          <a:bodyPr/>
          <a:lstStyle/>
          <a:p>
            <a:r>
              <a:rPr lang="en-US" altLang="en-US" b="1" smtClean="0"/>
              <a:t>In a chemical reaction mass is neither created nor destroyed</a:t>
            </a:r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325813"/>
            <a:ext cx="8018463" cy="338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173163" y="5854700"/>
            <a:ext cx="911225" cy="790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chemeClr val="tx1"/>
                </a:solidFill>
                <a:latin typeface="Times New Roman" panose="02020603050405020304" pitchFamily="18" charset="0"/>
              </a:rPr>
              <a:t>4 g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646488" y="5862638"/>
            <a:ext cx="1271587" cy="790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chemeClr val="tx1"/>
                </a:solidFill>
                <a:latin typeface="Times New Roman" panose="02020603050405020304" pitchFamily="18" charset="0"/>
              </a:rPr>
              <a:t>32 g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894513" y="4586288"/>
            <a:ext cx="1190625" cy="790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chemeClr val="tx1"/>
                </a:solidFill>
                <a:latin typeface="Times New Roman" panose="02020603050405020304" pitchFamily="18" charset="0"/>
              </a:rPr>
              <a:t>36 g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501650" y="2160588"/>
            <a:ext cx="8642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total </a:t>
            </a:r>
            <a:r>
              <a:rPr lang="en-US" altLang="en-US" b="1">
                <a:solidFill>
                  <a:srgbClr val="FFFF00"/>
                </a:solidFill>
              </a:rPr>
              <a:t>mass</a:t>
            </a:r>
            <a:r>
              <a:rPr lang="en-US" altLang="en-US" b="1"/>
              <a:t> stays the same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509588" y="2741613"/>
            <a:ext cx="84550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</a:rPr>
              <a:t>atoms</a:t>
            </a:r>
            <a:r>
              <a:rPr lang="en-US" altLang="en-US" b="1"/>
              <a:t> can only rearrange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0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utoUpdateAnimBg="0"/>
      <p:bldP spid="43023" grpId="0" autoUpdateAnimBg="0"/>
      <p:bldP spid="43024" grpId="0" autoUpdateAnimBg="0"/>
      <p:bldP spid="43025" grpId="0" build="p" bldLvl="2" autoUpdateAnimBg="0"/>
      <p:bldP spid="43026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331788" y="1231900"/>
            <a:ext cx="854075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  <a:defRPr/>
            </a:pPr>
            <a:r>
              <a:rPr lang="en-US" sz="66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NaCl  </a:t>
            </a:r>
            <a:r>
              <a:rPr lang="en-US" sz="6600" b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sym typeface="Wingdings" pitchFamily="2" charset="2"/>
              </a:rPr>
              <a:t>  Na   +   Cl</a:t>
            </a:r>
            <a:r>
              <a:rPr lang="en-US" sz="66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sym typeface="Wingdings" pitchFamily="2" charset="2"/>
              </a:rPr>
              <a:t>2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  <a:defRPr/>
            </a:pPr>
            <a:r>
              <a:rPr lang="en-US" sz="6600" b="1">
                <a:latin typeface="Franklin Gothic Medium Cond" pitchFamily="34" charset="0"/>
                <a:sym typeface="Wingdings" pitchFamily="2" charset="2"/>
              </a:rPr>
              <a:t>        </a:t>
            </a:r>
            <a:r>
              <a:rPr lang="en-US" sz="6600" b="1">
                <a:solidFill>
                  <a:srgbClr val="FF0000"/>
                </a:solidFill>
                <a:latin typeface="Franklin Gothic Medium Cond" pitchFamily="34" charset="0"/>
                <a:sym typeface="Wingdings" pitchFamily="2" charset="2"/>
              </a:rPr>
              <a:t>40 g      15g  +  _____</a:t>
            </a:r>
            <a:endParaRPr lang="en-US" sz="6600" b="1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3030538"/>
            <a:ext cx="8540750" cy="302895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5400" b="1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110000"/>
              </a:lnSpc>
              <a:buFont typeface="Monotype Sorts" pitchFamily="2" charset="2"/>
              <a:buNone/>
              <a:defRPr/>
            </a:pP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C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H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6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+ O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CO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+ H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O </a:t>
            </a:r>
            <a:r>
              <a:rPr lang="en-US" sz="6600" b="1" smtClean="0">
                <a:solidFill>
                  <a:srgbClr val="FF0000"/>
                </a:solidFill>
                <a:latin typeface="Franklin Gothic Medium Cond" pitchFamily="34" charset="0"/>
                <a:sym typeface="Wingdings" pitchFamily="2" charset="2"/>
              </a:rPr>
              <a:t>30 g  + 15g        ___ +  5g</a:t>
            </a:r>
            <a:r>
              <a:rPr lang="en-US" sz="5400" b="1" smtClean="0">
                <a:solidFill>
                  <a:srgbClr val="FF0000"/>
                </a:solidFill>
              </a:rPr>
              <a:t>                   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242888" y="-150813"/>
            <a:ext cx="8901112" cy="1143001"/>
          </a:xfrm>
        </p:spPr>
        <p:txBody>
          <a:bodyPr/>
          <a:lstStyle/>
          <a:p>
            <a:pPr algn="ctr">
              <a:defRPr/>
            </a:pPr>
            <a:r>
              <a:rPr lang="en-US" sz="6600" b="1" smtClean="0"/>
              <a:t>Examples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462713" y="2398713"/>
            <a:ext cx="19478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6600" b="1">
                <a:solidFill>
                  <a:srgbClr val="FFFF66"/>
                </a:solidFill>
                <a:latin typeface="Times New Roman" panose="02020603050405020304" pitchFamily="18" charset="0"/>
              </a:rPr>
              <a:t>25 g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5187950" y="5219700"/>
            <a:ext cx="19478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6600" b="1">
                <a:solidFill>
                  <a:srgbClr val="FFFF66"/>
                </a:solidFill>
                <a:latin typeface="Times New Roman" panose="02020603050405020304" pitchFamily="18" charset="0"/>
              </a:rPr>
              <a:t>40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4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3" grpId="0" build="p" autoUpdateAnimBg="0"/>
      <p:bldP spid="114691" grpId="0" build="p" autoUpdateAnimBg="0"/>
      <p:bldP spid="114693" grpId="0" autoUpdateAnimBg="0"/>
      <p:bldP spid="1147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909888"/>
            <a:ext cx="6376988" cy="32718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242888" y="0"/>
            <a:ext cx="89011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__H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   __O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69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  __H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2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O</a:t>
            </a:r>
            <a:endParaRPr lang="en-US" sz="5700" b="1" baseline="-25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538163" y="160338"/>
            <a:ext cx="1177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600" b="1"/>
              <a:t>2</a:t>
            </a: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6838950" y="160338"/>
            <a:ext cx="1377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600" b="1"/>
              <a:t>2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1327150"/>
            <a:ext cx="8856663" cy="1211263"/>
            <a:chOff x="0" y="749"/>
            <a:chExt cx="5579" cy="763"/>
          </a:xfrm>
        </p:grpSpPr>
        <p:sp>
          <p:nvSpPr>
            <p:cNvPr id="133136" name="Text Box 16"/>
            <p:cNvSpPr txBox="1">
              <a:spLocks noChangeArrowheads="1"/>
            </p:cNvSpPr>
            <p:nvPr/>
          </p:nvSpPr>
          <p:spPr bwMode="auto">
            <a:xfrm>
              <a:off x="0" y="1128"/>
              <a:ext cx="557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sz="3400" b="1" u="sng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Coefficient  X  subscript = # of atoms</a:t>
              </a:r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 flipV="1">
              <a:off x="245" y="749"/>
              <a:ext cx="205" cy="442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8"/>
            <p:cNvSpPr>
              <a:spLocks noChangeShapeType="1"/>
            </p:cNvSpPr>
            <p:nvPr/>
          </p:nvSpPr>
          <p:spPr bwMode="auto">
            <a:xfrm flipH="1" flipV="1">
              <a:off x="1248" y="766"/>
              <a:ext cx="757" cy="45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42" name="AutoShape 22"/>
          <p:cNvSpPr>
            <a:spLocks noChangeArrowheads="1"/>
          </p:cNvSpPr>
          <p:nvPr/>
        </p:nvSpPr>
        <p:spPr bwMode="auto">
          <a:xfrm>
            <a:off x="7151688" y="1177925"/>
            <a:ext cx="965200" cy="638175"/>
          </a:xfrm>
          <a:prstGeom prst="curvedUpArrow">
            <a:avLst>
              <a:gd name="adj1" fmla="val 13430"/>
              <a:gd name="adj2" fmla="val 40794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33143" name="AutoShape 23"/>
          <p:cNvSpPr>
            <a:spLocks noChangeArrowheads="1"/>
          </p:cNvSpPr>
          <p:nvPr/>
        </p:nvSpPr>
        <p:spPr bwMode="auto">
          <a:xfrm>
            <a:off x="7140575" y="1117600"/>
            <a:ext cx="1728788" cy="1039813"/>
          </a:xfrm>
          <a:prstGeom prst="curvedUpArrow">
            <a:avLst>
              <a:gd name="adj1" fmla="val 11153"/>
              <a:gd name="adj2" fmla="val 41988"/>
              <a:gd name="adj3" fmla="val 332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3571875" y="176213"/>
            <a:ext cx="1177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600" b="1"/>
              <a:t>1</a:t>
            </a:r>
          </a:p>
        </p:txBody>
      </p:sp>
      <p:sp>
        <p:nvSpPr>
          <p:cNvPr id="133145" name="Rectangle 25"/>
          <p:cNvSpPr>
            <a:spLocks noChangeArrowheads="1"/>
          </p:cNvSpPr>
          <p:nvPr/>
        </p:nvSpPr>
        <p:spPr bwMode="auto">
          <a:xfrm>
            <a:off x="0" y="3184525"/>
            <a:ext cx="1362075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5000" b="1">
                <a:latin typeface="Times New Roman" panose="02020603050405020304" pitchFamily="18" charset="0"/>
              </a:rPr>
              <a:t>4 H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5000" b="1">
                <a:latin typeface="Times New Roman" panose="02020603050405020304" pitchFamily="18" charset="0"/>
              </a:rPr>
              <a:t>2 O</a:t>
            </a:r>
          </a:p>
        </p:txBody>
      </p:sp>
      <p:sp>
        <p:nvSpPr>
          <p:cNvPr id="133146" name="Rectangle 26"/>
          <p:cNvSpPr>
            <a:spLocks noChangeArrowheads="1"/>
          </p:cNvSpPr>
          <p:nvPr/>
        </p:nvSpPr>
        <p:spPr bwMode="auto">
          <a:xfrm>
            <a:off x="7781925" y="3230563"/>
            <a:ext cx="136207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5000" b="1">
                <a:latin typeface="Times New Roman" panose="02020603050405020304" pitchFamily="18" charset="0"/>
              </a:rPr>
              <a:t>4 H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5000" b="1">
                <a:latin typeface="Times New Roman" panose="02020603050405020304" pitchFamily="18" charset="0"/>
              </a:rPr>
              <a:t>2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3" grpId="0" autoUpdateAnimBg="0"/>
      <p:bldP spid="133134" grpId="0" autoUpdateAnimBg="0"/>
      <p:bldP spid="133142" grpId="0" animBg="1"/>
      <p:bldP spid="133143" grpId="0" animBg="1"/>
      <p:bldP spid="133144" grpId="0" autoUpdateAnimBg="0"/>
      <p:bldP spid="133145" grpId="0" autoUpdateAnimBg="0"/>
      <p:bldP spid="133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7563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Balancing Equations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95338"/>
            <a:ext cx="9144000" cy="6777037"/>
          </a:xfrm>
        </p:spPr>
        <p:txBody>
          <a:bodyPr/>
          <a:lstStyle/>
          <a:p>
            <a:pPr marL="509588" indent="-509588" algn="ctr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400" smtClean="0"/>
              <a:t>“Trial and Error”</a:t>
            </a:r>
          </a:p>
          <a:p>
            <a:pPr marL="509588" indent="-509588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400" smtClean="0"/>
              <a:t>1. Count atoms on each side of arrow.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400" smtClean="0"/>
              <a:t>2.	Add </a:t>
            </a:r>
            <a:r>
              <a:rPr lang="en-US" altLang="en-US" sz="4400" u="sng" smtClean="0"/>
              <a:t>coefficients</a:t>
            </a:r>
            <a:r>
              <a:rPr lang="en-US" altLang="en-US" sz="4400" smtClean="0"/>
              <a:t> where needed.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400" smtClean="0"/>
              <a:t>3.	If necessary, Reduce coefficients to lowest 	ratio.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400" smtClean="0"/>
              <a:t>4.	Check your work!!!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6600" smtClean="0"/>
              <a:t>Balancing Tips</a:t>
            </a:r>
          </a:p>
        </p:txBody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77938"/>
            <a:ext cx="9144000" cy="5584825"/>
          </a:xfrm>
        </p:spPr>
        <p:txBody>
          <a:bodyPr/>
          <a:lstStyle/>
          <a:p>
            <a:r>
              <a:rPr lang="en-US" altLang="en-US" sz="3800" smtClean="0"/>
              <a:t>Balance one element at a time.</a:t>
            </a:r>
          </a:p>
          <a:p>
            <a:r>
              <a:rPr lang="en-US" altLang="en-US" sz="3800" smtClean="0"/>
              <a:t>Update ALL atom counts after adding a coefficient.</a:t>
            </a:r>
          </a:p>
          <a:p>
            <a:r>
              <a:rPr lang="en-US" altLang="en-US" sz="3800" smtClean="0"/>
              <a:t>If an element appears more than once per side, balance it last.</a:t>
            </a:r>
          </a:p>
          <a:p>
            <a:r>
              <a:rPr lang="en-US" altLang="en-US" sz="3800" smtClean="0"/>
              <a:t>Balance polyatomic ions as single units.</a:t>
            </a:r>
          </a:p>
          <a:p>
            <a:pPr lvl="1"/>
            <a:r>
              <a:rPr lang="en-US" altLang="en-US" sz="3800" smtClean="0"/>
              <a:t>“1 SO</a:t>
            </a:r>
            <a:r>
              <a:rPr lang="en-US" altLang="en-US" sz="3800" baseline="-25000" smtClean="0"/>
              <a:t>4</a:t>
            </a:r>
            <a:r>
              <a:rPr lang="en-US" altLang="en-US" sz="3800" smtClean="0"/>
              <a:t>” instead of “1 S” and “4 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26" descr="bal4"/>
          <p:cNvPicPr>
            <a:picLocks noChangeAspect="1" noChangeArrowheads="1"/>
          </p:cNvPicPr>
          <p:nvPr/>
        </p:nvPicPr>
        <p:blipFill>
          <a:blip r:embed="rId2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56" b="4245"/>
          <a:stretch>
            <a:fillRect/>
          </a:stretch>
        </p:blipFill>
        <p:spPr bwMode="auto">
          <a:xfrm>
            <a:off x="0" y="1958975"/>
            <a:ext cx="914400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1031"/>
          <p:cNvSpPr>
            <a:spLocks noChangeArrowheads="1"/>
          </p:cNvSpPr>
          <p:nvPr/>
        </p:nvSpPr>
        <p:spPr bwMode="auto">
          <a:xfrm>
            <a:off x="914400" y="16779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07528" name="Rectangle 1032"/>
          <p:cNvSpPr>
            <a:spLocks noChangeArrowheads="1"/>
          </p:cNvSpPr>
          <p:nvPr/>
        </p:nvSpPr>
        <p:spPr bwMode="auto">
          <a:xfrm>
            <a:off x="242888" y="1089025"/>
            <a:ext cx="89011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__Br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__Al  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 __Al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2</a:t>
            </a:r>
            <a:r>
              <a:rPr 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Br</a:t>
            </a:r>
            <a:r>
              <a:rPr lang="en-US" sz="5700" b="1" baseline="-25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6</a:t>
            </a:r>
            <a:endParaRPr lang="en-US" sz="5700" b="1" baseline="-25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 Box 1033"/>
          <p:cNvSpPr txBox="1">
            <a:spLocks noChangeArrowheads="1"/>
          </p:cNvSpPr>
          <p:nvPr/>
        </p:nvSpPr>
        <p:spPr bwMode="auto">
          <a:xfrm>
            <a:off x="187325" y="4144963"/>
            <a:ext cx="23304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1270" name="Rectangle 1036"/>
          <p:cNvSpPr>
            <a:spLocks noChangeArrowheads="1"/>
          </p:cNvSpPr>
          <p:nvPr/>
        </p:nvSpPr>
        <p:spPr bwMode="auto">
          <a:xfrm>
            <a:off x="338138" y="4146550"/>
            <a:ext cx="2179637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1271" name="Rectangle 1037"/>
          <p:cNvSpPr>
            <a:spLocks noChangeArrowheads="1"/>
          </p:cNvSpPr>
          <p:nvPr/>
        </p:nvSpPr>
        <p:spPr bwMode="auto">
          <a:xfrm>
            <a:off x="461963" y="2130425"/>
            <a:ext cx="2143125" cy="226536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1272" name="Rectangle 1038"/>
          <p:cNvSpPr>
            <a:spLocks noChangeArrowheads="1"/>
          </p:cNvSpPr>
          <p:nvPr/>
        </p:nvSpPr>
        <p:spPr bwMode="auto">
          <a:xfrm>
            <a:off x="2544763" y="3910013"/>
            <a:ext cx="927100" cy="8524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en-US" altLang="en-US" sz="5000"/>
          </a:p>
        </p:txBody>
      </p:sp>
      <p:sp>
        <p:nvSpPr>
          <p:cNvPr id="107535" name="Text Box 1039"/>
          <p:cNvSpPr txBox="1">
            <a:spLocks noChangeArrowheads="1"/>
          </p:cNvSpPr>
          <p:nvPr/>
        </p:nvSpPr>
        <p:spPr bwMode="auto">
          <a:xfrm>
            <a:off x="527050" y="1125538"/>
            <a:ext cx="1177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600" b="1"/>
              <a:t>3</a:t>
            </a:r>
          </a:p>
        </p:txBody>
      </p:sp>
      <p:sp>
        <p:nvSpPr>
          <p:cNvPr id="107536" name="Text Box 1040"/>
          <p:cNvSpPr txBox="1">
            <a:spLocks noChangeArrowheads="1"/>
          </p:cNvSpPr>
          <p:nvPr/>
        </p:nvSpPr>
        <p:spPr bwMode="auto">
          <a:xfrm>
            <a:off x="3184525" y="1154113"/>
            <a:ext cx="1177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600" b="1"/>
              <a:t>2</a:t>
            </a:r>
          </a:p>
        </p:txBody>
      </p:sp>
      <p:sp>
        <p:nvSpPr>
          <p:cNvPr id="11275" name="Text Box 1041"/>
          <p:cNvSpPr txBox="1">
            <a:spLocks noChangeArrowheads="1"/>
          </p:cNvSpPr>
          <p:nvPr/>
        </p:nvSpPr>
        <p:spPr bwMode="auto">
          <a:xfrm>
            <a:off x="676275" y="5762625"/>
            <a:ext cx="78787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000">
                <a:solidFill>
                  <a:srgbClr val="FFCC00"/>
                </a:solidFill>
              </a:rPr>
              <a:t>Is this balanced? ______</a:t>
            </a:r>
          </a:p>
        </p:txBody>
      </p:sp>
      <p:sp>
        <p:nvSpPr>
          <p:cNvPr id="107538" name="Text Box 1042"/>
          <p:cNvSpPr txBox="1">
            <a:spLocks noChangeArrowheads="1"/>
          </p:cNvSpPr>
          <p:nvPr/>
        </p:nvSpPr>
        <p:spPr bwMode="auto">
          <a:xfrm>
            <a:off x="5375275" y="5667375"/>
            <a:ext cx="13525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5000"/>
              <a:t>NO</a:t>
            </a:r>
          </a:p>
        </p:txBody>
      </p:sp>
      <p:sp>
        <p:nvSpPr>
          <p:cNvPr id="107539" name="Rectangle 1043"/>
          <p:cNvSpPr>
            <a:spLocks noChangeArrowheads="1"/>
          </p:cNvSpPr>
          <p:nvPr/>
        </p:nvSpPr>
        <p:spPr bwMode="auto">
          <a:xfrm>
            <a:off x="242888" y="0"/>
            <a:ext cx="89011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800" b="1">
                <a:solidFill>
                  <a:srgbClr val="FC6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5" grpId="0" autoUpdateAnimBg="0"/>
      <p:bldP spid="107536" grpId="0" autoUpdateAnimBg="0"/>
      <p:bldP spid="1075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87325" y="2771775"/>
            <a:ext cx="8956675" cy="3636963"/>
            <a:chOff x="670" y="1746"/>
            <a:chExt cx="5090" cy="2291"/>
          </a:xfrm>
        </p:grpSpPr>
        <p:sp>
          <p:nvSpPr>
            <p:cNvPr id="12301" name="Rectangle 1027"/>
            <p:cNvSpPr>
              <a:spLocks noChangeArrowheads="1"/>
            </p:cNvSpPr>
            <p:nvPr/>
          </p:nvSpPr>
          <p:spPr bwMode="auto">
            <a:xfrm>
              <a:off x="670" y="1746"/>
              <a:ext cx="5090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en-US" sz="4200" b="1"/>
                <a:t>    </a:t>
              </a:r>
              <a:r>
                <a:rPr lang="en-US" altLang="en-US" sz="4200"/>
                <a:t>Al +     CuCl</a:t>
              </a:r>
              <a:r>
                <a:rPr lang="en-US" altLang="en-US" sz="4200" baseline="-25000"/>
                <a:t>2</a:t>
              </a:r>
              <a:r>
                <a:rPr lang="en-US" altLang="en-US" sz="4200"/>
                <a:t> </a:t>
              </a:r>
              <a:r>
                <a:rPr lang="en-US" altLang="en-US" sz="4200">
                  <a:sym typeface="Symbol" panose="05050102010706020507" pitchFamily="18" charset="2"/>
                </a:rPr>
                <a:t>     Cu +     AlCl</a:t>
              </a:r>
              <a:r>
                <a:rPr lang="en-US" altLang="en-US" sz="4200" baseline="-25000">
                  <a:sym typeface="Symbol" panose="05050102010706020507" pitchFamily="18" charset="2"/>
                </a:rPr>
                <a:t>3</a:t>
              </a:r>
              <a:endParaRPr lang="en-US" altLang="en-US" sz="4200"/>
            </a:p>
          </p:txBody>
        </p:sp>
        <p:sp>
          <p:nvSpPr>
            <p:cNvPr id="12302" name="Rectangle 1028"/>
            <p:cNvSpPr>
              <a:spLocks noChangeArrowheads="1"/>
            </p:cNvSpPr>
            <p:nvPr/>
          </p:nvSpPr>
          <p:spPr bwMode="auto">
            <a:xfrm>
              <a:off x="2802" y="2349"/>
              <a:ext cx="599" cy="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en-US" sz="4200" b="1"/>
                <a:t>Al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en-US" sz="4200" b="1"/>
                <a:t>Cu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en-US" sz="4200" b="1"/>
                <a:t>Cl</a:t>
              </a:r>
            </a:p>
          </p:txBody>
        </p:sp>
      </p:grpSp>
      <p:sp>
        <p:nvSpPr>
          <p:cNvPr id="110597" name="Rectangle 1029"/>
          <p:cNvSpPr>
            <a:spLocks noChangeArrowheads="1"/>
          </p:cNvSpPr>
          <p:nvPr/>
        </p:nvSpPr>
        <p:spPr bwMode="auto">
          <a:xfrm>
            <a:off x="2895600" y="3643313"/>
            <a:ext cx="4948238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/>
              <a:t>1                   1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/>
              <a:t>1                   1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/>
              <a:t>2                   3</a:t>
            </a:r>
          </a:p>
        </p:txBody>
      </p:sp>
      <p:sp>
        <p:nvSpPr>
          <p:cNvPr id="110598" name="Rectangle 1030"/>
          <p:cNvSpPr>
            <a:spLocks noChangeArrowheads="1"/>
          </p:cNvSpPr>
          <p:nvPr/>
        </p:nvSpPr>
        <p:spPr bwMode="auto">
          <a:xfrm>
            <a:off x="2403475" y="3706813"/>
            <a:ext cx="105092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2  </a:t>
            </a: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</a:t>
            </a:r>
            <a:endParaRPr lang="en-US" altLang="en-US" sz="4200" b="1">
              <a:solidFill>
                <a:srgbClr val="FFFF00"/>
              </a:solidFill>
            </a:endParaRPr>
          </a:p>
        </p:txBody>
      </p:sp>
      <p:sp>
        <p:nvSpPr>
          <p:cNvPr id="110599" name="Rectangle 1031"/>
          <p:cNvSpPr>
            <a:spLocks noChangeArrowheads="1"/>
          </p:cNvSpPr>
          <p:nvPr/>
        </p:nvSpPr>
        <p:spPr bwMode="auto">
          <a:xfrm>
            <a:off x="2392363" y="4589463"/>
            <a:ext cx="10604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3  </a:t>
            </a: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</a:t>
            </a:r>
            <a:endParaRPr lang="en-US" altLang="en-US" sz="4200" b="1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6  </a:t>
            </a: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</a:t>
            </a:r>
            <a:endParaRPr lang="en-US" altLang="en-US" sz="4200" b="1">
              <a:solidFill>
                <a:srgbClr val="FFFF00"/>
              </a:solidFill>
            </a:endParaRPr>
          </a:p>
        </p:txBody>
      </p:sp>
      <p:sp>
        <p:nvSpPr>
          <p:cNvPr id="110600" name="Rectangle 1032"/>
          <p:cNvSpPr>
            <a:spLocks noChangeArrowheads="1"/>
          </p:cNvSpPr>
          <p:nvPr/>
        </p:nvSpPr>
        <p:spPr bwMode="auto">
          <a:xfrm>
            <a:off x="5511800" y="4648200"/>
            <a:ext cx="107315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 </a:t>
            </a:r>
            <a:r>
              <a:rPr lang="en-US" altLang="en-US" sz="4200" b="1">
                <a:solidFill>
                  <a:srgbClr val="FFFF00"/>
                </a:solidFill>
              </a:rPr>
              <a:t>  3</a:t>
            </a:r>
          </a:p>
        </p:txBody>
      </p:sp>
      <p:sp>
        <p:nvSpPr>
          <p:cNvPr id="110601" name="Rectangle 1033"/>
          <p:cNvSpPr>
            <a:spLocks noChangeArrowheads="1"/>
          </p:cNvSpPr>
          <p:nvPr/>
        </p:nvSpPr>
        <p:spPr bwMode="auto">
          <a:xfrm>
            <a:off x="4468813" y="2755900"/>
            <a:ext cx="39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3</a:t>
            </a:r>
            <a:endParaRPr lang="en-US" altLang="en-US" sz="4200">
              <a:solidFill>
                <a:srgbClr val="FFFF00"/>
              </a:solidFill>
            </a:endParaRPr>
          </a:p>
        </p:txBody>
      </p:sp>
      <p:sp>
        <p:nvSpPr>
          <p:cNvPr id="110602" name="Rectangle 1034"/>
          <p:cNvSpPr>
            <a:spLocks noChangeArrowheads="1"/>
          </p:cNvSpPr>
          <p:nvPr/>
        </p:nvSpPr>
        <p:spPr bwMode="auto">
          <a:xfrm>
            <a:off x="1919288" y="2755900"/>
            <a:ext cx="41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3</a:t>
            </a:r>
            <a:endParaRPr lang="en-US" altLang="en-US" sz="4200">
              <a:solidFill>
                <a:srgbClr val="FFFF00"/>
              </a:solidFill>
            </a:endParaRPr>
          </a:p>
        </p:txBody>
      </p:sp>
      <p:sp>
        <p:nvSpPr>
          <p:cNvPr id="110603" name="Rectangle 1035"/>
          <p:cNvSpPr>
            <a:spLocks noChangeArrowheads="1"/>
          </p:cNvSpPr>
          <p:nvPr/>
        </p:nvSpPr>
        <p:spPr bwMode="auto">
          <a:xfrm>
            <a:off x="287338" y="2778125"/>
            <a:ext cx="698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>
                <a:solidFill>
                  <a:srgbClr val="FFFF00"/>
                </a:solidFill>
              </a:rPr>
              <a:t> </a:t>
            </a:r>
            <a:r>
              <a:rPr lang="en-US" altLang="en-US" sz="4200" b="1">
                <a:solidFill>
                  <a:srgbClr val="FFFF00"/>
                </a:solidFill>
              </a:rPr>
              <a:t>2</a:t>
            </a:r>
            <a:endParaRPr lang="en-US" altLang="en-US" sz="4200">
              <a:solidFill>
                <a:srgbClr val="FFFF00"/>
              </a:solidFill>
            </a:endParaRPr>
          </a:p>
        </p:txBody>
      </p:sp>
      <p:sp>
        <p:nvSpPr>
          <p:cNvPr id="12298" name="Rectangle 1037"/>
          <p:cNvSpPr>
            <a:spLocks noGrp="1" noChangeArrowheads="1"/>
          </p:cNvSpPr>
          <p:nvPr>
            <p:ph type="body" idx="1"/>
          </p:nvPr>
        </p:nvSpPr>
        <p:spPr>
          <a:xfrm>
            <a:off x="0" y="300038"/>
            <a:ext cx="9144000" cy="1833562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600" smtClean="0"/>
              <a:t>Aluminum and copper(II) chloride react to form copper and aluminum chloride. </a:t>
            </a:r>
          </a:p>
        </p:txBody>
      </p:sp>
      <p:sp>
        <p:nvSpPr>
          <p:cNvPr id="110606" name="Rectangle 1038"/>
          <p:cNvSpPr>
            <a:spLocks noChangeArrowheads="1"/>
          </p:cNvSpPr>
          <p:nvPr/>
        </p:nvSpPr>
        <p:spPr bwMode="auto">
          <a:xfrm>
            <a:off x="6048375" y="2727325"/>
            <a:ext cx="4000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2</a:t>
            </a:r>
            <a:endParaRPr lang="en-US" altLang="en-US" sz="4200">
              <a:solidFill>
                <a:srgbClr val="FFFF00"/>
              </a:solidFill>
            </a:endParaRPr>
          </a:p>
        </p:txBody>
      </p:sp>
      <p:sp>
        <p:nvSpPr>
          <p:cNvPr id="110607" name="Rectangle 1039"/>
          <p:cNvSpPr>
            <a:spLocks noChangeArrowheads="1"/>
          </p:cNvSpPr>
          <p:nvPr/>
        </p:nvSpPr>
        <p:spPr bwMode="auto">
          <a:xfrm>
            <a:off x="5557838" y="3727450"/>
            <a:ext cx="104775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</a:rPr>
              <a:t> </a:t>
            </a: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</a:t>
            </a:r>
            <a:r>
              <a:rPr lang="en-US" altLang="en-US" sz="4200" b="1">
                <a:solidFill>
                  <a:srgbClr val="FFFF00"/>
                </a:solidFill>
              </a:rPr>
              <a:t>  2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altLang="en-US" sz="4200" b="1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00"/>
                </a:solidFill>
                <a:sym typeface="Symbol" panose="05050102010706020507" pitchFamily="18" charset="2"/>
              </a:rPr>
              <a:t> </a:t>
            </a:r>
            <a:r>
              <a:rPr lang="en-US" altLang="en-US" sz="4200" b="1">
                <a:solidFill>
                  <a:srgbClr val="FFFF00"/>
                </a:solidFill>
              </a:rPr>
              <a:t>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0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0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  <p:bldP spid="110598" grpId="0" autoUpdateAnimBg="0"/>
      <p:bldP spid="110599" grpId="0" build="p" autoUpdateAnimBg="0"/>
      <p:bldP spid="110600" grpId="0" autoUpdateAnimBg="0"/>
      <p:bldP spid="110601" grpId="0" autoUpdateAnimBg="0"/>
      <p:bldP spid="110602" grpId="0" autoUpdateAnimBg="0"/>
      <p:bldP spid="110603" grpId="0" autoUpdateAnimBg="0"/>
      <p:bldP spid="110606" grpId="0" build="p" autoUpdateAnimBg="0"/>
      <p:bldP spid="1106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6" name="Rectangle 1036"/>
          <p:cNvSpPr>
            <a:spLocks noGrp="1" noChangeArrowheads="1"/>
          </p:cNvSpPr>
          <p:nvPr>
            <p:ph type="body" idx="1"/>
          </p:nvPr>
        </p:nvSpPr>
        <p:spPr>
          <a:xfrm>
            <a:off x="0" y="450850"/>
            <a:ext cx="9144000" cy="205898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C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H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6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+ O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 CO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 + H</a:t>
            </a:r>
            <a:r>
              <a:rPr lang="en-US" sz="7400" b="1" baseline="-3000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2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  <a:cs typeface="Times New Roman" pitchFamily="18" charset="0"/>
              </a:rPr>
              <a:t>O</a:t>
            </a:r>
            <a:r>
              <a:rPr lang="en-US" sz="7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</a:p>
        </p:txBody>
      </p:sp>
      <p:sp>
        <p:nvSpPr>
          <p:cNvPr id="134161" name="Rectangle 1041"/>
          <p:cNvSpPr>
            <a:spLocks noChangeArrowheads="1"/>
          </p:cNvSpPr>
          <p:nvPr/>
        </p:nvSpPr>
        <p:spPr bwMode="auto">
          <a:xfrm>
            <a:off x="0" y="4086225"/>
            <a:ext cx="9144000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Answer:</a:t>
            </a:r>
            <a:r>
              <a:rPr lang="en-US" altLang="en-US" sz="7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2C</a:t>
            </a:r>
            <a:r>
              <a:rPr lang="en-US" altLang="en-US" sz="64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64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+ 7O</a:t>
            </a:r>
            <a:r>
              <a:rPr lang="en-US" altLang="en-US" sz="64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 4CO</a:t>
            </a:r>
            <a:r>
              <a:rPr lang="en-US" altLang="en-US" sz="64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 + 6H</a:t>
            </a:r>
            <a:r>
              <a:rPr lang="en-US" altLang="en-US" sz="6400" b="1" baseline="-3000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6400" b="1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6200" b="1">
                <a:latin typeface="Franklin Gothic Medium Cond" panose="020B06060304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1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Monotype Sorts" pitchFamily="2" charset="2"/>
          <a:buNone/>
          <a:tabLst/>
          <a:defRPr kumimoji="1" lang="en-US" sz="5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Monotype Sorts" pitchFamily="2" charset="2"/>
          <a:buNone/>
          <a:tabLst/>
          <a:defRPr kumimoji="1" lang="en-US" sz="5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2974</TotalTime>
  <Words>280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Berlin Sans FB</vt:lpstr>
      <vt:lpstr>Arial</vt:lpstr>
      <vt:lpstr>Monotype Sorts</vt:lpstr>
      <vt:lpstr>Symbol</vt:lpstr>
      <vt:lpstr>Times New Roman</vt:lpstr>
      <vt:lpstr>Arial Rounded MT Bold</vt:lpstr>
      <vt:lpstr>Franklin Gothic Medium Cond</vt:lpstr>
      <vt:lpstr>Wingdings</vt:lpstr>
      <vt:lpstr>Dads Tie</vt:lpstr>
      <vt:lpstr>Balancing Chemical Equations</vt:lpstr>
      <vt:lpstr>Law of Conservation of Mass:</vt:lpstr>
      <vt:lpstr>Examples</vt:lpstr>
      <vt:lpstr>PowerPoint Presentation</vt:lpstr>
      <vt:lpstr>Balancing Equations</vt:lpstr>
      <vt:lpstr>Balancing Tips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GARCIA, XAVIER</cp:lastModifiedBy>
  <cp:revision>187</cp:revision>
  <cp:lastPrinted>2000-01-25T02:31:12Z</cp:lastPrinted>
  <dcterms:created xsi:type="dcterms:W3CDTF">2000-01-04T23:14:30Z</dcterms:created>
  <dcterms:modified xsi:type="dcterms:W3CDTF">2017-10-12T16:02:01Z</dcterms:modified>
</cp:coreProperties>
</file>