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pPr>
              <a:defRPr/>
            </a:pPr>
            <a:fld id="{F56DE30A-B309-4EB7-B3A9-2AEA29730C7D}" type="datetimeFigureOut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80ACC98-B45D-4CE6-9BB6-CAE8B35C4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429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19" cy="214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9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0"/>
                      <a:ext cx="1736" cy="30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20"/>
                      <a:ext cx="662" cy="3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2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2"/>
                      <a:ext cx="662" cy="3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8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6"/>
                      <a:ext cx="106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7"/>
                      <a:ext cx="570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0"/>
                      <a:ext cx="663" cy="34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8" y="261"/>
                      <a:ext cx="623" cy="42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7" y="2693"/>
                      <a:ext cx="1712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8" y="3896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7" cy="30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8" y="3615"/>
                      <a:ext cx="882" cy="46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6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5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5"/>
                      <a:ext cx="771" cy="29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4"/>
                    <a:ext cx="2568" cy="2048"/>
                  </a:xfrm>
                  <a:custGeom>
                    <a:avLst/>
                    <a:gdLst>
                      <a:gd name="T0" fmla="*/ 2568 w 36729"/>
                      <a:gd name="T1" fmla="*/ 991 h 21600"/>
                      <a:gd name="T2" fmla="*/ 0 w 36729"/>
                      <a:gd name="T3" fmla="*/ 1156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6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80 h 22305"/>
                      <a:gd name="T4" fmla="*/ 541 w 34812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40 w 36830"/>
                      <a:gd name="T3" fmla="*/ 2380 h 22305"/>
                      <a:gd name="T4" fmla="*/ 1051 w 36830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6"/>
                  </a:xfrm>
                  <a:custGeom>
                    <a:avLst/>
                    <a:gdLst>
                      <a:gd name="T0" fmla="*/ 0 w 31881"/>
                      <a:gd name="T1" fmla="*/ 1069 h 21600"/>
                      <a:gd name="T2" fmla="*/ 1851 w 31881"/>
                      <a:gd name="T3" fmla="*/ 519 h 21600"/>
                      <a:gd name="T4" fmla="*/ 1058 w 31881"/>
                      <a:gd name="T5" fmla="*/ 230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6"/>
                  </a:xfrm>
                  <a:custGeom>
                    <a:avLst/>
                    <a:gdLst>
                      <a:gd name="T0" fmla="*/ 0 w 31146"/>
                      <a:gd name="T1" fmla="*/ 482 h 21600"/>
                      <a:gd name="T2" fmla="*/ 763 w 31146"/>
                      <a:gd name="T3" fmla="*/ 1021 h 21600"/>
                      <a:gd name="T4" fmla="*/ 324 w 31146"/>
                      <a:gd name="T5" fmla="*/ 230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6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29"/>
                  <a:ext cx="443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25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5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D5ADB4-A948-434D-BA9F-06FF14D5A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69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A67A-A09F-4164-B4DF-9EF655FF9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83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2F5CD-4C1B-465D-AC25-3AAEDA6E35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84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E3AE-0FA8-47C3-823F-63580F7C87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24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E024C-4961-45E0-99CA-EC6D1A6F3C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60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F25E0-81E9-4A4D-876D-DB9A4AFA6B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61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15787-65C8-4D48-8004-648A0C76F9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36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8566-D968-4444-AE74-25F67E5AA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66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C689C-3D40-401E-B532-623D209D0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45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BFECC-2CF5-4342-880C-306312D52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76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75C8-BC26-41C7-B229-B1E035820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69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2" y="2236"/>
                    <a:ext cx="1711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4" y="3144"/>
                    <a:ext cx="916" cy="4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3" y="1625"/>
                    <a:ext cx="1677" cy="33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7" cy="5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7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58"/>
                    <a:ext cx="755" cy="35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27" y="1128"/>
                    <a:ext cx="1243" cy="20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48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3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0"/>
                    <a:ext cx="154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5"/>
                    <a:ext cx="755" cy="35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7" y="919"/>
                    <a:ext cx="1049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1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3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7" y="931"/>
                    <a:ext cx="105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0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8" y="3630"/>
                    <a:ext cx="84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28" y="2682"/>
                    <a:ext cx="1712" cy="3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0" y="3887"/>
                    <a:ext cx="917" cy="47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0"/>
                    <a:ext cx="1649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3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0"/>
                    <a:ext cx="1600" cy="2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36"/>
                    <a:ext cx="857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3" y="2706"/>
                    <a:ext cx="1460" cy="2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1"/>
                    <a:ext cx="78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78"/>
                    <a:ext cx="767" cy="29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211 w 21600"/>
                  <a:gd name="T1" fmla="*/ 0 h 21602"/>
                  <a:gd name="T2" fmla="*/ 832 w 21600"/>
                  <a:gd name="T3" fmla="*/ 900 h 21602"/>
                  <a:gd name="T4" fmla="*/ 0 w 21600"/>
                  <a:gd name="T5" fmla="*/ 871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54 h 22305"/>
                  <a:gd name="T2" fmla="*/ 485 w 28940"/>
                  <a:gd name="T3" fmla="*/ 933 h 22305"/>
                  <a:gd name="T4" fmla="*/ 123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79 h 22305"/>
                  <a:gd name="T2" fmla="*/ 791 w 30473"/>
                  <a:gd name="T3" fmla="*/ 928 h 22305"/>
                  <a:gd name="T4" fmla="*/ 230 w 30473"/>
                  <a:gd name="T5" fmla="*/ 899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189 h 22305"/>
                  <a:gd name="T2" fmla="*/ 393 w 34812"/>
                  <a:gd name="T3" fmla="*/ 933 h 22305"/>
                  <a:gd name="T4" fmla="*/ 149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189 h 22305"/>
                  <a:gd name="T2" fmla="*/ 558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0"/>
              </a:xfrm>
              <a:custGeom>
                <a:avLst/>
                <a:gdLst>
                  <a:gd name="T0" fmla="*/ 0 w 31881"/>
                  <a:gd name="T1" fmla="*/ 417 h 21600"/>
                  <a:gd name="T2" fmla="*/ 724 w 31881"/>
                  <a:gd name="T3" fmla="*/ 203 h 21600"/>
                  <a:gd name="T4" fmla="*/ 414 w 31881"/>
                  <a:gd name="T5" fmla="*/ 90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188 h 21600"/>
                  <a:gd name="T2" fmla="*/ 297 w 31146"/>
                  <a:gd name="T3" fmla="*/ 399 h 21600"/>
                  <a:gd name="T4" fmla="*/ 126 w 31146"/>
                  <a:gd name="T5" fmla="*/ 90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23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3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3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B7E331A-15CC-4B10-A449-2E71572E1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48000"/>
            <a:ext cx="7772400" cy="1627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50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917575"/>
          </a:xfrm>
        </p:spPr>
        <p:txBody>
          <a:bodyPr/>
          <a:lstStyle/>
          <a:p>
            <a:pPr eaLnBrk="1" hangingPunct="1"/>
            <a:r>
              <a:rPr lang="en-US" altLang="en-US" smtClean="0"/>
              <a:t>Equilibrium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The Haber process is used to produce ammonia (NH</a:t>
            </a:r>
            <a:r>
              <a:rPr lang="en-US" altLang="en-US" baseline="-25000" smtClean="0"/>
              <a:t>3</a:t>
            </a:r>
            <a:r>
              <a:rPr lang="en-US" altLang="en-US" smtClean="0"/>
              <a:t>) on a large scale.  The reaction for the process is 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	N</a:t>
            </a:r>
            <a:r>
              <a:rPr lang="en-US" altLang="en-US" baseline="-25000" smtClean="0">
                <a:solidFill>
                  <a:srgbClr val="FF0000"/>
                </a:solidFill>
              </a:rPr>
              <a:t>2 </a:t>
            </a:r>
            <a:r>
              <a:rPr lang="en-US" altLang="en-US" smtClean="0">
                <a:solidFill>
                  <a:srgbClr val="FF0000"/>
                </a:solidFill>
              </a:rPr>
              <a:t> + 3H</a:t>
            </a:r>
            <a:r>
              <a:rPr lang="en-US" altLang="en-US" baseline="-25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>
                <a:solidFill>
                  <a:srgbClr val="FF0000"/>
                </a:solidFill>
                <a:sym typeface="Wingdings 3" panose="05040102010807070707" pitchFamily="18" charset="2"/>
              </a:rPr>
              <a:t> 2NH</a:t>
            </a:r>
            <a:r>
              <a:rPr lang="en-US" altLang="en-US" baseline="-25000" smtClean="0">
                <a:solidFill>
                  <a:srgbClr val="FF0000"/>
                </a:solidFill>
                <a:sym typeface="Wingdings 3" panose="05040102010807070707" pitchFamily="18" charset="2"/>
              </a:rPr>
              <a:t>3</a:t>
            </a:r>
            <a:endParaRPr lang="en-US" altLang="en-US" smtClean="0">
              <a:sym typeface="Wingdings 3" panose="050401020108070707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ym typeface="Wingdings 3" panose="05040102010807070707" pitchFamily="18" charset="2"/>
              </a:rPr>
              <a:t>K</a:t>
            </a:r>
            <a:r>
              <a:rPr lang="en-US" altLang="en-US" baseline="-25000" smtClean="0">
                <a:sym typeface="Wingdings 3" panose="05040102010807070707" pitchFamily="18" charset="2"/>
              </a:rPr>
              <a:t>eq </a:t>
            </a:r>
            <a:r>
              <a:rPr lang="en-US" altLang="en-US" smtClean="0">
                <a:sym typeface="Wingdings 3" panose="05040102010807070707" pitchFamily="18" charset="2"/>
              </a:rPr>
              <a:t>=   [</a:t>
            </a:r>
            <a:r>
              <a:rPr lang="en-US" altLang="en-US" smtClean="0">
                <a:solidFill>
                  <a:srgbClr val="FF0000"/>
                </a:solidFill>
                <a:sym typeface="Wingdings 3" panose="05040102010807070707" pitchFamily="18" charset="2"/>
              </a:rPr>
              <a:t>NH</a:t>
            </a:r>
            <a:r>
              <a:rPr lang="en-US" altLang="en-US" baseline="-25000" smtClean="0">
                <a:solidFill>
                  <a:srgbClr val="FF0000"/>
                </a:solidFill>
                <a:sym typeface="Wingdings 3" panose="05040102010807070707" pitchFamily="18" charset="2"/>
              </a:rPr>
              <a:t>3</a:t>
            </a:r>
            <a:r>
              <a:rPr lang="en-US" altLang="en-US" smtClean="0">
                <a:sym typeface="Wingdings 3" panose="05040102010807070707" pitchFamily="18" charset="2"/>
              </a:rPr>
              <a:t>]</a:t>
            </a:r>
            <a:r>
              <a:rPr lang="en-US" altLang="en-US" baseline="30000" smtClean="0">
                <a:solidFill>
                  <a:srgbClr val="FF0000"/>
                </a:solidFill>
                <a:sym typeface="Wingdings 3" panose="05040102010807070707" pitchFamily="18" charset="2"/>
              </a:rPr>
              <a:t>2</a:t>
            </a:r>
            <a:r>
              <a:rPr lang="en-US" altLang="en-US" smtClean="0">
                <a:solidFill>
                  <a:srgbClr val="FF0000"/>
                </a:solidFill>
                <a:sym typeface="Wingdings 3" panose="05040102010807070707" pitchFamily="18" charset="2"/>
              </a:rPr>
              <a:t>     =</a:t>
            </a:r>
            <a:endParaRPr lang="en-US" altLang="en-US" smtClean="0">
              <a:sym typeface="Wingdings 3" panose="050401020108070707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FF0000"/>
                </a:solidFill>
                <a:sym typeface="Wingdings 3" panose="05040102010807070707" pitchFamily="18" charset="2"/>
              </a:rPr>
              <a:t>         </a:t>
            </a:r>
            <a:r>
              <a:rPr lang="en-US" altLang="en-US" smtClean="0">
                <a:sym typeface="Wingdings 3" panose="05040102010807070707" pitchFamily="18" charset="2"/>
              </a:rPr>
              <a:t>[</a:t>
            </a:r>
            <a:r>
              <a:rPr lang="en-US" altLang="en-US" smtClean="0">
                <a:solidFill>
                  <a:srgbClr val="FF0000"/>
                </a:solidFill>
              </a:rPr>
              <a:t>N</a:t>
            </a:r>
            <a:r>
              <a:rPr lang="en-US" altLang="en-US" baseline="-25000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]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[</a:t>
            </a:r>
            <a:r>
              <a:rPr lang="en-US" altLang="en-US" smtClean="0">
                <a:solidFill>
                  <a:srgbClr val="FF0000"/>
                </a:solidFill>
              </a:rPr>
              <a:t>H</a:t>
            </a:r>
            <a:r>
              <a:rPr lang="en-US" altLang="en-US" baseline="-25000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]</a:t>
            </a:r>
            <a:r>
              <a:rPr lang="en-US" altLang="en-US" baseline="30000" smtClean="0">
                <a:solidFill>
                  <a:srgbClr val="FF0000"/>
                </a:solidFill>
              </a:rPr>
              <a:t>3</a:t>
            </a:r>
            <a:endParaRPr lang="en-US" altLang="en-US" baseline="-25000" smtClean="0"/>
          </a:p>
          <a:p>
            <a:pPr eaLnBrk="1" hangingPunct="1">
              <a:buFontTx/>
              <a:buNone/>
            </a:pPr>
            <a:endParaRPr lang="en-US" altLang="en-US" sz="1200" smtClean="0">
              <a:sym typeface="Wingdings 3" panose="050401020108070707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ym typeface="Wingdings 3" panose="05040102010807070707" pitchFamily="18" charset="2"/>
              </a:rPr>
              <a:t>           (3.1 x 10</a:t>
            </a:r>
            <a:r>
              <a:rPr lang="en-US" altLang="en-US" baseline="30000" smtClean="0">
                <a:sym typeface="Wingdings 3" panose="05040102010807070707" pitchFamily="18" charset="2"/>
              </a:rPr>
              <a:t>-2</a:t>
            </a:r>
            <a:r>
              <a:rPr lang="en-US" altLang="en-US" smtClean="0">
                <a:sym typeface="Wingdings 3" panose="05040102010807070707" pitchFamily="18" charset="2"/>
              </a:rPr>
              <a:t>)</a:t>
            </a:r>
            <a:r>
              <a:rPr lang="en-US" altLang="en-US" baseline="30000" smtClean="0">
                <a:sym typeface="Wingdings 3" panose="05040102010807070707" pitchFamily="18" charset="2"/>
              </a:rPr>
              <a:t>2</a:t>
            </a:r>
            <a:r>
              <a:rPr lang="en-US" alt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(8.5 x 10</a:t>
            </a:r>
            <a:r>
              <a:rPr lang="en-US" altLang="en-US" baseline="30000" smtClean="0"/>
              <a:t>-1</a:t>
            </a:r>
            <a:r>
              <a:rPr lang="en-US" altLang="en-US" smtClean="0"/>
              <a:t>)(3.1 x 10</a:t>
            </a:r>
            <a:r>
              <a:rPr lang="en-US" altLang="en-US" baseline="30000" smtClean="0"/>
              <a:t>-3</a:t>
            </a:r>
            <a:r>
              <a:rPr lang="en-US" altLang="en-US" smtClean="0"/>
              <a:t>)</a:t>
            </a:r>
            <a:r>
              <a:rPr lang="en-US" altLang="en-US" baseline="30000" smtClean="0"/>
              <a:t>3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ym typeface="Wingdings 3" panose="05040102010807070707" pitchFamily="18" charset="2"/>
              </a:rPr>
              <a:t>K</a:t>
            </a:r>
            <a:r>
              <a:rPr lang="en-US" altLang="en-US" baseline="-25000" smtClean="0">
                <a:sym typeface="Wingdings 3" panose="05040102010807070707" pitchFamily="18" charset="2"/>
              </a:rPr>
              <a:t>eq </a:t>
            </a:r>
            <a:r>
              <a:rPr lang="en-US" altLang="en-US" smtClean="0">
                <a:sym typeface="Wingdings 3" panose="05040102010807070707" pitchFamily="18" charset="2"/>
              </a:rPr>
              <a:t>= 3.8 x 10</a:t>
            </a:r>
            <a:r>
              <a:rPr lang="en-US" altLang="en-US" baseline="30000" smtClean="0">
                <a:sym typeface="Wingdings 3" panose="05040102010807070707" pitchFamily="18" charset="2"/>
              </a:rPr>
              <a:t>4</a:t>
            </a:r>
            <a:r>
              <a:rPr lang="en-US" altLang="en-US" smtClean="0">
                <a:sym typeface="Wingdings 3" panose="05040102010807070707" pitchFamily="18" charset="2"/>
              </a:rPr>
              <a:t>     </a:t>
            </a:r>
            <a:endParaRPr lang="en-US" altLang="en-US" smtClean="0">
              <a:solidFill>
                <a:srgbClr val="FF0000"/>
              </a:solidFill>
              <a:sym typeface="Wingdings 3" panose="05040102010807070707" pitchFamily="18" charset="2"/>
            </a:endParaRPr>
          </a:p>
        </p:txBody>
      </p:sp>
      <p:cxnSp>
        <p:nvCxnSpPr>
          <p:cNvPr id="12292" name="Straight Connector 4"/>
          <p:cNvCxnSpPr>
            <a:cxnSpLocks noChangeShapeType="1"/>
          </p:cNvCxnSpPr>
          <p:nvPr/>
        </p:nvCxnSpPr>
        <p:spPr bwMode="auto">
          <a:xfrm>
            <a:off x="1219200" y="3810000"/>
            <a:ext cx="2209800" cy="1588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Straight Connector 5"/>
          <p:cNvCxnSpPr>
            <a:cxnSpLocks noChangeShapeType="1"/>
          </p:cNvCxnSpPr>
          <p:nvPr/>
        </p:nvCxnSpPr>
        <p:spPr bwMode="auto">
          <a:xfrm>
            <a:off x="381000" y="5105400"/>
            <a:ext cx="4724400" cy="1588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Try it…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/>
              <a:t>Find your worksheet titled</a:t>
            </a:r>
          </a:p>
          <a:p>
            <a:pPr algn="ctr" eaLnBrk="1" hangingPunct="1">
              <a:buFontTx/>
              <a:buNone/>
            </a:pPr>
            <a:r>
              <a:rPr lang="en-US" altLang="en-US" sz="4400" i="1" smtClean="0">
                <a:solidFill>
                  <a:schemeClr val="folHlink"/>
                </a:solidFill>
              </a:rPr>
              <a:t>Chemical Equilibrium</a:t>
            </a:r>
          </a:p>
          <a:p>
            <a:pPr algn="ctr" eaLnBrk="1" hangingPunct="1">
              <a:buFontTx/>
              <a:buNone/>
            </a:pPr>
            <a:r>
              <a:rPr lang="en-US" altLang="en-US" smtClean="0"/>
              <a:t>&amp; give it a try.  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Equilibrium:  The basics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i="1" u="sng" smtClean="0"/>
              <a:t>Chemical equilibrium</a:t>
            </a:r>
            <a:r>
              <a:rPr lang="en-US" altLang="en-US" smtClean="0"/>
              <a:t>—in a reversible reaction, the forward reaction rate is equal to the reverse reaction rate</a:t>
            </a:r>
          </a:p>
          <a:p>
            <a:pPr eaLnBrk="1" hangingPunct="1"/>
            <a:r>
              <a:rPr lang="en-US" altLang="en-US" i="1" u="sng" smtClean="0"/>
              <a:t>dynamic equilibrium</a:t>
            </a:r>
            <a:r>
              <a:rPr lang="en-US" altLang="en-US" smtClean="0"/>
              <a:t>—a situation in which 2 (or more) processes occur at the same rate so that no net change occurs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Equilibrium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Sometimes a reaction favors products (forward) and sometimes a reaction favors reactants (reverse).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Forward ex: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HBr + H</a:t>
            </a:r>
            <a:r>
              <a:rPr lang="en-US" altLang="en-US" baseline="-25000" smtClean="0">
                <a:solidFill>
                  <a:schemeClr val="folHlink"/>
                </a:solidFill>
              </a:rPr>
              <a:t>2</a:t>
            </a:r>
            <a:r>
              <a:rPr lang="en-US" altLang="en-US" smtClean="0">
                <a:solidFill>
                  <a:schemeClr val="folHlink"/>
                </a:solidFill>
              </a:rPr>
              <a:t>O </a:t>
            </a:r>
            <a:r>
              <a:rPr lang="en-US" altLang="en-US" smtClean="0">
                <a:solidFill>
                  <a:schemeClr val="folHlink"/>
                </a:solidFill>
                <a:sym typeface="Wingdings 3" panose="05040102010807070707" pitchFamily="18" charset="2"/>
              </a:rPr>
              <a:t></a:t>
            </a:r>
            <a:r>
              <a:rPr lang="en-US" altLang="en-US" smtClean="0">
                <a:solidFill>
                  <a:schemeClr val="folHlink"/>
                </a:solidFill>
              </a:rPr>
              <a:t> H</a:t>
            </a:r>
            <a:r>
              <a:rPr lang="en-US" altLang="en-US" baseline="-25000" smtClean="0">
                <a:solidFill>
                  <a:schemeClr val="folHlink"/>
                </a:solidFill>
              </a:rPr>
              <a:t>3</a:t>
            </a:r>
            <a:r>
              <a:rPr lang="en-US" altLang="en-US" smtClean="0">
                <a:solidFill>
                  <a:schemeClr val="folHlink"/>
                </a:solidFill>
              </a:rPr>
              <a:t>O</a:t>
            </a:r>
            <a:r>
              <a:rPr lang="en-US" altLang="en-US" baseline="30000" smtClean="0">
                <a:solidFill>
                  <a:schemeClr val="folHlink"/>
                </a:solidFill>
              </a:rPr>
              <a:t>+</a:t>
            </a:r>
            <a:r>
              <a:rPr lang="en-US" altLang="en-US" smtClean="0">
                <a:solidFill>
                  <a:schemeClr val="folHlink"/>
                </a:solidFill>
              </a:rPr>
              <a:t> + Br </a:t>
            </a:r>
            <a:r>
              <a:rPr lang="en-US" altLang="en-US" baseline="30000" smtClean="0">
                <a:solidFill>
                  <a:schemeClr val="folHlink"/>
                </a:solidFill>
              </a:rPr>
              <a:t>–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baseline="30000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Reverse ex: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H</a:t>
            </a:r>
            <a:r>
              <a:rPr lang="en-US" altLang="en-US" baseline="-25000" smtClean="0">
                <a:solidFill>
                  <a:schemeClr val="folHlink"/>
                </a:solidFill>
              </a:rPr>
              <a:t>2</a:t>
            </a:r>
            <a:r>
              <a:rPr lang="en-US" altLang="en-US" smtClean="0">
                <a:solidFill>
                  <a:schemeClr val="folHlink"/>
                </a:solidFill>
              </a:rPr>
              <a:t>CO</a:t>
            </a:r>
            <a:r>
              <a:rPr lang="en-US" altLang="en-US" baseline="-25000" smtClean="0">
                <a:solidFill>
                  <a:schemeClr val="folHlink"/>
                </a:solidFill>
              </a:rPr>
              <a:t>3</a:t>
            </a:r>
            <a:r>
              <a:rPr lang="en-US" altLang="en-US" smtClean="0">
                <a:solidFill>
                  <a:schemeClr val="folHlink"/>
                </a:solidFill>
              </a:rPr>
              <a:t> + H</a:t>
            </a:r>
            <a:r>
              <a:rPr lang="en-US" altLang="en-US" baseline="-25000" smtClean="0">
                <a:solidFill>
                  <a:schemeClr val="folHlink"/>
                </a:solidFill>
              </a:rPr>
              <a:t>2</a:t>
            </a:r>
            <a:r>
              <a:rPr lang="en-US" altLang="en-US" smtClean="0">
                <a:solidFill>
                  <a:schemeClr val="folHlink"/>
                </a:solidFill>
              </a:rPr>
              <a:t>O </a:t>
            </a:r>
            <a:r>
              <a:rPr lang="en-US" altLang="en-US" smtClean="0">
                <a:solidFill>
                  <a:schemeClr val="folHlink"/>
                </a:solidFill>
                <a:sym typeface="Wingdings 3" panose="05040102010807070707" pitchFamily="18" charset="2"/>
              </a:rPr>
              <a:t> H</a:t>
            </a:r>
            <a:r>
              <a:rPr lang="en-US" altLang="en-US" baseline="-25000" smtClean="0">
                <a:solidFill>
                  <a:schemeClr val="folHlink"/>
                </a:solidFill>
                <a:sym typeface="Wingdings 3" panose="05040102010807070707" pitchFamily="18" charset="2"/>
              </a:rPr>
              <a:t>3</a:t>
            </a:r>
            <a:r>
              <a:rPr lang="en-US" altLang="en-US" smtClean="0">
                <a:solidFill>
                  <a:schemeClr val="folHlink"/>
                </a:solidFill>
                <a:sym typeface="Wingdings 3" panose="05040102010807070707" pitchFamily="18" charset="2"/>
              </a:rPr>
              <a:t>O</a:t>
            </a:r>
            <a:r>
              <a:rPr lang="en-US" altLang="en-US" baseline="30000" smtClean="0">
                <a:solidFill>
                  <a:schemeClr val="folHlink"/>
                </a:solidFill>
                <a:sym typeface="Wingdings 3" panose="05040102010807070707" pitchFamily="18" charset="2"/>
              </a:rPr>
              <a:t>+ </a:t>
            </a:r>
            <a:r>
              <a:rPr lang="en-US" altLang="en-US" smtClean="0">
                <a:solidFill>
                  <a:schemeClr val="folHlink"/>
                </a:solidFill>
                <a:sym typeface="Wingdings 3" panose="05040102010807070707" pitchFamily="18" charset="2"/>
              </a:rPr>
              <a:t>+ HCO</a:t>
            </a:r>
            <a:r>
              <a:rPr lang="en-US" altLang="en-US" baseline="-25000" smtClean="0">
                <a:solidFill>
                  <a:schemeClr val="folHlink"/>
                </a:solidFill>
                <a:sym typeface="Wingdings 3" panose="05040102010807070707" pitchFamily="18" charset="2"/>
              </a:rPr>
              <a:t>3</a:t>
            </a:r>
            <a:r>
              <a:rPr lang="en-US" altLang="en-US" baseline="30000" smtClean="0">
                <a:solidFill>
                  <a:schemeClr val="folHlink"/>
                </a:solidFill>
                <a:sym typeface="Wingdings 3" panose="05040102010807070707" pitchFamily="18" charset="2"/>
              </a:rPr>
              <a:t>-</a:t>
            </a:r>
            <a:endParaRPr lang="en-US" altLang="en-US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Equilibrium:  K</a:t>
            </a:r>
            <a:r>
              <a:rPr lang="en-US" altLang="en-US" baseline="-25000" smtClean="0"/>
              <a:t>eq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/>
              <a:t>General equation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A + B </a:t>
            </a:r>
            <a:r>
              <a:rPr lang="en-US" altLang="en-US" smtClean="0">
                <a:solidFill>
                  <a:schemeClr val="folHlink"/>
                </a:solidFill>
                <a:sym typeface="Wingdings 3" panose="05040102010807070707" pitchFamily="18" charset="2"/>
              </a:rPr>
              <a:t> C + D</a:t>
            </a:r>
          </a:p>
          <a:p>
            <a:pPr algn="ctr" eaLnBrk="1" hangingPunct="1">
              <a:buFontTx/>
              <a:buNone/>
            </a:pPr>
            <a:endParaRPr lang="en-US" altLang="en-US" smtClean="0">
              <a:solidFill>
                <a:schemeClr val="folHlink"/>
              </a:solidFill>
              <a:sym typeface="Wingdings 3" panose="05040102010807070707" pitchFamily="18" charset="2"/>
            </a:endParaRPr>
          </a:p>
          <a:p>
            <a:pPr algn="ctr" eaLnBrk="1" hangingPunct="1">
              <a:buFontTx/>
              <a:buNone/>
            </a:pPr>
            <a:r>
              <a:rPr lang="en-US" altLang="en-US" smtClean="0">
                <a:sym typeface="Wingdings 3" panose="05040102010807070707" pitchFamily="18" charset="2"/>
              </a:rPr>
              <a:t>This hypothetical equilibrium can be expressed as</a:t>
            </a:r>
          </a:p>
          <a:p>
            <a:pPr algn="ctr" eaLnBrk="1" hangingPunct="1">
              <a:buFontTx/>
              <a:buNone/>
            </a:pPr>
            <a:r>
              <a:rPr lang="en-US" altLang="en-US" i="1" smtClean="0">
                <a:solidFill>
                  <a:schemeClr val="folHlink"/>
                </a:solidFill>
                <a:sym typeface="Wingdings 3" panose="05040102010807070707" pitchFamily="18" charset="2"/>
              </a:rPr>
              <a:t>n</a:t>
            </a:r>
            <a:r>
              <a:rPr lang="en-US" altLang="en-US" smtClean="0">
                <a:solidFill>
                  <a:schemeClr val="folHlink"/>
                </a:solidFill>
                <a:sym typeface="Wingdings 3" panose="05040102010807070707" pitchFamily="18" charset="2"/>
              </a:rPr>
              <a:t>A + </a:t>
            </a:r>
            <a:r>
              <a:rPr lang="en-US" altLang="en-US" i="1" smtClean="0">
                <a:solidFill>
                  <a:schemeClr val="folHlink"/>
                </a:solidFill>
                <a:sym typeface="Wingdings 3" panose="05040102010807070707" pitchFamily="18" charset="2"/>
              </a:rPr>
              <a:t>m</a:t>
            </a:r>
            <a:r>
              <a:rPr lang="en-US" altLang="en-US" smtClean="0">
                <a:solidFill>
                  <a:schemeClr val="folHlink"/>
                </a:solidFill>
                <a:sym typeface="Wingdings 3" panose="05040102010807070707" pitchFamily="18" charset="2"/>
              </a:rPr>
              <a:t>B  </a:t>
            </a:r>
            <a:r>
              <a:rPr lang="en-US" altLang="en-US" i="1" smtClean="0">
                <a:solidFill>
                  <a:schemeClr val="folHlink"/>
                </a:solidFill>
                <a:sym typeface="Wingdings 3" panose="05040102010807070707" pitchFamily="18" charset="2"/>
              </a:rPr>
              <a:t>x</a:t>
            </a:r>
            <a:r>
              <a:rPr lang="en-US" altLang="en-US" smtClean="0">
                <a:solidFill>
                  <a:schemeClr val="folHlink"/>
                </a:solidFill>
                <a:sym typeface="Wingdings 3" panose="05040102010807070707" pitchFamily="18" charset="2"/>
              </a:rPr>
              <a:t>C + </a:t>
            </a:r>
            <a:r>
              <a:rPr lang="en-US" altLang="en-US" i="1" smtClean="0">
                <a:solidFill>
                  <a:schemeClr val="folHlink"/>
                </a:solidFill>
                <a:sym typeface="Wingdings 3" panose="05040102010807070707" pitchFamily="18" charset="2"/>
              </a:rPr>
              <a:t>y</a:t>
            </a:r>
            <a:r>
              <a:rPr lang="en-US" altLang="en-US" smtClean="0">
                <a:solidFill>
                  <a:schemeClr val="folHlink"/>
                </a:solidFill>
                <a:sym typeface="Wingdings 3" panose="05040102010807070707" pitchFamily="18" charset="2"/>
              </a:rPr>
              <a:t>D</a:t>
            </a:r>
          </a:p>
          <a:p>
            <a:pPr eaLnBrk="1" hangingPunct="1">
              <a:buFontTx/>
              <a:buNone/>
            </a:pPr>
            <a:endParaRPr lang="en-US" altLang="en-US" i="1" smtClean="0">
              <a:solidFill>
                <a:schemeClr val="folHlink"/>
              </a:solidFill>
              <a:sym typeface="Wingdings 3" panose="05040102010807070707" pitchFamily="18" charset="2"/>
            </a:endParaRPr>
          </a:p>
          <a:p>
            <a:pPr eaLnBrk="1" hangingPunct="1">
              <a:buFontTx/>
              <a:buNone/>
            </a:pPr>
            <a:endParaRPr lang="en-US" altLang="en-US" smtClean="0">
              <a:sym typeface="Wingdings 3" panose="05040102010807070707" pitchFamily="18" charset="2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</a:t>
            </a:r>
            <a:r>
              <a:rPr lang="en-US" altLang="en-US" baseline="-25000" smtClean="0"/>
              <a:t>eq</a:t>
            </a:r>
            <a:r>
              <a:rPr lang="en-US" altLang="en-US" smtClean="0"/>
              <a:t>   in a graph…</a:t>
            </a:r>
          </a:p>
        </p:txBody>
      </p:sp>
      <p:pic>
        <p:nvPicPr>
          <p:cNvPr id="8195" name="Picture 4" descr="equilibrium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t="62117" b="6128"/>
          <a:stretch>
            <a:fillRect/>
          </a:stretch>
        </p:blipFill>
        <p:spPr bwMode="auto">
          <a:xfrm>
            <a:off x="457200" y="1447800"/>
            <a:ext cx="8077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</a:t>
            </a:r>
            <a:r>
              <a:rPr lang="en-US" altLang="en-US" baseline="-25000" smtClean="0"/>
              <a:t>eq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After equilibrium is attained, the concentrations of the products and reactants remain constant, so a ratio (yes, math) of their concentrations should also remain constant.  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62088"/>
          </a:xfrm>
        </p:spPr>
        <p:txBody>
          <a:bodyPr/>
          <a:lstStyle/>
          <a:p>
            <a:pPr eaLnBrk="1" hangingPunct="1"/>
            <a:r>
              <a:rPr lang="en-US" altLang="en-US" smtClean="0"/>
              <a:t>The K</a:t>
            </a:r>
            <a:r>
              <a:rPr lang="en-US" altLang="en-US" baseline="-25000" smtClean="0"/>
              <a:t>eq</a:t>
            </a:r>
            <a:r>
              <a:rPr lang="en-US" altLang="en-US" smtClean="0"/>
              <a:t> Expression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334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i="1" smtClean="0">
                <a:solidFill>
                  <a:schemeClr val="folHlink"/>
                </a:solidFill>
                <a:sym typeface="Wingdings 3" panose="05040102010807070707" pitchFamily="18" charset="2"/>
              </a:rPr>
              <a:t>Given the equation…</a:t>
            </a:r>
          </a:p>
          <a:p>
            <a:pPr algn="ctr" eaLnBrk="1" hangingPunct="1">
              <a:buFontTx/>
              <a:buNone/>
            </a:pPr>
            <a:r>
              <a:rPr lang="en-US" altLang="en-US" sz="2800" i="1" smtClean="0">
                <a:solidFill>
                  <a:schemeClr val="folHlink"/>
                </a:solidFill>
                <a:sym typeface="Wingdings 3" panose="05040102010807070707" pitchFamily="18" charset="2"/>
              </a:rPr>
              <a:t>n</a:t>
            </a:r>
            <a:r>
              <a:rPr lang="en-US" altLang="en-US" sz="2800" smtClean="0">
                <a:solidFill>
                  <a:schemeClr val="folHlink"/>
                </a:solidFill>
                <a:sym typeface="Wingdings 3" panose="05040102010807070707" pitchFamily="18" charset="2"/>
              </a:rPr>
              <a:t>A + </a:t>
            </a:r>
            <a:r>
              <a:rPr lang="en-US" altLang="en-US" sz="2800" i="1" smtClean="0">
                <a:solidFill>
                  <a:schemeClr val="folHlink"/>
                </a:solidFill>
                <a:sym typeface="Wingdings 3" panose="05040102010807070707" pitchFamily="18" charset="2"/>
              </a:rPr>
              <a:t>m</a:t>
            </a:r>
            <a:r>
              <a:rPr lang="en-US" altLang="en-US" sz="2800" smtClean="0">
                <a:solidFill>
                  <a:schemeClr val="folHlink"/>
                </a:solidFill>
                <a:sym typeface="Wingdings 3" panose="05040102010807070707" pitchFamily="18" charset="2"/>
              </a:rPr>
              <a:t>B  </a:t>
            </a:r>
            <a:r>
              <a:rPr lang="en-US" altLang="en-US" sz="2800" i="1" smtClean="0">
                <a:solidFill>
                  <a:schemeClr val="folHlink"/>
                </a:solidFill>
                <a:sym typeface="Wingdings 3" panose="05040102010807070707" pitchFamily="18" charset="2"/>
              </a:rPr>
              <a:t>x</a:t>
            </a:r>
            <a:r>
              <a:rPr lang="en-US" altLang="en-US" sz="2800" smtClean="0">
                <a:solidFill>
                  <a:schemeClr val="folHlink"/>
                </a:solidFill>
                <a:sym typeface="Wingdings 3" panose="05040102010807070707" pitchFamily="18" charset="2"/>
              </a:rPr>
              <a:t>C + </a:t>
            </a:r>
            <a:r>
              <a:rPr lang="en-US" altLang="en-US" sz="2800" i="1" smtClean="0">
                <a:solidFill>
                  <a:schemeClr val="folHlink"/>
                </a:solidFill>
                <a:sym typeface="Wingdings 3" panose="05040102010807070707" pitchFamily="18" charset="2"/>
              </a:rPr>
              <a:t>y</a:t>
            </a:r>
            <a:r>
              <a:rPr lang="en-US" altLang="en-US" sz="2800" smtClean="0">
                <a:solidFill>
                  <a:schemeClr val="folHlink"/>
                </a:solidFill>
                <a:sym typeface="Wingdings 3" panose="05040102010807070707" pitchFamily="18" charset="2"/>
              </a:rPr>
              <a:t>D</a:t>
            </a:r>
          </a:p>
          <a:p>
            <a:pPr algn="ctr" eaLnBrk="1" hangingPunct="1">
              <a:buFontTx/>
              <a:buNone/>
            </a:pPr>
            <a:endParaRPr lang="en-US" altLang="en-US" sz="2800" smtClean="0"/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The equilibrium expression is…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K</a:t>
            </a:r>
            <a:r>
              <a:rPr lang="en-US" altLang="en-US" sz="2800" baseline="-25000" smtClean="0"/>
              <a:t>eq</a:t>
            </a:r>
            <a:r>
              <a:rPr lang="en-US" altLang="en-US" sz="2800" smtClean="0"/>
              <a:t>= [C]</a:t>
            </a:r>
            <a:r>
              <a:rPr lang="en-US" altLang="en-US" sz="2800" baseline="30000" smtClean="0"/>
              <a:t>x</a:t>
            </a:r>
            <a:r>
              <a:rPr lang="en-US" altLang="en-US" sz="2800" smtClean="0"/>
              <a:t>[D]</a:t>
            </a:r>
            <a:r>
              <a:rPr lang="en-US" altLang="en-US" sz="2800" baseline="30000" smtClean="0"/>
              <a:t>y</a:t>
            </a:r>
            <a:endParaRPr lang="en-US" altLang="en-US" sz="2800" smtClean="0"/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         [A]</a:t>
            </a:r>
            <a:r>
              <a:rPr lang="en-US" altLang="en-US" sz="2800" baseline="30000" smtClean="0"/>
              <a:t>n</a:t>
            </a:r>
            <a:r>
              <a:rPr lang="en-US" altLang="en-US" sz="2800" smtClean="0"/>
              <a:t>[B]</a:t>
            </a:r>
            <a:r>
              <a:rPr lang="en-US" altLang="en-US" sz="2800" baseline="30000" smtClean="0"/>
              <a:t>m</a:t>
            </a:r>
          </a:p>
          <a:p>
            <a:pPr algn="ctr" eaLnBrk="1" hangingPunct="1">
              <a:buFontTx/>
              <a:buNone/>
            </a:pPr>
            <a:endParaRPr lang="en-US" altLang="en-US" sz="2800" baseline="30000" smtClean="0"/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Only use (</a:t>
            </a:r>
            <a:r>
              <a:rPr lang="en-US" altLang="en-US" sz="2800" i="1" smtClean="0"/>
              <a:t>aq</a:t>
            </a:r>
            <a:r>
              <a:rPr lang="en-US" altLang="en-US" sz="2800" smtClean="0"/>
              <a:t>) and (</a:t>
            </a:r>
            <a:r>
              <a:rPr lang="en-US" altLang="en-US" sz="2800" i="1" smtClean="0"/>
              <a:t>g</a:t>
            </a:r>
            <a:r>
              <a:rPr lang="en-US" altLang="en-US" sz="2800" smtClean="0"/>
              <a:t>) in the expression…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(</a:t>
            </a:r>
            <a:r>
              <a:rPr lang="en-US" altLang="en-US" sz="5400" smtClean="0">
                <a:latin typeface="Mistral" panose="03090702030407020403" pitchFamily="66" charset="0"/>
              </a:rPr>
              <a:t>l</a:t>
            </a:r>
            <a:r>
              <a:rPr lang="en-US" altLang="en-US" sz="2800" smtClean="0"/>
              <a:t>) and (</a:t>
            </a:r>
            <a:r>
              <a:rPr lang="en-US" altLang="en-US" sz="5400" smtClean="0">
                <a:latin typeface="Monotype Corsiva" panose="03010101010201010101" pitchFamily="66" charset="0"/>
              </a:rPr>
              <a:t>s</a:t>
            </a:r>
            <a:r>
              <a:rPr lang="en-US" altLang="en-US" sz="2800" smtClean="0"/>
              <a:t>) </a:t>
            </a:r>
            <a:r>
              <a:rPr lang="en-US" altLang="en-US" sz="3600" smtClean="0">
                <a:solidFill>
                  <a:srgbClr val="FF0000"/>
                </a:solidFill>
              </a:rPr>
              <a:t>DO NOT </a:t>
            </a:r>
            <a:r>
              <a:rPr lang="en-US" altLang="en-US" sz="2800" smtClean="0"/>
              <a:t>change concentration and are equal to 1.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191000" y="38862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 what if…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4000" smtClean="0">
                <a:solidFill>
                  <a:schemeClr val="folHlink"/>
                </a:solidFill>
              </a:rPr>
              <a:t>K</a:t>
            </a:r>
            <a:r>
              <a:rPr lang="en-US" altLang="en-US" sz="4000" baseline="-25000" smtClean="0">
                <a:solidFill>
                  <a:schemeClr val="folHlink"/>
                </a:solidFill>
              </a:rPr>
              <a:t>eq</a:t>
            </a:r>
            <a:r>
              <a:rPr lang="en-US" altLang="en-US" sz="4000" smtClean="0">
                <a:solidFill>
                  <a:schemeClr val="folHlink"/>
                </a:solidFill>
              </a:rPr>
              <a:t> &gt; 1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Are the reactants or products favored?  WHY?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4000" smtClean="0">
                <a:solidFill>
                  <a:schemeClr val="folHlink"/>
                </a:solidFill>
              </a:rPr>
              <a:t>K</a:t>
            </a:r>
            <a:r>
              <a:rPr lang="en-US" altLang="en-US" sz="4000" baseline="-25000" smtClean="0">
                <a:solidFill>
                  <a:schemeClr val="folHlink"/>
                </a:solidFill>
              </a:rPr>
              <a:t>eq</a:t>
            </a:r>
            <a:r>
              <a:rPr lang="en-US" altLang="en-US" sz="4000" smtClean="0">
                <a:solidFill>
                  <a:schemeClr val="folHlink"/>
                </a:solidFill>
              </a:rPr>
              <a:t> &lt; 1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Are the reactants or products favored?  WHY?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917575"/>
          </a:xfrm>
        </p:spPr>
        <p:txBody>
          <a:bodyPr/>
          <a:lstStyle/>
          <a:p>
            <a:pPr eaLnBrk="1" hangingPunct="1"/>
            <a:r>
              <a:rPr lang="en-US" altLang="en-US" smtClean="0"/>
              <a:t>Equilibrium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The Haber process is used to produce ammonia (NH</a:t>
            </a:r>
            <a:r>
              <a:rPr lang="en-US" altLang="en-US" baseline="-25000" smtClean="0"/>
              <a:t>3</a:t>
            </a:r>
            <a:r>
              <a:rPr lang="en-US" altLang="en-US" smtClean="0"/>
              <a:t>) on a large scale.  The reaction for the process is 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	N</a:t>
            </a:r>
            <a:r>
              <a:rPr lang="en-US" altLang="en-US" baseline="-25000" smtClean="0">
                <a:solidFill>
                  <a:srgbClr val="FF0000"/>
                </a:solidFill>
              </a:rPr>
              <a:t>2 </a:t>
            </a:r>
            <a:r>
              <a:rPr lang="en-US" altLang="en-US" smtClean="0">
                <a:solidFill>
                  <a:srgbClr val="FF0000"/>
                </a:solidFill>
              </a:rPr>
              <a:t> + 3H</a:t>
            </a:r>
            <a:r>
              <a:rPr lang="en-US" altLang="en-US" baseline="-25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>
                <a:solidFill>
                  <a:srgbClr val="FF0000"/>
                </a:solidFill>
                <a:sym typeface="Wingdings 3" panose="05040102010807070707" pitchFamily="18" charset="2"/>
              </a:rPr>
              <a:t> 2NH</a:t>
            </a:r>
            <a:r>
              <a:rPr lang="en-US" altLang="en-US" baseline="-25000" smtClean="0">
                <a:solidFill>
                  <a:srgbClr val="FF0000"/>
                </a:solidFill>
                <a:sym typeface="Wingdings 3" panose="05040102010807070707" pitchFamily="18" charset="2"/>
              </a:rPr>
              <a:t>3</a:t>
            </a:r>
            <a:r>
              <a:rPr lang="en-US" altLang="en-US" smtClean="0">
                <a:sym typeface="Wingdings 3" panose="05040102010807070707" pitchFamily="18" charset="2"/>
              </a:rPr>
              <a:t>.  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>
                <a:solidFill>
                  <a:schemeClr val="tx2"/>
                </a:solidFill>
                <a:sym typeface="Wingdings 3" panose="05040102010807070707" pitchFamily="18" charset="2"/>
              </a:rPr>
              <a:t>The following concentrations are observed: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>
                <a:solidFill>
                  <a:schemeClr val="tx2"/>
                </a:solidFill>
                <a:sym typeface="Wingdings 3" panose="05040102010807070707" pitchFamily="18" charset="2"/>
              </a:rPr>
              <a:t>	[NH</a:t>
            </a:r>
            <a:r>
              <a:rPr lang="en-US" altLang="en-US" sz="2800" baseline="-25000" smtClean="0">
                <a:solidFill>
                  <a:schemeClr val="tx2"/>
                </a:solidFill>
                <a:sym typeface="Wingdings 3" panose="05040102010807070707" pitchFamily="18" charset="2"/>
              </a:rPr>
              <a:t>3</a:t>
            </a:r>
            <a:r>
              <a:rPr lang="en-US" altLang="en-US" sz="2800" smtClean="0">
                <a:solidFill>
                  <a:schemeClr val="tx2"/>
                </a:solidFill>
                <a:sym typeface="Wingdings 3" panose="05040102010807070707" pitchFamily="18" charset="2"/>
              </a:rPr>
              <a:t>]= 3.1 x 10</a:t>
            </a:r>
            <a:r>
              <a:rPr lang="en-US" altLang="en-US" sz="2800" baseline="30000" smtClean="0">
                <a:solidFill>
                  <a:schemeClr val="tx2"/>
                </a:solidFill>
                <a:sym typeface="Wingdings 3" panose="05040102010807070707" pitchFamily="18" charset="2"/>
              </a:rPr>
              <a:t>-2</a:t>
            </a:r>
            <a:r>
              <a:rPr lang="en-US" altLang="en-US" sz="2800" smtClean="0">
                <a:solidFill>
                  <a:schemeClr val="tx2"/>
                </a:solidFill>
                <a:sym typeface="Wingdings 3" panose="05040102010807070707" pitchFamily="18" charset="2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>
                <a:solidFill>
                  <a:schemeClr val="tx2"/>
                </a:solidFill>
                <a:sym typeface="Wingdings 3" panose="05040102010807070707" pitchFamily="18" charset="2"/>
              </a:rPr>
              <a:t>	[N</a:t>
            </a:r>
            <a:r>
              <a:rPr lang="en-US" altLang="en-US" sz="2800" baseline="-25000" smtClean="0">
                <a:solidFill>
                  <a:schemeClr val="tx2"/>
                </a:solidFill>
                <a:sym typeface="Wingdings 3" panose="05040102010807070707" pitchFamily="18" charset="2"/>
              </a:rPr>
              <a:t>2</a:t>
            </a:r>
            <a:r>
              <a:rPr lang="en-US" altLang="en-US" sz="2800" smtClean="0">
                <a:solidFill>
                  <a:schemeClr val="tx2"/>
                </a:solidFill>
                <a:sym typeface="Wingdings 3" panose="05040102010807070707" pitchFamily="18" charset="2"/>
              </a:rPr>
              <a:t>]= 8.5 x 10</a:t>
            </a:r>
            <a:r>
              <a:rPr lang="en-US" altLang="en-US" sz="2800" baseline="30000" smtClean="0">
                <a:solidFill>
                  <a:schemeClr val="tx2"/>
                </a:solidFill>
                <a:sym typeface="Wingdings 3" panose="05040102010807070707" pitchFamily="18" charset="2"/>
              </a:rPr>
              <a:t>-1 </a:t>
            </a:r>
            <a:r>
              <a:rPr lang="en-US" altLang="en-US" sz="2800" smtClean="0">
                <a:solidFill>
                  <a:schemeClr val="tx2"/>
                </a:solidFill>
                <a:sym typeface="Wingdings 3" panose="05040102010807070707" pitchFamily="18" charset="2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>
                <a:solidFill>
                  <a:schemeClr val="tx2"/>
                </a:solidFill>
                <a:sym typeface="Wingdings 3" panose="05040102010807070707" pitchFamily="18" charset="2"/>
              </a:rPr>
              <a:t>	[H</a:t>
            </a:r>
            <a:r>
              <a:rPr lang="en-US" altLang="en-US" sz="2800" baseline="-25000" smtClean="0">
                <a:solidFill>
                  <a:schemeClr val="tx2"/>
                </a:solidFill>
                <a:sym typeface="Wingdings 3" panose="05040102010807070707" pitchFamily="18" charset="2"/>
              </a:rPr>
              <a:t>2 </a:t>
            </a:r>
            <a:r>
              <a:rPr lang="en-US" altLang="en-US" sz="2800" smtClean="0">
                <a:solidFill>
                  <a:schemeClr val="tx2"/>
                </a:solidFill>
                <a:sym typeface="Wingdings 3" panose="05040102010807070707" pitchFamily="18" charset="2"/>
              </a:rPr>
              <a:t>]= 3.1 x 10</a:t>
            </a:r>
            <a:r>
              <a:rPr lang="en-US" altLang="en-US" sz="2800" baseline="30000" smtClean="0">
                <a:solidFill>
                  <a:schemeClr val="tx2"/>
                </a:solidFill>
                <a:sym typeface="Wingdings 3" panose="05040102010807070707" pitchFamily="18" charset="2"/>
              </a:rPr>
              <a:t>-3 </a:t>
            </a:r>
            <a:r>
              <a:rPr lang="en-US" altLang="en-US" sz="2800" smtClean="0">
                <a:solidFill>
                  <a:schemeClr val="tx2"/>
                </a:solidFill>
                <a:sym typeface="Wingdings 3" panose="05040102010807070707" pitchFamily="18" charset="2"/>
              </a:rPr>
              <a:t> </a:t>
            </a:r>
            <a:endParaRPr lang="en-US" altLang="en-US" smtClean="0">
              <a:solidFill>
                <a:schemeClr val="tx2"/>
              </a:solidFill>
              <a:sym typeface="Wingdings 3" panose="05040102010807070707" pitchFamily="18" charset="2"/>
            </a:endParaRPr>
          </a:p>
          <a:p>
            <a:pPr algn="ctr" eaLnBrk="1" hangingPunct="1">
              <a:buFontTx/>
              <a:buNone/>
            </a:pPr>
            <a:r>
              <a:rPr lang="en-US" altLang="en-US" smtClean="0">
                <a:sym typeface="Wingdings 3" panose="05040102010807070707" pitchFamily="18" charset="2"/>
              </a:rPr>
              <a:t>	Calculate K</a:t>
            </a:r>
            <a:r>
              <a:rPr lang="en-US" altLang="en-US" baseline="-25000" smtClean="0">
                <a:sym typeface="Wingdings 3" panose="05040102010807070707" pitchFamily="18" charset="2"/>
              </a:rPr>
              <a:t>eq </a:t>
            </a:r>
            <a:r>
              <a:rPr lang="en-US" altLang="en-US" smtClean="0">
                <a:sym typeface="Wingdings 3" panose="05040102010807070707" pitchFamily="18" charset="2"/>
              </a:rPr>
              <a:t>for this reaction.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430</TotalTime>
  <Words>295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Black</vt:lpstr>
      <vt:lpstr>Arial</vt:lpstr>
      <vt:lpstr>Times New Roman</vt:lpstr>
      <vt:lpstr>Calibri</vt:lpstr>
      <vt:lpstr>Wingdings 3</vt:lpstr>
      <vt:lpstr>Mistral</vt:lpstr>
      <vt:lpstr>Monotype Corsiva</vt:lpstr>
      <vt:lpstr>Wingdings</vt:lpstr>
      <vt:lpstr>Fireworks</vt:lpstr>
      <vt:lpstr>EQUILIBRIUM</vt:lpstr>
      <vt:lpstr>Equilibrium:  The basics</vt:lpstr>
      <vt:lpstr>Equilibrium</vt:lpstr>
      <vt:lpstr>Equilibrium:  Keq</vt:lpstr>
      <vt:lpstr>Keq   in a graph…</vt:lpstr>
      <vt:lpstr>Keq</vt:lpstr>
      <vt:lpstr>The Keq Expression</vt:lpstr>
      <vt:lpstr>So what if…</vt:lpstr>
      <vt:lpstr>Equilibrium</vt:lpstr>
      <vt:lpstr>Equilibrium</vt:lpstr>
      <vt:lpstr>You Try it…</vt:lpstr>
    </vt:vector>
  </TitlesOfParts>
  <Company>NISD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</dc:title>
  <dc:creator>Northside ISD</dc:creator>
  <cp:lastModifiedBy>GARCIA, XAVIER</cp:lastModifiedBy>
  <cp:revision>12</cp:revision>
  <dcterms:created xsi:type="dcterms:W3CDTF">2010-05-12T13:44:02Z</dcterms:created>
  <dcterms:modified xsi:type="dcterms:W3CDTF">2018-03-19T16:04:41Z</dcterms:modified>
</cp:coreProperties>
</file>