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26"/>
  </p:handoutMasterIdLst>
  <p:sldIdLst>
    <p:sldId id="286" r:id="rId2"/>
    <p:sldId id="313" r:id="rId3"/>
    <p:sldId id="300" r:id="rId4"/>
    <p:sldId id="315" r:id="rId5"/>
    <p:sldId id="303" r:id="rId6"/>
    <p:sldId id="316" r:id="rId7"/>
    <p:sldId id="293" r:id="rId8"/>
    <p:sldId id="317" r:id="rId9"/>
    <p:sldId id="304" r:id="rId10"/>
    <p:sldId id="318" r:id="rId11"/>
    <p:sldId id="301" r:id="rId12"/>
    <p:sldId id="297" r:id="rId13"/>
    <p:sldId id="302" r:id="rId14"/>
    <p:sldId id="322" r:id="rId15"/>
    <p:sldId id="319" r:id="rId16"/>
    <p:sldId id="321" r:id="rId17"/>
    <p:sldId id="314" r:id="rId18"/>
    <p:sldId id="288" r:id="rId19"/>
    <p:sldId id="289" r:id="rId20"/>
    <p:sldId id="290" r:id="rId21"/>
    <p:sldId id="308" r:id="rId22"/>
    <p:sldId id="320" r:id="rId23"/>
    <p:sldId id="309" r:id="rId24"/>
    <p:sldId id="31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77FFABE6-4279-466B-A104-565ACEC79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80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C55E38-EFA0-4E0A-8F31-C58C1E7BE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07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1F2A4-B572-4423-905B-85E3A20A0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4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25AF3-22DE-44B4-8D19-8D4575A06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503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15303-133C-496A-B28F-1621D5F57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6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27A71-2D70-4B84-8133-E5032E67F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95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62EE7-DBE8-47C3-9548-EE644CFA1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46971-20EB-4894-99D0-57A0A0BF1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5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0827A-9CAB-4380-A095-C4682B8D7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7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9D1-67FE-47AB-A221-F822F98F6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7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3EF9F-1A49-45C0-A4F5-30FFE26EB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4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EE2A2-BA7A-4F78-879E-2DDCFABB8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50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7D3E7-B85F-4946-827A-2C3258BD3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1847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E127DE7-E2FF-4E45-A29A-188AF03100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video" Target="file:///C:\My%20Documents\Christy's%20Stuff\Teaching%20Stuff\00-01%20School%20Year\I%20P%20C\Lessons\Matter\Solid,%20Liquids,%20&amp;%20Gases\Charles'%20Law%20-%20cold.avi" TargetMode="External"/><Relationship Id="rId7" Type="http://schemas.openxmlformats.org/officeDocument/2006/relationships/image" Target="../media/image6.png"/><Relationship Id="rId2" Type="http://schemas.openxmlformats.org/officeDocument/2006/relationships/video" Target="file:///C:\My%20Documents\Christy's%20Stuff\Teaching%20Stuff\00-01%20School%20Year\I%20P%20C\Lessons\Matter\Solid,%20Liquids,%20&amp;%20Gases\Charles'%20Law%20-%20warm.avi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Relationship Id="rId9" Type="http://schemas.openxmlformats.org/officeDocument/2006/relationships/hyperlink" Target="http://www.chem.iastate.edu/group/Greenbowe/sections/projectfolder/flashfiles/gaslaw/charles_law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hhe.com/physsci/chemistry/essentialchemistry/flash/gasesv6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_I8Y-i4Ax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RIKGN3i0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iastate.edu/group/Greenbowe/sections/projectfolder/flashfiles/gaslaw/boyles_law_graph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intro.chem.okstate.edu/1314F00/Laboratory/GLP.htm" TargetMode="Externa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43000" y="381000"/>
            <a:ext cx="7672388" cy="51546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Unit 11: Gases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Gas Laws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(part 1)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72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142875" y="2130425"/>
          <a:ext cx="1584325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2245259" imgH="2480650" progId="MS_ClipArt_Gallery.5">
                  <p:embed/>
                </p:oleObj>
              </mc:Choice>
              <mc:Fallback>
                <p:oleObj name="Clip" r:id="rId3" imgW="2245259" imgH="248065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482" r="42999" b="78297"/>
                      <a:stretch>
                        <a:fillRect/>
                      </a:stretch>
                    </p:blipFill>
                    <p:spPr bwMode="auto">
                      <a:xfrm>
                        <a:off x="142875" y="2130425"/>
                        <a:ext cx="1584325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533400" y="3581400"/>
          <a:ext cx="790575" cy="305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5" imgW="430682" imgH="1429207" progId="MS_ClipArt_Gallery.5">
                  <p:embed/>
                </p:oleObj>
              </mc:Choice>
              <mc:Fallback>
                <p:oleObj name="Clip" r:id="rId5" imgW="430682" imgH="1429207" progId="MS_ClipArt_Gallery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790575" cy="305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28600" y="0"/>
            <a:ext cx="4748213" cy="2417763"/>
            <a:chOff x="1608" y="1878"/>
            <a:chExt cx="2991" cy="1523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2309" name="Line 4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5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5800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8790" name="Rectangle 6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457200" y="2286000"/>
            <a:ext cx="4572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000" b="1"/>
              <a:t>If PRESSURE stayed constant: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5181600" y="2209800"/>
            <a:ext cx="3754438" cy="2366963"/>
            <a:chOff x="2810" y="2229"/>
            <a:chExt cx="2546" cy="1636"/>
          </a:xfrm>
        </p:grpSpPr>
        <p:sp>
          <p:nvSpPr>
            <p:cNvPr id="12306" name="Oval 15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307" name="Object 16"/>
            <p:cNvGraphicFramePr>
              <a:graphicFrameLocks noChangeAspect="1"/>
            </p:cNvGraphicFramePr>
            <p:nvPr/>
          </p:nvGraphicFramePr>
          <p:xfrm>
            <a:off x="3100" y="2355"/>
            <a:ext cx="1965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name="Equation" r:id="rId5" imgW="558558" imgH="393529" progId="Equation.3">
                    <p:embed/>
                  </p:oleObj>
                </mc:Choice>
                <mc:Fallback>
                  <p:oleObj name="Equation" r:id="rId5" imgW="558558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" y="2355"/>
                          <a:ext cx="1965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4038600"/>
            <a:ext cx="3021013" cy="2668588"/>
            <a:chOff x="754" y="2175"/>
            <a:chExt cx="1750" cy="1743"/>
          </a:xfrm>
        </p:grpSpPr>
        <p:sp>
          <p:nvSpPr>
            <p:cNvPr id="12300" name="Text Box 18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V</a:t>
              </a:r>
              <a:endParaRPr lang="en-US" altLang="en-US" sz="1600"/>
            </a:p>
          </p:txBody>
        </p:sp>
        <p:sp>
          <p:nvSpPr>
            <p:cNvPr id="12301" name="Text Box 19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2800" b="1"/>
                <a:t>T</a:t>
              </a:r>
              <a:endParaRPr lang="en-US" altLang="en-US" sz="1600"/>
            </a:p>
          </p:txBody>
        </p:sp>
        <p:grpSp>
          <p:nvGrpSpPr>
            <p:cNvPr id="12302" name="Group 20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12303" name="Line 21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4" name="Line 22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Line 23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3581400" y="4572000"/>
            <a:ext cx="4953000" cy="1798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Temp.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increases,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volume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relationship</a:t>
            </a:r>
          </a:p>
        </p:txBody>
      </p:sp>
      <p:sp>
        <p:nvSpPr>
          <p:cNvPr id="12295" name="Text Box 25"/>
          <p:cNvSpPr txBox="1">
            <a:spLocks noChangeArrowheads="1"/>
          </p:cNvSpPr>
          <p:nvPr/>
        </p:nvSpPr>
        <p:spPr bwMode="auto">
          <a:xfrm>
            <a:off x="7924800" y="6491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Charles</a:t>
            </a:r>
          </a:p>
        </p:txBody>
      </p:sp>
      <p:grpSp>
        <p:nvGrpSpPr>
          <p:cNvPr id="12296" name="Group 29"/>
          <p:cNvGrpSpPr>
            <a:grpSpLocks/>
          </p:cNvGrpSpPr>
          <p:nvPr/>
        </p:nvGrpSpPr>
        <p:grpSpPr bwMode="auto">
          <a:xfrm>
            <a:off x="5257800" y="304800"/>
            <a:ext cx="3886200" cy="1676400"/>
            <a:chOff x="3312" y="192"/>
            <a:chExt cx="2448" cy="1056"/>
          </a:xfrm>
        </p:grpSpPr>
        <p:pic>
          <p:nvPicPr>
            <p:cNvPr id="12298" name="Charles' Law - warm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2"/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92"/>
              <a:ext cx="1344" cy="105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9" name="Charles' Law - cold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3"/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92"/>
              <a:ext cx="1253" cy="105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297" name="Rectangle 28"/>
          <p:cNvSpPr>
            <a:spLocks noChangeArrowheads="1"/>
          </p:cNvSpPr>
          <p:nvPr/>
        </p:nvSpPr>
        <p:spPr bwMode="auto">
          <a:xfrm>
            <a:off x="0" y="6583363"/>
            <a:ext cx="7151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hlinkClick r:id="rId9"/>
              </a:rPr>
              <a:t>http://www.chem.iastate.edu/group/Greenbowe/sections/projectfolder/flashfiles/gaslaw/charles_law.html</a:t>
            </a: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590800"/>
            <a:ext cx="9131300" cy="402748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0" y="2743200"/>
            <a:ext cx="3657600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V</a:t>
            </a:r>
            <a:r>
              <a:rPr lang="en-US" altLang="en-US" sz="3200" baseline="-25000"/>
              <a:t>1</a:t>
            </a:r>
            <a:r>
              <a:rPr lang="en-US" altLang="en-US" sz="3200"/>
              <a:t> = 473 cm</a:t>
            </a:r>
            <a:r>
              <a:rPr lang="en-US" altLang="en-US" sz="3200" baseline="30000"/>
              <a:t>3</a:t>
            </a:r>
            <a:endParaRPr lang="en-US" altLang="en-US" sz="3200"/>
          </a:p>
          <a:p>
            <a:pPr>
              <a:spcBef>
                <a:spcPct val="20000"/>
              </a:spcBef>
            </a:pPr>
            <a:r>
              <a:rPr lang="en-US" altLang="en-US" sz="3200"/>
              <a:t>T</a:t>
            </a:r>
            <a:r>
              <a:rPr lang="en-US" altLang="en-US" sz="3200" baseline="-25000"/>
              <a:t>1</a:t>
            </a:r>
            <a:r>
              <a:rPr lang="en-US" altLang="en-US" sz="3200"/>
              <a:t> = 309K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V</a:t>
            </a:r>
            <a:r>
              <a:rPr lang="en-US" altLang="en-US" sz="3200" baseline="-25000"/>
              <a:t>2</a:t>
            </a:r>
            <a:r>
              <a:rPr lang="en-US" altLang="en-US" sz="3200"/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T</a:t>
            </a:r>
            <a:r>
              <a:rPr lang="en-US" altLang="en-US" sz="3200" baseline="-25000"/>
              <a:t>2</a:t>
            </a:r>
            <a:r>
              <a:rPr lang="en-US" altLang="en-US" sz="3200"/>
              <a:t> = 94°C = 367K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778250" y="2667000"/>
            <a:ext cx="53657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4000"/>
              <a:t>V</a:t>
            </a:r>
            <a:r>
              <a:rPr lang="en-US" altLang="en-US" sz="4000" baseline="-25000"/>
              <a:t>1</a:t>
            </a:r>
            <a:r>
              <a:rPr lang="en-US" altLang="en-US" sz="4000"/>
              <a:t>/T</a:t>
            </a:r>
            <a:r>
              <a:rPr lang="en-US" altLang="en-US" sz="4000" baseline="-25000"/>
              <a:t>1</a:t>
            </a:r>
            <a:r>
              <a:rPr lang="en-US" altLang="en-US" sz="4000"/>
              <a:t> = </a:t>
            </a:r>
            <a:r>
              <a:rPr lang="en-US" altLang="en-US" sz="4000">
                <a:solidFill>
                  <a:srgbClr val="FF1313"/>
                </a:solidFill>
              </a:rPr>
              <a:t>V</a:t>
            </a:r>
            <a:r>
              <a:rPr lang="en-US" altLang="en-US" sz="4000" baseline="-25000">
                <a:solidFill>
                  <a:srgbClr val="FF1313"/>
                </a:solidFill>
              </a:rPr>
              <a:t>2</a:t>
            </a:r>
            <a:r>
              <a:rPr lang="en-US" altLang="en-US" sz="4000"/>
              <a:t>/T</a:t>
            </a:r>
            <a:r>
              <a:rPr lang="en-US" altLang="en-US" sz="4000" baseline="-25000"/>
              <a:t>2</a:t>
            </a:r>
          </a:p>
        </p:txBody>
      </p:sp>
      <p:sp>
        <p:nvSpPr>
          <p:cNvPr id="13317" name="Rectangle 6"/>
          <p:cNvSpPr>
            <a:spLocks noChangeArrowheads="1"/>
          </p:cNvSpPr>
          <p:nvPr>
            <p:ph type="body" idx="1"/>
          </p:nvPr>
        </p:nvSpPr>
        <p:spPr>
          <a:xfrm>
            <a:off x="228600" y="228600"/>
            <a:ext cx="8534400" cy="2155825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4400" b="1" smtClean="0">
                <a:solidFill>
                  <a:srgbClr val="000000"/>
                </a:solidFill>
              </a:rPr>
              <a:t>A gas occupies 473 cm</a:t>
            </a:r>
            <a:r>
              <a:rPr lang="en-US" altLang="en-US" sz="4400" b="1" baseline="30000" smtClean="0">
                <a:solidFill>
                  <a:srgbClr val="000000"/>
                </a:solidFill>
              </a:rPr>
              <a:t>3</a:t>
            </a:r>
            <a:r>
              <a:rPr lang="en-US" altLang="en-US" sz="4400" b="1" smtClean="0">
                <a:solidFill>
                  <a:srgbClr val="000000"/>
                </a:solidFill>
              </a:rPr>
              <a:t> at 309K. Find its volume at 94°C.  (watch units!) 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3786188" y="2590800"/>
            <a:ext cx="23812" cy="402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3778250" y="4343400"/>
            <a:ext cx="53657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 sz="3200" u="sng"/>
              <a:t>473 cm</a:t>
            </a:r>
            <a:r>
              <a:rPr lang="en-US" altLang="en-US" sz="3200" u="sng" baseline="30000"/>
              <a:t>3</a:t>
            </a:r>
            <a:r>
              <a:rPr lang="en-US" altLang="en-US" sz="3200" baseline="30000"/>
              <a:t>   </a:t>
            </a:r>
            <a:r>
              <a:rPr lang="en-US" altLang="en-US" sz="3200"/>
              <a:t>=   </a:t>
            </a:r>
            <a:r>
              <a:rPr lang="en-US" altLang="en-US" sz="3200" u="sng">
                <a:solidFill>
                  <a:srgbClr val="FF1313"/>
                </a:solidFill>
              </a:rPr>
              <a:t>V</a:t>
            </a:r>
            <a:r>
              <a:rPr lang="en-US" altLang="en-US" sz="2400" u="sng">
                <a:solidFill>
                  <a:srgbClr val="FF1313"/>
                </a:solidFill>
              </a:rPr>
              <a:t>2</a:t>
            </a:r>
          </a:p>
          <a:p>
            <a:pPr>
              <a:spcBef>
                <a:spcPct val="10000"/>
              </a:spcBef>
            </a:pPr>
            <a:r>
              <a:rPr lang="en-US" altLang="en-US" sz="3200"/>
              <a:t>  309K         367K</a:t>
            </a:r>
            <a:r>
              <a:rPr lang="en-US" altLang="en-US" sz="3200">
                <a:solidFill>
                  <a:srgbClr val="FF1313"/>
                </a:solidFill>
              </a:rPr>
              <a:t> </a:t>
            </a:r>
          </a:p>
          <a:p>
            <a:pPr>
              <a:spcBef>
                <a:spcPct val="60000"/>
              </a:spcBef>
            </a:pPr>
            <a:r>
              <a:rPr lang="en-US" altLang="en-US" sz="3200" b="1">
                <a:solidFill>
                  <a:srgbClr val="FFFF99"/>
                </a:solidFill>
              </a:rPr>
              <a:t>V</a:t>
            </a:r>
            <a:r>
              <a:rPr lang="en-US" altLang="en-US" sz="3200" b="1" baseline="-25000">
                <a:solidFill>
                  <a:srgbClr val="FFFF99"/>
                </a:solidFill>
              </a:rPr>
              <a:t>2</a:t>
            </a:r>
            <a:r>
              <a:rPr lang="en-US" altLang="en-US" sz="3200" b="1">
                <a:solidFill>
                  <a:srgbClr val="FFFF99"/>
                </a:solidFill>
              </a:rPr>
              <a:t> = 562 cm</a:t>
            </a:r>
            <a:r>
              <a:rPr lang="en-US" altLang="en-US" sz="3200" b="1" baseline="30000">
                <a:solidFill>
                  <a:srgbClr val="FFFF99"/>
                </a:solidFill>
              </a:rPr>
              <a:t>3</a:t>
            </a:r>
            <a:endParaRPr lang="en-US" altLang="en-US" sz="32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9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  <p:bldP spid="99332" grpId="0" autoUpdateAnimBg="0"/>
      <p:bldP spid="993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Gas Laws Simulation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28600" y="6521450"/>
            <a:ext cx="891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  <a:hlinkClick r:id="rId2"/>
              </a:rPr>
              <a:t>http://www.mhhe.com/physsci/chemistry/essentialchemistry/flash/gasesv6.swf  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62000" y="12954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http://</a:t>
            </a:r>
            <a:r>
              <a:rPr lang="en-US" altLang="en-US" sz="2400">
                <a:hlinkClick r:id="rId2"/>
              </a:rPr>
              <a:t>http://www.mhhe.com/physsci/chemistry/essentialchemistry/flash/gasesv6.swfof</a:t>
            </a:r>
            <a:r>
              <a:rPr lang="en-US" altLang="en-US" sz="2400">
                <a:hlinkClick r:id="rId2"/>
              </a:rPr>
              <a:t> Gas Laws</a:t>
            </a:r>
            <a:endParaRPr lang="en-US" altLang="en-US" sz="2400"/>
          </a:p>
        </p:txBody>
      </p:sp>
      <p:pic>
        <p:nvPicPr>
          <p:cNvPr id="14341" name="Picture 7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1" t="14516" r="31250" b="33871"/>
          <a:stretch>
            <a:fillRect/>
          </a:stretch>
        </p:blipFill>
        <p:spPr>
          <a:xfrm>
            <a:off x="2667000" y="2286000"/>
            <a:ext cx="3733800" cy="36210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2A97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5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 the equation only:</a:t>
            </a:r>
          </a:p>
        </p:txBody>
      </p:sp>
      <p:sp>
        <p:nvSpPr>
          <p:cNvPr id="15363" name="Rectangle 6"/>
          <p:cNvSpPr>
            <a:spLocks noChangeArrowheads="1"/>
          </p:cNvSpPr>
          <p:nvPr>
            <p:ph type="body" idx="1"/>
          </p:nvPr>
        </p:nvSpPr>
        <p:spPr>
          <a:xfrm>
            <a:off x="228600" y="838200"/>
            <a:ext cx="8610600" cy="1524000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3600" smtClean="0">
                <a:solidFill>
                  <a:srgbClr val="000000"/>
                </a:solidFill>
              </a:rPr>
              <a:t>A gas occupies 100. mL at 150. kPa.  Find its volume at 200. kPa. </a:t>
            </a:r>
          </a:p>
        </p:txBody>
      </p:sp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228600" y="29718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n-US" altLang="en-US" sz="3600">
                <a:solidFill>
                  <a:srgbClr val="000000"/>
                </a:solidFill>
              </a:rPr>
              <a:t>A sample of methane gas has a volume of 3.8 L at 5.00°C.  If the sample is heated to 86.0°C at a constant pressure, what would be the new volume?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248400" y="4724400"/>
            <a:ext cx="2743200" cy="1757363"/>
            <a:chOff x="2810" y="2229"/>
            <a:chExt cx="2546" cy="1636"/>
          </a:xfrm>
        </p:grpSpPr>
        <p:sp>
          <p:nvSpPr>
            <p:cNvPr id="15367" name="Oval 17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8" name="Object 18"/>
            <p:cNvGraphicFramePr>
              <a:graphicFrameLocks noChangeAspect="1"/>
            </p:cNvGraphicFramePr>
            <p:nvPr/>
          </p:nvGraphicFramePr>
          <p:xfrm>
            <a:off x="3100" y="2355"/>
            <a:ext cx="1965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Equation" r:id="rId3" imgW="558558" imgH="393529" progId="Equation.3">
                    <p:embed/>
                  </p:oleObj>
                </mc:Choice>
                <mc:Fallback>
                  <p:oleObj name="Equation" r:id="rId3" imgW="558558" imgH="393529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" y="2355"/>
                          <a:ext cx="1965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371" name="Oval 19"/>
          <p:cNvSpPr>
            <a:spLocks noChangeArrowheads="1"/>
          </p:cNvSpPr>
          <p:nvPr/>
        </p:nvSpPr>
        <p:spPr bwMode="auto">
          <a:xfrm>
            <a:off x="2133600" y="1981200"/>
            <a:ext cx="457200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4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4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 = P</a:t>
            </a:r>
            <a:r>
              <a:rPr lang="en-US" altLang="en-US" sz="4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4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Boyle's Law Demo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rgbClr val="58AB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53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 the equation only:</a:t>
            </a:r>
          </a:p>
        </p:txBody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>
          <a:xfrm>
            <a:off x="0" y="685800"/>
            <a:ext cx="9144000" cy="1524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A gas is measured to have a pressure of 2.0 atm, a volume of 500.0 mL and a temperature of 25</a:t>
            </a:r>
            <a:r>
              <a:rPr lang="en-US" altLang="en-US" sz="2800" baseline="30000" smtClean="0">
                <a:solidFill>
                  <a:srgbClr val="000000"/>
                </a:solidFill>
              </a:rPr>
              <a:t>o</a:t>
            </a:r>
            <a:r>
              <a:rPr lang="en-US" altLang="en-US" sz="2800" smtClean="0">
                <a:solidFill>
                  <a:srgbClr val="000000"/>
                </a:solidFill>
              </a:rPr>
              <a:t>C.  If its original volume was 750 mL and original temperature was 0.0 </a:t>
            </a:r>
            <a:r>
              <a:rPr lang="en-US" altLang="en-US" sz="2800" baseline="30000" smtClean="0">
                <a:solidFill>
                  <a:srgbClr val="000000"/>
                </a:solidFill>
              </a:rPr>
              <a:t>o</a:t>
            </a:r>
            <a:r>
              <a:rPr lang="en-US" altLang="en-US" sz="2800" smtClean="0">
                <a:solidFill>
                  <a:srgbClr val="000000"/>
                </a:solidFill>
              </a:rPr>
              <a:t>C, what was its original pressure?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038600"/>
            <a:ext cx="838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n-US" altLang="en-US" sz="3200">
                <a:solidFill>
                  <a:srgbClr val="000000"/>
                </a:solidFill>
              </a:rPr>
              <a:t>The pressure inside a sealed container is 97.9 kPa when the temperature is 298 K What will the pressure be if the temperature is 376 K?  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41638" y="2209800"/>
            <a:ext cx="4840287" cy="2417763"/>
            <a:chOff x="1853" y="1392"/>
            <a:chExt cx="3049" cy="1523"/>
          </a:xfrm>
        </p:grpSpPr>
        <p:sp>
          <p:nvSpPr>
            <p:cNvPr id="122890" name="Rectangle 10"/>
            <p:cNvSpPr>
              <a:spLocks noChangeArrowheads="1"/>
            </p:cNvSpPr>
            <p:nvPr/>
          </p:nvSpPr>
          <p:spPr bwMode="auto">
            <a:xfrm>
              <a:off x="1853" y="1392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 flipV="1">
              <a:off x="1853" y="1968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2832" y="1872"/>
              <a:ext cx="10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4400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22893" name="Rectangle 13"/>
            <p:cNvSpPr>
              <a:spLocks noChangeArrowheads="1"/>
            </p:cNvSpPr>
            <p:nvPr/>
          </p:nvSpPr>
          <p:spPr bwMode="auto">
            <a:xfrm>
              <a:off x="3610" y="1392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7421" name="Line 14"/>
            <p:cNvSpPr>
              <a:spLocks noChangeShapeType="1"/>
            </p:cNvSpPr>
            <p:nvPr/>
          </p:nvSpPr>
          <p:spPr bwMode="auto">
            <a:xfrm flipV="1">
              <a:off x="3725" y="1968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629400" y="5181600"/>
            <a:ext cx="2349500" cy="1441450"/>
            <a:chOff x="2810" y="2229"/>
            <a:chExt cx="2546" cy="1636"/>
          </a:xfrm>
        </p:grpSpPr>
        <p:sp>
          <p:nvSpPr>
            <p:cNvPr id="17415" name="Oval 16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7416" name="Object 17"/>
            <p:cNvGraphicFramePr>
              <a:graphicFrameLocks noChangeAspect="1"/>
            </p:cNvGraphicFramePr>
            <p:nvPr/>
          </p:nvGraphicFramePr>
          <p:xfrm>
            <a:off x="3120" y="2355"/>
            <a:ext cx="1926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2" name="Equation" r:id="rId3" imgW="545863" imgH="393529" progId="Equation.3">
                    <p:embed/>
                  </p:oleObj>
                </mc:Choice>
                <mc:Fallback>
                  <p:oleObj name="Equation" r:id="rId3" imgW="545863" imgH="393529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355"/>
                          <a:ext cx="1926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Charle's Law Demo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672388" cy="51546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Unit 11: Gases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Gas Laws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(part 2)</a:t>
            </a:r>
            <a:br>
              <a:rPr lang="en-US" sz="7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72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000000"/>
                </a:solidFill>
              </a:rPr>
              <a:t>Dalton’s Law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>
          <a:xfrm>
            <a:off x="2362200" y="990600"/>
            <a:ext cx="6161088" cy="2320925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The total pressure of a mixture of gases equals the sum of the partial pressures of the individual gases.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7975" y="3170238"/>
            <a:ext cx="6496050" cy="1008062"/>
            <a:chOff x="822" y="2321"/>
            <a:chExt cx="4839" cy="1054"/>
          </a:xfrm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>
              <a:off x="822" y="2321"/>
              <a:ext cx="4716" cy="10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915" y="2402"/>
              <a:ext cx="4746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5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r>
                <a:rPr lang="en-US" altLang="en-US" sz="5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en-US" sz="5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en-US" sz="5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+ </a:t>
              </a:r>
              <a:r>
                <a:rPr lang="en-US" altLang="en-US" sz="5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5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+ ...</a:t>
              </a:r>
            </a:p>
          </p:txBody>
        </p:sp>
      </p:grpSp>
      <p:pic>
        <p:nvPicPr>
          <p:cNvPr id="20485" name="Picture 7" descr="Da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0" t="4459" r="34016" b="48709"/>
          <a:stretch>
            <a:fillRect/>
          </a:stretch>
        </p:blipFill>
        <p:spPr bwMode="auto">
          <a:xfrm>
            <a:off x="381000" y="1143000"/>
            <a:ext cx="1582738" cy="17843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358900" y="4364038"/>
            <a:ext cx="73771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P</a:t>
            </a:r>
            <a:r>
              <a:rPr lang="en-US" altLang="en-US" sz="3600" b="1" i="1" baseline="-25000">
                <a:latin typeface="Times New Roman" panose="02020603050405020304" pitchFamily="18" charset="0"/>
              </a:rPr>
              <a:t>total</a:t>
            </a:r>
            <a:r>
              <a:rPr lang="en-US" altLang="en-US" sz="3600" b="1">
                <a:latin typeface="Times New Roman" panose="02020603050405020304" pitchFamily="18" charset="0"/>
              </a:rPr>
              <a:t>: total pressure of the mixture</a:t>
            </a:r>
          </a:p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P</a:t>
            </a:r>
            <a:r>
              <a:rPr lang="en-US" altLang="en-US" sz="3600" b="1" i="1" baseline="-25000">
                <a:latin typeface="Times New Roman" panose="02020603050405020304" pitchFamily="18" charset="0"/>
              </a:rPr>
              <a:t>1</a:t>
            </a:r>
            <a:r>
              <a:rPr lang="en-US" altLang="en-US" sz="3600" b="1">
                <a:latin typeface="Times New Roman" panose="02020603050405020304" pitchFamily="18" charset="0"/>
              </a:rPr>
              <a:t>: partial pressure of gas # 1</a:t>
            </a:r>
          </a:p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P</a:t>
            </a:r>
            <a:r>
              <a:rPr lang="en-US" altLang="en-US" sz="3600" b="1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3600" b="1">
                <a:latin typeface="Times New Roman" panose="02020603050405020304" pitchFamily="18" charset="0"/>
              </a:rPr>
              <a:t>: partial pressure of gas #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 </a:t>
            </a:r>
            <a:r>
              <a:rPr lang="en-US" altLang="en-US" sz="3200"/>
              <a:t>= ?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O2</a:t>
            </a:r>
            <a:r>
              <a:rPr lang="en-US" altLang="en-US" sz="3200"/>
              <a:t> = 91.7 kPa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H2O</a:t>
            </a:r>
            <a:r>
              <a:rPr lang="en-US" altLang="en-US" sz="3200"/>
              <a:t> = 2.72 kPa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011613" y="3325813"/>
            <a:ext cx="5132387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</a:t>
            </a:r>
            <a:r>
              <a:rPr lang="en-US" altLang="en-US" sz="3200"/>
              <a:t> = P</a:t>
            </a:r>
            <a:r>
              <a:rPr lang="en-US" altLang="en-US" sz="3200" baseline="-25000"/>
              <a:t>O2 </a:t>
            </a:r>
            <a:r>
              <a:rPr lang="en-US" altLang="en-US" sz="3200"/>
              <a:t>+ P</a:t>
            </a:r>
            <a:r>
              <a:rPr lang="en-US" altLang="en-US" sz="3200" baseline="-25000"/>
              <a:t>H2O</a:t>
            </a:r>
            <a:r>
              <a:rPr lang="en-US" altLang="en-US" sz="3200"/>
              <a:t> </a:t>
            </a:r>
          </a:p>
          <a:p>
            <a:pPr>
              <a:spcBef>
                <a:spcPct val="4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</a:t>
            </a:r>
            <a:r>
              <a:rPr lang="en-US" altLang="en-US" sz="3200"/>
              <a:t> = 91.7 kPa + 2.72 kPa</a:t>
            </a:r>
          </a:p>
          <a:p>
            <a:pPr>
              <a:spcBef>
                <a:spcPct val="4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</a:t>
            </a:r>
            <a:r>
              <a:rPr lang="en-US" altLang="en-US" sz="3200"/>
              <a:t> = 94.4 kPa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2390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Dalton’s Law</a:t>
            </a:r>
          </a:p>
        </p:txBody>
      </p:sp>
      <p:sp>
        <p:nvSpPr>
          <p:cNvPr id="21510" name="Rectangle 6"/>
          <p:cNvSpPr>
            <a:spLocks noChangeArrowheads="1"/>
          </p:cNvSpPr>
          <p:nvPr>
            <p:ph type="body" idx="1"/>
          </p:nvPr>
        </p:nvSpPr>
        <p:spPr>
          <a:xfrm>
            <a:off x="0" y="685800"/>
            <a:ext cx="8991600" cy="2438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3600" smtClean="0">
                <a:solidFill>
                  <a:srgbClr val="000000"/>
                </a:solidFill>
              </a:rPr>
              <a:t>A sample of oxygen is collected in a container over water. The partial pressures are 91.7 kPa of O</a:t>
            </a:r>
            <a:r>
              <a:rPr lang="en-US" altLang="en-US" sz="36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3600" smtClean="0">
                <a:solidFill>
                  <a:srgbClr val="000000"/>
                </a:solidFill>
              </a:rPr>
              <a:t>, and 2.72 kPa of H</a:t>
            </a:r>
            <a:r>
              <a:rPr lang="en-US" altLang="en-US" sz="36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3600" smtClean="0">
                <a:solidFill>
                  <a:srgbClr val="000000"/>
                </a:solidFill>
              </a:rPr>
              <a:t>O.  What total pressure is exerted by the mixture of gases?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78618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  <p:bldP spid="870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Preview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Solve for x:</a:t>
            </a:r>
          </a:p>
          <a:p>
            <a:pPr eaLnBrk="1" hangingPunct="1">
              <a:buFontTx/>
              <a:buNone/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6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(6)(10)   =    (3)(20)</a:t>
            </a:r>
          </a:p>
          <a:p>
            <a:pPr eaLnBrk="1" hangingPunct="1">
              <a:buFontTx/>
              <a:buNone/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      2			       x   </a:t>
            </a:r>
          </a:p>
          <a:p>
            <a:pPr eaLnBrk="1" hangingPunct="1">
              <a:buFontTx/>
              <a:buNone/>
              <a:defRPr/>
            </a:pPr>
            <a:endParaRPr lang="en-US" sz="6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95400" y="3429000"/>
            <a:ext cx="243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638800" y="3505200"/>
            <a:ext cx="243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371600" y="44958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120   =    60x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2   =     x  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6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352800" y="2895600"/>
            <a:ext cx="2438400" cy="990600"/>
            <a:chOff x="2112" y="1824"/>
            <a:chExt cx="1536" cy="624"/>
          </a:xfrm>
        </p:grpSpPr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448" y="1824"/>
              <a:ext cx="1200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5" name="Line 8"/>
            <p:cNvSpPr>
              <a:spLocks noChangeShapeType="1"/>
            </p:cNvSpPr>
            <p:nvPr/>
          </p:nvSpPr>
          <p:spPr bwMode="auto">
            <a:xfrm flipH="1">
              <a:off x="2112" y="1824"/>
              <a:ext cx="1296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N2</a:t>
            </a:r>
            <a:r>
              <a:rPr lang="en-US" altLang="en-US" sz="3200"/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total</a:t>
            </a:r>
            <a:r>
              <a:rPr lang="en-US" altLang="en-US" sz="3200"/>
              <a:t> = 2,100 torr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O2</a:t>
            </a:r>
            <a:r>
              <a:rPr lang="en-US" altLang="en-US" sz="3200"/>
              <a:t> = 712 torr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H2</a:t>
            </a:r>
            <a:r>
              <a:rPr lang="en-US" altLang="en-US" sz="3200"/>
              <a:t> = 545 torr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141663" y="3325813"/>
            <a:ext cx="6002337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total</a:t>
            </a:r>
            <a:r>
              <a:rPr lang="en-US" altLang="en-US" sz="3200"/>
              <a:t> = P</a:t>
            </a:r>
            <a:r>
              <a:rPr lang="en-US" altLang="en-US" sz="3200" baseline="-25000"/>
              <a:t>O2 </a:t>
            </a:r>
            <a:r>
              <a:rPr lang="en-US" altLang="en-US" sz="3200"/>
              <a:t>+ P</a:t>
            </a:r>
            <a:r>
              <a:rPr lang="en-US" altLang="en-US" sz="3200" baseline="-25000"/>
              <a:t>H2 </a:t>
            </a:r>
            <a:r>
              <a:rPr lang="en-US" altLang="en-US" sz="3200"/>
              <a:t>+ P</a:t>
            </a:r>
            <a:r>
              <a:rPr lang="en-US" altLang="en-US" sz="3200" baseline="-25000"/>
              <a:t>N2</a:t>
            </a:r>
            <a:r>
              <a:rPr lang="en-US" altLang="en-US" sz="3200"/>
              <a:t> </a:t>
            </a:r>
          </a:p>
          <a:p>
            <a:pPr>
              <a:spcBef>
                <a:spcPct val="40000"/>
              </a:spcBef>
            </a:pPr>
            <a:r>
              <a:rPr lang="en-US" altLang="en-US" sz="3200"/>
              <a:t>2,100 torr = 712 + 545 torr + P</a:t>
            </a:r>
            <a:r>
              <a:rPr lang="en-US" altLang="en-US" sz="3200" baseline="-25000"/>
              <a:t>N2</a:t>
            </a:r>
          </a:p>
          <a:p>
            <a:pPr>
              <a:spcBef>
                <a:spcPct val="40000"/>
              </a:spcBef>
            </a:pPr>
            <a:r>
              <a:rPr lang="en-US" altLang="en-US" sz="3200"/>
              <a:t>P</a:t>
            </a:r>
            <a:r>
              <a:rPr lang="en-US" altLang="en-US" sz="3200" baseline="-25000"/>
              <a:t>N2</a:t>
            </a:r>
            <a:r>
              <a:rPr lang="en-US" altLang="en-US" sz="3200"/>
              <a:t> = 843 torr</a:t>
            </a:r>
          </a:p>
        </p:txBody>
      </p:sp>
      <p:sp>
        <p:nvSpPr>
          <p:cNvPr id="22533" name="Rectangle 5"/>
          <p:cNvSpPr>
            <a:spLocks noChangeArrowheads="1"/>
          </p:cNvSpPr>
          <p:nvPr>
            <p:ph type="body" idx="1"/>
          </p:nvPr>
        </p:nvSpPr>
        <p:spPr>
          <a:xfrm>
            <a:off x="304800" y="762000"/>
            <a:ext cx="8839200" cy="2114550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3600" smtClean="0">
                <a:solidFill>
                  <a:srgbClr val="000000"/>
                </a:solidFill>
              </a:rPr>
              <a:t>A tank of gas contains 712 torr O</a:t>
            </a:r>
            <a:r>
              <a:rPr lang="en-US" altLang="en-US" sz="36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3600" smtClean="0">
                <a:solidFill>
                  <a:srgbClr val="000000"/>
                </a:solidFill>
              </a:rPr>
              <a:t>, 545 torr H</a:t>
            </a:r>
            <a:r>
              <a:rPr lang="en-US" altLang="en-US" sz="36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3600" smtClean="0">
                <a:solidFill>
                  <a:srgbClr val="000000"/>
                </a:solidFill>
              </a:rPr>
              <a:t>, and N</a:t>
            </a:r>
            <a:r>
              <a:rPr lang="en-US" altLang="en-US" sz="36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3600" smtClean="0">
                <a:solidFill>
                  <a:srgbClr val="000000"/>
                </a:solidFill>
              </a:rPr>
              <a:t>.  The total pressure is 2,100 torr.  What is the partial pressure of the nitrogen gas? 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14483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2390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Dalton’s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  <p:bldP spid="8806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2390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Ideal Gas Law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55600" y="3587750"/>
            <a:ext cx="8523288" cy="309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</a:rPr>
              <a:t>P = Pressure	 R = Universal </a:t>
            </a:r>
          </a:p>
          <a:p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</a:rPr>
              <a:t>V = Volume	        gas 								constant</a:t>
            </a:r>
          </a:p>
          <a:p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</a:rPr>
              <a:t>n= # of mol	 T =temperature</a:t>
            </a:r>
            <a:endParaRPr lang="en-US" altLang="en-US" sz="4400">
              <a:solidFill>
                <a:srgbClr val="000000"/>
              </a:solidFill>
              <a:latin typeface="DomCasual BT" pitchFamily="66" charset="0"/>
              <a:sym typeface="Symbol" panose="05050102010706020507" pitchFamily="18" charset="2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1219200" y="609600"/>
            <a:ext cx="5835650" cy="28082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9600" b="1">
                <a:solidFill>
                  <a:srgbClr val="000000"/>
                </a:solidFill>
              </a:rPr>
              <a:t>PV=nRT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2390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Ideal Gas Law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066800" y="3800475"/>
            <a:ext cx="7386638" cy="234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</a:rPr>
              <a:t>UNIVERSAL GAS CONSTANT</a:t>
            </a:r>
          </a:p>
          <a:p>
            <a:pPr algn="ctr"/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</a:rPr>
              <a:t>R=0.0821 L</a:t>
            </a:r>
            <a:r>
              <a:rPr lang="en-US" altLang="en-US" sz="4400">
                <a:solidFill>
                  <a:srgbClr val="000000"/>
                </a:solidFill>
                <a:latin typeface="DomCasual BT" pitchFamily="66" charset="0"/>
                <a:sym typeface="Symbol" panose="05050102010706020507" pitchFamily="18" charset="2"/>
              </a:rPr>
              <a:t>atm/molK</a:t>
            </a: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1219200" y="609600"/>
            <a:ext cx="5835650" cy="280828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9600" b="1">
                <a:solidFill>
                  <a:srgbClr val="000000"/>
                </a:solidFill>
              </a:rPr>
              <a:t>PV=nRT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3846513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0" y="2690813"/>
            <a:ext cx="3773488" cy="38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P = ? atm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n = 0.412 mol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T = 16°C = 289 K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V = 3.25 L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R = 0.0821</a:t>
            </a:r>
            <a:r>
              <a:rPr lang="en-US" altLang="en-US" sz="2400">
                <a:latin typeface="Arial Narrow" panose="020B0606020202030204" pitchFamily="34" charset="0"/>
              </a:rPr>
              <a:t>L</a:t>
            </a:r>
            <a:r>
              <a:rPr lang="en-US" altLang="en-US" sz="2400">
                <a:latin typeface="Arial Narrow" panose="020B0606020202030204" pitchFamily="34" charset="0"/>
                <a:sym typeface="Symbol" panose="05050102010706020507" pitchFamily="18" charset="2"/>
              </a:rPr>
              <a:t>atm/molK</a:t>
            </a:r>
            <a:endParaRPr lang="en-US" altLang="en-US" sz="4000">
              <a:solidFill>
                <a:schemeClr val="bg2"/>
              </a:solidFill>
              <a:latin typeface="DomCasual BT" pitchFamily="66" charset="0"/>
              <a:sym typeface="Symbol" panose="05050102010706020507" pitchFamily="18" charset="2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PV = nRT</a:t>
            </a:r>
          </a:p>
          <a:p>
            <a:pPr>
              <a:spcBef>
                <a:spcPct val="60000"/>
              </a:spcBef>
            </a:pPr>
            <a:r>
              <a:rPr lang="en-US" altLang="en-US" sz="3100"/>
              <a:t>P(3.25)=(0.412)(0.0821)(289)</a:t>
            </a:r>
            <a:endParaRPr lang="en-US" altLang="en-US" sz="3500"/>
          </a:p>
          <a:p>
            <a:pPr>
              <a:lnSpc>
                <a:spcPct val="70000"/>
              </a:lnSpc>
            </a:pPr>
            <a:r>
              <a:rPr lang="en-US" altLang="en-US" sz="3500"/>
              <a:t>      </a:t>
            </a:r>
            <a:r>
              <a:rPr lang="en-US" altLang="en-US" sz="2800">
                <a:latin typeface="Arial Narrow" panose="020B0606020202030204" pitchFamily="34" charset="0"/>
              </a:rPr>
              <a:t>L            mol    L</a:t>
            </a:r>
            <a:r>
              <a:rPr lang="en-US" altLang="en-US" sz="2800">
                <a:latin typeface="Arial Narrow" panose="020B0606020202030204" pitchFamily="34" charset="0"/>
                <a:sym typeface="Symbol" panose="05050102010706020507" pitchFamily="18" charset="2"/>
              </a:rPr>
              <a:t>atm/molK     </a:t>
            </a:r>
            <a:r>
              <a:rPr lang="en-US" altLang="en-US" sz="2800">
                <a:latin typeface="Arial Narrow" panose="020B0606020202030204" pitchFamily="34" charset="0"/>
              </a:rPr>
              <a:t>K</a:t>
            </a:r>
            <a:endParaRPr lang="en-US" altLang="en-US" sz="3900"/>
          </a:p>
          <a:p>
            <a:pPr>
              <a:spcBef>
                <a:spcPct val="60000"/>
              </a:spcBef>
            </a:pPr>
            <a:r>
              <a:rPr lang="en-US" altLang="en-US" sz="3500"/>
              <a:t>P = 3.01 atm</a:t>
            </a:r>
          </a:p>
          <a:p>
            <a:endParaRPr lang="en-US" altLang="en-US" sz="3500"/>
          </a:p>
        </p:txBody>
      </p:sp>
      <p:sp>
        <p:nvSpPr>
          <p:cNvPr id="25605" name="Rectangle 6"/>
          <p:cNvSpPr>
            <a:spLocks noChangeArrowheads="1"/>
          </p:cNvSpPr>
          <p:nvPr>
            <p:ph type="body" idx="1"/>
          </p:nvPr>
        </p:nvSpPr>
        <p:spPr>
          <a:xfrm>
            <a:off x="304800" y="152400"/>
            <a:ext cx="8097838" cy="1328738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3800" smtClean="0">
                <a:solidFill>
                  <a:srgbClr val="000000"/>
                </a:solidFill>
              </a:rPr>
              <a:t>Calculate the pressure in atmospheres of 0.412 mol of He at 16°C &amp; occupying 3.25 L. 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3786188" y="2698750"/>
            <a:ext cx="0" cy="383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10752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415925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0" y="2690813"/>
            <a:ext cx="3824288" cy="393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V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?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n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endParaRPr lang="en-US" altLang="en-US" sz="3500"/>
          </a:p>
          <a:p>
            <a:pPr>
              <a:spcBef>
                <a:spcPct val="20000"/>
              </a:spcBef>
            </a:pPr>
            <a:r>
              <a:rPr lang="en-US" altLang="en-US" sz="3500"/>
              <a:t>T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25°C = 298 K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P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104.5 kPa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R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8.31</a:t>
            </a:r>
            <a:r>
              <a:rPr lang="en-US" altLang="en-US" sz="2400">
                <a:latin typeface="Arial Narrow" panose="020B0606020202030204" pitchFamily="34" charset="0"/>
              </a:rPr>
              <a:t>L</a:t>
            </a:r>
            <a:r>
              <a:rPr lang="en-US" altLang="en-US" sz="2400">
                <a:latin typeface="Arial Narrow" panose="020B0606020202030204" pitchFamily="34" charset="0"/>
                <a:sym typeface="Symbol" panose="05050102010706020507" pitchFamily="18" charset="2"/>
              </a:rPr>
              <a:t>kPa/molK</a:t>
            </a:r>
          </a:p>
        </p:txBody>
      </p:sp>
      <p:sp>
        <p:nvSpPr>
          <p:cNvPr id="26628" name="Rectangle 5"/>
          <p:cNvSpPr>
            <a:spLocks noChangeArrowheads="1"/>
          </p:cNvSpPr>
          <p:nvPr>
            <p:ph type="body" idx="1"/>
          </p:nvPr>
        </p:nvSpPr>
        <p:spPr>
          <a:xfrm>
            <a:off x="381000" y="228600"/>
            <a:ext cx="8382000" cy="1427163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4200" smtClean="0">
                <a:solidFill>
                  <a:srgbClr val="000000"/>
                </a:solidFill>
              </a:rPr>
              <a:t>Find the volume of 2.7 mol of O</a:t>
            </a:r>
            <a:r>
              <a:rPr lang="en-US" altLang="en-US" sz="4200" baseline="-25000" smtClean="0">
                <a:solidFill>
                  <a:srgbClr val="000000"/>
                </a:solidFill>
              </a:rPr>
              <a:t>2</a:t>
            </a:r>
            <a:r>
              <a:rPr lang="en-US" altLang="en-US" sz="4200" smtClean="0">
                <a:solidFill>
                  <a:srgbClr val="000000"/>
                </a:solidFill>
              </a:rPr>
              <a:t> at 25°C and 104.5 kPa. 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3786188" y="2698750"/>
            <a:ext cx="0" cy="415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838200" y="3962400"/>
            <a:ext cx="20272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/>
              <a:t>= 2.7 mol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3778250" y="2690813"/>
            <a:ext cx="53657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WORK:</a:t>
            </a:r>
          </a:p>
          <a:p>
            <a:pPr>
              <a:spcBef>
                <a:spcPct val="20000"/>
              </a:spcBef>
            </a:pPr>
            <a:endParaRPr lang="en-US" altLang="en-US" sz="3500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3798888" y="3505200"/>
            <a:ext cx="5345112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500"/>
              <a:t>PV = nRT</a:t>
            </a:r>
          </a:p>
          <a:p>
            <a:pPr>
              <a:spcBef>
                <a:spcPct val="20000"/>
              </a:spcBef>
            </a:pPr>
            <a:endParaRPr lang="en-US" altLang="en-US" sz="3500"/>
          </a:p>
          <a:p>
            <a:pPr>
              <a:spcBef>
                <a:spcPct val="20000"/>
              </a:spcBef>
            </a:pPr>
            <a:r>
              <a:rPr lang="en-US" altLang="en-US" sz="3100"/>
              <a:t>(104.5)V=(2.7)  (8.315)  (298)</a:t>
            </a:r>
            <a:endParaRPr lang="en-US" altLang="en-US" sz="3500"/>
          </a:p>
          <a:p>
            <a:pPr>
              <a:lnSpc>
                <a:spcPct val="70000"/>
              </a:lnSpc>
            </a:pPr>
            <a:r>
              <a:rPr lang="en-US" altLang="en-US" sz="3500"/>
              <a:t>   </a:t>
            </a:r>
            <a:r>
              <a:rPr lang="en-US" altLang="en-US" sz="2800">
                <a:latin typeface="Arial Narrow" panose="020B0606020202030204" pitchFamily="34" charset="0"/>
              </a:rPr>
              <a:t>kPa             mol  </a:t>
            </a:r>
            <a:r>
              <a:rPr lang="en-US" altLang="en-US" sz="2400">
                <a:latin typeface="Arial Narrow" panose="020B0606020202030204" pitchFamily="34" charset="0"/>
              </a:rPr>
              <a:t>L</a:t>
            </a:r>
            <a:r>
              <a:rPr lang="en-US" altLang="en-US" sz="2400">
                <a:latin typeface="Arial Narrow" panose="020B0606020202030204" pitchFamily="34" charset="0"/>
                <a:sym typeface="Symbol" panose="05050102010706020507" pitchFamily="18" charset="2"/>
              </a:rPr>
              <a:t>kPa/molK</a:t>
            </a:r>
            <a:r>
              <a:rPr lang="en-US" altLang="en-US" sz="2800">
                <a:latin typeface="Arial Narrow" panose="020B0606020202030204" pitchFamily="34" charset="0"/>
                <a:sym typeface="Symbol" panose="05050102010706020507" pitchFamily="18" charset="2"/>
              </a:rPr>
              <a:t>     </a:t>
            </a:r>
            <a:r>
              <a:rPr lang="en-US" altLang="en-US" sz="2800">
                <a:latin typeface="Arial Narrow" panose="020B0606020202030204" pitchFamily="34" charset="0"/>
              </a:rPr>
              <a:t>K</a:t>
            </a:r>
          </a:p>
          <a:p>
            <a:pPr>
              <a:lnSpc>
                <a:spcPct val="70000"/>
              </a:lnSpc>
            </a:pPr>
            <a:endParaRPr lang="en-US" altLang="en-US" sz="3900"/>
          </a:p>
          <a:p>
            <a:pPr>
              <a:spcBef>
                <a:spcPct val="20000"/>
              </a:spcBef>
            </a:pPr>
            <a:r>
              <a:rPr lang="en-US" altLang="en-US" sz="3500"/>
              <a:t>V = 63 L</a:t>
            </a:r>
            <a:endParaRPr lang="en-US" altLang="en-US" sz="3500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52" grpId="0" autoUpdateAnimBg="0"/>
      <p:bldP spid="10855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Combined Gas Law</a:t>
            </a:r>
          </a:p>
        </p:txBody>
      </p: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2209800" y="1524000"/>
            <a:ext cx="4748213" cy="2417763"/>
            <a:chOff x="1608" y="1878"/>
            <a:chExt cx="2991" cy="1523"/>
          </a:xfrm>
        </p:grpSpPr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30" name="Line 11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2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5800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33" name="Line 14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1295400" y="5486400"/>
            <a:ext cx="704691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5800" b="1">
                <a:solidFill>
                  <a:schemeClr val="bg1"/>
                </a:solidFill>
              </a:rPr>
              <a:t>P</a:t>
            </a:r>
            <a:r>
              <a:rPr lang="en-US" altLang="en-US" sz="5800" b="1" baseline="-25000">
                <a:solidFill>
                  <a:schemeClr val="bg1"/>
                </a:solidFill>
              </a:rPr>
              <a:t>1</a:t>
            </a:r>
            <a:r>
              <a:rPr lang="en-US" altLang="en-US" sz="5800" b="1">
                <a:solidFill>
                  <a:schemeClr val="bg1"/>
                </a:solidFill>
              </a:rPr>
              <a:t>V</a:t>
            </a:r>
            <a:r>
              <a:rPr lang="en-US" altLang="en-US" sz="5800" b="1" baseline="-25000">
                <a:solidFill>
                  <a:schemeClr val="bg1"/>
                </a:solidFill>
              </a:rPr>
              <a:t>1</a:t>
            </a:r>
            <a:r>
              <a:rPr lang="en-US" altLang="en-US" sz="5800" b="1">
                <a:solidFill>
                  <a:schemeClr val="bg1"/>
                </a:solidFill>
              </a:rPr>
              <a:t>T</a:t>
            </a:r>
            <a:r>
              <a:rPr lang="en-US" altLang="en-US" sz="5800" b="1" baseline="-25000">
                <a:solidFill>
                  <a:schemeClr val="bg1"/>
                </a:solidFill>
              </a:rPr>
              <a:t>2 </a:t>
            </a:r>
            <a:r>
              <a:rPr lang="en-US" altLang="en-US" sz="5800" b="1">
                <a:solidFill>
                  <a:schemeClr val="bg1"/>
                </a:solidFill>
              </a:rPr>
              <a:t>=</a:t>
            </a:r>
            <a:r>
              <a:rPr lang="en-US" altLang="en-US" sz="5800" b="1" baseline="-25000">
                <a:solidFill>
                  <a:schemeClr val="bg1"/>
                </a:solidFill>
              </a:rPr>
              <a:t> </a:t>
            </a:r>
            <a:r>
              <a:rPr lang="en-US" altLang="en-US" sz="5800" b="1">
                <a:solidFill>
                  <a:schemeClr val="bg1"/>
                </a:solidFill>
              </a:rPr>
              <a:t>P</a:t>
            </a:r>
            <a:r>
              <a:rPr lang="en-US" altLang="en-US" sz="5800" b="1" baseline="-25000">
                <a:solidFill>
                  <a:schemeClr val="bg1"/>
                </a:solidFill>
              </a:rPr>
              <a:t>2</a:t>
            </a:r>
            <a:r>
              <a:rPr lang="en-US" altLang="en-US" sz="5800" b="1">
                <a:solidFill>
                  <a:schemeClr val="bg1"/>
                </a:solidFill>
              </a:rPr>
              <a:t>V</a:t>
            </a:r>
            <a:r>
              <a:rPr lang="en-US" altLang="en-US" sz="5800" b="1" baseline="-25000">
                <a:solidFill>
                  <a:schemeClr val="bg1"/>
                </a:solidFill>
              </a:rPr>
              <a:t>2</a:t>
            </a:r>
            <a:r>
              <a:rPr lang="en-US" altLang="en-US" sz="5800" b="1">
                <a:solidFill>
                  <a:schemeClr val="bg1"/>
                </a:solidFill>
              </a:rPr>
              <a:t>T</a:t>
            </a:r>
            <a:r>
              <a:rPr lang="en-US" altLang="en-US" sz="5800" b="1" baseline="-25000">
                <a:solidFill>
                  <a:schemeClr val="bg1"/>
                </a:solidFill>
              </a:rPr>
              <a:t>1</a:t>
            </a:r>
            <a:endParaRPr lang="en-US" altLang="en-US" sz="5800" b="1">
              <a:solidFill>
                <a:schemeClr val="bg1"/>
              </a:solidFill>
            </a:endParaRPr>
          </a:p>
        </p:txBody>
      </p:sp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3886200" y="3962400"/>
            <a:ext cx="182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1"/>
              <a:t>OR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810000" y="2362200"/>
            <a:ext cx="1447800" cy="762000"/>
            <a:chOff x="2112" y="1824"/>
            <a:chExt cx="1536" cy="624"/>
          </a:xfrm>
        </p:grpSpPr>
        <p:sp>
          <p:nvSpPr>
            <p:cNvPr id="5127" name="Line 21"/>
            <p:cNvSpPr>
              <a:spLocks noChangeShapeType="1"/>
            </p:cNvSpPr>
            <p:nvPr/>
          </p:nvSpPr>
          <p:spPr bwMode="auto">
            <a:xfrm>
              <a:off x="2448" y="1824"/>
              <a:ext cx="1200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8" name="Line 22"/>
            <p:cNvSpPr>
              <a:spLocks noChangeShapeType="1"/>
            </p:cNvSpPr>
            <p:nvPr/>
          </p:nvSpPr>
          <p:spPr bwMode="auto">
            <a:xfrm flipH="1">
              <a:off x="2112" y="1824"/>
              <a:ext cx="1296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ounded Rectangle 10"/>
          <p:cNvSpPr>
            <a:spLocks noChangeArrowheads="1"/>
          </p:cNvSpPr>
          <p:nvPr/>
        </p:nvSpPr>
        <p:spPr bwMode="auto">
          <a:xfrm>
            <a:off x="5562600" y="4572000"/>
            <a:ext cx="3200400" cy="190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147" name="Rounded Rectangle 9"/>
          <p:cNvSpPr>
            <a:spLocks noChangeArrowheads="1"/>
          </p:cNvSpPr>
          <p:nvPr/>
        </p:nvSpPr>
        <p:spPr bwMode="auto">
          <a:xfrm>
            <a:off x="609600" y="4343400"/>
            <a:ext cx="2133600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3048000"/>
            <a:ext cx="8763000" cy="3554413"/>
            <a:chOff x="720" y="816"/>
            <a:chExt cx="4896" cy="2239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720" y="816"/>
              <a:ext cx="4896" cy="2239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360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To compare volumes of gases, scientists use standard conditions:</a:t>
              </a:r>
              <a:endPara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  <a:p>
              <a:pPr marL="342900" indent="-342900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	    0°C			      	   </a:t>
              </a:r>
              <a:r>
                <a:rPr lang="en-US" sz="40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273 K</a:t>
              </a:r>
              <a:endPara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  <a:p>
              <a:pPr marL="342900" indent="-342900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	  1 </a:t>
              </a:r>
              <a:r>
                <a:rPr lang="en-US" sz="40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atm</a:t>
              </a: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	       	      </a:t>
              </a:r>
              <a:r>
                <a:rPr lang="en-US" sz="40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101.325 </a:t>
              </a:r>
              <a:r>
                <a:rPr lang="en-US" sz="4000" dirty="0" err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kPa</a:t>
              </a:r>
              <a:endPara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2380" y="1968"/>
              <a:ext cx="1189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7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-OR-</a:t>
              </a:r>
              <a:endParaRPr lang="en-US" sz="8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</p:grp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2057400" y="990600"/>
            <a:ext cx="4776788" cy="1989138"/>
          </a:xfrm>
          <a:prstGeom prst="star24">
            <a:avLst>
              <a:gd name="adj" fmla="val 44037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0">
                <a:solidFill>
                  <a:srgbClr val="000000"/>
                </a:solidFill>
                <a:latin typeface="DomCasual BT" pitchFamily="66" charset="0"/>
              </a:rPr>
              <a:t>STP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REMEMBER: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540000"/>
            <a:ext cx="9131300" cy="431800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0" y="2532063"/>
            <a:ext cx="3775075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GIVEN: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V</a:t>
            </a:r>
            <a:r>
              <a:rPr lang="en-US" altLang="en-US" sz="3500" baseline="-25000"/>
              <a:t>1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7.84 mL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P</a:t>
            </a:r>
            <a:r>
              <a:rPr lang="en-US" altLang="en-US" sz="3500" baseline="-25000"/>
              <a:t>1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71.8 kPa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T</a:t>
            </a:r>
            <a:r>
              <a:rPr lang="en-US" altLang="en-US" sz="3500" baseline="-25000"/>
              <a:t>1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298 K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V</a:t>
            </a:r>
            <a:r>
              <a:rPr lang="en-US" altLang="en-US" sz="3500" baseline="-25000"/>
              <a:t>2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?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P</a:t>
            </a:r>
            <a:r>
              <a:rPr lang="en-US" altLang="en-US" sz="3500" baseline="-25000"/>
              <a:t>2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101.325 kPa</a:t>
            </a:r>
          </a:p>
          <a:p>
            <a:pPr>
              <a:spcBef>
                <a:spcPct val="15000"/>
              </a:spcBef>
            </a:pPr>
            <a:r>
              <a:rPr lang="en-US" altLang="en-US" sz="3500"/>
              <a:t>T</a:t>
            </a:r>
            <a:r>
              <a:rPr lang="en-US" altLang="en-US" sz="3500" baseline="-25000"/>
              <a:t>2</a:t>
            </a:r>
            <a:r>
              <a:rPr lang="en-US" altLang="en-US" sz="2100"/>
              <a:t> </a:t>
            </a:r>
            <a:r>
              <a:rPr lang="en-US" altLang="en-US" sz="3500"/>
              <a:t>=</a:t>
            </a:r>
            <a:r>
              <a:rPr lang="en-US" altLang="en-US" sz="2100"/>
              <a:t> </a:t>
            </a:r>
            <a:r>
              <a:rPr lang="en-US" altLang="en-US" sz="3500"/>
              <a:t>273 K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778250" y="2532063"/>
            <a:ext cx="5365750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500"/>
              <a:t>P</a:t>
            </a:r>
            <a:r>
              <a:rPr lang="en-US" altLang="en-US" sz="3500" baseline="-25000"/>
              <a:t>1</a:t>
            </a:r>
            <a:r>
              <a:rPr lang="en-US" altLang="en-US" sz="3500"/>
              <a:t>V</a:t>
            </a:r>
            <a:r>
              <a:rPr lang="en-US" altLang="en-US" sz="3500" baseline="-25000"/>
              <a:t>1</a:t>
            </a:r>
            <a:r>
              <a:rPr lang="en-US" altLang="en-US" sz="3500"/>
              <a:t>/T</a:t>
            </a:r>
            <a:r>
              <a:rPr lang="en-US" altLang="en-US" sz="3500" baseline="-25000"/>
              <a:t>1</a:t>
            </a:r>
            <a:r>
              <a:rPr lang="en-US" altLang="en-US" sz="3500"/>
              <a:t> = P</a:t>
            </a:r>
            <a:r>
              <a:rPr lang="en-US" altLang="en-US" sz="3500" baseline="-25000"/>
              <a:t>2</a:t>
            </a:r>
            <a:r>
              <a:rPr lang="en-US" altLang="en-US" sz="3500">
                <a:solidFill>
                  <a:srgbClr val="FF1313"/>
                </a:solidFill>
              </a:rPr>
              <a:t>V</a:t>
            </a:r>
            <a:r>
              <a:rPr lang="en-US" altLang="en-US" sz="3500" baseline="-25000">
                <a:solidFill>
                  <a:srgbClr val="FF1313"/>
                </a:solidFill>
              </a:rPr>
              <a:t>2</a:t>
            </a:r>
            <a:r>
              <a:rPr lang="en-US" altLang="en-US" sz="3500">
                <a:solidFill>
                  <a:srgbClr val="FF1313"/>
                </a:solidFill>
              </a:rPr>
              <a:t>/</a:t>
            </a:r>
            <a:r>
              <a:rPr lang="en-US" altLang="en-US" sz="3500"/>
              <a:t>T</a:t>
            </a:r>
            <a:r>
              <a:rPr lang="en-US" altLang="en-US" sz="3500" baseline="-25000"/>
              <a:t>2</a:t>
            </a:r>
          </a:p>
          <a:p>
            <a:pPr>
              <a:spcBef>
                <a:spcPct val="80000"/>
              </a:spcBef>
            </a:pPr>
            <a:r>
              <a:rPr lang="en-US" altLang="en-US" sz="3100"/>
              <a:t>(71.8 kPa)(7.84 mL)/(298 K)</a:t>
            </a:r>
          </a:p>
          <a:p>
            <a:pPr algn="r">
              <a:spcBef>
                <a:spcPct val="30000"/>
              </a:spcBef>
            </a:pPr>
            <a:r>
              <a:rPr lang="en-US" altLang="en-US" sz="3100"/>
              <a:t>=(101.325 kPa)</a:t>
            </a:r>
            <a:r>
              <a:rPr lang="en-US" altLang="en-US" sz="3100" baseline="-25000"/>
              <a:t> </a:t>
            </a:r>
            <a:r>
              <a:rPr lang="en-US" altLang="en-US" sz="3100">
                <a:solidFill>
                  <a:srgbClr val="FF1313"/>
                </a:solidFill>
              </a:rPr>
              <a:t>V</a:t>
            </a:r>
            <a:r>
              <a:rPr lang="en-US" altLang="en-US" sz="3100" baseline="-25000">
                <a:solidFill>
                  <a:srgbClr val="FF1313"/>
                </a:solidFill>
              </a:rPr>
              <a:t>2</a:t>
            </a:r>
            <a:r>
              <a:rPr lang="en-US" altLang="en-US" sz="3100" baseline="-25000"/>
              <a:t> </a:t>
            </a:r>
            <a:r>
              <a:rPr lang="en-US" altLang="en-US" sz="3100"/>
              <a:t>/(273 K)</a:t>
            </a:r>
            <a:endParaRPr lang="en-US" altLang="en-US" sz="3500"/>
          </a:p>
          <a:p>
            <a:pPr>
              <a:spcBef>
                <a:spcPct val="80000"/>
              </a:spcBef>
            </a:pPr>
            <a:r>
              <a:rPr lang="en-US" altLang="en-US" sz="3500" b="1">
                <a:solidFill>
                  <a:srgbClr val="FFFF99"/>
                </a:solidFill>
              </a:rPr>
              <a:t>V</a:t>
            </a:r>
            <a:r>
              <a:rPr lang="en-US" altLang="en-US" sz="3500" b="1" baseline="-25000">
                <a:solidFill>
                  <a:srgbClr val="FFFF99"/>
                </a:solidFill>
              </a:rPr>
              <a:t>2</a:t>
            </a:r>
            <a:r>
              <a:rPr lang="en-US" altLang="en-US" sz="3500" b="1">
                <a:solidFill>
                  <a:srgbClr val="FFFF99"/>
                </a:solidFill>
              </a:rPr>
              <a:t> = 5.09 mL</a:t>
            </a:r>
            <a:endParaRPr lang="en-US" altLang="en-US" sz="3500">
              <a:solidFill>
                <a:srgbClr val="FFFF99"/>
              </a:solidFill>
            </a:endParaRPr>
          </a:p>
          <a:p>
            <a:endParaRPr lang="en-US" altLang="en-US" sz="3500"/>
          </a:p>
        </p:txBody>
      </p:sp>
      <p:sp>
        <p:nvSpPr>
          <p:cNvPr id="7173" name="Rectangle 6"/>
          <p:cNvSpPr>
            <a:spLocks noChangeArrowheads="1"/>
          </p:cNvSpPr>
          <p:nvPr>
            <p:ph type="body" idx="1"/>
          </p:nvPr>
        </p:nvSpPr>
        <p:spPr>
          <a:xfrm>
            <a:off x="609600" y="0"/>
            <a:ext cx="8058150" cy="1427163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4200" smtClean="0">
                <a:solidFill>
                  <a:srgbClr val="000000"/>
                </a:solidFill>
              </a:rPr>
              <a:t>A gas occupies 7.84 mL at 71.8 kPa &amp; 298 K.  Find its volume at STP. 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3786188" y="2540000"/>
            <a:ext cx="0" cy="431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0" y="31003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  <p:bldP spid="10138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3124200" y="0"/>
            <a:ext cx="4748213" cy="2417763"/>
            <a:chOff x="1608" y="1878"/>
            <a:chExt cx="2991" cy="1523"/>
          </a:xfrm>
        </p:grpSpPr>
        <p:sp>
          <p:nvSpPr>
            <p:cNvPr id="114692" name="Rectangle 4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8208" name="Line 5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5800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4695" name="Rectangle 7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8211" name="Line 8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8610600" cy="3962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If TEMPERATURE stayed constant: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04800" y="3962400"/>
            <a:ext cx="3011488" cy="2641600"/>
            <a:chOff x="877" y="2245"/>
            <a:chExt cx="1897" cy="1664"/>
          </a:xfrm>
        </p:grpSpPr>
        <p:sp>
          <p:nvSpPr>
            <p:cNvPr id="8202" name="Line 35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36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Arc 37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T0" fmla="*/ 0 w 21600"/>
                <a:gd name="T1" fmla="*/ 0 h 21583"/>
                <a:gd name="T2" fmla="*/ 5 w 21600"/>
                <a:gd name="T3" fmla="*/ 3 h 21583"/>
                <a:gd name="T4" fmla="*/ 0 w 21600"/>
                <a:gd name="T5" fmla="*/ 3 h 2158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83"/>
                <a:gd name="T11" fmla="*/ 21600 w 21600"/>
                <a:gd name="T12" fmla="*/ 21583 h 215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lnTo>
                    <a:pt x="866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Text Box 38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P</a:t>
              </a:r>
              <a:endParaRPr lang="en-US" altLang="en-US" sz="1600"/>
            </a:p>
          </p:txBody>
        </p:sp>
        <p:sp>
          <p:nvSpPr>
            <p:cNvPr id="8206" name="Text Box 39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2800" b="1"/>
                <a:t>V</a:t>
              </a:r>
              <a:endParaRPr lang="en-US" altLang="en-US" sz="1600"/>
            </a:p>
          </p:txBody>
        </p:sp>
      </p:grp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3962400" y="4343400"/>
            <a:ext cx="4953000" cy="228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volume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increases,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pressure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Inverse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(indirect) relationship</a:t>
            </a:r>
          </a:p>
        </p:txBody>
      </p:sp>
      <p:sp>
        <p:nvSpPr>
          <p:cNvPr id="8198" name="Oval 44"/>
          <p:cNvSpPr>
            <a:spLocks noChangeArrowheads="1"/>
          </p:cNvSpPr>
          <p:nvPr/>
        </p:nvSpPr>
        <p:spPr bwMode="auto">
          <a:xfrm>
            <a:off x="2133600" y="2895600"/>
            <a:ext cx="5857875" cy="1524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66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66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 = P</a:t>
            </a:r>
            <a:r>
              <a:rPr lang="en-US" altLang="en-US" sz="66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66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199" name="Text Box 45"/>
          <p:cNvSpPr txBox="1">
            <a:spLocks noChangeArrowheads="1"/>
          </p:cNvSpPr>
          <p:nvPr/>
        </p:nvSpPr>
        <p:spPr bwMode="auto">
          <a:xfrm>
            <a:off x="7924800" y="6491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Boyles</a:t>
            </a:r>
          </a:p>
        </p:txBody>
      </p:sp>
      <p:pic>
        <p:nvPicPr>
          <p:cNvPr id="8200" name="Picture 47" descr="lung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52400"/>
            <a:ext cx="2095500" cy="2055813"/>
          </a:xfrm>
          <a:noFill/>
        </p:spPr>
      </p:pic>
      <p:sp>
        <p:nvSpPr>
          <p:cNvPr id="8201" name="Rectangle 50"/>
          <p:cNvSpPr>
            <a:spLocks noChangeArrowheads="1"/>
          </p:cNvSpPr>
          <p:nvPr/>
        </p:nvSpPr>
        <p:spPr bwMode="auto">
          <a:xfrm>
            <a:off x="0" y="6583363"/>
            <a:ext cx="7572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hlinkClick r:id="rId3"/>
              </a:rPr>
              <a:t>http://www.chem.iastate.edu/group/Greenbowe/sections/projectfolder/flashfiles/gaslaw/boyles_law_graph.html</a:t>
            </a: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971800"/>
            <a:ext cx="9131300" cy="364648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3124200"/>
            <a:ext cx="3773488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P</a:t>
            </a:r>
            <a:r>
              <a:rPr lang="en-US" altLang="en-US" sz="3600" baseline="-25000"/>
              <a:t>1</a:t>
            </a:r>
            <a:r>
              <a:rPr lang="en-US" altLang="en-US" sz="3600"/>
              <a:t> = 149 kPa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V</a:t>
            </a:r>
            <a:r>
              <a:rPr lang="en-US" altLang="en-US" sz="3600" baseline="-25000"/>
              <a:t>1</a:t>
            </a:r>
            <a:r>
              <a:rPr lang="en-US" altLang="en-US" sz="3600"/>
              <a:t> = 8.45 L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P</a:t>
            </a:r>
            <a:r>
              <a:rPr lang="en-US" altLang="en-US" sz="3600" baseline="-25000"/>
              <a:t>2 </a:t>
            </a:r>
            <a:r>
              <a:rPr lang="en-US" altLang="en-US" sz="3600"/>
              <a:t>= ?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V</a:t>
            </a:r>
            <a:r>
              <a:rPr lang="en-US" altLang="en-US" sz="3600" baseline="-25000"/>
              <a:t>2</a:t>
            </a:r>
            <a:r>
              <a:rPr lang="en-US" altLang="en-US" sz="3600"/>
              <a:t> = 25 L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859213" y="3124200"/>
            <a:ext cx="5284787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/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P</a:t>
            </a:r>
            <a:r>
              <a:rPr lang="en-US" altLang="en-US" sz="3600" baseline="-25000"/>
              <a:t>1</a:t>
            </a:r>
            <a:r>
              <a:rPr lang="en-US" altLang="en-US" sz="3600"/>
              <a:t>V</a:t>
            </a:r>
            <a:r>
              <a:rPr lang="en-US" altLang="en-US" sz="3600" baseline="-25000"/>
              <a:t>1</a:t>
            </a:r>
            <a:r>
              <a:rPr lang="en-US" altLang="en-US" sz="3600"/>
              <a:t> = P</a:t>
            </a:r>
            <a:r>
              <a:rPr lang="en-US" altLang="en-US" sz="3600" baseline="-25000"/>
              <a:t>2</a:t>
            </a:r>
            <a:r>
              <a:rPr lang="en-US" altLang="en-US" sz="3600"/>
              <a:t>V</a:t>
            </a:r>
            <a:r>
              <a:rPr lang="en-US" altLang="en-US" sz="3600" baseline="-25000"/>
              <a:t>2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(149kPa)(8.45L) = (P</a:t>
            </a:r>
            <a:r>
              <a:rPr lang="en-US" altLang="en-US" sz="3600" baseline="-25000"/>
              <a:t>2</a:t>
            </a:r>
            <a:r>
              <a:rPr lang="en-US" altLang="en-US" sz="3600"/>
              <a:t>)(25L)</a:t>
            </a:r>
          </a:p>
          <a:p>
            <a:pPr>
              <a:spcBef>
                <a:spcPct val="20000"/>
              </a:spcBef>
            </a:pPr>
            <a:r>
              <a:rPr lang="en-US" altLang="en-US" sz="4000">
                <a:solidFill>
                  <a:schemeClr val="folHlink"/>
                </a:solidFill>
              </a:rPr>
              <a:t>P</a:t>
            </a:r>
            <a:r>
              <a:rPr lang="en-US" altLang="en-US" sz="4000" baseline="-25000">
                <a:solidFill>
                  <a:schemeClr val="folHlink"/>
                </a:solidFill>
              </a:rPr>
              <a:t>2</a:t>
            </a:r>
            <a:r>
              <a:rPr lang="en-US" altLang="en-US" sz="4000">
                <a:solidFill>
                  <a:schemeClr val="folHlink"/>
                </a:solidFill>
              </a:rPr>
              <a:t> =  50.36 kPa</a:t>
            </a:r>
          </a:p>
        </p:txBody>
      </p:sp>
      <p:sp>
        <p:nvSpPr>
          <p:cNvPr id="9221" name="Rectangle 6"/>
          <p:cNvSpPr>
            <a:spLocks noChangeArrowheads="1"/>
          </p:cNvSpPr>
          <p:nvPr>
            <p:ph type="body" idx="1"/>
          </p:nvPr>
        </p:nvSpPr>
        <p:spPr>
          <a:xfrm>
            <a:off x="381000" y="228600"/>
            <a:ext cx="7896225" cy="2178050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4000" b="1" smtClean="0">
                <a:solidFill>
                  <a:srgbClr val="000000"/>
                </a:solidFill>
              </a:rPr>
              <a:t>What will be the pressure of a balloon at 25 L if it’s volume is 8.45 L at 149 kPa?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 flipH="1">
            <a:off x="3786188" y="2971800"/>
            <a:ext cx="23812" cy="364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  <p:bldP spid="911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33600" y="0"/>
            <a:ext cx="4748213" cy="2417763"/>
            <a:chOff x="1608" y="1878"/>
            <a:chExt cx="2991" cy="1523"/>
          </a:xfrm>
        </p:grpSpPr>
        <p:sp>
          <p:nvSpPr>
            <p:cNvPr id="117763" name="Rectangle 3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258" name="Line 4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5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5800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2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P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V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342900" indent="-342900" algn="ctr" eaLnBrk="1" hangingPunct="1">
                <a:spcBef>
                  <a:spcPct val="30000"/>
                </a:spcBef>
                <a:defRPr/>
              </a:pPr>
              <a:r>
                <a:rPr lang="en-US" sz="5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</a:t>
              </a:r>
              <a:r>
                <a:rPr lang="en-US" sz="58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5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261" name="Line 7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12"/>
          <p:cNvSpPr>
            <a:spLocks noChangeArrowheads="1"/>
          </p:cNvSpPr>
          <p:nvPr/>
        </p:nvSpPr>
        <p:spPr bwMode="auto">
          <a:xfrm>
            <a:off x="457200" y="22860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000" b="1"/>
              <a:t>If VOLUME stayed constant:</a:t>
            </a:r>
          </a:p>
        </p:txBody>
      </p:sp>
      <p:grpSp>
        <p:nvGrpSpPr>
          <p:cNvPr id="10244" name="Group 20"/>
          <p:cNvGrpSpPr>
            <a:grpSpLocks/>
          </p:cNvGrpSpPr>
          <p:nvPr/>
        </p:nvGrpSpPr>
        <p:grpSpPr bwMode="auto">
          <a:xfrm>
            <a:off x="5422900" y="2133600"/>
            <a:ext cx="3721100" cy="2355850"/>
            <a:chOff x="2810" y="2229"/>
            <a:chExt cx="2546" cy="1636"/>
          </a:xfrm>
        </p:grpSpPr>
        <p:sp>
          <p:nvSpPr>
            <p:cNvPr id="10255" name="Oval 21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56" name="Object 22"/>
            <p:cNvGraphicFramePr>
              <a:graphicFrameLocks noChangeAspect="1"/>
            </p:cNvGraphicFramePr>
            <p:nvPr/>
          </p:nvGraphicFramePr>
          <p:xfrm>
            <a:off x="3120" y="2355"/>
            <a:ext cx="1926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2" name="Equation" r:id="rId3" imgW="545863" imgH="393529" progId="Equation.3">
                    <p:embed/>
                  </p:oleObj>
                </mc:Choice>
                <mc:Fallback>
                  <p:oleObj name="Equation" r:id="rId3" imgW="545863" imgH="393529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355"/>
                          <a:ext cx="1926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52400" y="4114800"/>
            <a:ext cx="2444750" cy="2438400"/>
            <a:chOff x="754" y="2175"/>
            <a:chExt cx="1750" cy="1743"/>
          </a:xfrm>
        </p:grpSpPr>
        <p:sp>
          <p:nvSpPr>
            <p:cNvPr id="10249" name="Text Box 24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P</a:t>
              </a:r>
              <a:endParaRPr lang="en-US" altLang="en-US" sz="1600"/>
            </a:p>
          </p:txBody>
        </p:sp>
        <p:sp>
          <p:nvSpPr>
            <p:cNvPr id="10250" name="Text Box 25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2800" b="1"/>
                <a:t>T</a:t>
              </a:r>
              <a:endParaRPr lang="en-US" altLang="en-US" sz="1600"/>
            </a:p>
          </p:txBody>
        </p:sp>
        <p:grpSp>
          <p:nvGrpSpPr>
            <p:cNvPr id="10251" name="Group 26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10252" name="Line 27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Line 28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Line 29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3581400" y="4572000"/>
            <a:ext cx="4953000" cy="1798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Temp.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increases,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pressure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Direct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relationship</a:t>
            </a:r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7543800" y="6491288"/>
            <a:ext cx="160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Gay-Lussac</a:t>
            </a:r>
          </a:p>
        </p:txBody>
      </p:sp>
      <p:sp>
        <p:nvSpPr>
          <p:cNvPr id="10248" name="Rectangle 33"/>
          <p:cNvSpPr>
            <a:spLocks noChangeArrowheads="1"/>
          </p:cNvSpPr>
          <p:nvPr/>
        </p:nvSpPr>
        <p:spPr bwMode="auto">
          <a:xfrm>
            <a:off x="228600" y="6515100"/>
            <a:ext cx="549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hlinkClick r:id="rId5"/>
              </a:rPr>
              <a:t>http://intro.chem.okstate.edu/1314F00/Laboratory/GLP.htm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667000"/>
            <a:ext cx="9131300" cy="395128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0" y="2895600"/>
            <a:ext cx="3773488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/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P</a:t>
            </a:r>
            <a:r>
              <a:rPr lang="en-US" altLang="en-US" sz="3600" baseline="-25000"/>
              <a:t>1</a:t>
            </a:r>
            <a:r>
              <a:rPr lang="en-US" altLang="en-US" sz="3600"/>
              <a:t> = 765 torr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T</a:t>
            </a:r>
            <a:r>
              <a:rPr lang="en-US" altLang="en-US" sz="3600" baseline="-25000"/>
              <a:t>1</a:t>
            </a:r>
            <a:r>
              <a:rPr lang="en-US" altLang="en-US" sz="3600"/>
              <a:t> = 23°C = 296K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P</a:t>
            </a:r>
            <a:r>
              <a:rPr lang="en-US" altLang="en-US" sz="3600" baseline="-25000"/>
              <a:t>2</a:t>
            </a:r>
            <a:r>
              <a:rPr lang="en-US" altLang="en-US" sz="3600"/>
              <a:t> = 560. torr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T</a:t>
            </a:r>
            <a:r>
              <a:rPr lang="en-US" altLang="en-US" sz="3600" baseline="-25000"/>
              <a:t>2</a:t>
            </a:r>
            <a:r>
              <a:rPr lang="en-US" altLang="en-US" sz="3600"/>
              <a:t> = ?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451225" y="2895600"/>
            <a:ext cx="56927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/>
              <a:t>    WORK:</a:t>
            </a:r>
          </a:p>
          <a:p>
            <a:pPr>
              <a:spcBef>
                <a:spcPct val="20000"/>
              </a:spcBef>
            </a:pPr>
            <a:r>
              <a:rPr lang="en-US" altLang="en-US" sz="3600"/>
              <a:t>    P</a:t>
            </a:r>
            <a:r>
              <a:rPr lang="en-US" altLang="en-US" sz="3600" baseline="-25000"/>
              <a:t>1</a:t>
            </a:r>
            <a:r>
              <a:rPr lang="en-US" altLang="en-US" sz="3600"/>
              <a:t>/T</a:t>
            </a:r>
            <a:r>
              <a:rPr lang="en-US" altLang="en-US" sz="3600" baseline="-25000"/>
              <a:t>1 </a:t>
            </a:r>
            <a:r>
              <a:rPr lang="en-US" altLang="en-US" sz="3600"/>
              <a:t>= P</a:t>
            </a:r>
            <a:r>
              <a:rPr lang="en-US" altLang="en-US" sz="3600" baseline="-25000"/>
              <a:t>2</a:t>
            </a:r>
            <a:r>
              <a:rPr lang="en-US" altLang="en-US" sz="3600"/>
              <a:t>/</a:t>
            </a:r>
            <a:r>
              <a:rPr lang="en-US" altLang="en-US" sz="3600" b="1">
                <a:solidFill>
                  <a:schemeClr val="folHlink"/>
                </a:solidFill>
              </a:rPr>
              <a:t>T</a:t>
            </a:r>
            <a:r>
              <a:rPr lang="en-US" altLang="en-US" sz="3600" b="1" baseline="-250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11269" name="Rectangle 6"/>
          <p:cNvSpPr>
            <a:spLocks noChangeArrowheads="1"/>
          </p:cNvSpPr>
          <p:nvPr>
            <p:ph type="body" idx="1"/>
          </p:nvPr>
        </p:nvSpPr>
        <p:spPr>
          <a:xfrm>
            <a:off x="228600" y="0"/>
            <a:ext cx="8382000" cy="2514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4000" smtClean="0">
                <a:solidFill>
                  <a:srgbClr val="000000"/>
                </a:solidFill>
              </a:rPr>
              <a:t>A gas’ pressure is 765 torr at 23°C.  At what temperature will the pressure be 560. torr? (watch units!)</a:t>
            </a: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3733800" y="2667000"/>
            <a:ext cx="7938" cy="3951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3451225" y="4648200"/>
            <a:ext cx="5692775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40000"/>
              </a:spcBef>
            </a:pPr>
            <a:r>
              <a:rPr lang="en-US" altLang="en-US" sz="3200"/>
              <a:t>    </a:t>
            </a:r>
            <a:r>
              <a:rPr lang="en-US" altLang="en-US" sz="3200" u="sng"/>
              <a:t>765 torr</a:t>
            </a:r>
            <a:r>
              <a:rPr lang="en-US" altLang="en-US" sz="3200" baseline="-25000"/>
              <a:t> </a:t>
            </a:r>
            <a:r>
              <a:rPr lang="en-US" altLang="en-US" sz="3200"/>
              <a:t>= </a:t>
            </a:r>
            <a:r>
              <a:rPr lang="en-US" altLang="en-US" sz="3200" u="sng"/>
              <a:t>560 torr</a:t>
            </a:r>
            <a:endParaRPr lang="en-US" altLang="en-US" sz="3200" b="1" u="sng" baseline="-25000">
              <a:solidFill>
                <a:schemeClr val="folHlink"/>
              </a:solidFill>
            </a:endParaRPr>
          </a:p>
          <a:p>
            <a:pPr>
              <a:lnSpc>
                <a:spcPct val="75000"/>
              </a:lnSpc>
              <a:spcBef>
                <a:spcPct val="40000"/>
              </a:spcBef>
            </a:pPr>
            <a:r>
              <a:rPr lang="en-US" altLang="en-US" sz="3200" b="1" baseline="-25000">
                <a:solidFill>
                  <a:schemeClr val="folHlink"/>
                </a:solidFill>
              </a:rPr>
              <a:t>       </a:t>
            </a:r>
            <a:r>
              <a:rPr lang="en-US" altLang="en-US" sz="3200" b="1"/>
              <a:t>296 K       T</a:t>
            </a:r>
            <a:r>
              <a:rPr lang="en-US" altLang="en-US" sz="3200" b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99"/>
                </a:solidFill>
              </a:rPr>
              <a:t>    </a:t>
            </a:r>
            <a:r>
              <a:rPr lang="en-US" altLang="en-US" sz="4000" b="1">
                <a:solidFill>
                  <a:schemeClr val="folHlink"/>
                </a:solidFill>
              </a:rPr>
              <a:t>T</a:t>
            </a:r>
            <a:r>
              <a:rPr lang="en-US" altLang="en-US" sz="4000" b="1" baseline="-25000">
                <a:solidFill>
                  <a:schemeClr val="folHlink"/>
                </a:solidFill>
              </a:rPr>
              <a:t>2</a:t>
            </a:r>
            <a:r>
              <a:rPr lang="en-US" altLang="en-US" sz="4000" b="1">
                <a:solidFill>
                  <a:schemeClr val="folHlink"/>
                </a:solidFill>
              </a:rPr>
              <a:t> = 216 K</a:t>
            </a:r>
            <a:r>
              <a:rPr lang="en-US" altLang="en-US" sz="3200" b="1">
                <a:solidFill>
                  <a:srgbClr val="FFFF99"/>
                </a:solidFill>
              </a:rPr>
              <a:t> </a:t>
            </a:r>
            <a:endParaRPr lang="en-US" altLang="en-US" sz="32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  <p:bldP spid="102404" grpId="0" autoUpdateAnimBg="0"/>
      <p:bldP spid="102412" grpId="0" build="p" autoUpdateAnimBg="0"/>
    </p:bldLst>
  </p:timing>
</p:sld>
</file>

<file path=ppt/theme/theme1.xml><?xml version="1.0" encoding="utf-8"?>
<a:theme xmlns:a="http://schemas.openxmlformats.org/drawingml/2006/main" name="Atoms">
  <a:themeElements>
    <a:clrScheme name="Atoms 1">
      <a:dk1>
        <a:srgbClr val="808080"/>
      </a:dk1>
      <a:lt1>
        <a:srgbClr val="EBF5FF"/>
      </a:lt1>
      <a:dk2>
        <a:srgbClr val="BDDEFF"/>
      </a:dk2>
      <a:lt2>
        <a:srgbClr val="CCECFF"/>
      </a:lt2>
      <a:accent1>
        <a:srgbClr val="339966"/>
      </a:accent1>
      <a:accent2>
        <a:srgbClr val="333399"/>
      </a:accent2>
      <a:accent3>
        <a:srgbClr val="DBECFF"/>
      </a:accent3>
      <a:accent4>
        <a:srgbClr val="C9D1DA"/>
      </a:accent4>
      <a:accent5>
        <a:srgbClr val="ADCAB8"/>
      </a:accent5>
      <a:accent6>
        <a:srgbClr val="2D2D8A"/>
      </a:accent6>
      <a:hlink>
        <a:srgbClr val="66FFFF"/>
      </a:hlink>
      <a:folHlink>
        <a:srgbClr val="99FF99"/>
      </a:folHlink>
    </a:clrScheme>
    <a:fontScheme name="Atom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oms 1">
        <a:dk1>
          <a:srgbClr val="808080"/>
        </a:dk1>
        <a:lt1>
          <a:srgbClr val="EBF5FF"/>
        </a:lt1>
        <a:dk2>
          <a:srgbClr val="BDDEFF"/>
        </a:dk2>
        <a:lt2>
          <a:srgbClr val="CCECFF"/>
        </a:lt2>
        <a:accent1>
          <a:srgbClr val="339966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DCAB8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3">
        <a:dk1>
          <a:srgbClr val="336699"/>
        </a:dk1>
        <a:lt1>
          <a:srgbClr val="FFFFFF"/>
        </a:lt1>
        <a:dk2>
          <a:srgbClr val="006699"/>
        </a:dk2>
        <a:lt2>
          <a:srgbClr val="E3EBF1"/>
        </a:lt2>
        <a:accent1>
          <a:srgbClr val="033497"/>
        </a:accent1>
        <a:accent2>
          <a:srgbClr val="00CC66"/>
        </a:accent2>
        <a:accent3>
          <a:srgbClr val="AAB8CA"/>
        </a:accent3>
        <a:accent4>
          <a:srgbClr val="DADADA"/>
        </a:accent4>
        <a:accent5>
          <a:srgbClr val="AAAEC9"/>
        </a:accent5>
        <a:accent6>
          <a:srgbClr val="00B95C"/>
        </a:accent6>
        <a:hlink>
          <a:srgbClr val="6CACFA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4">
        <a:dk1>
          <a:srgbClr val="90D697"/>
        </a:dk1>
        <a:lt1>
          <a:srgbClr val="FFFFFF"/>
        </a:lt1>
        <a:dk2>
          <a:srgbClr val="339966"/>
        </a:dk2>
        <a:lt2>
          <a:srgbClr val="969696"/>
        </a:lt2>
        <a:accent1>
          <a:srgbClr val="318DF3"/>
        </a:accent1>
        <a:accent2>
          <a:srgbClr val="CCECFF"/>
        </a:accent2>
        <a:accent3>
          <a:srgbClr val="FFFFFF"/>
        </a:accent3>
        <a:accent4>
          <a:srgbClr val="7AB780"/>
        </a:accent4>
        <a:accent5>
          <a:srgbClr val="ADC5F8"/>
        </a:accent5>
        <a:accent6>
          <a:srgbClr val="B9D6E7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5">
        <a:dk1>
          <a:srgbClr val="005A58"/>
        </a:dk1>
        <a:lt1>
          <a:srgbClr val="D2FFE6"/>
        </a:lt1>
        <a:dk2>
          <a:srgbClr val="C0C0C0"/>
        </a:dk2>
        <a:lt2>
          <a:srgbClr val="CCECFF"/>
        </a:lt2>
        <a:accent1>
          <a:srgbClr val="026A4A"/>
        </a:accent1>
        <a:accent2>
          <a:srgbClr val="528FC6"/>
        </a:accent2>
        <a:accent3>
          <a:srgbClr val="DCDCDC"/>
        </a:accent3>
        <a:accent4>
          <a:srgbClr val="B3DAC4"/>
        </a:accent4>
        <a:accent5>
          <a:srgbClr val="AAB9B1"/>
        </a:accent5>
        <a:accent6>
          <a:srgbClr val="4981B3"/>
        </a:accent6>
        <a:hlink>
          <a:srgbClr val="9FDAFF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6">
        <a:dk1>
          <a:srgbClr val="3E3E5C"/>
        </a:dk1>
        <a:lt1>
          <a:srgbClr val="E6E6FF"/>
        </a:lt1>
        <a:dk2>
          <a:srgbClr val="0099CC"/>
        </a:dk2>
        <a:lt2>
          <a:srgbClr val="FFFFFF"/>
        </a:lt2>
        <a:accent1>
          <a:srgbClr val="246DB0"/>
        </a:accent1>
        <a:accent2>
          <a:srgbClr val="6666FF"/>
        </a:accent2>
        <a:accent3>
          <a:srgbClr val="AACAE2"/>
        </a:accent3>
        <a:accent4>
          <a:srgbClr val="C4C4DA"/>
        </a:accent4>
        <a:accent5>
          <a:srgbClr val="ACBAD4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7">
        <a:dk1>
          <a:srgbClr val="C6D5E0"/>
        </a:dk1>
        <a:lt1>
          <a:srgbClr val="D7D7EB"/>
        </a:lt1>
        <a:dk2>
          <a:srgbClr val="7DC4FF"/>
        </a:dk2>
        <a:lt2>
          <a:srgbClr val="777777"/>
        </a:lt2>
        <a:accent1>
          <a:srgbClr val="2658A2"/>
        </a:accent1>
        <a:accent2>
          <a:srgbClr val="5F5FCB"/>
        </a:accent2>
        <a:accent3>
          <a:srgbClr val="E8E8F3"/>
        </a:accent3>
        <a:accent4>
          <a:srgbClr val="A9B6BF"/>
        </a:accent4>
        <a:accent5>
          <a:srgbClr val="ACB4CE"/>
        </a:accent5>
        <a:accent6>
          <a:srgbClr val="5555B8"/>
        </a:accent6>
        <a:hlink>
          <a:srgbClr val="A1E99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8">
        <a:dk1>
          <a:srgbClr val="00B3F2"/>
        </a:dk1>
        <a:lt1>
          <a:srgbClr val="DEF6F1"/>
        </a:lt1>
        <a:dk2>
          <a:srgbClr val="CEE7FE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98CF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9">
        <a:dk1>
          <a:srgbClr val="969696"/>
        </a:dk1>
        <a:lt1>
          <a:srgbClr val="E6FFE6"/>
        </a:lt1>
        <a:dk2>
          <a:srgbClr val="9CE292"/>
        </a:dk2>
        <a:lt2>
          <a:srgbClr val="CEF1FE"/>
        </a:lt2>
        <a:accent1>
          <a:srgbClr val="EBB047"/>
        </a:accent1>
        <a:accent2>
          <a:srgbClr val="8DC6FF"/>
        </a:accent2>
        <a:accent3>
          <a:srgbClr val="CBEEC7"/>
        </a:accent3>
        <a:accent4>
          <a:srgbClr val="C4DAC4"/>
        </a:accent4>
        <a:accent5>
          <a:srgbClr val="F3D4B1"/>
        </a:accent5>
        <a:accent6>
          <a:srgbClr val="7FB3E7"/>
        </a:accent6>
        <a:hlink>
          <a:srgbClr val="0066FF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10">
        <a:dk1>
          <a:srgbClr val="DBFFD3"/>
        </a:dk1>
        <a:lt1>
          <a:srgbClr val="FFFFFF"/>
        </a:lt1>
        <a:dk2>
          <a:srgbClr val="CCECFF"/>
        </a:dk2>
        <a:lt2>
          <a:srgbClr val="808080"/>
        </a:lt2>
        <a:accent1>
          <a:srgbClr val="69B4FF"/>
        </a:accent1>
        <a:accent2>
          <a:srgbClr val="00CC00"/>
        </a:accent2>
        <a:accent3>
          <a:srgbClr val="FFFFFF"/>
        </a:accent3>
        <a:accent4>
          <a:srgbClr val="BBDAB4"/>
        </a:accent4>
        <a:accent5>
          <a:srgbClr val="B9D6FF"/>
        </a:accent5>
        <a:accent6>
          <a:srgbClr val="00B900"/>
        </a:accent6>
        <a:hlink>
          <a:srgbClr val="3333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Atoms</Template>
  <TotalTime>1886</TotalTime>
  <Words>883</Words>
  <Application>Microsoft Office PowerPoint</Application>
  <PresentationFormat>On-screen Show (4:3)</PresentationFormat>
  <Paragraphs>184</Paragraphs>
  <Slides>24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Calibri</vt:lpstr>
      <vt:lpstr>Times New Roman</vt:lpstr>
      <vt:lpstr>Tahoma</vt:lpstr>
      <vt:lpstr>Wingdings</vt:lpstr>
      <vt:lpstr>DomCasual BT</vt:lpstr>
      <vt:lpstr>Symbol</vt:lpstr>
      <vt:lpstr>Arial Narrow</vt:lpstr>
      <vt:lpstr>Atoms</vt:lpstr>
      <vt:lpstr>Microsoft Clip Gallery</vt:lpstr>
      <vt:lpstr>Microsoft Equation 3.0</vt:lpstr>
      <vt:lpstr>Unit 11: Gases The Gas Laws (part 1) </vt:lpstr>
      <vt:lpstr>Preview</vt:lpstr>
      <vt:lpstr>Combined Gas Law</vt:lpstr>
      <vt:lpstr>REMEMBER: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Gas Laws Simulation</vt:lpstr>
      <vt:lpstr>Identify the equation only:</vt:lpstr>
      <vt:lpstr>Boyle's Law Demo</vt:lpstr>
      <vt:lpstr>Identify the equation only:</vt:lpstr>
      <vt:lpstr>Charle's Law Demo</vt:lpstr>
      <vt:lpstr>Unit 11: Gases The Gas Laws (part 2) </vt:lpstr>
      <vt:lpstr>Dalton’s Law</vt:lpstr>
      <vt:lpstr>Dalton’s Law</vt:lpstr>
      <vt:lpstr>Dalton’s Law</vt:lpstr>
      <vt:lpstr>Ideal Gas Law</vt:lpstr>
      <vt:lpstr>Ideal Gas Law</vt:lpstr>
      <vt:lpstr>PowerPoint Presentation</vt:lpstr>
      <vt:lpstr>PowerPoint Presentation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Molecular Theory</dc:title>
  <dc:creator>GX150_STD</dc:creator>
  <cp:lastModifiedBy>GARCIA, XAVIER</cp:lastModifiedBy>
  <cp:revision>57</cp:revision>
  <cp:lastPrinted>1601-01-01T00:00:00Z</cp:lastPrinted>
  <dcterms:created xsi:type="dcterms:W3CDTF">2002-02-28T16:17:33Z</dcterms:created>
  <dcterms:modified xsi:type="dcterms:W3CDTF">2018-02-22T19:47:17Z</dcterms:modified>
</cp:coreProperties>
</file>