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319" r:id="rId2"/>
    <p:sldId id="320" r:id="rId3"/>
    <p:sldId id="341" r:id="rId4"/>
    <p:sldId id="321" r:id="rId5"/>
    <p:sldId id="344" r:id="rId6"/>
    <p:sldId id="367" r:id="rId7"/>
    <p:sldId id="322" r:id="rId8"/>
    <p:sldId id="323" r:id="rId9"/>
    <p:sldId id="345" r:id="rId10"/>
    <p:sldId id="346" r:id="rId11"/>
    <p:sldId id="368" r:id="rId12"/>
    <p:sldId id="347" r:id="rId13"/>
    <p:sldId id="349" r:id="rId14"/>
    <p:sldId id="362" r:id="rId15"/>
    <p:sldId id="350" r:id="rId16"/>
    <p:sldId id="358" r:id="rId17"/>
    <p:sldId id="369" r:id="rId18"/>
    <p:sldId id="357" r:id="rId19"/>
    <p:sldId id="363" r:id="rId20"/>
    <p:sldId id="361" r:id="rId21"/>
    <p:sldId id="352" r:id="rId22"/>
    <p:sldId id="351" r:id="rId23"/>
    <p:sldId id="353" r:id="rId24"/>
    <p:sldId id="354" r:id="rId25"/>
    <p:sldId id="355" r:id="rId26"/>
    <p:sldId id="359" r:id="rId27"/>
    <p:sldId id="364" r:id="rId28"/>
    <p:sldId id="365" r:id="rId29"/>
    <p:sldId id="366" r:id="rId30"/>
    <p:sldId id="356" r:id="rId31"/>
    <p:sldId id="36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66FF"/>
    <a:srgbClr val="009900"/>
    <a:srgbClr val="FF0000"/>
    <a:srgbClr val="FFFF00"/>
    <a:srgbClr val="FF9933"/>
    <a:srgbClr val="99FF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image" Target="../media/image8.wmf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27797E-89AA-44FF-B78B-6853AE391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2FF5BB1-14E5-41F0-A529-EF010D7E0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0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8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7913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5675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  <a:noFill/>
          <a:ln>
            <a:noFill/>
          </a:ln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08075"/>
            <a:ext cx="9144000" cy="7143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5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EB05D450-9A77-461E-95BF-3D8B5027A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2718-234E-4DE3-9E63-357E128C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3F8F-5ADC-4F3B-9095-6A32D0A4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B0B2-EBC6-419C-937C-1D6118E5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59B9-A502-456B-80BE-0C69BD50A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5990-0026-4FF4-AE62-BE622FFCA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D318F-B0DB-4633-A862-633BBD2A4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3E2D8-07C1-4ECD-883A-00862E4A1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973D-3237-40C2-8FD2-078C65579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64BC-9007-4012-95B8-4462D8286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2076-E17D-464B-B732-E79B873CB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0134-D3DC-4A1D-B74D-8ABD9045A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 smtClean="0"/>
            </a:lvl1pPr>
          </a:lstStyle>
          <a:p>
            <a:pPr>
              <a:defRPr/>
            </a:pPr>
            <a:fld id="{4DC5D3EF-1096-495C-92E7-D6C9BE187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FFFCC"/>
          </a:solidFill>
          <a:latin typeface="Franklin Gothic Medium Cond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4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4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6.png"/><Relationship Id="rId34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0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png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5" Type="http://schemas.openxmlformats.org/officeDocument/2006/relationships/image" Target="../media/image8.wmf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28" Type="http://schemas.openxmlformats.org/officeDocument/2006/relationships/oleObject" Target="../embeddings/oleObject18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png"/><Relationship Id="rId31" Type="http://schemas.openxmlformats.org/officeDocument/2006/relationships/image" Target="../media/image21.png"/><Relationship Id="rId4" Type="http://schemas.openxmlformats.org/officeDocument/2006/relationships/oleObject" Target="../embeddings/Microsoft_Word_97_-_2003_Document5.doc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9.png"/><Relationship Id="rId30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emf"/><Relationship Id="rId4" Type="http://schemas.openxmlformats.org/officeDocument/2006/relationships/oleObject" Target="../embeddings/Microsoft_Excel_97-2003_Worksheet6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Microsoft_Word_97_-_2003_Document7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Excel_97-2003_Worksheet8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Microsoft_Word_97_-_2003_Document9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Microsoft_Word_97_-_2003_Document10.doc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Image:Henry_Mosele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46075"/>
            <a:ext cx="9144000" cy="714375"/>
          </a:xfrm>
        </p:spPr>
        <p:txBody>
          <a:bodyPr/>
          <a:lstStyle/>
          <a:p>
            <a:pPr>
              <a:defRPr/>
            </a:pPr>
            <a:r>
              <a:rPr lang="en-US" sz="9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Unit 3: </a:t>
            </a:r>
            <a:r>
              <a:rPr lang="en-US" sz="9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Periodicity:</a:t>
            </a:r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81000" y="2387600"/>
            <a:ext cx="4168775" cy="3467100"/>
          </a:xfrm>
        </p:spPr>
        <p:txBody>
          <a:bodyPr/>
          <a:lstStyle/>
          <a:p>
            <a:pPr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I. History of the Periodic Table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455613" y="95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1" name="Picture 11" descr="mende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2254250"/>
            <a:ext cx="39116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1625" y="3481388"/>
          <a:ext cx="8351838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8550943" imgH="3445792" progId="Word.Document.8">
                  <p:embed/>
                </p:oleObj>
              </mc:Choice>
              <mc:Fallback>
                <p:oleObj name="Document" r:id="rId4" imgW="8550943" imgH="3445792" progId="Word.Document.8">
                  <p:embed/>
                  <p:pic>
                    <p:nvPicPr>
                      <p:cNvPr id="0" name="Object 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854" b="52904"/>
                      <a:stretch>
                        <a:fillRect/>
                      </a:stretch>
                    </p:blipFill>
                    <p:spPr bwMode="auto">
                      <a:xfrm>
                        <a:off x="301625" y="3481388"/>
                        <a:ext cx="8351838" cy="337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Groups/Families (columns )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58975" y="1455738"/>
            <a:ext cx="5949950" cy="27400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FF00"/>
              </a:buClr>
            </a:pPr>
            <a:r>
              <a:rPr lang="en-US" b="1" smtClean="0"/>
              <a:t>Alkali Metals</a:t>
            </a:r>
          </a:p>
          <a:p>
            <a:pPr>
              <a:lnSpc>
                <a:spcPct val="90000"/>
              </a:lnSpc>
              <a:buClr>
                <a:srgbClr val="0000FF"/>
              </a:buClr>
            </a:pPr>
            <a:r>
              <a:rPr lang="en-US" b="1" smtClean="0"/>
              <a:t>Alkaline Earth Metals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b="1" smtClean="0"/>
              <a:t>Transition Metals</a:t>
            </a:r>
          </a:p>
          <a:p>
            <a:pPr>
              <a:lnSpc>
                <a:spcPct val="90000"/>
              </a:lnSpc>
              <a:buClr>
                <a:srgbClr val="FF9933"/>
              </a:buClr>
            </a:pPr>
            <a:r>
              <a:rPr lang="en-US" b="1" smtClean="0"/>
              <a:t>Halogens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b="1" smtClean="0"/>
              <a:t>Noble Gases</a:t>
            </a:r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6819900" y="1447800"/>
            <a:ext cx="939800" cy="2133600"/>
          </a:xfrm>
          <a:prstGeom prst="upDownArrow">
            <a:avLst>
              <a:gd name="adj1" fmla="val 50000"/>
              <a:gd name="adj2" fmla="val 45405"/>
            </a:avLst>
          </a:prstGeom>
          <a:solidFill>
            <a:schemeClr val="accent1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903913" y="3892550"/>
            <a:ext cx="4191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6342063" y="3903663"/>
            <a:ext cx="4191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6753225" y="3890963"/>
            <a:ext cx="4191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>
                <a:solidFill>
                  <a:schemeClr val="bg2"/>
                </a:solidFill>
              </a:rPr>
              <a:t>N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7158038" y="3879850"/>
            <a:ext cx="4191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>
                <a:solidFill>
                  <a:schemeClr val="bg2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38" name="Object 1026"/>
          <p:cNvGraphicFramePr>
            <a:graphicFrameLocks noChangeAspect="1"/>
          </p:cNvGraphicFramePr>
          <p:nvPr/>
        </p:nvGraphicFramePr>
        <p:xfrm>
          <a:off x="314325" y="3481388"/>
          <a:ext cx="8351838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8523720" imgH="3448080" progId="Word.Document.8">
                  <p:embed/>
                </p:oleObj>
              </mc:Choice>
              <mc:Fallback>
                <p:oleObj name="Document" r:id="rId4" imgW="8523720" imgH="3448080" progId="Word.Document.8">
                  <p:embed/>
                  <p:pic>
                    <p:nvPicPr>
                      <p:cNvPr id="0" name="Object 102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854" b="52904"/>
                      <a:stretch>
                        <a:fillRect/>
                      </a:stretch>
                    </p:blipFill>
                    <p:spPr bwMode="auto">
                      <a:xfrm>
                        <a:off x="314325" y="3481388"/>
                        <a:ext cx="8351838" cy="337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178800" cy="1731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Identifies </a:t>
            </a:r>
            <a:r>
              <a:rPr lang="en-US" sz="4400" smtClean="0">
                <a:solidFill>
                  <a:schemeClr val="bg2"/>
                </a:solidFill>
              </a:rPr>
              <a:t># of </a:t>
            </a:r>
            <a:r>
              <a:rPr lang="en-US" sz="4400" u="sng" smtClean="0">
                <a:solidFill>
                  <a:schemeClr val="bg2"/>
                </a:solidFill>
              </a:rPr>
              <a:t>energy levels</a:t>
            </a:r>
            <a:r>
              <a:rPr lang="en-US" sz="4400" smtClean="0"/>
              <a:t> an atom has (a.k.a shells)</a:t>
            </a:r>
          </a:p>
          <a:p>
            <a:pPr>
              <a:lnSpc>
                <a:spcPct val="90000"/>
              </a:lnSpc>
            </a:pPr>
            <a:r>
              <a:rPr lang="en-US" sz="4400" smtClean="0"/>
              <a:t>Ex:  </a:t>
            </a:r>
            <a:r>
              <a:rPr lang="en-US" sz="4400" smtClean="0">
                <a:solidFill>
                  <a:schemeClr val="bg2"/>
                </a:solidFill>
              </a:rPr>
              <a:t>Row 4 = </a:t>
            </a:r>
            <a:r>
              <a:rPr lang="en-US" sz="4400" u="sng" smtClean="0">
                <a:solidFill>
                  <a:schemeClr val="bg2"/>
                </a:solidFill>
              </a:rPr>
              <a:t>4 energy levels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Periods/Energy Level (rows)</a:t>
            </a:r>
          </a:p>
        </p:txBody>
      </p:sp>
      <p:sp>
        <p:nvSpPr>
          <p:cNvPr id="167942" name="Line 1030"/>
          <p:cNvSpPr>
            <a:spLocks noChangeShapeType="1"/>
          </p:cNvSpPr>
          <p:nvPr/>
        </p:nvSpPr>
        <p:spPr bwMode="auto">
          <a:xfrm>
            <a:off x="850900" y="5969000"/>
            <a:ext cx="736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943" name="Line 1031"/>
          <p:cNvSpPr>
            <a:spLocks noChangeShapeType="1"/>
          </p:cNvSpPr>
          <p:nvPr/>
        </p:nvSpPr>
        <p:spPr bwMode="auto">
          <a:xfrm flipV="1">
            <a:off x="863600" y="5067300"/>
            <a:ext cx="741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 advAuto="0"/>
      <p:bldP spid="167942" grpId="0" animBg="1"/>
      <p:bldP spid="1679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384300"/>
            <a:ext cx="8239125" cy="728663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4400" b="1" smtClean="0">
                <a:solidFill>
                  <a:schemeClr val="bg2"/>
                </a:solidFill>
              </a:rPr>
              <a:t>1.  Atomic Radius/ Ionic Radius</a:t>
            </a:r>
            <a:endParaRPr lang="en-US" sz="4400" smtClean="0">
              <a:solidFill>
                <a:schemeClr val="bg2"/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349250" y="2427288"/>
            <a:ext cx="861695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buFont typeface="Monotype Sorts" pitchFamily="2" charset="2"/>
              <a:buNone/>
            </a:pPr>
            <a:r>
              <a:rPr lang="en-US" sz="4400" b="1">
                <a:solidFill>
                  <a:schemeClr val="bg2"/>
                </a:solidFill>
                <a:latin typeface="Franklin Gothic Medium Cond" pitchFamily="34" charset="0"/>
              </a:rPr>
              <a:t>2.  First Ionization Energy</a:t>
            </a: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436563" y="5010150"/>
            <a:ext cx="535146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buFont typeface="Monotype Sorts" pitchFamily="2" charset="2"/>
              <a:buNone/>
            </a:pPr>
            <a:r>
              <a:rPr lang="en-US" sz="4400" b="1">
                <a:solidFill>
                  <a:schemeClr val="bg2"/>
                </a:solidFill>
                <a:latin typeface="Franklin Gothic Medium Cond" pitchFamily="34" charset="0"/>
              </a:rPr>
              <a:t>4. Reactivity</a:t>
            </a:r>
            <a:endParaRPr lang="en-US" sz="4400">
              <a:solidFill>
                <a:schemeClr val="bg2"/>
              </a:solidFill>
              <a:latin typeface="Franklin Gothic Medium Cond" pitchFamily="34" charset="0"/>
            </a:endParaRPr>
          </a:p>
        </p:txBody>
      </p:sp>
      <p:sp>
        <p:nvSpPr>
          <p:cNvPr id="20485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1193800"/>
          </a:xfrm>
        </p:spPr>
        <p:txBody>
          <a:bodyPr/>
          <a:lstStyle/>
          <a:p>
            <a:pPr algn="ctr"/>
            <a:r>
              <a:rPr lang="en-US" smtClean="0"/>
              <a:t>Periodic Trend Overview: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374650" y="3736975"/>
            <a:ext cx="53514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buFont typeface="Monotype Sorts" pitchFamily="2" charset="2"/>
              <a:buNone/>
            </a:pPr>
            <a:r>
              <a:rPr lang="en-US" sz="4400" b="1">
                <a:solidFill>
                  <a:schemeClr val="bg2"/>
                </a:solidFill>
                <a:latin typeface="Franklin Gothic Medium Cond" pitchFamily="34" charset="0"/>
              </a:rPr>
              <a:t>3.  Electronegativity</a:t>
            </a:r>
            <a:endParaRPr lang="en-US" sz="4400">
              <a:solidFill>
                <a:schemeClr val="bg2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508000" y="3633788"/>
          <a:ext cx="8489950" cy="322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ocument" r:id="rId4" imgW="4208040" imgH="1711800" progId="Word.Document.8">
                  <p:embed/>
                </p:oleObj>
              </mc:Choice>
              <mc:Fallback>
                <p:oleObj name="Document" r:id="rId4" imgW="4208040" imgH="1711800" progId="Word.Document.8">
                  <p:embed/>
                  <p:pic>
                    <p:nvPicPr>
                      <p:cNvPr id="0" name="Object 102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33788"/>
                        <a:ext cx="8489950" cy="322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1941513" y="3224213"/>
            <a:ext cx="5262562" cy="512762"/>
          </a:xfrm>
          <a:prstGeom prst="leftArrow">
            <a:avLst>
              <a:gd name="adj1" fmla="val 44444"/>
              <a:gd name="adj2" fmla="val 125391"/>
            </a:avLst>
          </a:prstGeom>
          <a:gradFill rotWithShape="0">
            <a:gsLst>
              <a:gs pos="0">
                <a:srgbClr val="FF66FF"/>
              </a:gs>
              <a:gs pos="100000">
                <a:srgbClr val="762F76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 rot="-5400000">
            <a:off x="-1121568" y="4763293"/>
            <a:ext cx="3124200" cy="512763"/>
          </a:xfrm>
          <a:prstGeom prst="leftArrow">
            <a:avLst>
              <a:gd name="adj1" fmla="val 44898"/>
              <a:gd name="adj2" fmla="val 104002"/>
            </a:avLst>
          </a:prstGeom>
          <a:gradFill rotWithShape="0">
            <a:gsLst>
              <a:gs pos="0">
                <a:srgbClr val="762F76"/>
              </a:gs>
              <a:gs pos="100000">
                <a:srgbClr val="FF66FF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319088" y="1997075"/>
            <a:ext cx="8520112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>
                <a:latin typeface="Franklin Gothic Medium Cond" pitchFamily="34" charset="0"/>
              </a:rPr>
              <a:t>Increases to the </a:t>
            </a:r>
            <a:r>
              <a:rPr lang="en-US" sz="4800" b="1" u="sng">
                <a:latin typeface="Franklin Gothic Medium Cond" pitchFamily="34" charset="0"/>
              </a:rPr>
              <a:t>LEFT</a:t>
            </a:r>
            <a:r>
              <a:rPr lang="en-US" sz="4800" b="1">
                <a:latin typeface="Franklin Gothic Medium Cond" pitchFamily="34" charset="0"/>
              </a:rPr>
              <a:t> and </a:t>
            </a:r>
            <a:r>
              <a:rPr lang="en-US" sz="4800" b="1" u="sng">
                <a:latin typeface="Franklin Gothic Medium Cond" pitchFamily="34" charset="0"/>
              </a:rPr>
              <a:t>DOWN</a:t>
            </a:r>
          </a:p>
        </p:txBody>
      </p:sp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1143000" y="3711575"/>
          <a:ext cx="28416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Photo Editor Photo" r:id="rId6" imgW="371527" imgH="352474" progId="">
                  <p:embed/>
                </p:oleObj>
              </mc:Choice>
              <mc:Fallback>
                <p:oleObj name="Photo Editor Photo" r:id="rId6" imgW="371527" imgH="352474" progId="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11575"/>
                        <a:ext cx="28416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1101725" y="4124325"/>
          <a:ext cx="3508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Photo Editor Photo" r:id="rId8" imgW="457143" imgH="361809" progId="">
                  <p:embed/>
                </p:oleObj>
              </mc:Choice>
              <mc:Fallback>
                <p:oleObj name="Photo Editor Photo" r:id="rId8" imgW="457143" imgH="361809" progId="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4124325"/>
                        <a:ext cx="35083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1117600" y="4537075"/>
          <a:ext cx="3349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Photo Editor Photo" r:id="rId10" imgW="438095" imgH="390580" progId="">
                  <p:embed/>
                </p:oleObj>
              </mc:Choice>
              <mc:Fallback>
                <p:oleObj name="Photo Editor Photo" r:id="rId10" imgW="438095" imgH="390580" progId="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537075"/>
                        <a:ext cx="3349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028"/>
          <p:cNvGraphicFramePr>
            <a:graphicFrameLocks noChangeAspect="1"/>
          </p:cNvGraphicFramePr>
          <p:nvPr/>
        </p:nvGraphicFramePr>
        <p:xfrm>
          <a:off x="1125538" y="4918075"/>
          <a:ext cx="3349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Photo Editor Photo" r:id="rId12" imgW="438095" imgH="428798" progId="">
                  <p:embed/>
                </p:oleObj>
              </mc:Choice>
              <mc:Fallback>
                <p:oleObj name="Photo Editor Photo" r:id="rId12" imgW="438095" imgH="428798" progId="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918075"/>
                        <a:ext cx="3349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1029"/>
          <p:cNvGraphicFramePr>
            <a:graphicFrameLocks noChangeAspect="1"/>
          </p:cNvGraphicFramePr>
          <p:nvPr/>
        </p:nvGraphicFramePr>
        <p:xfrm>
          <a:off x="1092200" y="5287963"/>
          <a:ext cx="4000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Photo Editor Photo" r:id="rId14" imgW="523810" imgH="533474" progId="">
                  <p:embed/>
                </p:oleObj>
              </mc:Choice>
              <mc:Fallback>
                <p:oleObj name="Photo Editor Photo" r:id="rId14" imgW="523810" imgH="533474" progId="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287963"/>
                        <a:ext cx="40005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030"/>
          <p:cNvGraphicFramePr>
            <a:graphicFrameLocks noChangeAspect="1"/>
          </p:cNvGraphicFramePr>
          <p:nvPr/>
        </p:nvGraphicFramePr>
        <p:xfrm>
          <a:off x="1069975" y="5686425"/>
          <a:ext cx="4445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Photo Editor Photo" r:id="rId16" imgW="581106" imgH="561905" progId="">
                  <p:embed/>
                </p:oleObj>
              </mc:Choice>
              <mc:Fallback>
                <p:oleObj name="Photo Editor Photo" r:id="rId16" imgW="581106" imgH="561905" progId="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686425"/>
                        <a:ext cx="4445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031"/>
          <p:cNvGraphicFramePr>
            <a:graphicFrameLocks noChangeAspect="1"/>
          </p:cNvGraphicFramePr>
          <p:nvPr/>
        </p:nvGraphicFramePr>
        <p:xfrm>
          <a:off x="1073150" y="6084888"/>
          <a:ext cx="4381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Photo Editor Photo" r:id="rId18" imgW="600159" imgH="619211" progId="">
                  <p:embed/>
                </p:oleObj>
              </mc:Choice>
              <mc:Fallback>
                <p:oleObj name="Photo Editor Photo" r:id="rId18" imgW="600159" imgH="619211" progId="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6084888"/>
                        <a:ext cx="4381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32"/>
          <p:cNvGraphicFramePr>
            <a:graphicFrameLocks noChangeAspect="1"/>
          </p:cNvGraphicFramePr>
          <p:nvPr/>
        </p:nvGraphicFramePr>
        <p:xfrm>
          <a:off x="1601788" y="4564063"/>
          <a:ext cx="239712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Photo Editor Photo" r:id="rId20" imgW="314286" imgH="323981" progId="">
                  <p:embed/>
                </p:oleObj>
              </mc:Choice>
              <mc:Fallback>
                <p:oleObj name="Photo Editor Photo" r:id="rId20" imgW="314286" imgH="323981" progId="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4564063"/>
                        <a:ext cx="239712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033"/>
          <p:cNvGraphicFramePr>
            <a:graphicFrameLocks noChangeAspect="1"/>
          </p:cNvGraphicFramePr>
          <p:nvPr/>
        </p:nvGraphicFramePr>
        <p:xfrm>
          <a:off x="6519863" y="4579938"/>
          <a:ext cx="195262" cy="19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Photo Editor Photo" r:id="rId22" imgW="257007" imgH="257007" progId="">
                  <p:embed/>
                </p:oleObj>
              </mc:Choice>
              <mc:Fallback>
                <p:oleObj name="Photo Editor Photo" r:id="rId22" imgW="257007" imgH="257007" progId="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4579938"/>
                        <a:ext cx="195262" cy="19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034"/>
          <p:cNvGraphicFramePr>
            <a:graphicFrameLocks noChangeAspect="1"/>
          </p:cNvGraphicFramePr>
          <p:nvPr/>
        </p:nvGraphicFramePr>
        <p:xfrm>
          <a:off x="6983413" y="4579938"/>
          <a:ext cx="168275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Photo Editor Photo" r:id="rId24" imgW="219222" imgH="257007" progId="">
                  <p:embed/>
                </p:oleObj>
              </mc:Choice>
              <mc:Fallback>
                <p:oleObj name="Photo Editor Photo" r:id="rId24" imgW="219222" imgH="257007" progId="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4579938"/>
                        <a:ext cx="168275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035"/>
          <p:cNvGraphicFramePr>
            <a:graphicFrameLocks noChangeAspect="1"/>
          </p:cNvGraphicFramePr>
          <p:nvPr/>
        </p:nvGraphicFramePr>
        <p:xfrm>
          <a:off x="7446963" y="4602163"/>
          <a:ext cx="13811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Photo Editor Photo" r:id="rId26" imgW="181096" imgH="200159" progId="">
                  <p:embed/>
                </p:oleObj>
              </mc:Choice>
              <mc:Fallback>
                <p:oleObj name="Photo Editor Photo" r:id="rId26" imgW="181096" imgH="200159" progId="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4602163"/>
                        <a:ext cx="138112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036"/>
          <p:cNvGraphicFramePr>
            <a:graphicFrameLocks noChangeAspect="1"/>
          </p:cNvGraphicFramePr>
          <p:nvPr/>
        </p:nvGraphicFramePr>
        <p:xfrm>
          <a:off x="7881938" y="4603750"/>
          <a:ext cx="146050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Photo Editor Photo" r:id="rId28" imgW="190426" imgH="219222" progId="">
                  <p:embed/>
                </p:oleObj>
              </mc:Choice>
              <mc:Fallback>
                <p:oleObj name="Photo Editor Photo" r:id="rId28" imgW="190426" imgH="219222" progId="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938" y="4603750"/>
                        <a:ext cx="146050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037"/>
          <p:cNvGraphicFramePr>
            <a:graphicFrameLocks noChangeAspect="1"/>
          </p:cNvGraphicFramePr>
          <p:nvPr/>
        </p:nvGraphicFramePr>
        <p:xfrm>
          <a:off x="8350250" y="4616450"/>
          <a:ext cx="87313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Photo Editor Photo" r:id="rId30" imgW="114467" imgH="161990" progId="">
                  <p:embed/>
                </p:oleObj>
              </mc:Choice>
              <mc:Fallback>
                <p:oleObj name="Photo Editor Photo" r:id="rId30" imgW="114467" imgH="161990" progId="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0" y="4616450"/>
                        <a:ext cx="87313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038"/>
          <p:cNvGraphicFramePr>
            <a:graphicFrameLocks noChangeAspect="1"/>
          </p:cNvGraphicFramePr>
          <p:nvPr/>
        </p:nvGraphicFramePr>
        <p:xfrm>
          <a:off x="8770938" y="4632325"/>
          <a:ext cx="101600" cy="11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Photo Editor Photo" r:id="rId32" imgW="133192" imgH="142933" progId="">
                  <p:embed/>
                </p:oleObj>
              </mc:Choice>
              <mc:Fallback>
                <p:oleObj name="Photo Editor Photo" r:id="rId32" imgW="133192" imgH="142933" progId="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0938" y="4632325"/>
                        <a:ext cx="101600" cy="11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8150"/>
          </a:xfrm>
          <a:solidFill>
            <a:srgbClr val="800080"/>
          </a:solidFill>
        </p:spPr>
        <p:txBody>
          <a:bodyPr/>
          <a:lstStyle/>
          <a:p>
            <a:pPr marL="762000" indent="-762000"/>
            <a:r>
              <a:rPr lang="en-US" smtClean="0">
                <a:solidFill>
                  <a:schemeClr val="tx2"/>
                </a:solidFill>
              </a:rPr>
              <a:t>1a.  Atomic Radius: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b="1" u="sng" smtClean="0"/>
              <a:t>size of atom</a:t>
            </a:r>
          </a:p>
        </p:txBody>
      </p:sp>
      <p:grpSp>
        <p:nvGrpSpPr>
          <p:cNvPr id="6165" name="Group 22"/>
          <p:cNvGrpSpPr>
            <a:grpSpLocks/>
          </p:cNvGrpSpPr>
          <p:nvPr/>
        </p:nvGrpSpPr>
        <p:grpSpPr bwMode="auto">
          <a:xfrm>
            <a:off x="5635625" y="0"/>
            <a:ext cx="2908300" cy="1892300"/>
            <a:chOff x="3380" y="1232"/>
            <a:chExt cx="1832" cy="1192"/>
          </a:xfrm>
        </p:grpSpPr>
        <p:pic>
          <p:nvPicPr>
            <p:cNvPr id="6166" name="Picture 23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3434" y="1232"/>
              <a:ext cx="1778" cy="103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6167" name="Text Box 24"/>
            <p:cNvSpPr txBox="1">
              <a:spLocks noChangeArrowheads="1"/>
            </p:cNvSpPr>
            <p:nvPr/>
          </p:nvSpPr>
          <p:spPr bwMode="auto">
            <a:xfrm>
              <a:off x="3380" y="2216"/>
              <a:ext cx="75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© 1998 LOGAL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 animBg="1"/>
      <p:bldP spid="14746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0" y="1028700"/>
          <a:ext cx="914400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art" r:id="rId4" imgW="5748840" imgH="3465000" progId="Excel.Sheet.8">
                  <p:embed/>
                </p:oleObj>
              </mc:Choice>
              <mc:Fallback>
                <p:oleObj name="Chart" r:id="rId4" imgW="5748840" imgH="34650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28700"/>
                        <a:ext cx="9144000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030413" y="2179638"/>
            <a:ext cx="11271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>
                <a:solidFill>
                  <a:srgbClr val="9933FF"/>
                </a:solidFill>
              </a:rPr>
              <a:t>Li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298950" y="1595438"/>
            <a:ext cx="11271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>
                <a:solidFill>
                  <a:srgbClr val="9933FF"/>
                </a:solidFill>
              </a:rPr>
              <a:t>Na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7343775" y="1106488"/>
            <a:ext cx="11271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>
                <a:solidFill>
                  <a:srgbClr val="9933FF"/>
                </a:solidFill>
              </a:rPr>
              <a:t>K</a:t>
            </a:r>
          </a:p>
        </p:txBody>
      </p:sp>
      <p:sp>
        <p:nvSpPr>
          <p:cNvPr id="717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3150"/>
          </a:xfrm>
          <a:solidFill>
            <a:srgbClr val="800080"/>
          </a:solidFill>
        </p:spPr>
        <p:txBody>
          <a:bodyPr/>
          <a:lstStyle/>
          <a:p>
            <a:pPr marL="762000" indent="-762000" algn="ctr"/>
            <a:r>
              <a:rPr lang="en-US" smtClean="0">
                <a:solidFill>
                  <a:schemeClr val="tx2"/>
                </a:solidFill>
              </a:rPr>
              <a:t>1a.  Atomic Radius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1363663"/>
            <a:ext cx="8851900" cy="52959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4400" b="1" u="sng" smtClean="0"/>
              <a:t>Why larger going down</a:t>
            </a:r>
            <a:r>
              <a:rPr lang="en-US" sz="4400" b="1" smtClean="0"/>
              <a:t>?</a:t>
            </a:r>
          </a:p>
          <a:p>
            <a:pPr lvl="1">
              <a:spcBef>
                <a:spcPct val="40000"/>
              </a:spcBef>
            </a:pPr>
            <a:r>
              <a:rPr lang="en-US" sz="4400" b="1" u="sng" smtClean="0">
                <a:solidFill>
                  <a:schemeClr val="bg2"/>
                </a:solidFill>
              </a:rPr>
              <a:t>More energy levels located farther from the nucleus</a:t>
            </a:r>
          </a:p>
          <a:p>
            <a:pPr lvl="1">
              <a:spcBef>
                <a:spcPct val="40000"/>
              </a:spcBef>
            </a:pPr>
            <a:r>
              <a:rPr lang="en-US" sz="4400" b="1" u="sng" smtClean="0"/>
              <a:t>Why smaller to the right?</a:t>
            </a:r>
            <a:r>
              <a:rPr lang="en-US" sz="4400" b="1" smtClean="0"/>
              <a:t> </a:t>
            </a:r>
          </a:p>
          <a:p>
            <a:pPr lvl="1">
              <a:spcBef>
                <a:spcPct val="40000"/>
              </a:spcBef>
            </a:pPr>
            <a:r>
              <a:rPr lang="en-US" sz="4400" b="1" smtClean="0">
                <a:solidFill>
                  <a:schemeClr val="bg2"/>
                </a:solidFill>
              </a:rPr>
              <a:t>Increased </a:t>
            </a:r>
            <a:r>
              <a:rPr lang="en-US" sz="4400" b="1" u="sng" smtClean="0">
                <a:solidFill>
                  <a:schemeClr val="bg2"/>
                </a:solidFill>
              </a:rPr>
              <a:t>(+) charge</a:t>
            </a:r>
            <a:r>
              <a:rPr lang="en-US" sz="4400" b="1" smtClean="0">
                <a:solidFill>
                  <a:schemeClr val="bg2"/>
                </a:solidFill>
              </a:rPr>
              <a:t> [more protons] pulls </a:t>
            </a:r>
            <a:r>
              <a:rPr lang="en-US" sz="4400" b="1" u="sng" smtClean="0">
                <a:solidFill>
                  <a:schemeClr val="bg2"/>
                </a:solidFill>
              </a:rPr>
              <a:t>electrons</a:t>
            </a:r>
            <a:r>
              <a:rPr lang="en-US" sz="4400" b="1" smtClean="0">
                <a:solidFill>
                  <a:schemeClr val="bg2"/>
                </a:solidFill>
              </a:rPr>
              <a:t> in tighter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3150"/>
          </a:xfrm>
          <a:solidFill>
            <a:srgbClr val="800080"/>
          </a:solidFill>
        </p:spPr>
        <p:txBody>
          <a:bodyPr/>
          <a:lstStyle/>
          <a:p>
            <a:pPr marL="762000" indent="-762000" algn="ctr"/>
            <a:r>
              <a:rPr lang="en-US" smtClean="0">
                <a:solidFill>
                  <a:schemeClr val="tx2"/>
                </a:solidFill>
              </a:rPr>
              <a:t>1a.  Atomic Radius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96863" y="1414463"/>
            <a:ext cx="8616950" cy="746125"/>
          </a:xfrm>
          <a:noFill/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n-US" sz="4800" b="1" smtClean="0"/>
              <a:t>Which atom has the larger radius?</a:t>
            </a:r>
          </a:p>
        </p:txBody>
      </p:sp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 b="1">
                <a:latin typeface="Franklin Gothic Medium Cond" pitchFamily="34" charset="0"/>
              </a:rPr>
              <a:t>Ba	 or	 Be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 b="1">
                <a:latin typeface="Franklin Gothic Medium Cond" pitchFamily="34" charset="0"/>
              </a:rPr>
              <a:t>Ca	 or	 Br</a:t>
            </a:r>
          </a:p>
        </p:txBody>
      </p:sp>
      <p:sp>
        <p:nvSpPr>
          <p:cNvPr id="156676" name="Rectangle 1028"/>
          <p:cNvSpPr>
            <a:spLocks noChangeArrowheads="1"/>
          </p:cNvSpPr>
          <p:nvPr/>
        </p:nvSpPr>
        <p:spPr bwMode="auto">
          <a:xfrm>
            <a:off x="5476875" y="2511425"/>
            <a:ext cx="324643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r>
              <a:rPr lang="en-US" sz="6000">
                <a:solidFill>
                  <a:schemeClr val="bg2"/>
                </a:solidFill>
                <a:latin typeface="Franklin Gothic Medium Cond" pitchFamily="34" charset="0"/>
              </a:rPr>
              <a:t>Ba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endParaRPr lang="en-US" sz="6000">
              <a:solidFill>
                <a:schemeClr val="accent2"/>
              </a:solidFill>
              <a:latin typeface="Franklin Gothic Medium Cond" pitchFamily="34" charset="0"/>
            </a:endParaRPr>
          </a:p>
        </p:txBody>
      </p:sp>
      <p:sp>
        <p:nvSpPr>
          <p:cNvPr id="156678" name="Text Box 1030"/>
          <p:cNvSpPr txBox="1">
            <a:spLocks noChangeArrowheads="1"/>
          </p:cNvSpPr>
          <p:nvPr/>
        </p:nvSpPr>
        <p:spPr bwMode="auto">
          <a:xfrm>
            <a:off x="5891213" y="5086350"/>
            <a:ext cx="288766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chemeClr val="bg2"/>
                </a:solidFill>
              </a:rPr>
              <a:t>Ca</a:t>
            </a:r>
          </a:p>
        </p:txBody>
      </p:sp>
      <p:sp>
        <p:nvSpPr>
          <p:cNvPr id="22534" name="Rectangle 103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3150"/>
          </a:xfrm>
          <a:solidFill>
            <a:srgbClr val="800080"/>
          </a:solidFill>
        </p:spPr>
        <p:txBody>
          <a:bodyPr/>
          <a:lstStyle/>
          <a:p>
            <a:pPr marL="762000" indent="-762000" algn="ctr"/>
            <a:r>
              <a:rPr lang="en-US" smtClean="0">
                <a:solidFill>
                  <a:schemeClr val="tx2"/>
                </a:solidFill>
              </a:rPr>
              <a:t>1a.  Atomic Radius (examples)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smtClean="0"/>
              <a:t>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ln w="57150">
            <a:solidFill>
              <a:schemeClr val="bg2"/>
            </a:solidFill>
          </a:ln>
        </p:spPr>
        <p:txBody>
          <a:bodyPr/>
          <a:lstStyle/>
          <a:p>
            <a:r>
              <a:rPr lang="en-US" sz="4800" smtClean="0"/>
              <a:t>A </a:t>
            </a:r>
            <a:r>
              <a:rPr lang="en-US" sz="4800" u="sng" smtClean="0"/>
              <a:t>positive</a:t>
            </a:r>
            <a:r>
              <a:rPr lang="en-US" sz="4800" smtClean="0"/>
              <a:t> (</a:t>
            </a:r>
            <a:r>
              <a:rPr lang="en-US" sz="4800" smtClean="0">
                <a:solidFill>
                  <a:schemeClr val="bg2"/>
                </a:solidFill>
              </a:rPr>
              <a:t>+</a:t>
            </a:r>
            <a:r>
              <a:rPr lang="en-US" sz="4800" smtClean="0"/>
              <a:t>) ion is called: </a:t>
            </a:r>
          </a:p>
          <a:p>
            <a:pPr algn="ctr">
              <a:buFont typeface="Wingdings" pitchFamily="2" charset="2"/>
              <a:buNone/>
            </a:pPr>
            <a:r>
              <a:rPr lang="en-US" sz="7200" u="sng" smtClean="0"/>
              <a:t>Ca</a:t>
            </a:r>
            <a:r>
              <a:rPr lang="en-US" sz="7200" u="sng" smtClean="0">
                <a:solidFill>
                  <a:schemeClr val="bg2"/>
                </a:solidFill>
              </a:rPr>
              <a:t>t</a:t>
            </a:r>
            <a:r>
              <a:rPr lang="en-US" sz="7200" u="sng" smtClean="0"/>
              <a:t>ion</a:t>
            </a:r>
          </a:p>
          <a:p>
            <a:r>
              <a:rPr lang="en-US" sz="4800" smtClean="0"/>
              <a:t> Atoms </a:t>
            </a:r>
            <a:r>
              <a:rPr lang="en-US" sz="4800" u="sng" smtClean="0"/>
              <a:t>lose</a:t>
            </a:r>
            <a:r>
              <a:rPr lang="en-US" sz="4800" smtClean="0"/>
              <a:t> electrons (-)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ln w="57150">
            <a:solidFill>
              <a:schemeClr val="bg2"/>
            </a:solidFill>
          </a:ln>
        </p:spPr>
        <p:txBody>
          <a:bodyPr/>
          <a:lstStyle/>
          <a:p>
            <a:r>
              <a:rPr lang="en-US" sz="4800" smtClean="0"/>
              <a:t>A </a:t>
            </a:r>
            <a:r>
              <a:rPr lang="en-US" sz="4800" u="sng" smtClean="0"/>
              <a:t>negative</a:t>
            </a:r>
            <a:r>
              <a:rPr lang="en-US" sz="4800" smtClean="0"/>
              <a:t> (-) ion is called: </a:t>
            </a:r>
          </a:p>
          <a:p>
            <a:pPr algn="ctr">
              <a:buFont typeface="Wingdings" pitchFamily="2" charset="2"/>
              <a:buNone/>
            </a:pPr>
            <a:r>
              <a:rPr lang="en-US" sz="7200" u="sng" smtClean="0"/>
              <a:t>Anion</a:t>
            </a:r>
          </a:p>
          <a:p>
            <a:r>
              <a:rPr lang="en-US" sz="4800" smtClean="0"/>
              <a:t>Atoms </a:t>
            </a:r>
            <a:r>
              <a:rPr lang="en-US" sz="4800" u="sng" smtClean="0"/>
              <a:t>gain</a:t>
            </a:r>
            <a:r>
              <a:rPr lang="en-US" sz="4800" smtClean="0"/>
              <a:t> electrons (-)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1027"/>
          <p:cNvSpPr>
            <a:spLocks noChangeArrowheads="1"/>
          </p:cNvSpPr>
          <p:nvPr/>
        </p:nvSpPr>
        <p:spPr bwMode="auto">
          <a:xfrm>
            <a:off x="0" y="1168400"/>
            <a:ext cx="8907463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ctr">
              <a:lnSpc>
                <a:spcPct val="120000"/>
              </a:lnSpc>
              <a:buFont typeface="Wingdings" pitchFamily="2" charset="2"/>
              <a:buNone/>
              <a:tabLst>
                <a:tab pos="3092450" algn="l"/>
              </a:tabLst>
            </a:pPr>
            <a:r>
              <a:rPr lang="en-US" sz="4800" b="1" u="sng">
                <a:solidFill>
                  <a:schemeClr val="tx1"/>
                </a:solidFill>
                <a:latin typeface="Franklin Gothic Medium Cond" pitchFamily="34" charset="0"/>
              </a:rPr>
              <a:t>Ca</a:t>
            </a:r>
            <a:r>
              <a:rPr lang="en-US" sz="5400" b="1" u="sng">
                <a:solidFill>
                  <a:schemeClr val="tx1"/>
                </a:solidFill>
                <a:latin typeface="Franklin Gothic Medium Cond" pitchFamily="34" charset="0"/>
              </a:rPr>
              <a:t>t</a:t>
            </a:r>
            <a:r>
              <a:rPr lang="en-US" sz="4800" b="1" u="sng">
                <a:solidFill>
                  <a:schemeClr val="tx1"/>
                </a:solidFill>
                <a:latin typeface="Franklin Gothic Medium Cond" pitchFamily="34" charset="0"/>
              </a:rPr>
              <a:t>ions  </a:t>
            </a:r>
            <a:r>
              <a:rPr lang="en-US" sz="4800" b="1">
                <a:solidFill>
                  <a:schemeClr val="tx1"/>
                </a:solidFill>
                <a:latin typeface="Franklin Gothic Medium Cond" pitchFamily="34" charset="0"/>
              </a:rPr>
              <a:t>(+) :  lose electrons </a:t>
            </a:r>
            <a:r>
              <a:rPr lang="en-US" sz="4800" b="1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</a:t>
            </a:r>
            <a:r>
              <a:rPr lang="en-US" sz="4800" b="1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4800" b="1" u="sng">
                <a:solidFill>
                  <a:schemeClr val="bg2"/>
                </a:solidFill>
                <a:latin typeface="Franklin Gothic Medium Cond" pitchFamily="34" charset="0"/>
              </a:rPr>
              <a:t>Smaller radius</a:t>
            </a:r>
          </a:p>
        </p:txBody>
      </p:sp>
      <p:pic>
        <p:nvPicPr>
          <p:cNvPr id="155652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63" y="3270250"/>
            <a:ext cx="8210550" cy="31559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55656" name="Rectangle 1032"/>
          <p:cNvSpPr>
            <a:spLocks noChangeArrowheads="1"/>
          </p:cNvSpPr>
          <p:nvPr/>
        </p:nvSpPr>
        <p:spPr bwMode="auto">
          <a:xfrm>
            <a:off x="5399088" y="4556125"/>
            <a:ext cx="3470275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  <a:tabLst>
                <a:tab pos="3092450" algn="l"/>
              </a:tabLst>
            </a:pPr>
            <a:endParaRPr lang="en-US" sz="4400">
              <a:latin typeface="Franklin Gothic Medium Cond" pitchFamily="34" charset="0"/>
            </a:endParaRPr>
          </a:p>
        </p:txBody>
      </p:sp>
      <p:sp>
        <p:nvSpPr>
          <p:cNvPr id="24581" name="Rectangle 10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mtClean="0"/>
              <a:t>1b.   Ionic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5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bldLvl="2" autoUpdateAnimBg="0"/>
      <p:bldP spid="155656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377950"/>
            <a:ext cx="8723313" cy="1797050"/>
          </a:xfrm>
        </p:spPr>
        <p:txBody>
          <a:bodyPr/>
          <a:lstStyle/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sz="4800" u="sng" smtClean="0"/>
              <a:t>Anions</a:t>
            </a:r>
            <a:r>
              <a:rPr lang="en-US" sz="4800" smtClean="0"/>
              <a:t> (-): gain electrons</a:t>
            </a:r>
            <a:r>
              <a:rPr lang="en-US" sz="4800" baseline="30000" smtClean="0"/>
              <a:t> </a:t>
            </a:r>
            <a:r>
              <a:rPr lang="en-US" sz="4800" smtClean="0">
                <a:sym typeface="Wingdings" pitchFamily="2" charset="2"/>
              </a:rPr>
              <a:t>  </a:t>
            </a:r>
          </a:p>
          <a:p>
            <a:pPr lvl="1"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4800" u="sng" smtClean="0">
                <a:solidFill>
                  <a:schemeClr val="bg2"/>
                </a:solidFill>
              </a:rPr>
              <a:t>Larger radius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6713" y="3567113"/>
            <a:ext cx="8123237" cy="3236912"/>
            <a:chOff x="2351" y="2914"/>
            <a:chExt cx="3215" cy="1361"/>
          </a:xfrm>
        </p:grpSpPr>
        <p:pic>
          <p:nvPicPr>
            <p:cNvPr id="2560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98" y="2914"/>
              <a:ext cx="3168" cy="125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25606" name="Text Box 7"/>
            <p:cNvSpPr txBox="1">
              <a:spLocks noChangeArrowheads="1"/>
            </p:cNvSpPr>
            <p:nvPr/>
          </p:nvSpPr>
          <p:spPr bwMode="auto">
            <a:xfrm>
              <a:off x="2351" y="4136"/>
              <a:ext cx="71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© 2002 Prentice-Hall, Inc.</a:t>
              </a:r>
            </a:p>
          </p:txBody>
        </p:sp>
      </p:grpSp>
      <p:sp>
        <p:nvSpPr>
          <p:cNvPr id="2560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mtClean="0"/>
              <a:t>1b.   Ionic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Dmitri Mendeleev: 1869, Russian</a:t>
            </a:r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273175"/>
            <a:ext cx="5616575" cy="46291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4400" smtClean="0"/>
              <a:t>Organized elements by increasing </a:t>
            </a:r>
            <a:r>
              <a:rPr lang="en-US" sz="4400" b="1" u="sng" smtClean="0">
                <a:solidFill>
                  <a:schemeClr val="bg2"/>
                </a:solidFill>
              </a:rPr>
              <a:t>atomic mass</a:t>
            </a:r>
            <a:r>
              <a:rPr lang="en-US" sz="44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4400" b="1" smtClean="0">
                <a:solidFill>
                  <a:schemeClr val="bg2"/>
                </a:solidFill>
              </a:rPr>
              <a:t>Elements with similar </a:t>
            </a:r>
            <a:r>
              <a:rPr lang="en-US" sz="4400" b="1" u="sng" smtClean="0">
                <a:solidFill>
                  <a:schemeClr val="bg2"/>
                </a:solidFill>
              </a:rPr>
              <a:t>properties</a:t>
            </a:r>
            <a:r>
              <a:rPr lang="en-US" sz="4400" b="1" smtClean="0">
                <a:solidFill>
                  <a:schemeClr val="bg2"/>
                </a:solidFill>
              </a:rPr>
              <a:t> were grouped </a:t>
            </a:r>
            <a:r>
              <a:rPr lang="en-US" sz="4400" b="1" u="sng" smtClean="0">
                <a:solidFill>
                  <a:schemeClr val="bg2"/>
                </a:solidFill>
              </a:rPr>
              <a:t>together.</a:t>
            </a:r>
          </a:p>
          <a:p>
            <a:pPr lvl="1">
              <a:lnSpc>
                <a:spcPct val="90000"/>
              </a:lnSpc>
            </a:pPr>
            <a:r>
              <a:rPr lang="en-US" sz="4400" smtClean="0"/>
              <a:t>Left several </a:t>
            </a:r>
            <a:r>
              <a:rPr lang="en-US" sz="4400" u="sng" smtClean="0"/>
              <a:t>empty</a:t>
            </a:r>
            <a:r>
              <a:rPr lang="en-US" sz="4400" smtClean="0"/>
              <a:t> </a:t>
            </a:r>
            <a:r>
              <a:rPr lang="en-US" sz="4400" u="sng" smtClean="0"/>
              <a:t>spaces</a:t>
            </a:r>
            <a:r>
              <a:rPr lang="en-US" sz="4400" smtClean="0"/>
              <a:t> in his per. table</a:t>
            </a:r>
          </a:p>
        </p:txBody>
      </p:sp>
      <p:pic>
        <p:nvPicPr>
          <p:cNvPr id="15364" name="Picture 11" descr="mend_t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749425"/>
            <a:ext cx="3032125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96863" y="1397000"/>
            <a:ext cx="8616950" cy="746125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5400" smtClean="0"/>
              <a:t>Which particle has the larger radius?</a:t>
            </a:r>
            <a:endParaRPr lang="en-US" sz="6600" smtClean="0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296863" y="26241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S	or	S</a:t>
            </a:r>
            <a:r>
              <a:rPr lang="en-US" sz="6000" baseline="30000">
                <a:latin typeface="Franklin Gothic Medium Cond" pitchFamily="34" charset="0"/>
              </a:rPr>
              <a:t>2-</a:t>
            </a:r>
            <a:endParaRPr lang="en-US" sz="6000">
              <a:latin typeface="Franklin Gothic Medium Cond" pitchFamily="34" charset="0"/>
            </a:endParaRPr>
          </a:p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Al	or	Al</a:t>
            </a:r>
            <a:r>
              <a:rPr lang="en-US" sz="6000" baseline="30000">
                <a:latin typeface="Franklin Gothic Medium Cond" pitchFamily="34" charset="0"/>
              </a:rPr>
              <a:t>3+</a:t>
            </a:r>
            <a:endParaRPr lang="en-US" sz="6000">
              <a:latin typeface="Franklin Gothic Medium Cond" pitchFamily="34" charset="0"/>
            </a:endParaRPr>
          </a:p>
        </p:txBody>
      </p:sp>
      <p:sp>
        <p:nvSpPr>
          <p:cNvPr id="159748" name="Rectangle 1028"/>
          <p:cNvSpPr>
            <a:spLocks noChangeArrowheads="1"/>
          </p:cNvSpPr>
          <p:nvPr/>
        </p:nvSpPr>
        <p:spPr bwMode="auto">
          <a:xfrm>
            <a:off x="5681663" y="2625725"/>
            <a:ext cx="30416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r>
              <a:rPr lang="en-US" sz="6600" b="1">
                <a:solidFill>
                  <a:schemeClr val="accent2"/>
                </a:solidFill>
                <a:latin typeface="Franklin Gothic Medium Cond" pitchFamily="34" charset="0"/>
              </a:rPr>
              <a:t>S</a:t>
            </a:r>
            <a:r>
              <a:rPr lang="en-US" sz="6600" b="1" baseline="30000">
                <a:solidFill>
                  <a:schemeClr val="accent2"/>
                </a:solidFill>
                <a:latin typeface="Franklin Gothic Medium Cond" pitchFamily="34" charset="0"/>
              </a:rPr>
              <a:t>2-</a:t>
            </a:r>
            <a:endParaRPr lang="en-US" sz="6600" b="1">
              <a:solidFill>
                <a:schemeClr val="accent2"/>
              </a:solidFill>
              <a:latin typeface="Franklin Gothic Medium Cond" pitchFamily="34" charset="0"/>
            </a:endParaRPr>
          </a:p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endParaRPr lang="en-US" sz="6600" b="1">
              <a:solidFill>
                <a:schemeClr val="accent2"/>
              </a:solidFill>
              <a:latin typeface="Franklin Gothic Medium Cond" pitchFamily="34" charset="0"/>
            </a:endParaRPr>
          </a:p>
        </p:txBody>
      </p:sp>
      <p:sp>
        <p:nvSpPr>
          <p:cNvPr id="159750" name="Text Box 1030"/>
          <p:cNvSpPr txBox="1">
            <a:spLocks noChangeArrowheads="1"/>
          </p:cNvSpPr>
          <p:nvPr/>
        </p:nvSpPr>
        <p:spPr bwMode="auto">
          <a:xfrm>
            <a:off x="6075363" y="5049838"/>
            <a:ext cx="2728912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chemeClr val="accent2"/>
                </a:solidFill>
              </a:rPr>
              <a:t>Al</a:t>
            </a:r>
          </a:p>
        </p:txBody>
      </p:sp>
      <p:sp>
        <p:nvSpPr>
          <p:cNvPr id="26630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mtClean="0"/>
              <a:t>1b.   Ionic Radius (examples)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8000" y="3633788"/>
          <a:ext cx="8489950" cy="322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4" imgW="4208040" imgH="1711800" progId="Word.Document.8">
                  <p:embed/>
                </p:oleObj>
              </mc:Choice>
              <mc:Fallback>
                <p:oleObj name="Document" r:id="rId4" imgW="4208040" imgH="1711800" progId="Word.Document.8">
                  <p:embed/>
                  <p:pic>
                    <p:nvPicPr>
                      <p:cNvPr id="0" name="Object 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33788"/>
                        <a:ext cx="8489950" cy="322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965200"/>
            <a:ext cx="8520112" cy="1397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b="1" smtClean="0">
                <a:solidFill>
                  <a:schemeClr val="bg2"/>
                </a:solidFill>
              </a:rPr>
              <a:t>Energy </a:t>
            </a:r>
            <a:r>
              <a:rPr lang="en-US" sz="4400" b="1" smtClean="0"/>
              <a:t>required to </a:t>
            </a:r>
            <a:r>
              <a:rPr lang="en-US" sz="4400" b="1" smtClean="0">
                <a:solidFill>
                  <a:schemeClr val="bg2"/>
                </a:solidFill>
              </a:rPr>
              <a:t>remove</a:t>
            </a:r>
            <a:r>
              <a:rPr lang="en-US" sz="4400" b="1" smtClean="0"/>
              <a:t> one e</a:t>
            </a:r>
            <a:r>
              <a:rPr lang="en-US" sz="4400" b="1" baseline="30000" smtClean="0"/>
              <a:t>-</a:t>
            </a:r>
            <a:r>
              <a:rPr lang="en-US" sz="4400" b="1" smtClean="0"/>
              <a:t> from a </a:t>
            </a:r>
            <a:r>
              <a:rPr lang="en-US" sz="4400" b="1" smtClean="0">
                <a:solidFill>
                  <a:schemeClr val="bg2"/>
                </a:solidFill>
              </a:rPr>
              <a:t>neutral</a:t>
            </a:r>
            <a:r>
              <a:rPr lang="en-US" sz="4400" b="1" smtClean="0"/>
              <a:t> atom</a:t>
            </a:r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 flipH="1">
            <a:off x="1941513" y="3224213"/>
            <a:ext cx="5262562" cy="512762"/>
          </a:xfrm>
          <a:prstGeom prst="leftArrow">
            <a:avLst>
              <a:gd name="adj1" fmla="val 44444"/>
              <a:gd name="adj2" fmla="val 125391"/>
            </a:avLst>
          </a:prstGeom>
          <a:gradFill rotWithShape="0">
            <a:gsLst>
              <a:gs pos="0">
                <a:srgbClr val="762F76"/>
              </a:gs>
              <a:gs pos="100000">
                <a:srgbClr val="FF66FF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AutoShape 5"/>
          <p:cNvSpPr>
            <a:spLocks noChangeArrowheads="1"/>
          </p:cNvSpPr>
          <p:nvPr/>
        </p:nvSpPr>
        <p:spPr bwMode="auto">
          <a:xfrm rot="5400000" flipV="1">
            <a:off x="-1121568" y="4763293"/>
            <a:ext cx="3124200" cy="512763"/>
          </a:xfrm>
          <a:prstGeom prst="leftArrow">
            <a:avLst>
              <a:gd name="adj1" fmla="val 44898"/>
              <a:gd name="adj2" fmla="val 104002"/>
            </a:avLst>
          </a:prstGeom>
          <a:gradFill rotWithShape="0">
            <a:gsLst>
              <a:gs pos="0">
                <a:srgbClr val="FF66FF"/>
              </a:gs>
              <a:gs pos="100000">
                <a:srgbClr val="762F76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314325" y="2620963"/>
            <a:ext cx="852011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>
                <a:latin typeface="Franklin Gothic Medium Cond" pitchFamily="34" charset="0"/>
              </a:rPr>
              <a:t>Increases </a:t>
            </a:r>
            <a:r>
              <a:rPr lang="en-US" sz="4400" b="1">
                <a:solidFill>
                  <a:schemeClr val="bg2"/>
                </a:solidFill>
                <a:latin typeface="Franklin Gothic Medium Cond" pitchFamily="34" charset="0"/>
              </a:rPr>
              <a:t>UP</a:t>
            </a:r>
            <a:r>
              <a:rPr lang="en-US" sz="4400" b="1">
                <a:latin typeface="Franklin Gothic Medium Cond" pitchFamily="34" charset="0"/>
              </a:rPr>
              <a:t> and to the </a:t>
            </a:r>
            <a:r>
              <a:rPr lang="en-US" sz="4400" b="1">
                <a:solidFill>
                  <a:schemeClr val="bg2"/>
                </a:solidFill>
                <a:latin typeface="Franklin Gothic Medium Cond" pitchFamily="34" charset="0"/>
              </a:rPr>
              <a:t>RIGHT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 (I.E) 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5092700"/>
            <a:ext cx="2514600" cy="1257300"/>
            <a:chOff x="816" y="3208"/>
            <a:chExt cx="1584" cy="792"/>
          </a:xfrm>
        </p:grpSpPr>
        <p:sp>
          <p:nvSpPr>
            <p:cNvPr id="8205" name="AutoShape 9"/>
            <p:cNvSpPr>
              <a:spLocks noChangeArrowheads="1"/>
            </p:cNvSpPr>
            <p:nvPr/>
          </p:nvSpPr>
          <p:spPr bwMode="auto">
            <a:xfrm>
              <a:off x="1152" y="3208"/>
              <a:ext cx="1248" cy="792"/>
            </a:xfrm>
            <a:prstGeom prst="irregularSeal2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Text Box 8"/>
            <p:cNvSpPr txBox="1">
              <a:spLocks noChangeArrowheads="1"/>
            </p:cNvSpPr>
            <p:nvPr/>
          </p:nvSpPr>
          <p:spPr bwMode="auto">
            <a:xfrm>
              <a:off x="1368" y="3288"/>
              <a:ext cx="880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chemeClr val="bg2"/>
                  </a:solidFill>
                </a:rPr>
                <a:t>376</a:t>
              </a:r>
            </a:p>
          </p:txBody>
        </p:sp>
        <p:sp>
          <p:nvSpPr>
            <p:cNvPr id="8207" name="Line 10"/>
            <p:cNvSpPr>
              <a:spLocks noChangeShapeType="1"/>
            </p:cNvSpPr>
            <p:nvPr/>
          </p:nvSpPr>
          <p:spPr bwMode="auto">
            <a:xfrm flipH="1">
              <a:off x="816" y="3600"/>
              <a:ext cx="536" cy="11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83300" y="4279900"/>
            <a:ext cx="2641600" cy="1346200"/>
            <a:chOff x="3832" y="2696"/>
            <a:chExt cx="1664" cy="848"/>
          </a:xfrm>
        </p:grpSpPr>
        <p:sp>
          <p:nvSpPr>
            <p:cNvPr id="8202" name="AutoShape 13"/>
            <p:cNvSpPr>
              <a:spLocks noChangeArrowheads="1"/>
            </p:cNvSpPr>
            <p:nvPr/>
          </p:nvSpPr>
          <p:spPr bwMode="auto">
            <a:xfrm>
              <a:off x="3832" y="2752"/>
              <a:ext cx="1248" cy="792"/>
            </a:xfrm>
            <a:prstGeom prst="irregularSeal2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14"/>
            <p:cNvSpPr txBox="1">
              <a:spLocks noChangeArrowheads="1"/>
            </p:cNvSpPr>
            <p:nvPr/>
          </p:nvSpPr>
          <p:spPr bwMode="auto">
            <a:xfrm>
              <a:off x="4048" y="2832"/>
              <a:ext cx="880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chemeClr val="bg2"/>
                  </a:solidFill>
                </a:rPr>
                <a:t>2081</a:t>
              </a:r>
            </a:p>
          </p:txBody>
        </p:sp>
        <p:sp>
          <p:nvSpPr>
            <p:cNvPr id="8204" name="Line 15"/>
            <p:cNvSpPr>
              <a:spLocks noChangeShapeType="1"/>
            </p:cNvSpPr>
            <p:nvPr/>
          </p:nvSpPr>
          <p:spPr bwMode="auto">
            <a:xfrm flipV="1">
              <a:off x="4776" y="2696"/>
              <a:ext cx="720" cy="30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3" grpId="0" animBg="1"/>
      <p:bldP spid="150534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0" y="1146175"/>
          <a:ext cx="8909050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hart" r:id="rId4" imgW="4897800" imgH="2988000" progId="Excel.Sheet.8">
                  <p:embed/>
                </p:oleObj>
              </mc:Choice>
              <mc:Fallback>
                <p:oleObj name="Chart" r:id="rId4" imgW="4897800" imgH="2988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6175"/>
                        <a:ext cx="8909050" cy="571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7332663" y="5222875"/>
            <a:ext cx="47783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K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724400" y="5135563"/>
            <a:ext cx="703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Na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112963" y="5127625"/>
            <a:ext cx="544512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Li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7110413" y="2522538"/>
            <a:ext cx="636587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Ar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4540250" y="1587500"/>
            <a:ext cx="703263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Ne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2230438" y="1477963"/>
            <a:ext cx="703262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rgbClr val="9933FF"/>
                </a:solidFill>
              </a:rPr>
              <a:t>He</a:t>
            </a:r>
          </a:p>
        </p:txBody>
      </p:sp>
      <p:sp>
        <p:nvSpPr>
          <p:cNvPr id="9225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1119188"/>
            <a:ext cx="8616950" cy="5438775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kumimoji="0" lang="en-US" sz="4400" b="1" smtClean="0"/>
              <a:t>Why opposite of atomic radius?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4400" smtClean="0">
                <a:solidFill>
                  <a:schemeClr val="bg2"/>
                </a:solidFill>
              </a:rPr>
              <a:t>The </a:t>
            </a:r>
            <a:r>
              <a:rPr lang="en-US" sz="4400" u="sng" smtClean="0">
                <a:solidFill>
                  <a:schemeClr val="bg2"/>
                </a:solidFill>
              </a:rPr>
              <a:t>smaller</a:t>
            </a:r>
            <a:r>
              <a:rPr lang="en-US" sz="4400" smtClean="0">
                <a:solidFill>
                  <a:schemeClr val="bg2"/>
                </a:solidFill>
              </a:rPr>
              <a:t> the atom, the closer it’s </a:t>
            </a:r>
            <a:r>
              <a:rPr lang="en-US" sz="4400" u="sng" smtClean="0">
                <a:solidFill>
                  <a:schemeClr val="bg2"/>
                </a:solidFill>
              </a:rPr>
              <a:t>electrons</a:t>
            </a:r>
            <a:r>
              <a:rPr lang="en-US" sz="4400" smtClean="0">
                <a:solidFill>
                  <a:schemeClr val="bg2"/>
                </a:solidFill>
              </a:rPr>
              <a:t> are to the nucleus (stronger attraction= more energy required)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4400" b="1" smtClean="0"/>
              <a:t>Why do the Noble gases have high I.E.?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4400" smtClean="0">
                <a:solidFill>
                  <a:schemeClr val="bg2"/>
                </a:solidFill>
              </a:rPr>
              <a:t>They’re already </a:t>
            </a:r>
            <a:r>
              <a:rPr lang="en-US" sz="4400" u="sng" smtClean="0">
                <a:solidFill>
                  <a:schemeClr val="bg2"/>
                </a:solidFill>
              </a:rPr>
              <a:t>stable</a:t>
            </a:r>
            <a:r>
              <a:rPr lang="en-US" sz="4400" smtClean="0">
                <a:solidFill>
                  <a:schemeClr val="bg2"/>
                </a:solidFill>
              </a:rPr>
              <a:t> </a:t>
            </a:r>
            <a:r>
              <a:rPr lang="en-US" sz="4400" smtClean="0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 sz="4400" smtClean="0">
                <a:solidFill>
                  <a:schemeClr val="bg2"/>
                </a:solidFill>
              </a:rPr>
              <a:t> </a:t>
            </a:r>
            <a:r>
              <a:rPr lang="en-US" sz="4400" u="sng" smtClean="0">
                <a:solidFill>
                  <a:schemeClr val="bg2"/>
                </a:solidFill>
              </a:rPr>
              <a:t>don’t</a:t>
            </a:r>
            <a:r>
              <a:rPr lang="en-US" sz="4400" smtClean="0">
                <a:solidFill>
                  <a:schemeClr val="bg2"/>
                </a:solidFill>
              </a:rPr>
              <a:t> want to lose e</a:t>
            </a:r>
            <a:r>
              <a:rPr lang="en-US" sz="4400" baseline="30000" smtClean="0">
                <a:solidFill>
                  <a:schemeClr val="bg2"/>
                </a:solidFill>
              </a:rPr>
              <a:t>-</a:t>
            </a:r>
            <a:endParaRPr lang="en-US" sz="4400" smtClean="0">
              <a:solidFill>
                <a:schemeClr val="bg2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563" y="1117600"/>
            <a:ext cx="8616950" cy="1509713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400" b="1" smtClean="0"/>
              <a:t>It requires </a:t>
            </a:r>
            <a:r>
              <a:rPr lang="en-US" sz="4400" b="1" u="sng" smtClean="0"/>
              <a:t>more</a:t>
            </a:r>
            <a:r>
              <a:rPr lang="en-US" sz="4400" b="1" smtClean="0"/>
              <a:t> I.E. to remove </a:t>
            </a:r>
            <a:r>
              <a:rPr lang="en-US" sz="4400" b="1" u="sng" smtClean="0"/>
              <a:t>core </a:t>
            </a:r>
            <a:r>
              <a:rPr lang="en-US" sz="4400" b="1" smtClean="0"/>
              <a:t>electrons than </a:t>
            </a:r>
            <a:r>
              <a:rPr lang="en-US" sz="4400" b="1" u="sng" smtClean="0"/>
              <a:t>valence</a:t>
            </a:r>
            <a:r>
              <a:rPr lang="en-US" sz="4400" b="1" smtClean="0"/>
              <a:t> electrons.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smtClean="0"/>
              <a:t>(Large jump in I.E. occurs when a CORE e</a:t>
            </a:r>
            <a:r>
              <a:rPr lang="en-US" sz="3600" baseline="30000" smtClean="0"/>
              <a:t>-</a:t>
            </a:r>
            <a:r>
              <a:rPr lang="en-US" sz="3600" smtClean="0"/>
              <a:t> is removed)</a:t>
            </a:r>
            <a:endParaRPr lang="en-US" sz="4400" smtClean="0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174625" y="4046538"/>
            <a:ext cx="88074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1">
                <a:latin typeface="Franklin Gothic Medium Cond" pitchFamily="34" charset="0"/>
              </a:rPr>
              <a:t>Mg	</a:t>
            </a:r>
            <a:r>
              <a:rPr lang="en-US">
                <a:latin typeface="Franklin Gothic Medium Cond" pitchFamily="34" charset="0"/>
              </a:rPr>
              <a:t>736 kJ		</a:t>
            </a:r>
            <a:r>
              <a:rPr lang="en-US">
                <a:solidFill>
                  <a:schemeClr val="bg2"/>
                </a:solidFill>
                <a:latin typeface="Franklin Gothic Medium Cond" pitchFamily="34" charset="0"/>
              </a:rPr>
              <a:t>1</a:t>
            </a:r>
            <a:r>
              <a:rPr lang="en-US" baseline="30000">
                <a:solidFill>
                  <a:schemeClr val="bg2"/>
                </a:solidFill>
                <a:latin typeface="Franklin Gothic Medium Cond" pitchFamily="34" charset="0"/>
              </a:rPr>
              <a:t>st</a:t>
            </a:r>
            <a:r>
              <a:rPr lang="en-US">
                <a:solidFill>
                  <a:schemeClr val="bg2"/>
                </a:solidFill>
                <a:latin typeface="Franklin Gothic Medium Cond" pitchFamily="34" charset="0"/>
              </a:rPr>
              <a:t> electron</a:t>
            </a:r>
            <a:r>
              <a:rPr lang="en-US">
                <a:latin typeface="Franklin Gothic Medium Cond" pitchFamily="34" charset="0"/>
              </a:rPr>
              <a:t> </a:t>
            </a:r>
            <a:r>
              <a:rPr lang="en-US">
                <a:latin typeface="Franklin Gothic Medium Cond" pitchFamily="34" charset="0"/>
                <a:sym typeface="Wingdings" pitchFamily="2" charset="2"/>
              </a:rPr>
              <a:t> (1</a:t>
            </a:r>
            <a:r>
              <a:rPr lang="en-US" baseline="30000">
                <a:latin typeface="Franklin Gothic Medium Cond" pitchFamily="34" charset="0"/>
                <a:sym typeface="Wingdings" pitchFamily="2" charset="2"/>
              </a:rPr>
              <a:t>st</a:t>
            </a:r>
            <a:r>
              <a:rPr lang="en-US">
                <a:latin typeface="Franklin Gothic Medium Cond" pitchFamily="34" charset="0"/>
                <a:sym typeface="Wingdings" pitchFamily="2" charset="2"/>
              </a:rPr>
              <a:t> I.E.)</a:t>
            </a:r>
            <a:endParaRPr lang="en-US">
              <a:latin typeface="Franklin Gothic Medium Cond" pitchFamily="34" charset="0"/>
            </a:endParaRPr>
          </a:p>
          <a:p>
            <a:pPr marL="287338" indent="-287338">
              <a:lnSpc>
                <a:spcPct val="110000"/>
              </a:lnSpc>
              <a:buFont typeface="Wingdings" pitchFamily="2" charset="2"/>
              <a:buNone/>
            </a:pPr>
            <a:r>
              <a:rPr lang="en-US">
                <a:latin typeface="Franklin Gothic Medium Cond" pitchFamily="34" charset="0"/>
              </a:rPr>
              <a:t>			1,445 kJ		</a:t>
            </a:r>
            <a:r>
              <a:rPr lang="en-US">
                <a:solidFill>
                  <a:schemeClr val="bg2"/>
                </a:solidFill>
                <a:latin typeface="Franklin Gothic Medium Cond" pitchFamily="34" charset="0"/>
              </a:rPr>
              <a:t>2</a:t>
            </a:r>
            <a:r>
              <a:rPr lang="en-US" baseline="30000">
                <a:solidFill>
                  <a:schemeClr val="bg2"/>
                </a:solidFill>
                <a:latin typeface="Franklin Gothic Medium Cond" pitchFamily="34" charset="0"/>
              </a:rPr>
              <a:t>nd</a:t>
            </a:r>
            <a:r>
              <a:rPr lang="en-US">
                <a:solidFill>
                  <a:schemeClr val="bg2"/>
                </a:solidFill>
                <a:latin typeface="Franklin Gothic Medium Cond" pitchFamily="34" charset="0"/>
              </a:rPr>
              <a:t> electron</a:t>
            </a:r>
            <a:r>
              <a:rPr lang="en-US">
                <a:latin typeface="Franklin Gothic Medium Cond" pitchFamily="34" charset="0"/>
              </a:rPr>
              <a:t> (2</a:t>
            </a:r>
            <a:r>
              <a:rPr lang="en-US" baseline="30000">
                <a:latin typeface="Franklin Gothic Medium Cond" pitchFamily="34" charset="0"/>
              </a:rPr>
              <a:t>nd</a:t>
            </a:r>
            <a:r>
              <a:rPr lang="en-US">
                <a:latin typeface="Franklin Gothic Medium Cond" pitchFamily="34" charset="0"/>
              </a:rPr>
              <a:t> I.E.)</a:t>
            </a:r>
          </a:p>
          <a:p>
            <a:pPr marL="287338" indent="-287338">
              <a:lnSpc>
                <a:spcPct val="110000"/>
              </a:lnSpc>
              <a:buFont typeface="Wingdings" pitchFamily="2" charset="2"/>
              <a:buNone/>
            </a:pPr>
            <a:r>
              <a:rPr lang="en-US">
                <a:latin typeface="Franklin Gothic Medium Cond" pitchFamily="34" charset="0"/>
              </a:rPr>
              <a:t>	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Core e</a:t>
            </a:r>
            <a:r>
              <a:rPr lang="en-US" b="1" baseline="30000">
                <a:solidFill>
                  <a:srgbClr val="FFFF00"/>
                </a:solidFill>
                <a:latin typeface="Franklin Gothic Medium Cond" pitchFamily="34" charset="0"/>
              </a:rPr>
              <a:t>-	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7,730 kJ		</a:t>
            </a:r>
            <a:r>
              <a:rPr lang="en-US" b="1">
                <a:solidFill>
                  <a:schemeClr val="bg2"/>
                </a:solidFill>
                <a:latin typeface="Franklin Gothic Medium Cond" pitchFamily="34" charset="0"/>
              </a:rPr>
              <a:t>3</a:t>
            </a:r>
            <a:r>
              <a:rPr lang="en-US" b="1" baseline="30000">
                <a:solidFill>
                  <a:schemeClr val="bg2"/>
                </a:solidFill>
                <a:latin typeface="Franklin Gothic Medium Cond" pitchFamily="34" charset="0"/>
              </a:rPr>
              <a:t>rd</a:t>
            </a:r>
            <a:r>
              <a:rPr lang="en-US" b="1">
                <a:solidFill>
                  <a:schemeClr val="bg2"/>
                </a:solidFill>
                <a:latin typeface="Franklin Gothic Medium Cond" pitchFamily="34" charset="0"/>
              </a:rPr>
              <a:t> electron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 (3</a:t>
            </a:r>
            <a:r>
              <a:rPr lang="en-US" b="1" baseline="30000">
                <a:solidFill>
                  <a:srgbClr val="FFFF00"/>
                </a:solidFill>
                <a:latin typeface="Franklin Gothic Medium Cond" pitchFamily="34" charset="0"/>
              </a:rPr>
              <a:t>rd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 I.E.)</a:t>
            </a:r>
          </a:p>
        </p:txBody>
      </p:sp>
      <p:sp>
        <p:nvSpPr>
          <p:cNvPr id="152580" name="AutoShape 4"/>
          <p:cNvSpPr>
            <a:spLocks noChangeArrowheads="1"/>
          </p:cNvSpPr>
          <p:nvPr/>
        </p:nvSpPr>
        <p:spPr bwMode="auto">
          <a:xfrm>
            <a:off x="1889125" y="5492750"/>
            <a:ext cx="1184275" cy="354013"/>
          </a:xfrm>
          <a:custGeom>
            <a:avLst/>
            <a:gdLst>
              <a:gd name="T0" fmla="*/ 888206 w 21600"/>
              <a:gd name="T1" fmla="*/ 0 h 21600"/>
              <a:gd name="T2" fmla="*/ 0 w 21600"/>
              <a:gd name="T3" fmla="*/ 177007 h 21600"/>
              <a:gd name="T4" fmla="*/ 888206 w 21600"/>
              <a:gd name="T5" fmla="*/ 354013 h 21600"/>
              <a:gd name="T6" fmla="*/ 1184275 w 21600"/>
              <a:gd name="T7" fmla="*/ 17700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365125" y="2941638"/>
            <a:ext cx="86169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1">
                <a:latin typeface="Franklin Gothic Medium Cond" pitchFamily="34" charset="0"/>
              </a:rPr>
              <a:t>Al		</a:t>
            </a:r>
            <a:r>
              <a:rPr lang="en-US">
                <a:latin typeface="Franklin Gothic Medium Cond" pitchFamily="34" charset="0"/>
              </a:rPr>
              <a:t>1</a:t>
            </a:r>
            <a:r>
              <a:rPr lang="en-US" baseline="30000">
                <a:latin typeface="Franklin Gothic Medium Cond" pitchFamily="34" charset="0"/>
              </a:rPr>
              <a:t>st</a:t>
            </a:r>
            <a:r>
              <a:rPr lang="en-US">
                <a:latin typeface="Franklin Gothic Medium Cond" pitchFamily="34" charset="0"/>
              </a:rPr>
              <a:t> electron		577 kJ</a:t>
            </a:r>
          </a:p>
          <a:p>
            <a:pPr marL="287338" indent="-287338">
              <a:lnSpc>
                <a:spcPct val="110000"/>
              </a:lnSpc>
              <a:buFont typeface="Wingdings" pitchFamily="2" charset="2"/>
              <a:buNone/>
            </a:pPr>
            <a:r>
              <a:rPr lang="en-US">
                <a:latin typeface="Franklin Gothic Medium Cond" pitchFamily="34" charset="0"/>
              </a:rPr>
              <a:t>				2</a:t>
            </a:r>
            <a:r>
              <a:rPr lang="en-US" baseline="30000">
                <a:latin typeface="Franklin Gothic Medium Cond" pitchFamily="34" charset="0"/>
              </a:rPr>
              <a:t>nd</a:t>
            </a:r>
            <a:r>
              <a:rPr lang="en-US">
                <a:latin typeface="Franklin Gothic Medium Cond" pitchFamily="34" charset="0"/>
              </a:rPr>
              <a:t> electron		1,815 kJ</a:t>
            </a:r>
          </a:p>
          <a:p>
            <a:pPr marL="287338" indent="-287338">
              <a:lnSpc>
                <a:spcPct val="110000"/>
              </a:lnSpc>
              <a:buFont typeface="Wingdings" pitchFamily="2" charset="2"/>
              <a:buNone/>
            </a:pPr>
            <a:r>
              <a:rPr lang="en-US">
                <a:latin typeface="Franklin Gothic Medium Cond" pitchFamily="34" charset="0"/>
              </a:rPr>
              <a:t>				3</a:t>
            </a:r>
            <a:r>
              <a:rPr lang="en-US" baseline="30000">
                <a:latin typeface="Franklin Gothic Medium Cond" pitchFamily="34" charset="0"/>
              </a:rPr>
              <a:t>rd</a:t>
            </a:r>
            <a:r>
              <a:rPr lang="en-US">
                <a:latin typeface="Franklin Gothic Medium Cond" pitchFamily="34" charset="0"/>
              </a:rPr>
              <a:t> electron		2,740 kJ</a:t>
            </a:r>
          </a:p>
          <a:p>
            <a:pPr marL="287338" indent="-287338">
              <a:lnSpc>
                <a:spcPct val="110000"/>
              </a:lnSpc>
              <a:buFont typeface="Wingdings" pitchFamily="2" charset="2"/>
              <a:buNone/>
            </a:pPr>
            <a:r>
              <a:rPr lang="en-US">
                <a:latin typeface="Franklin Gothic Medium Cond" pitchFamily="34" charset="0"/>
              </a:rPr>
              <a:t>	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Core e</a:t>
            </a:r>
            <a:r>
              <a:rPr lang="en-US" b="1" baseline="30000">
                <a:solidFill>
                  <a:srgbClr val="FFFF00"/>
                </a:solidFill>
                <a:latin typeface="Franklin Gothic Medium Cond" pitchFamily="34" charset="0"/>
              </a:rPr>
              <a:t>-	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	4</a:t>
            </a:r>
            <a:r>
              <a:rPr lang="en-US" b="1" baseline="30000">
                <a:solidFill>
                  <a:srgbClr val="FFFF00"/>
                </a:solidFill>
                <a:latin typeface="Franklin Gothic Medium Cond" pitchFamily="34" charset="0"/>
              </a:rPr>
              <a:t>th</a:t>
            </a:r>
            <a:r>
              <a:rPr lang="en-US" b="1">
                <a:solidFill>
                  <a:srgbClr val="FFFF00"/>
                </a:solidFill>
                <a:latin typeface="Franklin Gothic Medium Cond" pitchFamily="34" charset="0"/>
              </a:rPr>
              <a:t> electron		11,600 kJ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346200"/>
            <a:ext cx="8616950" cy="684213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Another example:  (don’t have to write)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mtClean="0"/>
              <a:t>				</a:t>
            </a:r>
            <a:r>
              <a:rPr lang="en-US" smtClean="0">
                <a:solidFill>
                  <a:schemeClr val="bg2"/>
                </a:solidFill>
              </a:rPr>
              <a:t>	</a:t>
            </a:r>
            <a:r>
              <a:rPr lang="en-US" sz="5400" smtClean="0">
                <a:solidFill>
                  <a:schemeClr val="bg2"/>
                </a:solidFill>
              </a:rPr>
              <a:t>Al</a:t>
            </a:r>
          </a:p>
        </p:txBody>
      </p:sp>
      <p:sp>
        <p:nvSpPr>
          <p:cNvPr id="153605" name="AutoShape 5"/>
          <p:cNvSpPr>
            <a:spLocks noChangeArrowheads="1"/>
          </p:cNvSpPr>
          <p:nvPr/>
        </p:nvSpPr>
        <p:spPr bwMode="auto">
          <a:xfrm>
            <a:off x="2041525" y="5156200"/>
            <a:ext cx="1184275" cy="354013"/>
          </a:xfrm>
          <a:custGeom>
            <a:avLst/>
            <a:gdLst>
              <a:gd name="T0" fmla="*/ 888206 w 21600"/>
              <a:gd name="T1" fmla="*/ 0 h 21600"/>
              <a:gd name="T2" fmla="*/ 0 w 21600"/>
              <a:gd name="T3" fmla="*/ 177007 h 21600"/>
              <a:gd name="T4" fmla="*/ 888206 w 21600"/>
              <a:gd name="T5" fmla="*/ 354013 h 21600"/>
              <a:gd name="T6" fmla="*/ 1184275 w 21600"/>
              <a:gd name="T7" fmla="*/ 17700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 bldLvl="2" autoUpdateAnimBg="0"/>
      <p:bldP spid="15360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397000"/>
            <a:ext cx="8616950" cy="746125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800" b="1" smtClean="0"/>
              <a:t>Which atom has the higher I.E.?</a:t>
            </a:r>
            <a:endParaRPr lang="en-US" sz="6000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N	or	Bi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Ba	 or	Ne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5478463" y="2511425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r>
              <a:rPr lang="en-US" sz="6000" b="1">
                <a:solidFill>
                  <a:schemeClr val="accent2"/>
                </a:solidFill>
                <a:latin typeface="Franklin Gothic Medium Cond" pitchFamily="34" charset="0"/>
              </a:rPr>
              <a:t>N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endParaRPr lang="en-US" sz="6000" b="1">
              <a:solidFill>
                <a:schemeClr val="accent2"/>
              </a:solidFill>
              <a:latin typeface="Franklin Gothic Medium Cond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5922963" y="5075238"/>
            <a:ext cx="26701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>
                <a:solidFill>
                  <a:schemeClr val="accent2"/>
                </a:solidFill>
              </a:rPr>
              <a:t>Ne</a:t>
            </a:r>
          </a:p>
        </p:txBody>
      </p:sp>
      <p:sp>
        <p:nvSpPr>
          <p:cNvPr id="3072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2. Ionization Energy: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  <p:bldP spid="1577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accent1"/>
                </a:solidFill>
              </a:rPr>
              <a:t>3.  Electronegativity (attraction)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420100" cy="5060950"/>
          </a:xfrm>
        </p:spPr>
        <p:txBody>
          <a:bodyPr/>
          <a:lstStyle/>
          <a:p>
            <a:r>
              <a:rPr lang="en-US" sz="4800" b="1" smtClean="0"/>
              <a:t>Measure of the </a:t>
            </a:r>
            <a:r>
              <a:rPr lang="en-US" sz="4800" b="1" smtClean="0">
                <a:solidFill>
                  <a:schemeClr val="bg2"/>
                </a:solidFill>
              </a:rPr>
              <a:t>ability </a:t>
            </a:r>
            <a:r>
              <a:rPr lang="en-US" sz="4800" b="1" smtClean="0"/>
              <a:t>of an atom to </a:t>
            </a:r>
            <a:r>
              <a:rPr lang="en-US" sz="4800" b="1" smtClean="0">
                <a:solidFill>
                  <a:schemeClr val="bg2"/>
                </a:solidFill>
              </a:rPr>
              <a:t>attract</a:t>
            </a:r>
            <a:r>
              <a:rPr lang="en-US" sz="4800" b="1" smtClean="0"/>
              <a:t> electrons</a:t>
            </a:r>
          </a:p>
          <a:p>
            <a:r>
              <a:rPr lang="en-US" sz="4800" b="1" smtClean="0"/>
              <a:t>Values of </a:t>
            </a:r>
            <a:r>
              <a:rPr lang="en-US" sz="4800" b="1" u="sng" smtClean="0">
                <a:solidFill>
                  <a:schemeClr val="bg2"/>
                </a:solidFill>
              </a:rPr>
              <a:t>1-4</a:t>
            </a:r>
            <a:r>
              <a:rPr lang="en-US" sz="4800" b="1" u="sng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4800" b="1" smtClean="0"/>
              <a:t>Most Electronegative?</a:t>
            </a:r>
          </a:p>
          <a:p>
            <a:pPr lvl="2"/>
            <a:r>
              <a:rPr lang="en-US" sz="4800" b="1" u="sng" smtClean="0">
                <a:solidFill>
                  <a:schemeClr val="bg2"/>
                </a:solidFill>
              </a:rPr>
              <a:t>FLOURINE</a:t>
            </a:r>
            <a:r>
              <a:rPr lang="en-US" sz="4800" b="1" smtClean="0"/>
              <a:t>  </a:t>
            </a:r>
            <a:r>
              <a:rPr lang="en-US" sz="4800" b="1" smtClean="0">
                <a:sym typeface="Wingdings" pitchFamily="2" charset="2"/>
              </a:rPr>
              <a:t> 4.0 </a:t>
            </a:r>
            <a:r>
              <a:rPr lang="en-US" sz="4800" b="1" smtClean="0"/>
              <a:t>(high attraction for electrons)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482600" y="2149475"/>
          <a:ext cx="8489950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4208040" imgH="1711800" progId="Word.Document.8">
                  <p:embed/>
                </p:oleObj>
              </mc:Choice>
              <mc:Fallback>
                <p:oleObj name="Document" r:id="rId4" imgW="4208040" imgH="1711800" progId="Word.Document.8">
                  <p:embed/>
                  <p:pic>
                    <p:nvPicPr>
                      <p:cNvPr id="0" name="Object 102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49475"/>
                        <a:ext cx="8489950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1028"/>
          <p:cNvSpPr txBox="1">
            <a:spLocks noChangeArrowheads="1"/>
          </p:cNvSpPr>
          <p:nvPr/>
        </p:nvSpPr>
        <p:spPr bwMode="auto">
          <a:xfrm>
            <a:off x="8142288" y="2406650"/>
            <a:ext cx="4762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b="1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163845" name="Line 1029"/>
          <p:cNvSpPr>
            <a:spLocks noChangeShapeType="1"/>
          </p:cNvSpPr>
          <p:nvPr/>
        </p:nvSpPr>
        <p:spPr bwMode="auto">
          <a:xfrm flipV="1">
            <a:off x="1165225" y="3032125"/>
            <a:ext cx="7077075" cy="22796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47" name="AutoShape 1031"/>
          <p:cNvSpPr>
            <a:spLocks noChangeArrowheads="1"/>
          </p:cNvSpPr>
          <p:nvPr/>
        </p:nvSpPr>
        <p:spPr bwMode="auto">
          <a:xfrm rot="5400000" flipV="1">
            <a:off x="-1558131" y="3659982"/>
            <a:ext cx="3987800" cy="550862"/>
          </a:xfrm>
          <a:prstGeom prst="leftArrow">
            <a:avLst>
              <a:gd name="adj1" fmla="val 44898"/>
              <a:gd name="adj2" fmla="val 123569"/>
            </a:avLst>
          </a:prstGeom>
          <a:gradFill rotWithShape="0">
            <a:gsLst>
              <a:gs pos="0">
                <a:srgbClr val="FF66FF"/>
              </a:gs>
              <a:gs pos="100000">
                <a:srgbClr val="762F76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48" name="AutoShape 1032"/>
          <p:cNvSpPr>
            <a:spLocks noChangeArrowheads="1"/>
          </p:cNvSpPr>
          <p:nvPr/>
        </p:nvSpPr>
        <p:spPr bwMode="auto">
          <a:xfrm flipH="1">
            <a:off x="927100" y="1446213"/>
            <a:ext cx="7880350" cy="700087"/>
          </a:xfrm>
          <a:prstGeom prst="leftArrow">
            <a:avLst>
              <a:gd name="adj1" fmla="val 44444"/>
              <a:gd name="adj2" fmla="val 137524"/>
            </a:avLst>
          </a:prstGeom>
          <a:gradFill rotWithShape="0">
            <a:gsLst>
              <a:gs pos="0">
                <a:srgbClr val="762F76"/>
              </a:gs>
              <a:gs pos="100000">
                <a:srgbClr val="FF66FF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1033"/>
          <p:cNvSpPr txBox="1">
            <a:spLocks noChangeArrowheads="1"/>
          </p:cNvSpPr>
          <p:nvPr/>
        </p:nvSpPr>
        <p:spPr bwMode="auto">
          <a:xfrm>
            <a:off x="2016125" y="1703388"/>
            <a:ext cx="50609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(increased attraction)</a:t>
            </a:r>
          </a:p>
        </p:txBody>
      </p:sp>
      <p:sp>
        <p:nvSpPr>
          <p:cNvPr id="10248" name="Rectangle 1035"/>
          <p:cNvSpPr>
            <a:spLocks noGrp="1" noChangeArrowheads="1"/>
          </p:cNvSpPr>
          <p:nvPr>
            <p:ph type="title"/>
          </p:nvPr>
        </p:nvSpPr>
        <p:spPr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accent1"/>
                </a:solidFill>
              </a:rPr>
              <a:t>3.  Electronegativity (attraction)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nimBg="1"/>
      <p:bldP spid="163847" grpId="0" animBg="1"/>
      <p:bldP spid="1638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1465263"/>
            <a:ext cx="8616950" cy="13716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400" b="1" smtClean="0"/>
              <a:t>Which atom is more electronegative?</a:t>
            </a:r>
            <a:endParaRPr lang="en-US" sz="440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B	or	O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Ba	 or	Be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5478463" y="2511425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r>
              <a:rPr lang="en-US" sz="6000" b="1">
                <a:solidFill>
                  <a:schemeClr val="accent2"/>
                </a:solidFill>
                <a:latin typeface="Franklin Gothic Medium Cond" pitchFamily="34" charset="0"/>
              </a:rPr>
              <a:t>O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endParaRPr lang="en-US" sz="6000" b="1">
              <a:solidFill>
                <a:schemeClr val="accent2"/>
              </a:solidFill>
              <a:latin typeface="Franklin Gothic Medium Cond" pitchFamily="34" charset="0"/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5961063" y="5011738"/>
            <a:ext cx="26701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>
                <a:solidFill>
                  <a:schemeClr val="accent2"/>
                </a:solidFill>
              </a:rPr>
              <a:t>Be</a:t>
            </a:r>
          </a:p>
        </p:txBody>
      </p:sp>
      <p:sp>
        <p:nvSpPr>
          <p:cNvPr id="32774" name="Rectangle 8"/>
          <p:cNvSpPr>
            <a:spLocks noGrp="1" noChangeArrowheads="1"/>
          </p:cNvSpPr>
          <p:nvPr>
            <p:ph type="title"/>
          </p:nvPr>
        </p:nvSpPr>
        <p:spPr>
          <a:solidFill>
            <a:srgbClr val="800080"/>
          </a:solidFill>
        </p:spPr>
        <p:txBody>
          <a:bodyPr/>
          <a:lstStyle/>
          <a:p>
            <a:pPr algn="ctr"/>
            <a:r>
              <a:rPr lang="en-US" smtClean="0">
                <a:solidFill>
                  <a:schemeClr val="accent1"/>
                </a:solidFill>
              </a:rPr>
              <a:t>3.  Electronegativity (attraction)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50825" y="1309688"/>
            <a:ext cx="4995863" cy="5116512"/>
          </a:xfrm>
        </p:spPr>
        <p:txBody>
          <a:bodyPr/>
          <a:lstStyle/>
          <a:p>
            <a:pPr lvl="1"/>
            <a:r>
              <a:rPr lang="en-US" sz="4400" smtClean="0"/>
              <a:t>Discrepancies: </a:t>
            </a:r>
          </a:p>
          <a:p>
            <a:pPr lvl="2"/>
            <a:r>
              <a:rPr lang="en-US" sz="4400" smtClean="0"/>
              <a:t>Some elements were </a:t>
            </a:r>
            <a:r>
              <a:rPr lang="en-US" sz="4400" u="sng" smtClean="0"/>
              <a:t>not</a:t>
            </a:r>
            <a:r>
              <a:rPr lang="en-US" sz="4400" smtClean="0"/>
              <a:t> arranged by  atomic mass</a:t>
            </a:r>
          </a:p>
          <a:p>
            <a:pPr lvl="2"/>
            <a:r>
              <a:rPr lang="en-US" sz="4400" smtClean="0"/>
              <a:t>No </a:t>
            </a:r>
            <a:r>
              <a:rPr lang="en-US" sz="4400" u="sng" smtClean="0"/>
              <a:t>explanation</a:t>
            </a:r>
            <a:r>
              <a:rPr lang="en-US" sz="4400" smtClean="0"/>
              <a:t> of chemical periodicity</a:t>
            </a: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5400">
                <a:latin typeface="Franklin Gothic Medium Cond" pitchFamily="34" charset="0"/>
              </a:rPr>
              <a:t>Dmitri Mendeleev: 1869, Russian</a:t>
            </a:r>
          </a:p>
        </p:txBody>
      </p:sp>
      <p:pic>
        <p:nvPicPr>
          <p:cNvPr id="16388" name="Picture 14" descr="mendel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1974850"/>
            <a:ext cx="39116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722438" y="3478213"/>
          <a:ext cx="7183437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4208040" imgH="1711800" progId="Word.Document.8">
                  <p:embed/>
                </p:oleObj>
              </mc:Choice>
              <mc:Fallback>
                <p:oleObj name="Document" r:id="rId4" imgW="4208040" imgH="1711800" progId="Word.Document.8">
                  <p:embed/>
                  <p:pic>
                    <p:nvPicPr>
                      <p:cNvPr id="0" name="Object 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3478213"/>
                        <a:ext cx="7183437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01625" y="1481138"/>
            <a:ext cx="852011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5400" b="1">
                <a:latin typeface="Franklin Gothic Medium Cond" pitchFamily="34" charset="0"/>
              </a:rPr>
              <a:t>Elements </a:t>
            </a:r>
            <a:r>
              <a:rPr lang="en-US" sz="5400" b="1" u="sng">
                <a:latin typeface="Franklin Gothic Medium Cond" pitchFamily="34" charset="0"/>
              </a:rPr>
              <a:t>increase</a:t>
            </a:r>
            <a:r>
              <a:rPr lang="en-US" sz="5400" b="1">
                <a:latin typeface="Franklin Gothic Medium Cond" pitchFamily="34" charset="0"/>
              </a:rPr>
              <a:t> in reactivity</a:t>
            </a:r>
          </a:p>
          <a:p>
            <a:pPr marL="636588" lvl="1" indent="-23495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u="sng">
                <a:latin typeface="Franklin Gothic Medium Cond" pitchFamily="34" charset="0"/>
              </a:rPr>
              <a:t>down</a:t>
            </a:r>
            <a:r>
              <a:rPr lang="en-US" sz="5400" b="1">
                <a:latin typeface="Franklin Gothic Medium Cond" pitchFamily="34" charset="0"/>
              </a:rPr>
              <a:t> a group 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 rot="5400000" flipH="1">
            <a:off x="-722312" y="4110037"/>
            <a:ext cx="3995738" cy="512763"/>
          </a:xfrm>
          <a:prstGeom prst="leftArrow">
            <a:avLst>
              <a:gd name="adj1" fmla="val 44444"/>
              <a:gd name="adj2" fmla="val 95206"/>
            </a:avLst>
          </a:prstGeom>
          <a:gradFill rotWithShape="0">
            <a:gsLst>
              <a:gs pos="0">
                <a:srgbClr val="762F76"/>
              </a:gs>
              <a:gs pos="100000">
                <a:srgbClr val="FF66FF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8"/>
          <p:cNvSpPr>
            <a:spLocks noGrp="1" noChangeArrowheads="1"/>
          </p:cNvSpPr>
          <p:nvPr>
            <p:ph type="title"/>
          </p:nvPr>
        </p:nvSpPr>
        <p:spPr>
          <a:solidFill>
            <a:srgbClr val="800080"/>
          </a:solidFill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4. Reactivity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build="p" bldLvl="2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1427163"/>
            <a:ext cx="8616950" cy="1547812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5400" b="1" smtClean="0"/>
              <a:t>Which atom is more reactive?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84163" y="2301875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Li	or	Cs</a:t>
            </a:r>
          </a:p>
          <a:p>
            <a:pPr marL="636588" lvl="1" indent="-234950">
              <a:lnSpc>
                <a:spcPct val="190000"/>
              </a:lnSpc>
              <a:buFont typeface="Wingdings" pitchFamily="2" charset="2"/>
              <a:buChar char="§"/>
            </a:pPr>
            <a:r>
              <a:rPr lang="en-US" sz="6000">
                <a:latin typeface="Franklin Gothic Medium Cond" pitchFamily="34" charset="0"/>
              </a:rPr>
              <a:t>He 	or	Ar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4811713" y="2290763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Wingdings" pitchFamily="2" charset="2"/>
              <a:buNone/>
            </a:pPr>
            <a:r>
              <a:rPr lang="en-US" sz="6000" b="1">
                <a:solidFill>
                  <a:schemeClr val="accent2"/>
                </a:solidFill>
                <a:latin typeface="Franklin Gothic Medium Cond" pitchFamily="34" charset="0"/>
              </a:rPr>
              <a:t>Cs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4470400" y="4578350"/>
            <a:ext cx="30575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 b="1">
                <a:solidFill>
                  <a:schemeClr val="accent2"/>
                </a:solidFill>
              </a:rPr>
              <a:t>Neither</a:t>
            </a:r>
            <a:endParaRPr lang="en-US" sz="4800" b="1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5400">
                <a:solidFill>
                  <a:schemeClr val="tx2"/>
                </a:solidFill>
                <a:latin typeface="Franklin Gothic Medium Cond" pitchFamily="34" charset="0"/>
              </a:rPr>
              <a:t>4. Reactivity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  <p:bldP spid="1587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Henry Moseley: 1913, British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638" y="1428750"/>
            <a:ext cx="5014912" cy="4629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smtClean="0"/>
              <a:t>Organized elements by increasing </a:t>
            </a:r>
            <a:r>
              <a:rPr lang="en-US" sz="4800" b="1" u="sng" smtClean="0">
                <a:solidFill>
                  <a:schemeClr val="tx2"/>
                </a:solidFill>
              </a:rPr>
              <a:t>atomic number</a:t>
            </a:r>
            <a:r>
              <a:rPr lang="en-US" sz="4800" b="1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800" b="1" smtClean="0"/>
              <a:t>Resolved </a:t>
            </a:r>
            <a:r>
              <a:rPr lang="en-US" sz="4800" b="1" u="sng" smtClean="0"/>
              <a:t>discrepancies</a:t>
            </a:r>
            <a:r>
              <a:rPr lang="en-US" sz="4800" b="1" smtClean="0"/>
              <a:t> of </a:t>
            </a:r>
            <a:r>
              <a:rPr lang="en-US" sz="4800" b="1" u="sng" smtClean="0"/>
              <a:t>Mendeleev’s</a:t>
            </a:r>
            <a:r>
              <a:rPr lang="en-US" sz="4800" b="1" smtClean="0"/>
              <a:t> arrangement.</a:t>
            </a:r>
          </a:p>
        </p:txBody>
      </p:sp>
      <p:pic>
        <p:nvPicPr>
          <p:cNvPr id="17412" name="Picture 8" descr="Henry Moseley at work. This rare image is the only non-portrait photograph known of the physicist.">
            <a:hlinkClick r:id="rId2" tooltip="Henry Moseley at work. This rare image is the only non-portrait photograph known of the physicist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1075" y="1914525"/>
            <a:ext cx="2687638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smtClean="0"/>
              <a:t>Periodic Law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150938"/>
            <a:ext cx="8953500" cy="25733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smtClean="0"/>
              <a:t>When elements are </a:t>
            </a:r>
            <a:r>
              <a:rPr lang="en-US" b="1" u="sng" smtClean="0"/>
              <a:t>arranged</a:t>
            </a:r>
            <a:r>
              <a:rPr lang="en-US" b="1" smtClean="0"/>
              <a:t> in order of increasing </a:t>
            </a:r>
            <a:r>
              <a:rPr lang="en-US" b="1" u="sng" smtClean="0"/>
              <a:t>atomic #,</a:t>
            </a:r>
            <a:r>
              <a:rPr lang="en-US" b="1" smtClean="0"/>
              <a:t> elements with </a:t>
            </a:r>
            <a:r>
              <a:rPr lang="en-US" b="1" u="sng" smtClean="0"/>
              <a:t>similar properties</a:t>
            </a:r>
            <a:r>
              <a:rPr lang="en-US" b="1" smtClean="0"/>
              <a:t> appear at </a:t>
            </a:r>
            <a:r>
              <a:rPr lang="en-US" b="1" u="sng" smtClean="0"/>
              <a:t>regular intervals.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14425" y="3695700"/>
          <a:ext cx="7196138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523720" imgH="3448080" progId="Word.Document.8">
                  <p:embed/>
                </p:oleObj>
              </mc:Choice>
              <mc:Fallback>
                <p:oleObj name="Document" r:id="rId4" imgW="8523720" imgH="3448080" progId="Word.Document.8">
                  <p:embed/>
                  <p:pic>
                    <p:nvPicPr>
                      <p:cNvPr id="0" name="Object 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854" b="52904"/>
                      <a:stretch>
                        <a:fillRect/>
                      </a:stretch>
                    </p:blipFill>
                    <p:spPr bwMode="auto">
                      <a:xfrm>
                        <a:off x="1114425" y="3695700"/>
                        <a:ext cx="7196138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46075"/>
            <a:ext cx="9144000" cy="714375"/>
          </a:xfrm>
        </p:spPr>
        <p:txBody>
          <a:bodyPr/>
          <a:lstStyle/>
          <a:p>
            <a:pPr>
              <a:defRPr/>
            </a:pPr>
            <a:r>
              <a:rPr lang="en-US" sz="9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Unit 4b: Periodicity: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387600"/>
            <a:ext cx="4854575" cy="3467100"/>
          </a:xfrm>
        </p:spPr>
        <p:txBody>
          <a:bodyPr/>
          <a:lstStyle/>
          <a:p>
            <a:pPr algn="l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II. Organization  of the Periodic Table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5613" y="95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6" descr="untitle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11475"/>
            <a:ext cx="914400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1338" y="236538"/>
            <a:ext cx="7808912" cy="2424112"/>
          </a:xfrm>
          <a:noFill/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5400" b="1" smtClean="0">
                <a:solidFill>
                  <a:srgbClr val="FFFF00"/>
                </a:solidFill>
              </a:rPr>
              <a:t>Metals- left of stair step</a:t>
            </a:r>
          </a:p>
          <a:p>
            <a:pPr>
              <a:lnSpc>
                <a:spcPct val="90000"/>
              </a:lnSpc>
              <a:buClr>
                <a:srgbClr val="00FF00"/>
              </a:buClr>
            </a:pPr>
            <a:r>
              <a:rPr lang="en-US" sz="5400" b="1" smtClean="0">
                <a:solidFill>
                  <a:srgbClr val="00FF00"/>
                </a:solidFill>
              </a:rPr>
              <a:t>Nonmetals- right of stair step</a:t>
            </a:r>
            <a:endParaRPr lang="en-US" sz="540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Clr>
                <a:srgbClr val="FF66FF"/>
              </a:buClr>
            </a:pPr>
            <a:r>
              <a:rPr lang="en-US" sz="5400" b="1" smtClean="0">
                <a:solidFill>
                  <a:srgbClr val="FF33CC"/>
                </a:solidFill>
              </a:rPr>
              <a:t>Metalloids- stair step (6)</a:t>
            </a:r>
            <a:endParaRPr lang="en-US" sz="540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14325" y="3046413"/>
          <a:ext cx="8196263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3" imgW="4258269" imgH="2514286" progId="">
                  <p:embed/>
                </p:oleObj>
              </mc:Choice>
              <mc:Fallback>
                <p:oleObj name="Photo Editor Photo" r:id="rId3" imgW="4258269" imgH="251428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3046413"/>
                        <a:ext cx="8196263" cy="381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68413" y="1143000"/>
            <a:ext cx="6786562" cy="2227263"/>
          </a:xfrm>
          <a:noFill/>
        </p:spPr>
        <p:txBody>
          <a:bodyPr/>
          <a:lstStyle/>
          <a:p>
            <a:pPr>
              <a:lnSpc>
                <a:spcPct val="70000"/>
              </a:lnSpc>
              <a:buClr>
                <a:srgbClr val="FF66FF"/>
              </a:buClr>
            </a:pPr>
            <a:r>
              <a:rPr lang="en-US" sz="4800" b="1" smtClean="0">
                <a:solidFill>
                  <a:srgbClr val="FF33CC"/>
                </a:solidFill>
              </a:rPr>
              <a:t>Main Group Elements</a:t>
            </a:r>
          </a:p>
          <a:p>
            <a:pPr>
              <a:lnSpc>
                <a:spcPct val="70000"/>
              </a:lnSpc>
              <a:buClr>
                <a:srgbClr val="FFFF00"/>
              </a:buClr>
            </a:pPr>
            <a:r>
              <a:rPr lang="en-US" sz="4800" b="1" smtClean="0">
                <a:solidFill>
                  <a:schemeClr val="hlink"/>
                </a:solidFill>
              </a:rPr>
              <a:t>Transition Metals</a:t>
            </a:r>
          </a:p>
          <a:p>
            <a:pPr>
              <a:lnSpc>
                <a:spcPct val="70000"/>
              </a:lnSpc>
              <a:buClr>
                <a:srgbClr val="66FF66"/>
              </a:buClr>
            </a:pPr>
            <a:r>
              <a:rPr lang="en-US" sz="4800" b="1" smtClean="0">
                <a:solidFill>
                  <a:srgbClr val="99FF33"/>
                </a:solidFill>
              </a:rPr>
              <a:t>Inner Transition Metals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1400"/>
          </a:xfrm>
        </p:spPr>
        <p:txBody>
          <a:bodyPr/>
          <a:lstStyle/>
          <a:p>
            <a:pPr algn="ctr"/>
            <a:r>
              <a:rPr lang="en-US" smtClean="0"/>
              <a:t>s, p, d, f 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314325" y="3241675"/>
          <a:ext cx="8351838" cy="337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8523720" imgH="3448080" progId="Word.Document.8">
                  <p:embed/>
                </p:oleObj>
              </mc:Choice>
              <mc:Fallback>
                <p:oleObj name="Document" r:id="rId4" imgW="8523720" imgH="3448080" progId="Word.Document.8">
                  <p:embed/>
                  <p:pic>
                    <p:nvPicPr>
                      <p:cNvPr id="0" name="Object 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854" b="52904"/>
                      <a:stretch>
                        <a:fillRect/>
                      </a:stretch>
                    </p:blipFill>
                    <p:spPr bwMode="auto">
                      <a:xfrm>
                        <a:off x="314325" y="3241675"/>
                        <a:ext cx="8351838" cy="337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01750"/>
            <a:ext cx="8178800" cy="1731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Elements within a group have similar </a:t>
            </a:r>
            <a:r>
              <a:rPr lang="en-US" sz="4400" u="sng" smtClean="0">
                <a:solidFill>
                  <a:schemeClr val="bg2"/>
                </a:solidFill>
              </a:rPr>
              <a:t>VALENCE ELECTRONS</a:t>
            </a:r>
            <a:r>
              <a:rPr lang="en-US" sz="4400" smtClean="0"/>
              <a:t> that result in </a:t>
            </a:r>
            <a:r>
              <a:rPr lang="en-US" sz="4400" smtClean="0">
                <a:solidFill>
                  <a:schemeClr val="bg2"/>
                </a:solidFill>
              </a:rPr>
              <a:t>similar chemical </a:t>
            </a:r>
            <a:r>
              <a:rPr lang="en-US" sz="4400" u="sng" smtClean="0">
                <a:solidFill>
                  <a:schemeClr val="bg2"/>
                </a:solidFill>
              </a:rPr>
              <a:t>properties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Groups/Families (columns)</a:t>
            </a: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698500" y="3060700"/>
            <a:ext cx="647700" cy="3479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autoUpdateAnimBg="0" advAuto="0"/>
      <p:bldP spid="143366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Franklin Gothic Medium Cond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3679</TotalTime>
  <Words>603</Words>
  <Application>Microsoft Office PowerPoint</Application>
  <PresentationFormat>On-screen Show (4:3)</PresentationFormat>
  <Paragraphs>140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Arial Black</vt:lpstr>
      <vt:lpstr>Arial Narrow</vt:lpstr>
      <vt:lpstr>Franklin Gothic Medium Cond</vt:lpstr>
      <vt:lpstr>Monotype Sorts</vt:lpstr>
      <vt:lpstr>Times New Roman</vt:lpstr>
      <vt:lpstr>Wingdings</vt:lpstr>
      <vt:lpstr>Contemporary Portrait</vt:lpstr>
      <vt:lpstr>Document</vt:lpstr>
      <vt:lpstr>Photo Editor Photo</vt:lpstr>
      <vt:lpstr>Chart</vt:lpstr>
      <vt:lpstr>I. History of the Periodic Table</vt:lpstr>
      <vt:lpstr>Dmitri Mendeleev: 1869, Russian</vt:lpstr>
      <vt:lpstr>PowerPoint Presentation</vt:lpstr>
      <vt:lpstr>Henry Moseley: 1913, British</vt:lpstr>
      <vt:lpstr>Periodic Law</vt:lpstr>
      <vt:lpstr>II. Organization  of the Periodic Table</vt:lpstr>
      <vt:lpstr>PowerPoint Presentation</vt:lpstr>
      <vt:lpstr>s, p, d, f  Blocks</vt:lpstr>
      <vt:lpstr>Groups/Families (columns)</vt:lpstr>
      <vt:lpstr>Groups/Families (columns )</vt:lpstr>
      <vt:lpstr>Periods/Energy Level (rows)</vt:lpstr>
      <vt:lpstr>Periodic Trend Overview:</vt:lpstr>
      <vt:lpstr>1a.  Atomic Radius:  size of atom</vt:lpstr>
      <vt:lpstr>1a.  Atomic Radius</vt:lpstr>
      <vt:lpstr>1a.  Atomic Radius</vt:lpstr>
      <vt:lpstr>1a.  Atomic Radius (examples)</vt:lpstr>
      <vt:lpstr>IONS</vt:lpstr>
      <vt:lpstr>1b.   Ionic Radius</vt:lpstr>
      <vt:lpstr>1b.   Ionic Radius</vt:lpstr>
      <vt:lpstr>1b.   Ionic Radius (examples)</vt:lpstr>
      <vt:lpstr>2. Ionization Energy (I.E) :</vt:lpstr>
      <vt:lpstr>2. Ionization Energy:</vt:lpstr>
      <vt:lpstr>2. Ionization Energy:</vt:lpstr>
      <vt:lpstr>2. Ionization Energy:</vt:lpstr>
      <vt:lpstr>2. Ionization Energy:</vt:lpstr>
      <vt:lpstr>2. Ionization Energy:</vt:lpstr>
      <vt:lpstr>3.  Electronegativity (attraction)</vt:lpstr>
      <vt:lpstr>3.  Electronegativity (attraction)</vt:lpstr>
      <vt:lpstr>3.  Electronegativity (attraction)</vt:lpstr>
      <vt:lpstr>4. Reactivity</vt:lpstr>
      <vt:lpstr>PowerPoint Presentation</vt:lpstr>
    </vt:vector>
  </TitlesOfParts>
  <Company>Northside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History &amp; Organization</dc:title>
  <dc:creator>Mrs. Johannesson</dc:creator>
  <cp:lastModifiedBy>GARCIA, XAVIER</cp:lastModifiedBy>
  <cp:revision>177</cp:revision>
  <cp:lastPrinted>1999-10-07T15:36:46Z</cp:lastPrinted>
  <dcterms:created xsi:type="dcterms:W3CDTF">1999-10-06T14:47:50Z</dcterms:created>
  <dcterms:modified xsi:type="dcterms:W3CDTF">2017-08-28T16:25:03Z</dcterms:modified>
</cp:coreProperties>
</file>