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7" r:id="rId2"/>
    <p:sldId id="258" r:id="rId3"/>
    <p:sldId id="270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75FE0E-7CB4-4588-808B-8D7014B43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709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1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41 h 385"/>
                <a:gd name="T2" fmla="*/ 5762 w 5762"/>
                <a:gd name="T3" fmla="*/ 230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AutoShape 30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44207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</a:t>
            </a:r>
          </a:p>
        </p:txBody>
      </p:sp>
      <p:sp>
        <p:nvSpPr>
          <p:cNvPr id="28" name="AutoShape 31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16738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II</a:t>
            </a:r>
          </a:p>
        </p:txBody>
      </p:sp>
      <p:sp>
        <p:nvSpPr>
          <p:cNvPr id="29" name="AutoShape 32">
            <a:hlinkClick r:id="rId4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391400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III</a:t>
            </a:r>
          </a:p>
        </p:txBody>
      </p:sp>
      <p:sp>
        <p:nvSpPr>
          <p:cNvPr id="30" name="AutoShape 3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866063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IV</a:t>
            </a:r>
          </a:p>
        </p:txBody>
      </p:sp>
      <p:sp>
        <p:nvSpPr>
          <p:cNvPr id="31" name="AutoShape 34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34072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</a:t>
            </a:r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6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2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75450" y="6180138"/>
            <a:ext cx="1905000" cy="457200"/>
          </a:xfrm>
        </p:spPr>
        <p:txBody>
          <a:bodyPr anchor="ctr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3670967-A82C-4582-8C37-D6D5EAC46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45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7A7DC-0F93-47B8-AF0B-08B7414AE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94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77E2A-B607-42FC-991A-1EADA2514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594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4478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38481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7C96-AD72-4E17-A4D3-263653130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6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36E09-9B4F-4D43-934D-A8256FA66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90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C424B-04CE-4452-B575-EEA95B8A9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20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53174-52CA-4DC0-AE8E-888C87BDC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31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D0770-04A9-4658-9A95-A9C6E2BD1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6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9DDB-D629-4F90-BED8-118B299E15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97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B6774-883C-436F-8EBE-B7B652F37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28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F7A05-CDB6-45DA-905E-24EDEB841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4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4D4B-6D51-45CD-94E9-A38C42576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6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F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28BBD1AF-7CD7-4D39-AACE-3D7432215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1055" name="Rectangle 8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Rectangle 9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3" name="Group 11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" name="Freeform 31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41 h 385"/>
                <a:gd name="T2" fmla="*/ 2428 w 5762"/>
                <a:gd name="T3" fmla="*/ 230 h 385"/>
                <a:gd name="T4" fmla="*/ 2428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32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2428 w 5761"/>
                <a:gd name="T3" fmla="*/ 0 h 189"/>
                <a:gd name="T4" fmla="*/ 242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5400">
          <a:solidFill>
            <a:srgbClr val="FC6C00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anose="05050102010706020507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z.about.com/d/chemistry/1/0/_/_/fireworks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12963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5700" b="1" smtClean="0"/>
              <a:t>INTRO TO REACTIONS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4313"/>
            <a:ext cx="9144000" cy="1673225"/>
          </a:xfrm>
        </p:spPr>
        <p:txBody>
          <a:bodyPr/>
          <a:lstStyle/>
          <a:p>
            <a:r>
              <a:rPr lang="en-US" altLang="en-US" sz="7200" b="0" smtClean="0">
                <a:solidFill>
                  <a:srgbClr val="FFCC00"/>
                </a:solidFill>
                <a:latin typeface="Berlin Sans FB" panose="020E0602020502020306" pitchFamily="34" charset="0"/>
              </a:rPr>
              <a:t>UNIT 7-CHEMICAL REACTIONS:</a:t>
            </a:r>
          </a:p>
        </p:txBody>
      </p:sp>
      <p:pic>
        <p:nvPicPr>
          <p:cNvPr id="4100" name="Picture 4" descr="MPj040657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2965450"/>
            <a:ext cx="5840412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971550"/>
            <a:ext cx="91440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>
                <a:latin typeface="Times New Roman" panose="02020603050405020304" pitchFamily="18" charset="0"/>
              </a:rPr>
              <a:t>	2Al(</a:t>
            </a:r>
            <a:r>
              <a:rPr lang="en-US" altLang="en-US" sz="5400" b="1" i="1">
                <a:latin typeface="Times New Roman" panose="02020603050405020304" pitchFamily="18" charset="0"/>
              </a:rPr>
              <a:t>s</a:t>
            </a:r>
            <a:r>
              <a:rPr lang="en-US" altLang="en-US" sz="5400" b="1">
                <a:latin typeface="Times New Roman" panose="02020603050405020304" pitchFamily="18" charset="0"/>
              </a:rPr>
              <a:t>) + 3CuCl</a:t>
            </a:r>
            <a:r>
              <a:rPr lang="en-US" altLang="en-US" sz="5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5400" b="1">
                <a:latin typeface="Times New Roman" panose="02020603050405020304" pitchFamily="18" charset="0"/>
              </a:rPr>
              <a:t>(</a:t>
            </a:r>
            <a:r>
              <a:rPr lang="en-US" altLang="en-US" sz="5400" b="1" i="1">
                <a:latin typeface="Times New Roman" panose="02020603050405020304" pitchFamily="18" charset="0"/>
              </a:rPr>
              <a:t>aq</a:t>
            </a:r>
            <a:r>
              <a:rPr lang="en-US" altLang="en-US" sz="5400" b="1">
                <a:latin typeface="Times New Roman" panose="02020603050405020304" pitchFamily="18" charset="0"/>
              </a:rPr>
              <a:t>) </a:t>
            </a:r>
            <a:r>
              <a:rPr lang="en-US" altLang="en-US" sz="600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54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en-US" altLang="en-US" sz="5400" b="1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5400" b="1">
                <a:latin typeface="Times New Roman" panose="02020603050405020304" pitchFamily="18" charset="0"/>
                <a:sym typeface="Wingdings" panose="05000000000000000000" pitchFamily="2" charset="2"/>
              </a:rPr>
              <a:t>			3Cu(</a:t>
            </a:r>
            <a:r>
              <a:rPr lang="en-US" altLang="en-US" sz="5400" b="1" i="1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en-US" sz="5400" b="1">
                <a:latin typeface="Times New Roman" panose="02020603050405020304" pitchFamily="18" charset="0"/>
                <a:sym typeface="Wingdings" panose="05000000000000000000" pitchFamily="2" charset="2"/>
              </a:rPr>
              <a:t>) + 2AlCl</a:t>
            </a:r>
            <a:r>
              <a:rPr lang="en-US" altLang="en-US" sz="5400" b="1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en-US" sz="5400" b="1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en-US" sz="5400" b="1" i="1">
                <a:latin typeface="Times New Roman" panose="02020603050405020304" pitchFamily="18" charset="0"/>
                <a:sym typeface="Wingdings" panose="05000000000000000000" pitchFamily="2" charset="2"/>
              </a:rPr>
              <a:t>aq</a:t>
            </a:r>
            <a:r>
              <a:rPr lang="en-US" altLang="en-US" sz="5400" b="1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43038" y="2914650"/>
            <a:ext cx="2700337" cy="377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Al =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CuCl</a:t>
            </a:r>
            <a:r>
              <a:rPr kumimoji="0" lang="en-US" altLang="en-US" sz="44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 =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Cu =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AlCl</a:t>
            </a:r>
            <a:r>
              <a:rPr kumimoji="0" lang="en-US" altLang="en-US" sz="44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3</a:t>
            </a: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 =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24475" y="2824163"/>
            <a:ext cx="2871788" cy="377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solid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aqueous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solid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aqueous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kumimoji="1" lang="en-US" sz="6600">
                <a:solidFill>
                  <a:srgbClr val="FC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Chemical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401888" y="1346200"/>
            <a:ext cx="6491287" cy="1046163"/>
            <a:chOff x="1513" y="968"/>
            <a:chExt cx="4089" cy="659"/>
          </a:xfrm>
        </p:grpSpPr>
        <p:sp>
          <p:nvSpPr>
            <p:cNvPr id="14353" name="Oval 3"/>
            <p:cNvSpPr>
              <a:spLocks noChangeArrowheads="1"/>
            </p:cNvSpPr>
            <p:nvPr/>
          </p:nvSpPr>
          <p:spPr bwMode="auto">
            <a:xfrm>
              <a:off x="4863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4" name="Oval 4"/>
            <p:cNvSpPr>
              <a:spLocks noChangeArrowheads="1"/>
            </p:cNvSpPr>
            <p:nvPr/>
          </p:nvSpPr>
          <p:spPr bwMode="auto">
            <a:xfrm>
              <a:off x="2841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5" name="Oval 5"/>
            <p:cNvSpPr>
              <a:spLocks noChangeArrowheads="1"/>
            </p:cNvSpPr>
            <p:nvPr/>
          </p:nvSpPr>
          <p:spPr bwMode="auto">
            <a:xfrm>
              <a:off x="1513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1581150" y="1346200"/>
            <a:ext cx="6740525" cy="1046163"/>
            <a:chOff x="996" y="968"/>
            <a:chExt cx="4246" cy="659"/>
          </a:xfrm>
        </p:grpSpPr>
        <p:sp>
          <p:nvSpPr>
            <p:cNvPr id="14350" name="Oval 7"/>
            <p:cNvSpPr>
              <a:spLocks noChangeArrowheads="1"/>
            </p:cNvSpPr>
            <p:nvPr/>
          </p:nvSpPr>
          <p:spPr bwMode="auto">
            <a:xfrm>
              <a:off x="3945" y="968"/>
              <a:ext cx="1297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1" name="Oval 8"/>
            <p:cNvSpPr>
              <a:spLocks noChangeArrowheads="1"/>
            </p:cNvSpPr>
            <p:nvPr/>
          </p:nvSpPr>
          <p:spPr bwMode="auto">
            <a:xfrm>
              <a:off x="2341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52" name="Oval 9"/>
            <p:cNvSpPr>
              <a:spLocks noChangeArrowheads="1"/>
            </p:cNvSpPr>
            <p:nvPr/>
          </p:nvSpPr>
          <p:spPr bwMode="auto">
            <a:xfrm>
              <a:off x="996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1463675" y="1377950"/>
            <a:ext cx="5408613" cy="981075"/>
            <a:chOff x="922" y="985"/>
            <a:chExt cx="3407" cy="618"/>
          </a:xfrm>
        </p:grpSpPr>
        <p:sp>
          <p:nvSpPr>
            <p:cNvPr id="14348" name="Oval 11"/>
            <p:cNvSpPr>
              <a:spLocks noChangeArrowheads="1"/>
            </p:cNvSpPr>
            <p:nvPr/>
          </p:nvSpPr>
          <p:spPr bwMode="auto">
            <a:xfrm>
              <a:off x="3960" y="985"/>
              <a:ext cx="369" cy="61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49" name="Oval 12"/>
            <p:cNvSpPr>
              <a:spLocks noChangeArrowheads="1"/>
            </p:cNvSpPr>
            <p:nvPr/>
          </p:nvSpPr>
          <p:spPr bwMode="auto">
            <a:xfrm>
              <a:off x="922" y="985"/>
              <a:ext cx="369" cy="61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13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-209550"/>
            <a:ext cx="9144000" cy="1273175"/>
          </a:xfrm>
        </p:spPr>
        <p:txBody>
          <a:bodyPr/>
          <a:lstStyle/>
          <a:p>
            <a:pPr algn="ctr">
              <a:defRPr/>
            </a:pPr>
            <a:r>
              <a:rPr lang="en-US" sz="6600" smtClean="0"/>
              <a:t>Writing Equations</a:t>
            </a:r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0" y="2259013"/>
            <a:ext cx="8832850" cy="14081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200" smtClean="0"/>
              <a:t>Identify the </a:t>
            </a:r>
            <a:r>
              <a:rPr lang="en-US" altLang="en-US" sz="4200" u="sng" smtClean="0"/>
              <a:t>substances</a:t>
            </a:r>
            <a:r>
              <a:rPr lang="en-US" altLang="en-US" sz="4200" smtClean="0"/>
              <a:t> involved.</a:t>
            </a:r>
          </a:p>
          <a:p>
            <a:pPr>
              <a:lnSpc>
                <a:spcPct val="110000"/>
              </a:lnSpc>
            </a:pPr>
            <a:r>
              <a:rPr lang="en-US" altLang="en-US" sz="4200" smtClean="0"/>
              <a:t>Use symbols to show:</a:t>
            </a:r>
          </a:p>
        </p:txBody>
      </p: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1076325" y="1231900"/>
            <a:ext cx="80676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</a:rPr>
              <a:t>2H</a:t>
            </a:r>
            <a:r>
              <a:rPr lang="en-US" altLang="en-US" sz="50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5000" b="1" i="1">
                <a:solidFill>
                  <a:srgbClr val="FFFF66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</a:rPr>
              <a:t>) + O</a:t>
            </a:r>
            <a:r>
              <a:rPr lang="en-US" altLang="en-US" sz="50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5000" b="1" i="1">
                <a:solidFill>
                  <a:srgbClr val="FFFF66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 2H</a:t>
            </a:r>
            <a:r>
              <a:rPr lang="en-US" altLang="en-US" sz="5000" b="1" baseline="-25000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5000" b="1" i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 sz="50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50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63538" y="3865563"/>
            <a:ext cx="846931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altLang="en-US" sz="4200"/>
              <a:t>How many? - coefficient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71475" y="4540250"/>
            <a:ext cx="84566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altLang="en-US" sz="4200"/>
              <a:t>Of what? - chemical formula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74650" y="5218113"/>
            <a:ext cx="84566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altLang="en-US" sz="4200"/>
              <a:t>In what state? - physical state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6154738"/>
            <a:ext cx="84566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000"/>
              <a:t>Remember the diatomic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 build="p" autoUpdateAnimBg="0"/>
      <p:bldP spid="25616" grpId="0" autoUpdateAnimBg="0"/>
      <p:bldP spid="25617" grpId="0" autoUpdateAnimBg="0"/>
      <p:bldP spid="25618" grpId="0" autoUpdateAnimBg="0"/>
      <p:bldP spid="256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6040438"/>
            <a:ext cx="1122363" cy="8175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157163"/>
            <a:ext cx="9144000" cy="1143001"/>
          </a:xfrm>
        </p:spPr>
        <p:txBody>
          <a:bodyPr/>
          <a:lstStyle/>
          <a:p>
            <a:pPr algn="ctr">
              <a:defRPr/>
            </a:pPr>
            <a:r>
              <a:rPr lang="en-US" sz="6600" smtClean="0"/>
              <a:t>Writing Equations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036638"/>
            <a:ext cx="9144000" cy="407035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4200" smtClean="0"/>
              <a:t>Two atoms of solid aluminum react with three units of aqueous copper(II) chloride to produce three atoms of solid copper and two units of aqueous aluminum chloride.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794375" y="3924300"/>
            <a:ext cx="3022600" cy="1611313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Char char="•"/>
            </a:pPr>
            <a:r>
              <a:rPr kumimoji="0" lang="en-US" altLang="en-US" sz="3200">
                <a:latin typeface="Arial" panose="020B0604020202020204" pitchFamily="34" charset="0"/>
              </a:rPr>
              <a:t> How many?</a:t>
            </a:r>
          </a:p>
          <a:p>
            <a:pPr>
              <a:spcBef>
                <a:spcPct val="0"/>
              </a:spcBef>
              <a:buSzTx/>
              <a:buFontTx/>
              <a:buChar char="•"/>
            </a:pPr>
            <a:r>
              <a:rPr kumimoji="0" lang="en-US" altLang="en-US" sz="3200">
                <a:latin typeface="Arial" panose="020B0604020202020204" pitchFamily="34" charset="0"/>
              </a:rPr>
              <a:t> Of what?</a:t>
            </a:r>
          </a:p>
          <a:p>
            <a:pPr>
              <a:spcBef>
                <a:spcPct val="0"/>
              </a:spcBef>
              <a:buSzTx/>
              <a:buFontTx/>
              <a:buChar char="•"/>
            </a:pPr>
            <a:r>
              <a:rPr kumimoji="0" lang="en-US" altLang="en-US" sz="3200">
                <a:latin typeface="Arial" panose="020B0604020202020204" pitchFamily="34" charset="0"/>
              </a:rPr>
              <a:t> In what state?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330700" y="1800225"/>
            <a:ext cx="2389188" cy="12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0" y="2460625"/>
            <a:ext cx="7273925" cy="717550"/>
            <a:chOff x="1073" y="1542"/>
            <a:chExt cx="3952" cy="362"/>
          </a:xfrm>
        </p:grpSpPr>
        <p:sp>
          <p:nvSpPr>
            <p:cNvPr id="15382" name="Line 8"/>
            <p:cNvSpPr>
              <a:spLocks noChangeShapeType="1"/>
            </p:cNvSpPr>
            <p:nvPr/>
          </p:nvSpPr>
          <p:spPr bwMode="auto">
            <a:xfrm>
              <a:off x="3817" y="1542"/>
              <a:ext cx="1208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9"/>
            <p:cNvSpPr>
              <a:spLocks noChangeShapeType="1"/>
            </p:cNvSpPr>
            <p:nvPr/>
          </p:nvSpPr>
          <p:spPr bwMode="auto">
            <a:xfrm>
              <a:off x="1073" y="1904"/>
              <a:ext cx="93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0" y="4573588"/>
            <a:ext cx="4379913" cy="12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0" y="3906838"/>
            <a:ext cx="14366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69900" y="4916488"/>
            <a:ext cx="15144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Al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4918075"/>
            <a:ext cx="124936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069975" y="4918075"/>
            <a:ext cx="1647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4600" b="1" i="1">
                <a:solidFill>
                  <a:srgbClr val="FFFF66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670050" y="4943475"/>
            <a:ext cx="1754188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+ 3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530475" y="4943475"/>
            <a:ext cx="297656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CuCl</a:t>
            </a:r>
            <a:r>
              <a:rPr lang="en-US" altLang="en-US" sz="46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endParaRPr lang="en-US" altLang="en-US" sz="46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4205288" y="4930775"/>
            <a:ext cx="210026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4600" b="1" i="1">
                <a:solidFill>
                  <a:srgbClr val="FFFF66"/>
                </a:solidFill>
                <a:latin typeface="Times New Roman" panose="02020603050405020304" pitchFamily="18" charset="0"/>
              </a:rPr>
              <a:t>aq</a:t>
            </a: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995363" y="5753100"/>
            <a:ext cx="1565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 3</a:t>
            </a:r>
            <a:endParaRPr lang="en-US" altLang="en-US" sz="46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2160588" y="5778500"/>
            <a:ext cx="10048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Cu</a:t>
            </a:r>
            <a:endParaRPr lang="en-US" altLang="en-US" sz="46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3076575" y="5792788"/>
            <a:ext cx="939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4600" b="1" i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46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3778250" y="5830888"/>
            <a:ext cx="12779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+ 2</a:t>
            </a:r>
            <a:endParaRPr lang="en-US" altLang="en-US" sz="46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598988" y="5781675"/>
            <a:ext cx="17256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AlCl</a:t>
            </a:r>
            <a:r>
              <a:rPr lang="en-US" altLang="en-US" sz="4600" b="1" baseline="-25000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sz="46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172200" y="5791200"/>
            <a:ext cx="1384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4600" b="1" i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aq</a:t>
            </a:r>
            <a:r>
              <a:rPr lang="en-US" altLang="en-US" sz="46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46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 autoUpdateAnimBg="0"/>
      <p:bldP spid="26630" grpId="0" animBg="1"/>
      <p:bldP spid="26634" grpId="0" animBg="1"/>
      <p:bldP spid="26635" grpId="0" animBg="1"/>
      <p:bldP spid="26636" grpId="0" autoUpdateAnimBg="0"/>
      <p:bldP spid="26637" grpId="0" autoUpdateAnimBg="0"/>
      <p:bldP spid="26638" grpId="0" autoUpdateAnimBg="0"/>
      <p:bldP spid="26639" grpId="0" autoUpdateAnimBg="0"/>
      <p:bldP spid="26640" grpId="0" autoUpdateAnimBg="0"/>
      <p:bldP spid="26641" grpId="0" autoUpdateAnimBg="0"/>
      <p:bldP spid="26642" grpId="0" autoUpdateAnimBg="0"/>
      <p:bldP spid="26643" grpId="0" autoUpdateAnimBg="0"/>
      <p:bldP spid="26644" grpId="0" autoUpdateAnimBg="0"/>
      <p:bldP spid="26645" grpId="0" autoUpdateAnimBg="0"/>
      <p:bldP spid="26646" grpId="0" autoUpdateAnimBg="0"/>
      <p:bldP spid="266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0438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Describing Equations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3675" y="1081088"/>
            <a:ext cx="8950325" cy="3221037"/>
          </a:xfrm>
        </p:spPr>
        <p:txBody>
          <a:bodyPr/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 sz="4600" smtClean="0"/>
              <a:t>Describing Coefficients:</a:t>
            </a:r>
          </a:p>
          <a:p>
            <a:pPr lvl="1">
              <a:lnSpc>
                <a:spcPct val="70000"/>
              </a:lnSpc>
              <a:spcBef>
                <a:spcPct val="40000"/>
              </a:spcBef>
            </a:pPr>
            <a:r>
              <a:rPr lang="en-US" altLang="en-US" sz="4600" smtClean="0"/>
              <a:t>individual atom </a:t>
            </a:r>
            <a:r>
              <a:rPr lang="en-US" altLang="en-US" sz="4600" smtClean="0">
                <a:sym typeface="Symbol" panose="05050102010706020507" pitchFamily="18" charset="2"/>
              </a:rPr>
              <a:t>= “atom”</a:t>
            </a:r>
            <a:endParaRPr lang="en-US" altLang="en-US" sz="4600" smtClean="0"/>
          </a:p>
          <a:p>
            <a:pPr lvl="1">
              <a:lnSpc>
                <a:spcPct val="70000"/>
              </a:lnSpc>
              <a:spcBef>
                <a:spcPct val="40000"/>
              </a:spcBef>
            </a:pPr>
            <a:r>
              <a:rPr lang="en-US" altLang="en-US" sz="4600" smtClean="0"/>
              <a:t>covalent substance </a:t>
            </a:r>
            <a:r>
              <a:rPr lang="en-US" altLang="en-US" sz="4600" smtClean="0">
                <a:sym typeface="Symbol" panose="05050102010706020507" pitchFamily="18" charset="2"/>
              </a:rPr>
              <a:t>= “molecule”</a:t>
            </a:r>
            <a:endParaRPr lang="en-US" altLang="en-US" sz="4600" smtClean="0"/>
          </a:p>
          <a:p>
            <a:pPr lvl="1">
              <a:lnSpc>
                <a:spcPct val="70000"/>
              </a:lnSpc>
              <a:spcBef>
                <a:spcPct val="40000"/>
              </a:spcBef>
            </a:pPr>
            <a:r>
              <a:rPr lang="en-US" altLang="en-US" sz="4600" smtClean="0"/>
              <a:t>ionic substance </a:t>
            </a:r>
            <a:r>
              <a:rPr lang="en-US" altLang="en-US" sz="4600" smtClean="0">
                <a:sym typeface="Symbol" panose="05050102010706020507" pitchFamily="18" charset="2"/>
              </a:rPr>
              <a:t>= “unit”</a:t>
            </a:r>
            <a:endParaRPr lang="en-US" altLang="en-US" sz="4600" smtClean="0">
              <a:solidFill>
                <a:srgbClr val="FFFF66"/>
              </a:solidFill>
              <a:sym typeface="Symbol" panose="05050102010706020507" pitchFamily="18" charset="2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14600" y="4419600"/>
            <a:ext cx="681513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3600">
                <a:solidFill>
                  <a:srgbClr val="FFFF66"/>
                </a:solidFill>
                <a:sym typeface="Symbol" panose="05050102010706020507" pitchFamily="18" charset="2"/>
              </a:rPr>
              <a:t>3 molecules of carbon dioxide</a:t>
            </a:r>
            <a:endParaRPr lang="en-US" altLang="en-US" sz="3600"/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3600">
                <a:solidFill>
                  <a:srgbClr val="FFFF66"/>
                </a:solidFill>
                <a:sym typeface="Symbol" panose="05050102010706020507" pitchFamily="18" charset="2"/>
              </a:rPr>
              <a:t>2 atoms of magnesium</a:t>
            </a:r>
            <a:endParaRPr lang="en-US" altLang="en-US" sz="3600"/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3600">
                <a:solidFill>
                  <a:srgbClr val="FFFF66"/>
                </a:solidFill>
                <a:sym typeface="Symbol" panose="05050102010706020507" pitchFamily="18" charset="2"/>
              </a:rPr>
              <a:t>4 units of magnesium oxide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4650" y="4081463"/>
            <a:ext cx="2876550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200">
                <a:solidFill>
                  <a:srgbClr val="FFFF66"/>
                </a:solidFill>
              </a:rPr>
              <a:t>3CO</a:t>
            </a:r>
            <a:r>
              <a:rPr lang="en-US" altLang="en-US" sz="4200" baseline="-25000">
                <a:solidFill>
                  <a:srgbClr val="FFFF66"/>
                </a:solidFill>
              </a:rPr>
              <a:t>2</a:t>
            </a:r>
            <a:r>
              <a:rPr lang="en-US" altLang="en-US" sz="4200">
                <a:solidFill>
                  <a:srgbClr val="FFFF66"/>
                </a:solidFill>
              </a:rPr>
              <a:t>  </a:t>
            </a:r>
            <a:r>
              <a:rPr lang="en-US" altLang="en-US" sz="4200">
                <a:solidFill>
                  <a:srgbClr val="FFFF66"/>
                </a:solidFill>
                <a:sym typeface="Symbol" panose="05050102010706020507" pitchFamily="18" charset="2"/>
              </a:rPr>
              <a:t></a:t>
            </a:r>
            <a:endParaRPr lang="en-US" altLang="en-US" sz="4200"/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200">
                <a:solidFill>
                  <a:srgbClr val="FFFF66"/>
                </a:solidFill>
              </a:rPr>
              <a:t>2Mg   </a:t>
            </a:r>
            <a:r>
              <a:rPr lang="en-US" altLang="en-US" sz="3200">
                <a:solidFill>
                  <a:srgbClr val="FFFF66"/>
                </a:solidFill>
              </a:rPr>
              <a:t> </a:t>
            </a:r>
            <a:r>
              <a:rPr lang="en-US" altLang="en-US" sz="4200">
                <a:solidFill>
                  <a:srgbClr val="FFFF66"/>
                </a:solidFill>
                <a:sym typeface="Symbol" panose="05050102010706020507" pitchFamily="18" charset="2"/>
              </a:rPr>
              <a:t></a:t>
            </a:r>
            <a:endParaRPr lang="en-US" altLang="en-US" sz="4200"/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200">
                <a:solidFill>
                  <a:srgbClr val="FFFF66"/>
                </a:solidFill>
                <a:sym typeface="Symbol" panose="05050102010706020507" pitchFamily="18" charset="2"/>
              </a:rPr>
              <a:t>4MgO 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  <p:bldP spid="27652" grpId="0" build="p" autoUpdateAnimBg="0"/>
      <p:bldP spid="276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Describing Equations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6763" y="4222750"/>
            <a:ext cx="3198812" cy="74295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4600" smtClean="0">
                <a:solidFill>
                  <a:srgbClr val="33CC33"/>
                </a:solidFill>
              </a:rPr>
              <a:t>to produce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42888" y="2120900"/>
            <a:ext cx="8901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Char char="•"/>
            </a:pPr>
            <a:r>
              <a:rPr kumimoji="0" lang="en-US" altLang="en-US" sz="3200">
                <a:latin typeface="Arial" panose="020B0604020202020204" pitchFamily="34" charset="0"/>
              </a:rPr>
              <a:t> How many?        Of what?          In what state?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00330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CC00"/>
                </a:solidFill>
                <a:latin typeface="Times New Roman" panose="02020603050405020304" pitchFamily="18" charset="0"/>
              </a:rPr>
              <a:t>Zn(</a:t>
            </a:r>
            <a:r>
              <a:rPr lang="en-US" altLang="en-US" sz="4200" b="1" i="1">
                <a:solidFill>
                  <a:srgbClr val="FFCC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4200" b="1">
                <a:solidFill>
                  <a:srgbClr val="FFCC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00" b="1">
                <a:solidFill>
                  <a:srgbClr val="33CC33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00" b="1">
                <a:latin typeface="Times New Roman" panose="02020603050405020304" pitchFamily="18" charset="0"/>
              </a:rPr>
              <a:t>2HCl(</a:t>
            </a:r>
            <a:r>
              <a:rPr lang="en-US" altLang="en-US" sz="4200" b="1" i="1">
                <a:latin typeface="Times New Roman" panose="02020603050405020304" pitchFamily="18" charset="0"/>
              </a:rPr>
              <a:t>aq</a:t>
            </a:r>
            <a:r>
              <a:rPr lang="en-US" altLang="en-US" sz="4200" b="1">
                <a:latin typeface="Times New Roman" panose="02020603050405020304" pitchFamily="18" charset="0"/>
              </a:rPr>
              <a:t>)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00" b="1">
                <a:solidFill>
                  <a:srgbClr val="33CC3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42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ZnCl</a:t>
            </a:r>
            <a:r>
              <a:rPr lang="en-US" altLang="en-US" sz="4200" b="1" baseline="-25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42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4200" b="1" i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aq</a:t>
            </a:r>
            <a:r>
              <a:rPr lang="en-US" altLang="en-US" sz="42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4200" b="1">
                <a:solidFill>
                  <a:srgbClr val="33CC3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4200" b="1"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4200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4200" b="1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4200" b="1" i="1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 sz="4200" b="1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4200" b="1">
              <a:latin typeface="Times New Roman" panose="02020603050405020304" pitchFamily="18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2754313"/>
            <a:ext cx="62801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4200">
                <a:solidFill>
                  <a:srgbClr val="FFCC00"/>
                </a:solidFill>
              </a:rPr>
              <a:t>One atom of solid zinc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735638" y="2716213"/>
            <a:ext cx="340836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4200">
                <a:solidFill>
                  <a:srgbClr val="33CC33"/>
                </a:solidFill>
              </a:rPr>
              <a:t>reacts with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34950" y="3497263"/>
            <a:ext cx="867727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4200"/>
              <a:t>two molecules of aqueous hydrochloric acid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80988" y="4911725"/>
            <a:ext cx="85947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4200">
                <a:solidFill>
                  <a:srgbClr val="FF0000"/>
                </a:solidFill>
              </a:rPr>
              <a:t>one unit of aqueous zinc chloride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93688" y="5762625"/>
            <a:ext cx="885031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en-US" sz="4200">
                <a:solidFill>
                  <a:srgbClr val="33CC33"/>
                </a:solidFill>
              </a:rPr>
              <a:t>and</a:t>
            </a:r>
            <a:r>
              <a:rPr lang="en-US" altLang="en-US" sz="4200"/>
              <a:t> one molecule of hydrogen gas.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autoUpdateAnimBg="0"/>
      <p:bldP spid="28678" grpId="0" autoUpdateAnimBg="0"/>
      <p:bldP spid="28679" grpId="0" autoUpdateAnimBg="0"/>
      <p:bldP spid="28680" grpId="0" autoUpdateAnimBg="0"/>
      <p:bldP spid="28681" grpId="0" autoUpdateAnimBg="0"/>
      <p:bldP spid="2868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88913"/>
            <a:ext cx="8901112" cy="1143000"/>
          </a:xfrm>
        </p:spPr>
        <p:txBody>
          <a:bodyPr/>
          <a:lstStyle/>
          <a:p>
            <a:pPr algn="ctr"/>
            <a:r>
              <a:rPr lang="en-US" altLang="en-US" sz="4800" b="1" smtClean="0">
                <a:solidFill>
                  <a:srgbClr val="FFCC00"/>
                </a:solidFill>
                <a:effectLst/>
              </a:rPr>
              <a:t>CHEMICAL VS. PHYSICAL CHANGES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625" y="1693863"/>
            <a:ext cx="4187825" cy="5410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4600" smtClean="0"/>
              <a:t>CHEMICAL</a:t>
            </a:r>
          </a:p>
          <a:p>
            <a:pPr>
              <a:lnSpc>
                <a:spcPct val="80000"/>
              </a:lnSpc>
            </a:pPr>
            <a:r>
              <a:rPr lang="en-US" altLang="en-US" sz="4600" smtClean="0"/>
              <a:t>Color change</a:t>
            </a:r>
          </a:p>
          <a:p>
            <a:pPr>
              <a:lnSpc>
                <a:spcPct val="80000"/>
              </a:lnSpc>
            </a:pPr>
            <a:r>
              <a:rPr lang="en-US" altLang="en-US" sz="4600" smtClean="0"/>
              <a:t>Gas production</a:t>
            </a:r>
          </a:p>
          <a:p>
            <a:pPr>
              <a:lnSpc>
                <a:spcPct val="80000"/>
              </a:lnSpc>
            </a:pPr>
            <a:r>
              <a:rPr lang="en-US" altLang="en-US" sz="4600" smtClean="0"/>
              <a:t>Precipitate forms</a:t>
            </a:r>
          </a:p>
          <a:p>
            <a:pPr>
              <a:lnSpc>
                <a:spcPct val="80000"/>
              </a:lnSpc>
            </a:pPr>
            <a:r>
              <a:rPr lang="en-US" altLang="en-US" sz="4600" smtClean="0"/>
              <a:t>Light/heat is produced	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68475"/>
            <a:ext cx="4086225" cy="5410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4600" smtClean="0"/>
              <a:t>PHYSICAL</a:t>
            </a:r>
          </a:p>
          <a:p>
            <a:pPr>
              <a:lnSpc>
                <a:spcPct val="80000"/>
              </a:lnSpc>
            </a:pPr>
            <a:r>
              <a:rPr lang="en-US" altLang="en-US" sz="4600" smtClean="0"/>
              <a:t>Change in:</a:t>
            </a:r>
          </a:p>
          <a:p>
            <a:pPr lvl="1">
              <a:lnSpc>
                <a:spcPct val="80000"/>
              </a:lnSpc>
            </a:pPr>
            <a:r>
              <a:rPr lang="en-US" altLang="en-US" sz="4600" smtClean="0"/>
              <a:t>Size </a:t>
            </a:r>
          </a:p>
          <a:p>
            <a:pPr lvl="1">
              <a:lnSpc>
                <a:spcPct val="80000"/>
              </a:lnSpc>
            </a:pPr>
            <a:r>
              <a:rPr lang="en-US" altLang="en-US" sz="4600" smtClean="0"/>
              <a:t>Shape </a:t>
            </a:r>
          </a:p>
          <a:p>
            <a:pPr lvl="1">
              <a:lnSpc>
                <a:spcPct val="80000"/>
              </a:lnSpc>
            </a:pPr>
            <a:r>
              <a:rPr lang="en-US" altLang="en-US" sz="4600" smtClean="0"/>
              <a:t>State of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build="p"/>
      <p:bldP spid="18436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88913"/>
            <a:ext cx="8901112" cy="1143000"/>
          </a:xfrm>
        </p:spPr>
        <p:txBody>
          <a:bodyPr/>
          <a:lstStyle/>
          <a:p>
            <a:pPr algn="ctr"/>
            <a:r>
              <a:rPr lang="en-US" altLang="en-US" sz="4800" b="1" smtClean="0">
                <a:solidFill>
                  <a:srgbClr val="FFCC00"/>
                </a:solidFill>
                <a:effectLst/>
              </a:rPr>
              <a:t>CHEMICAL VS. PHYSICAL CHANGES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625" y="1693863"/>
            <a:ext cx="4187825" cy="5410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4200" smtClean="0"/>
              <a:t>CHEMICAL</a:t>
            </a:r>
          </a:p>
          <a:p>
            <a:r>
              <a:rPr lang="en-US" altLang="en-US" sz="4200" smtClean="0"/>
              <a:t>Color change</a:t>
            </a:r>
          </a:p>
          <a:p>
            <a:r>
              <a:rPr lang="en-US" altLang="en-US" sz="4200" smtClean="0"/>
              <a:t>Gas production</a:t>
            </a:r>
          </a:p>
          <a:p>
            <a:r>
              <a:rPr lang="en-US" altLang="en-US" sz="4200" smtClean="0"/>
              <a:t>Precipitate forms</a:t>
            </a:r>
          </a:p>
          <a:p>
            <a:r>
              <a:rPr lang="en-US" altLang="en-US" sz="4200" smtClean="0"/>
              <a:t>Light/heat is produced	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598863" y="2365375"/>
            <a:ext cx="5545137" cy="4238625"/>
            <a:chOff x="2267" y="1490"/>
            <a:chExt cx="3493" cy="2670"/>
          </a:xfrm>
        </p:grpSpPr>
        <p:sp>
          <p:nvSpPr>
            <p:cNvPr id="6149" name="Text Box 7"/>
            <p:cNvSpPr txBox="1">
              <a:spLocks noChangeArrowheads="1"/>
            </p:cNvSpPr>
            <p:nvPr/>
          </p:nvSpPr>
          <p:spPr bwMode="auto">
            <a:xfrm>
              <a:off x="2853" y="1855"/>
              <a:ext cx="2907" cy="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6000">
                  <a:solidFill>
                    <a:srgbClr val="FFCC00"/>
                  </a:solidFill>
                </a:rPr>
                <a:t>SIGNS OF CHEMICAL REACTIONS!</a:t>
              </a:r>
            </a:p>
          </p:txBody>
        </p:sp>
        <p:sp>
          <p:nvSpPr>
            <p:cNvPr id="6150" name="AutoShape 8"/>
            <p:cNvSpPr>
              <a:spLocks/>
            </p:cNvSpPr>
            <p:nvPr/>
          </p:nvSpPr>
          <p:spPr bwMode="auto">
            <a:xfrm>
              <a:off x="2267" y="1490"/>
              <a:ext cx="787" cy="2670"/>
            </a:xfrm>
            <a:prstGeom prst="rightBrace">
              <a:avLst>
                <a:gd name="adj1" fmla="val 21345"/>
                <a:gd name="adj2" fmla="val 50000"/>
              </a:avLst>
            </a:prstGeom>
            <a:noFill/>
            <a:ln w="920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7200" smtClean="0"/>
              <a:t>VOCABULARY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14425"/>
            <a:ext cx="5491163" cy="5743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5600" smtClean="0">
                <a:solidFill>
                  <a:srgbClr val="FFCC00"/>
                </a:solidFill>
              </a:rPr>
              <a:t>EXERGONIC</a:t>
            </a:r>
            <a:r>
              <a:rPr lang="en-US" altLang="en-US" sz="5600" smtClean="0"/>
              <a:t>: reaction that releases energy</a:t>
            </a:r>
          </a:p>
          <a:p>
            <a:pPr>
              <a:lnSpc>
                <a:spcPct val="80000"/>
              </a:lnSpc>
            </a:pPr>
            <a:endParaRPr lang="en-US" altLang="en-US" sz="5600" smtClean="0"/>
          </a:p>
          <a:p>
            <a:pPr>
              <a:lnSpc>
                <a:spcPct val="80000"/>
              </a:lnSpc>
            </a:pPr>
            <a:r>
              <a:rPr lang="en-US" altLang="en-US" sz="5600" smtClean="0">
                <a:solidFill>
                  <a:srgbClr val="FFCC00"/>
                </a:solidFill>
              </a:rPr>
              <a:t>ENDERGONIC:</a:t>
            </a:r>
            <a:r>
              <a:rPr lang="en-US" altLang="en-US" sz="5600" smtClean="0"/>
              <a:t> reaction that absorbs energy</a:t>
            </a:r>
          </a:p>
        </p:txBody>
      </p:sp>
      <p:pic>
        <p:nvPicPr>
          <p:cNvPr id="7172" name="Picture 4" descr="Fireworks display from the Singapore Fireworks Festival, August 2006.">
            <a:hlinkClick r:id="rId2" tooltip="View Full-Size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7688" y="1119188"/>
            <a:ext cx="3043237" cy="2590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ondensing_unit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45150" y="3935413"/>
            <a:ext cx="3041650" cy="2922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8000" smtClean="0"/>
              <a:t>VOCABULARY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84263"/>
            <a:ext cx="4983163" cy="5011737"/>
          </a:xfrm>
        </p:spPr>
        <p:txBody>
          <a:bodyPr/>
          <a:lstStyle/>
          <a:p>
            <a:r>
              <a:rPr lang="en-US" altLang="en-US" sz="4600" smtClean="0">
                <a:solidFill>
                  <a:srgbClr val="FF0000"/>
                </a:solidFill>
              </a:rPr>
              <a:t>EXOTHERMIC</a:t>
            </a:r>
            <a:r>
              <a:rPr lang="en-US" altLang="en-US" sz="4600" smtClean="0"/>
              <a:t>: reaction that releases  energy as heat</a:t>
            </a:r>
          </a:p>
          <a:p>
            <a:r>
              <a:rPr lang="en-US" altLang="en-US" sz="4600" smtClean="0">
                <a:solidFill>
                  <a:srgbClr val="FF0000"/>
                </a:solidFill>
              </a:rPr>
              <a:t>ENDOTHERMIC</a:t>
            </a:r>
            <a:r>
              <a:rPr lang="en-US" altLang="en-US" sz="4600" smtClean="0"/>
              <a:t>: reaction that absorbs energy as heat</a:t>
            </a:r>
          </a:p>
        </p:txBody>
      </p:sp>
      <p:pic>
        <p:nvPicPr>
          <p:cNvPr id="8196" name="Picture 4" descr="FA0016-L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16538" y="3925888"/>
            <a:ext cx="3827462" cy="2827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6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4313" y="1117600"/>
            <a:ext cx="3849687" cy="272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1295400"/>
          </a:xfrm>
        </p:spPr>
        <p:txBody>
          <a:bodyPr/>
          <a:lstStyle/>
          <a:p>
            <a:pPr>
              <a:defRPr/>
            </a:pPr>
            <a:r>
              <a:rPr lang="en-US" sz="8800" b="1" smtClean="0">
                <a:solidFill>
                  <a:srgbClr val="FF9900"/>
                </a:solidFill>
              </a:rPr>
              <a:t>Coefficient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40763" cy="3048000"/>
          </a:xfrm>
        </p:spPr>
        <p:txBody>
          <a:bodyPr/>
          <a:lstStyle/>
          <a:p>
            <a:r>
              <a:rPr lang="en-US" altLang="en-US" sz="4600" smtClean="0"/>
              <a:t>A small whole number placed in front of a compound in a chemical reaction that multiplies its quantity.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4572000"/>
            <a:ext cx="2819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0600" b="1">
                <a:solidFill>
                  <a:srgbClr val="99FF66"/>
                </a:solidFill>
                <a:latin typeface="Arial" panose="020B0604020202020204" pitchFamily="34" charset="0"/>
              </a:rPr>
              <a:t>H</a:t>
            </a:r>
            <a:r>
              <a:rPr kumimoji="0" lang="en-US" altLang="en-US" sz="10600" b="1" baseline="-25000">
                <a:solidFill>
                  <a:srgbClr val="99FF66"/>
                </a:solidFill>
                <a:latin typeface="Arial" panose="020B0604020202020204" pitchFamily="34" charset="0"/>
              </a:rPr>
              <a:t>2</a:t>
            </a:r>
            <a:r>
              <a:rPr kumimoji="0" lang="en-US" altLang="en-US" sz="10600" b="1">
                <a:solidFill>
                  <a:srgbClr val="99FF66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90550" y="4540250"/>
            <a:ext cx="9334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600" b="1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91000" y="4343400"/>
            <a:ext cx="4648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6000" b="1">
                <a:solidFill>
                  <a:srgbClr val="FFFF00"/>
                </a:solidFill>
                <a:latin typeface="Arial" panose="020B0604020202020204" pitchFamily="34" charset="0"/>
              </a:rPr>
              <a:t>= two water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5663"/>
          </a:xfrm>
        </p:spPr>
        <p:txBody>
          <a:bodyPr/>
          <a:lstStyle/>
          <a:p>
            <a:pPr algn="ctr">
              <a:defRPr/>
            </a:pPr>
            <a:r>
              <a:rPr lang="en-US" sz="6600" smtClean="0"/>
              <a:t>Chemical Equations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11775"/>
            <a:ext cx="9144000" cy="1343025"/>
          </a:xfrm>
        </p:spPr>
        <p:txBody>
          <a:bodyPr/>
          <a:lstStyle/>
          <a:p>
            <a:pPr algn="ctr">
              <a:spcBef>
                <a:spcPct val="40000"/>
              </a:spcBef>
              <a:buFont typeface="Monotype Sorts" pitchFamily="2" charset="2"/>
              <a:buNone/>
            </a:pPr>
            <a:r>
              <a:rPr lang="en-US" altLang="en-US" sz="8000" b="1" smtClean="0">
                <a:solidFill>
                  <a:srgbClr val="FFFF66"/>
                </a:solidFill>
              </a:rPr>
              <a:t>Before  </a:t>
            </a:r>
            <a:r>
              <a:rPr lang="en-US" altLang="en-US" sz="8000" b="1" smtClean="0">
                <a:sym typeface="Symbol" panose="05050102010706020507" pitchFamily="18" charset="2"/>
              </a:rPr>
              <a:t> </a:t>
            </a:r>
            <a:r>
              <a:rPr lang="en-US" altLang="en-US" sz="8000" b="1" smtClean="0">
                <a:solidFill>
                  <a:srgbClr val="99FFCC"/>
                </a:solidFill>
                <a:sym typeface="Symbol" panose="05050102010706020507" pitchFamily="18" charset="2"/>
              </a:rPr>
              <a:t>After</a:t>
            </a:r>
            <a:endParaRPr lang="en-US" altLang="en-US" sz="8000" smtClean="0"/>
          </a:p>
        </p:txBody>
      </p:sp>
      <p:pic>
        <p:nvPicPr>
          <p:cNvPr id="21508" name="Picture 4" descr="peanut_butter_salmonella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89050"/>
            <a:ext cx="1681163" cy="2338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USA_GRAPE_JELLY_HR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7863" y="1260475"/>
            <a:ext cx="1738312" cy="2378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PBJ-main_Fu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1255713"/>
            <a:ext cx="28035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Anadama+Bread+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5" r="16954"/>
          <a:stretch>
            <a:fillRect/>
          </a:stretch>
        </p:blipFill>
        <p:spPr bwMode="auto">
          <a:xfrm>
            <a:off x="3921125" y="1293813"/>
            <a:ext cx="1938338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71600" y="1830388"/>
            <a:ext cx="822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8000" b="1">
                <a:solidFill>
                  <a:srgbClr val="33CC33"/>
                </a:solidFill>
                <a:latin typeface="Bernard MT Condensed" panose="02050806060905020404" pitchFamily="18" charset="0"/>
              </a:rPr>
              <a:t>+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352800" y="1839913"/>
            <a:ext cx="822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8000" b="1">
                <a:solidFill>
                  <a:srgbClr val="33CC33"/>
                </a:solidFill>
                <a:latin typeface="Bernard MT Condensed" panose="02050806060905020404" pitchFamily="18" charset="0"/>
              </a:rPr>
              <a:t>+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429250" y="1890713"/>
            <a:ext cx="12398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8000" b="1">
                <a:solidFill>
                  <a:srgbClr val="33CC33"/>
                </a:solidFill>
                <a:latin typeface="Bernard MT Condensed" panose="02050806060905020404" pitchFamily="18" charset="0"/>
                <a:sym typeface="Wingdings" panose="05000000000000000000" pitchFamily="2" charset="2"/>
              </a:rPr>
              <a:t></a:t>
            </a:r>
            <a:endParaRPr kumimoji="0" lang="en-US" altLang="en-US" sz="8000" b="1">
              <a:solidFill>
                <a:srgbClr val="33CC33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21515" name="Group 11"/>
          <p:cNvGrpSpPr>
            <a:grpSpLocks/>
          </p:cNvGrpSpPr>
          <p:nvPr/>
        </p:nvGrpSpPr>
        <p:grpSpPr bwMode="auto">
          <a:xfrm>
            <a:off x="0" y="3562350"/>
            <a:ext cx="5880100" cy="1701800"/>
            <a:chOff x="0" y="2244"/>
            <a:chExt cx="3704" cy="1072"/>
          </a:xfrm>
        </p:grpSpPr>
        <p:sp>
          <p:nvSpPr>
            <p:cNvPr id="10255" name="Text Box 12"/>
            <p:cNvSpPr txBox="1">
              <a:spLocks noChangeArrowheads="1"/>
            </p:cNvSpPr>
            <p:nvPr/>
          </p:nvSpPr>
          <p:spPr bwMode="auto">
            <a:xfrm>
              <a:off x="486" y="2836"/>
              <a:ext cx="23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4400" b="1">
                  <a:solidFill>
                    <a:srgbClr val="FFFF66"/>
                  </a:solidFill>
                  <a:latin typeface="Arial" panose="020B0604020202020204" pitchFamily="34" charset="0"/>
                </a:rPr>
                <a:t>REACTANTS</a:t>
              </a:r>
            </a:p>
          </p:txBody>
        </p:sp>
        <p:sp>
          <p:nvSpPr>
            <p:cNvPr id="10256" name="AutoShape 13"/>
            <p:cNvSpPr>
              <a:spLocks/>
            </p:cNvSpPr>
            <p:nvPr/>
          </p:nvSpPr>
          <p:spPr bwMode="auto">
            <a:xfrm rot="5400000">
              <a:off x="1554" y="690"/>
              <a:ext cx="595" cy="3704"/>
            </a:xfrm>
            <a:prstGeom prst="rightBrace">
              <a:avLst>
                <a:gd name="adj1" fmla="val 20808"/>
                <a:gd name="adj2" fmla="val 50625"/>
              </a:avLst>
            </a:prstGeom>
            <a:noFill/>
            <a:ln w="889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5822950" y="3556000"/>
            <a:ext cx="3321050" cy="1655763"/>
            <a:chOff x="3668" y="2240"/>
            <a:chExt cx="2092" cy="1043"/>
          </a:xfrm>
        </p:grpSpPr>
        <p:sp>
          <p:nvSpPr>
            <p:cNvPr id="10253" name="Text Box 15"/>
            <p:cNvSpPr txBox="1">
              <a:spLocks noChangeArrowheads="1"/>
            </p:cNvSpPr>
            <p:nvPr/>
          </p:nvSpPr>
          <p:spPr bwMode="auto">
            <a:xfrm>
              <a:off x="3668" y="2803"/>
              <a:ext cx="209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4400" b="1">
                  <a:solidFill>
                    <a:srgbClr val="99FFCC"/>
                  </a:solidFill>
                  <a:latin typeface="Arial" panose="020B0604020202020204" pitchFamily="34" charset="0"/>
                </a:rPr>
                <a:t>PRODUCTS</a:t>
              </a:r>
              <a:endParaRPr kumimoji="0" lang="en-US" altLang="en-US" sz="44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54" name="AutoShape 16"/>
            <p:cNvSpPr>
              <a:spLocks/>
            </p:cNvSpPr>
            <p:nvPr/>
          </p:nvSpPr>
          <p:spPr bwMode="auto">
            <a:xfrm rot="5400000">
              <a:off x="4529" y="1604"/>
              <a:ext cx="595" cy="1867"/>
            </a:xfrm>
            <a:prstGeom prst="rightBrace">
              <a:avLst>
                <a:gd name="adj1" fmla="val 10488"/>
                <a:gd name="adj2" fmla="val 50625"/>
              </a:avLst>
            </a:prstGeom>
            <a:noFill/>
            <a:ln w="8890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-"/>
                <a:defRPr kumimoji="1" sz="3400">
                  <a:solidFill>
                    <a:schemeClr val="bg1"/>
                  </a:solidFill>
                  <a:latin typeface="Berlin Sans FB" panose="020E0602020502020306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5663"/>
          </a:xfrm>
        </p:spPr>
        <p:txBody>
          <a:bodyPr/>
          <a:lstStyle/>
          <a:p>
            <a:pPr algn="ctr">
              <a:defRPr/>
            </a:pPr>
            <a:r>
              <a:rPr lang="en-US" sz="6600" smtClean="0"/>
              <a:t>Chemical Equations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4213" y="3981450"/>
            <a:ext cx="78247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FFFF66"/>
                </a:solidFill>
                <a:latin typeface="Arial" panose="020B0604020202020204" pitchFamily="34" charset="0"/>
              </a:rPr>
              <a:t>REACTANTS: ____________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0263" y="5232400"/>
            <a:ext cx="7848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4400" b="1">
                <a:solidFill>
                  <a:srgbClr val="99FFCC"/>
                </a:solidFill>
                <a:latin typeface="Arial" panose="020B0604020202020204" pitchFamily="34" charset="0"/>
              </a:rPr>
              <a:t>PRODUCTS: _____________</a:t>
            </a:r>
            <a:endParaRPr kumimoji="0" lang="en-US" altLang="en-US" sz="44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85738" y="1055688"/>
            <a:ext cx="8958262" cy="21971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6200" b="1" smtClean="0"/>
              <a:t>2H</a:t>
            </a:r>
            <a:r>
              <a:rPr lang="en-US" altLang="en-US" sz="6200" b="1" baseline="-25000" smtClean="0"/>
              <a:t>2 </a:t>
            </a:r>
            <a:r>
              <a:rPr lang="en-US" altLang="en-US" sz="4800" smtClean="0"/>
              <a:t>(g)</a:t>
            </a:r>
            <a:r>
              <a:rPr lang="en-US" altLang="en-US" sz="6200" b="1" smtClean="0"/>
              <a:t> + O</a:t>
            </a:r>
            <a:r>
              <a:rPr lang="en-US" altLang="en-US" sz="6200" b="1" baseline="-25000" smtClean="0"/>
              <a:t>2 </a:t>
            </a:r>
            <a:r>
              <a:rPr lang="en-US" altLang="en-US" sz="4800" smtClean="0"/>
              <a:t>(g)</a:t>
            </a:r>
            <a:r>
              <a:rPr lang="en-US" altLang="en-US" sz="6200" b="1" smtClean="0"/>
              <a:t> </a:t>
            </a:r>
            <a:r>
              <a:rPr lang="en-US" altLang="en-US" sz="6200" b="1" smtClean="0">
                <a:sym typeface="Wingdings" panose="05000000000000000000" pitchFamily="2" charset="2"/>
              </a:rPr>
              <a:t> 2H</a:t>
            </a:r>
            <a:r>
              <a:rPr lang="en-US" altLang="en-US" sz="6200" b="1" baseline="-25000" smtClean="0">
                <a:sym typeface="Wingdings" panose="05000000000000000000" pitchFamily="2" charset="2"/>
              </a:rPr>
              <a:t>2</a:t>
            </a:r>
            <a:r>
              <a:rPr lang="en-US" altLang="en-US" sz="6200" b="1" smtClean="0">
                <a:sym typeface="Wingdings" panose="05000000000000000000" pitchFamily="2" charset="2"/>
              </a:rPr>
              <a:t>O </a:t>
            </a:r>
            <a:r>
              <a:rPr lang="en-US" altLang="en-US" sz="4800" smtClean="0">
                <a:sym typeface="Wingdings" panose="05000000000000000000" pitchFamily="2" charset="2"/>
              </a:rPr>
              <a:t>(l)</a:t>
            </a:r>
            <a:endParaRPr lang="en-US" altLang="en-US" sz="4800" smtClean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429125" y="3441700"/>
            <a:ext cx="471487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6200"/>
              <a:t>2H</a:t>
            </a:r>
            <a:r>
              <a:rPr lang="en-US" altLang="en-US" sz="6200" baseline="-25000"/>
              <a:t>2</a:t>
            </a:r>
            <a:r>
              <a:rPr lang="en-US" altLang="en-US" sz="6200"/>
              <a:t> and O</a:t>
            </a:r>
            <a:r>
              <a:rPr lang="en-US" altLang="en-US" sz="6200" baseline="-25000"/>
              <a:t>2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600700" y="4799013"/>
            <a:ext cx="2781300" cy="10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6200">
                <a:sym typeface="Wingdings" panose="05000000000000000000" pitchFamily="2" charset="2"/>
              </a:rPr>
              <a:t>2H</a:t>
            </a:r>
            <a:r>
              <a:rPr lang="en-US" altLang="en-US" sz="6200" baseline="-25000">
                <a:sym typeface="Wingdings" panose="05000000000000000000" pitchFamily="2" charset="2"/>
              </a:rPr>
              <a:t>2</a:t>
            </a:r>
            <a:r>
              <a:rPr lang="en-US" altLang="en-US" sz="6200">
                <a:sym typeface="Wingdings" panose="05000000000000000000" pitchFamily="2" charset="2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1647825" y="5962650"/>
            <a:ext cx="3714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071688" y="5934075"/>
            <a:ext cx="0" cy="476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022475" y="5946775"/>
            <a:ext cx="36513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800" smtClean="0"/>
              <a:t>SYMBOLS in Chemical Equations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89063"/>
            <a:ext cx="1389063" cy="5468937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5000" smtClean="0"/>
              <a:t> +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 smtClean="0">
                <a:sym typeface="Wingdings" panose="05000000000000000000" pitchFamily="2" charset="2"/>
              </a:rPr>
              <a:t>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 smtClean="0">
                <a:sym typeface="Wingdings" panose="05000000000000000000" pitchFamily="2" charset="2"/>
              </a:rPr>
              <a:t>(s)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 smtClean="0">
                <a:sym typeface="Wingdings" panose="05000000000000000000" pitchFamily="2" charset="2"/>
              </a:rPr>
              <a:t>(l)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 smtClean="0">
                <a:sym typeface="Wingdings" panose="05000000000000000000" pitchFamily="2" charset="2"/>
              </a:rPr>
              <a:t>(g)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 smtClean="0">
                <a:sym typeface="Wingdings" panose="05000000000000000000" pitchFamily="2" charset="2"/>
              </a:rPr>
              <a:t>(aq)</a:t>
            </a:r>
            <a:endParaRPr lang="en-US" altLang="en-US" sz="5000" smtClean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192338" y="1389063"/>
            <a:ext cx="6951662" cy="54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Berlin Sans FB" panose="020E0602020502020306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5000"/>
              <a:t>Plus, and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>
                <a:sym typeface="Wingdings" panose="05000000000000000000" pitchFamily="2" charset="2"/>
              </a:rPr>
              <a:t>Produces, forms, yields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>
                <a:sym typeface="Wingdings" panose="05000000000000000000" pitchFamily="2" charset="2"/>
              </a:rPr>
              <a:t>solid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>
                <a:sym typeface="Wingdings" panose="05000000000000000000" pitchFamily="2" charset="2"/>
              </a:rPr>
              <a:t>liquid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>
                <a:sym typeface="Wingdings" panose="05000000000000000000" pitchFamily="2" charset="2"/>
              </a:rPr>
              <a:t>gas</a:t>
            </a:r>
          </a:p>
          <a:p>
            <a:pPr>
              <a:buFont typeface="Monotype Sorts" pitchFamily="2" charset="2"/>
              <a:buNone/>
            </a:pPr>
            <a:r>
              <a:rPr lang="en-US" altLang="en-US" sz="5000">
                <a:sym typeface="Wingdings" panose="05000000000000000000" pitchFamily="2" charset="2"/>
              </a:rPr>
              <a:t>Aqueous </a:t>
            </a:r>
            <a:r>
              <a:rPr lang="en-US" altLang="en-US" sz="4000">
                <a:sym typeface="Wingdings" panose="05000000000000000000" pitchFamily="2" charset="2"/>
              </a:rPr>
              <a:t>(solid in water)</a:t>
            </a:r>
            <a:endParaRPr lang="en-US" altLang="en-US" sz="4000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0" y="1314450"/>
            <a:ext cx="9144000" cy="5543550"/>
            <a:chOff x="0" y="828"/>
            <a:chExt cx="5760" cy="3492"/>
          </a:xfrm>
        </p:grpSpPr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0" y="1391"/>
              <a:ext cx="5760" cy="1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0" y="2630"/>
              <a:ext cx="5760" cy="1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0" y="3163"/>
              <a:ext cx="5760" cy="1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0" y="3786"/>
              <a:ext cx="5760" cy="1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0" y="2030"/>
              <a:ext cx="5760" cy="1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1174" y="828"/>
              <a:ext cx="8" cy="3492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0" y="837"/>
              <a:ext cx="5760" cy="1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399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Berlin Sans FB</vt:lpstr>
      <vt:lpstr>Monotype Sorts</vt:lpstr>
      <vt:lpstr>Symbol</vt:lpstr>
      <vt:lpstr>Calibri</vt:lpstr>
      <vt:lpstr>Arial Rounded MT Bold</vt:lpstr>
      <vt:lpstr>Bernard MT Condensed</vt:lpstr>
      <vt:lpstr>Wingdings</vt:lpstr>
      <vt:lpstr>Times New Roman</vt:lpstr>
      <vt:lpstr>Dads Tie</vt:lpstr>
      <vt:lpstr>INTRO TO REACTIONS</vt:lpstr>
      <vt:lpstr>CHEMICAL VS. PHYSICAL CHANGES</vt:lpstr>
      <vt:lpstr>CHEMICAL VS. PHYSICAL CHANGES</vt:lpstr>
      <vt:lpstr>VOCABULARY</vt:lpstr>
      <vt:lpstr>VOCABULARY</vt:lpstr>
      <vt:lpstr>Coefficient</vt:lpstr>
      <vt:lpstr>Chemical Equations</vt:lpstr>
      <vt:lpstr>Chemical Equations</vt:lpstr>
      <vt:lpstr>SYMBOLS in Chemical Equations</vt:lpstr>
      <vt:lpstr>PowerPoint Presentation</vt:lpstr>
      <vt:lpstr>Writing Equations</vt:lpstr>
      <vt:lpstr>Writing Equations</vt:lpstr>
      <vt:lpstr>Describing Equations</vt:lpstr>
      <vt:lpstr>Describing Equations</vt:lpstr>
    </vt:vector>
  </TitlesOfParts>
  <Company>Northside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Northside ISD</dc:creator>
  <cp:lastModifiedBy>GARCIA, XAVIER</cp:lastModifiedBy>
  <cp:revision>8</cp:revision>
  <dcterms:created xsi:type="dcterms:W3CDTF">2009-01-30T23:15:18Z</dcterms:created>
  <dcterms:modified xsi:type="dcterms:W3CDTF">2017-10-12T16:00:48Z</dcterms:modified>
</cp:coreProperties>
</file>