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80" r:id="rId3"/>
    <p:sldId id="264" r:id="rId4"/>
    <p:sldId id="261" r:id="rId5"/>
    <p:sldId id="260" r:id="rId6"/>
    <p:sldId id="265" r:id="rId7"/>
    <p:sldId id="257" r:id="rId8"/>
    <p:sldId id="258" r:id="rId9"/>
    <p:sldId id="259" r:id="rId10"/>
    <p:sldId id="281" r:id="rId11"/>
    <p:sldId id="267" r:id="rId12"/>
    <p:sldId id="270" r:id="rId13"/>
    <p:sldId id="285" r:id="rId14"/>
    <p:sldId id="262" r:id="rId15"/>
    <p:sldId id="268" r:id="rId16"/>
    <p:sldId id="269" r:id="rId17"/>
    <p:sldId id="286" r:id="rId18"/>
    <p:sldId id="272" r:id="rId19"/>
    <p:sldId id="271" r:id="rId20"/>
    <p:sldId id="273" r:id="rId21"/>
    <p:sldId id="282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3352800" cy="3581400"/>
          </a:xfrm>
        </p:spPr>
        <p:txBody>
          <a:bodyPr/>
          <a:lstStyle>
            <a:lvl1pPr>
              <a:lnSpc>
                <a:spcPct val="1500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3352800" cy="94615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AFFB67-41AC-422D-8B83-7D9379369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69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C4E30-C8D6-416A-B58E-EFD4C5C11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37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09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304800"/>
            <a:ext cx="5276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4AD05-3173-43AB-A79D-7F96C6BD60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18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AD624-F260-415B-BE8C-CF60789D1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49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8029F-4D5D-4D29-964B-B7C4BE717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70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371600"/>
            <a:ext cx="3543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371600"/>
            <a:ext cx="3543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1D614-0425-4AAD-964C-8359550EA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53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39889-F292-4F93-A5F7-1EA39F046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55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E02AC-C39B-4008-9653-314B7978B5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04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CDB48-A450-44ED-818E-6C13743D6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35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FD25E-C2F7-4B1E-A63B-707C46C46E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6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75F8B-0CFA-48C1-92EF-EA383B6E0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87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04800"/>
            <a:ext cx="7239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371600"/>
            <a:ext cx="7239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DC142CF3-74EF-4AFB-ABB7-63CCE1933B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382000" cy="6096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altLang="en-US" sz="7200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Unit 11: Gases:</a:t>
            </a:r>
            <a:r>
              <a:rPr lang="en-US" altLang="en-US" sz="7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en-US" sz="72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7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Kinetic Molecular Theory </a:t>
            </a:r>
            <a:br>
              <a:rPr lang="en-US" altLang="en-US" sz="720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7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 Gases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457200" y="593725"/>
            <a:ext cx="83820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0"/>
              <a:t>More heat =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0"/>
              <a:t>faster moving particles =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0"/>
              <a:t>higher KE</a:t>
            </a:r>
            <a:endParaRPr lang="en-US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Temperature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00200" y="1524000"/>
            <a:ext cx="7239000" cy="4724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6000" smtClean="0"/>
              <a:t>A measure of the average </a:t>
            </a:r>
            <a:r>
              <a:rPr lang="en-US" altLang="en-US" sz="6000" b="1" u="sng" smtClean="0"/>
              <a:t>kinetic</a:t>
            </a:r>
            <a:r>
              <a:rPr lang="en-US" altLang="en-US" sz="6000" smtClean="0"/>
              <a:t> energy of the </a:t>
            </a:r>
            <a:r>
              <a:rPr lang="en-US" altLang="en-US" sz="6000" b="1" u="sng" smtClean="0"/>
              <a:t>particles</a:t>
            </a:r>
            <a:r>
              <a:rPr lang="en-US" altLang="en-US" sz="6000" smtClean="0"/>
              <a:t> in a sample of matter.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Temperature vs. KE</a:t>
            </a:r>
          </a:p>
        </p:txBody>
      </p:sp>
      <p:sp>
        <p:nvSpPr>
          <p:cNvPr id="14339" name="Line 5"/>
          <p:cNvSpPr>
            <a:spLocks noChangeShapeType="1"/>
          </p:cNvSpPr>
          <p:nvPr/>
        </p:nvSpPr>
        <p:spPr bwMode="auto">
          <a:xfrm>
            <a:off x="3009900" y="1905000"/>
            <a:ext cx="0" cy="3429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>
            <a:off x="2971800" y="5334000"/>
            <a:ext cx="502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 flipV="1">
            <a:off x="3048000" y="3048000"/>
            <a:ext cx="4038600" cy="22098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600200" y="3276600"/>
            <a:ext cx="129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000"/>
              <a:t>T</a:t>
            </a:r>
            <a:endParaRPr lang="en-US" altLang="en-US" sz="6000">
              <a:cs typeface="Arial" panose="020B0604020202020204" pitchFamily="34" charset="0"/>
            </a:endParaRP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3352800" y="5638800"/>
            <a:ext cx="426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/>
              <a:t>Kinetic Energy (J)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3429000" y="1447800"/>
            <a:ext cx="541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/>
              <a:t>Directly proportional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6172200"/>
          </a:xfrm>
        </p:spPr>
        <p:txBody>
          <a:bodyPr/>
          <a:lstStyle/>
          <a:p>
            <a:pPr algn="r" eaLnBrk="1" hangingPunct="1"/>
            <a:r>
              <a:rPr lang="en-US" altLang="en-US" sz="4800" smtClean="0">
                <a:latin typeface="Arial" panose="020B0604020202020204" pitchFamily="34" charset="0"/>
              </a:rPr>
              <a:t>Substances undergo phase changes at characteristic temperatures.</a:t>
            </a:r>
            <a:br>
              <a:rPr lang="en-US" altLang="en-US" sz="4800" smtClean="0">
                <a:latin typeface="Arial" panose="020B0604020202020204" pitchFamily="34" charset="0"/>
              </a:rPr>
            </a:br>
            <a:r>
              <a:rPr lang="en-US" altLang="en-US" sz="4800" smtClean="0">
                <a:latin typeface="Arial" panose="020B0604020202020204" pitchFamily="34" charset="0"/>
              </a:rPr>
              <a:t> </a:t>
            </a:r>
            <a:br>
              <a:rPr lang="en-US" altLang="en-US" sz="4800" smtClean="0">
                <a:latin typeface="Arial" panose="020B0604020202020204" pitchFamily="34" charset="0"/>
              </a:rPr>
            </a:br>
            <a:r>
              <a:rPr lang="en-US" altLang="en-US" sz="4800" smtClean="0">
                <a:latin typeface="Arial" panose="020B0604020202020204" pitchFamily="34" charset="0"/>
              </a:rPr>
              <a:t>The temperature of a pure substance is constant during phase changes.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1" descr="http://www.learnchem.net/tutorials/images/som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569325" cy="566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32"/>
          <p:cNvSpPr>
            <a:spLocks noGrp="1"/>
          </p:cNvSpPr>
          <p:nvPr>
            <p:ph type="title"/>
          </p:nvPr>
        </p:nvSpPr>
        <p:spPr>
          <a:xfrm>
            <a:off x="685800" y="152400"/>
            <a:ext cx="7239000" cy="914400"/>
          </a:xfrm>
        </p:spPr>
        <p:txBody>
          <a:bodyPr/>
          <a:lstStyle/>
          <a:p>
            <a:pPr algn="ctr" eaLnBrk="1" hangingPunct="1"/>
            <a:r>
              <a:rPr lang="en-US" altLang="en-US" sz="4800" smtClean="0"/>
              <a:t>Phase Changes </a:t>
            </a:r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1371600" y="3429000"/>
            <a:ext cx="1676400" cy="1219200"/>
            <a:chOff x="864" y="2160"/>
            <a:chExt cx="1056" cy="768"/>
          </a:xfrm>
        </p:grpSpPr>
        <p:sp>
          <p:nvSpPr>
            <p:cNvPr id="16392" name="Text Box 4"/>
            <p:cNvSpPr txBox="1">
              <a:spLocks noChangeArrowheads="1"/>
            </p:cNvSpPr>
            <p:nvPr/>
          </p:nvSpPr>
          <p:spPr bwMode="auto">
            <a:xfrm>
              <a:off x="864" y="2160"/>
              <a:ext cx="1056" cy="306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00"/>
                  </a:solidFill>
                </a:rPr>
                <a:t>(Melting)</a:t>
              </a:r>
            </a:p>
          </p:txBody>
        </p:sp>
        <p:sp>
          <p:nvSpPr>
            <p:cNvPr id="16393" name="Line 6"/>
            <p:cNvSpPr>
              <a:spLocks noChangeShapeType="1"/>
            </p:cNvSpPr>
            <p:nvPr/>
          </p:nvSpPr>
          <p:spPr bwMode="auto">
            <a:xfrm>
              <a:off x="1392" y="2448"/>
              <a:ext cx="0" cy="4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5257800" y="2667000"/>
            <a:ext cx="1447800" cy="1263650"/>
            <a:chOff x="3312" y="1680"/>
            <a:chExt cx="912" cy="796"/>
          </a:xfrm>
        </p:grpSpPr>
        <p:sp>
          <p:nvSpPr>
            <p:cNvPr id="16390" name="Text Box 5"/>
            <p:cNvSpPr txBox="1">
              <a:spLocks noChangeArrowheads="1"/>
            </p:cNvSpPr>
            <p:nvPr/>
          </p:nvSpPr>
          <p:spPr bwMode="auto">
            <a:xfrm>
              <a:off x="3312" y="2208"/>
              <a:ext cx="912" cy="26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00"/>
                  </a:solidFill>
                </a:rPr>
                <a:t>(Boiling)</a:t>
              </a:r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 flipV="1">
              <a:off x="3792" y="1680"/>
              <a:ext cx="0" cy="5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848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Temperature can be measured in units of: </a:t>
            </a:r>
            <a:endParaRPr lang="en-US" sz="5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133600" y="1981200"/>
            <a:ext cx="7010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6600"/>
              <a:t>Fahrenheit (</a:t>
            </a:r>
            <a:r>
              <a:rPr lang="en-US" altLang="en-US" sz="6600">
                <a:cs typeface="Arial" panose="020B0604020202020204" pitchFamily="34" charset="0"/>
              </a:rPr>
              <a:t>˚</a:t>
            </a:r>
            <a:r>
              <a:rPr lang="en-US" altLang="en-US" sz="6600"/>
              <a:t>F)</a:t>
            </a:r>
          </a:p>
          <a:p>
            <a:pPr>
              <a:spcBef>
                <a:spcPct val="50000"/>
              </a:spcBef>
            </a:pPr>
            <a:r>
              <a:rPr lang="en-US" altLang="en-US" sz="6600"/>
              <a:t>Celsius (</a:t>
            </a:r>
            <a:r>
              <a:rPr lang="en-US" altLang="en-US" sz="6600">
                <a:cs typeface="Arial" panose="020B0604020202020204" pitchFamily="34" charset="0"/>
              </a:rPr>
              <a:t>˚C)</a:t>
            </a:r>
            <a:r>
              <a:rPr lang="en-US" altLang="en-US" sz="6600"/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6600"/>
              <a:t>Kelvin (K)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Temperature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1295400" y="1295400"/>
            <a:ext cx="746760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/>
              <a:t>So what’s the difference between the units of temperature?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524000" y="4283075"/>
            <a:ext cx="72390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/>
              <a:t>Where they place zero and the scale!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Temperature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6663" y="2360613"/>
            <a:ext cx="7718425" cy="3138487"/>
            <a:chOff x="779" y="1582"/>
            <a:chExt cx="4862" cy="1977"/>
          </a:xfrm>
        </p:grpSpPr>
        <p:grpSp>
          <p:nvGrpSpPr>
            <p:cNvPr id="19465" name="Group 4"/>
            <p:cNvGrpSpPr>
              <a:grpSpLocks/>
            </p:cNvGrpSpPr>
            <p:nvPr/>
          </p:nvGrpSpPr>
          <p:grpSpPr bwMode="auto">
            <a:xfrm>
              <a:off x="1249" y="1703"/>
              <a:ext cx="3997" cy="161"/>
              <a:chOff x="1344" y="2159"/>
              <a:chExt cx="3997" cy="161"/>
            </a:xfrm>
          </p:grpSpPr>
          <p:sp>
            <p:nvSpPr>
              <p:cNvPr id="19488" name="Line 5"/>
              <p:cNvSpPr>
                <a:spLocks noChangeShapeType="1"/>
              </p:cNvSpPr>
              <p:nvPr/>
            </p:nvSpPr>
            <p:spPr bwMode="auto">
              <a:xfrm>
                <a:off x="1344" y="2239"/>
                <a:ext cx="399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9" name="Line 6"/>
              <p:cNvSpPr>
                <a:spLocks noChangeShapeType="1"/>
              </p:cNvSpPr>
              <p:nvPr/>
            </p:nvSpPr>
            <p:spPr bwMode="auto">
              <a:xfrm>
                <a:off x="1345" y="2159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0" name="Line 7"/>
              <p:cNvSpPr>
                <a:spLocks noChangeShapeType="1"/>
              </p:cNvSpPr>
              <p:nvPr/>
            </p:nvSpPr>
            <p:spPr bwMode="auto">
              <a:xfrm>
                <a:off x="3710" y="2159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91" name="Line 8"/>
              <p:cNvSpPr>
                <a:spLocks noChangeShapeType="1"/>
              </p:cNvSpPr>
              <p:nvPr/>
            </p:nvSpPr>
            <p:spPr bwMode="auto">
              <a:xfrm>
                <a:off x="5341" y="2159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66" name="Text Box 9"/>
            <p:cNvSpPr txBox="1">
              <a:spLocks noChangeArrowheads="1"/>
            </p:cNvSpPr>
            <p:nvPr/>
          </p:nvSpPr>
          <p:spPr bwMode="auto">
            <a:xfrm>
              <a:off x="817" y="1582"/>
              <a:ext cx="42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en-US" sz="3600"/>
                <a:t>ºF</a:t>
              </a:r>
            </a:p>
          </p:txBody>
        </p:sp>
        <p:grpSp>
          <p:nvGrpSpPr>
            <p:cNvPr id="19467" name="Group 10"/>
            <p:cNvGrpSpPr>
              <a:grpSpLocks/>
            </p:cNvGrpSpPr>
            <p:nvPr/>
          </p:nvGrpSpPr>
          <p:grpSpPr bwMode="auto">
            <a:xfrm>
              <a:off x="1249" y="2359"/>
              <a:ext cx="3997" cy="161"/>
              <a:chOff x="1206" y="2474"/>
              <a:chExt cx="3997" cy="161"/>
            </a:xfrm>
          </p:grpSpPr>
          <p:sp>
            <p:nvSpPr>
              <p:cNvPr id="19484" name="Line 11"/>
              <p:cNvSpPr>
                <a:spLocks noChangeShapeType="1"/>
              </p:cNvSpPr>
              <p:nvPr/>
            </p:nvSpPr>
            <p:spPr bwMode="auto">
              <a:xfrm>
                <a:off x="1206" y="2554"/>
                <a:ext cx="39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5" name="Line 12"/>
              <p:cNvSpPr>
                <a:spLocks noChangeShapeType="1"/>
              </p:cNvSpPr>
              <p:nvPr/>
            </p:nvSpPr>
            <p:spPr bwMode="auto">
              <a:xfrm>
                <a:off x="1207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6" name="Line 13"/>
              <p:cNvSpPr>
                <a:spLocks noChangeShapeType="1"/>
              </p:cNvSpPr>
              <p:nvPr/>
            </p:nvSpPr>
            <p:spPr bwMode="auto">
              <a:xfrm>
                <a:off x="3572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7" name="Line 14"/>
              <p:cNvSpPr>
                <a:spLocks noChangeShapeType="1"/>
              </p:cNvSpPr>
              <p:nvPr/>
            </p:nvSpPr>
            <p:spPr bwMode="auto">
              <a:xfrm>
                <a:off x="5203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68" name="Text Box 15"/>
            <p:cNvSpPr txBox="1">
              <a:spLocks noChangeArrowheads="1"/>
            </p:cNvSpPr>
            <p:nvPr/>
          </p:nvSpPr>
          <p:spPr bwMode="auto">
            <a:xfrm>
              <a:off x="779" y="2241"/>
              <a:ext cx="4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en-US" sz="3600"/>
                <a:t>ºC</a:t>
              </a:r>
            </a:p>
          </p:txBody>
        </p:sp>
        <p:grpSp>
          <p:nvGrpSpPr>
            <p:cNvPr id="19469" name="Group 16"/>
            <p:cNvGrpSpPr>
              <a:grpSpLocks/>
            </p:cNvGrpSpPr>
            <p:nvPr/>
          </p:nvGrpSpPr>
          <p:grpSpPr bwMode="auto">
            <a:xfrm>
              <a:off x="1249" y="3013"/>
              <a:ext cx="3997" cy="161"/>
              <a:chOff x="1206" y="2474"/>
              <a:chExt cx="3997" cy="161"/>
            </a:xfrm>
          </p:grpSpPr>
          <p:sp>
            <p:nvSpPr>
              <p:cNvPr id="19480" name="Line 17"/>
              <p:cNvSpPr>
                <a:spLocks noChangeShapeType="1"/>
              </p:cNvSpPr>
              <p:nvPr/>
            </p:nvSpPr>
            <p:spPr bwMode="auto">
              <a:xfrm>
                <a:off x="1206" y="2554"/>
                <a:ext cx="3992" cy="0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1" name="Line 18"/>
              <p:cNvSpPr>
                <a:spLocks noChangeShapeType="1"/>
              </p:cNvSpPr>
              <p:nvPr/>
            </p:nvSpPr>
            <p:spPr bwMode="auto">
              <a:xfrm>
                <a:off x="1207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2" name="Line 19"/>
              <p:cNvSpPr>
                <a:spLocks noChangeShapeType="1"/>
              </p:cNvSpPr>
              <p:nvPr/>
            </p:nvSpPr>
            <p:spPr bwMode="auto">
              <a:xfrm>
                <a:off x="3572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3" name="Line 20"/>
              <p:cNvSpPr>
                <a:spLocks noChangeShapeType="1"/>
              </p:cNvSpPr>
              <p:nvPr/>
            </p:nvSpPr>
            <p:spPr bwMode="auto">
              <a:xfrm>
                <a:off x="5203" y="2474"/>
                <a:ext cx="0" cy="161"/>
              </a:xfrm>
              <a:prstGeom prst="line">
                <a:avLst/>
              </a:prstGeom>
              <a:noFill/>
              <a:ln w="38100">
                <a:solidFill>
                  <a:srgbClr val="FFFF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70" name="Text Box 21"/>
            <p:cNvSpPr txBox="1">
              <a:spLocks noChangeArrowheads="1"/>
            </p:cNvSpPr>
            <p:nvPr/>
          </p:nvSpPr>
          <p:spPr bwMode="auto">
            <a:xfrm>
              <a:off x="902" y="2884"/>
              <a:ext cx="33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  <a:buFontTx/>
                <a:buNone/>
              </a:pPr>
              <a:r>
                <a:rPr lang="en-US" altLang="en-US" sz="3600"/>
                <a:t>K</a:t>
              </a:r>
            </a:p>
          </p:txBody>
        </p:sp>
        <p:sp>
          <p:nvSpPr>
            <p:cNvPr id="19471" name="Text Box 22"/>
            <p:cNvSpPr txBox="1">
              <a:spLocks noChangeArrowheads="1"/>
            </p:cNvSpPr>
            <p:nvPr/>
          </p:nvSpPr>
          <p:spPr bwMode="auto">
            <a:xfrm>
              <a:off x="867" y="183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/>
                <a:t>-459</a:t>
              </a:r>
            </a:p>
          </p:txBody>
        </p:sp>
        <p:sp>
          <p:nvSpPr>
            <p:cNvPr id="19472" name="Text Box 23"/>
            <p:cNvSpPr txBox="1">
              <a:spLocks noChangeArrowheads="1"/>
            </p:cNvSpPr>
            <p:nvPr/>
          </p:nvSpPr>
          <p:spPr bwMode="auto">
            <a:xfrm>
              <a:off x="3224" y="183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/>
                <a:t>32</a:t>
              </a:r>
            </a:p>
          </p:txBody>
        </p:sp>
        <p:sp>
          <p:nvSpPr>
            <p:cNvPr id="19473" name="Text Box 24"/>
            <p:cNvSpPr txBox="1">
              <a:spLocks noChangeArrowheads="1"/>
            </p:cNvSpPr>
            <p:nvPr/>
          </p:nvSpPr>
          <p:spPr bwMode="auto">
            <a:xfrm>
              <a:off x="4858" y="183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/>
                <a:t>212</a:t>
              </a:r>
            </a:p>
          </p:txBody>
        </p:sp>
        <p:sp>
          <p:nvSpPr>
            <p:cNvPr id="19474" name="Text Box 25"/>
            <p:cNvSpPr txBox="1">
              <a:spLocks noChangeArrowheads="1"/>
            </p:cNvSpPr>
            <p:nvPr/>
          </p:nvSpPr>
          <p:spPr bwMode="auto">
            <a:xfrm>
              <a:off x="881" y="249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/>
                <a:t>-273</a:t>
              </a:r>
            </a:p>
          </p:txBody>
        </p:sp>
        <p:sp>
          <p:nvSpPr>
            <p:cNvPr id="19475" name="Text Box 26"/>
            <p:cNvSpPr txBox="1">
              <a:spLocks noChangeArrowheads="1"/>
            </p:cNvSpPr>
            <p:nvPr/>
          </p:nvSpPr>
          <p:spPr bwMode="auto">
            <a:xfrm>
              <a:off x="3238" y="249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/>
                <a:t>0</a:t>
              </a:r>
            </a:p>
          </p:txBody>
        </p:sp>
        <p:sp>
          <p:nvSpPr>
            <p:cNvPr id="19476" name="Text Box 27"/>
            <p:cNvSpPr txBox="1">
              <a:spLocks noChangeArrowheads="1"/>
            </p:cNvSpPr>
            <p:nvPr/>
          </p:nvSpPr>
          <p:spPr bwMode="auto">
            <a:xfrm>
              <a:off x="4872" y="249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/>
                <a:t>100</a:t>
              </a:r>
            </a:p>
          </p:txBody>
        </p:sp>
        <p:sp>
          <p:nvSpPr>
            <p:cNvPr id="19477" name="Text Box 28"/>
            <p:cNvSpPr txBox="1">
              <a:spLocks noChangeArrowheads="1"/>
            </p:cNvSpPr>
            <p:nvPr/>
          </p:nvSpPr>
          <p:spPr bwMode="auto">
            <a:xfrm>
              <a:off x="873" y="315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/>
                <a:t>0</a:t>
              </a:r>
            </a:p>
          </p:txBody>
        </p:sp>
        <p:sp>
          <p:nvSpPr>
            <p:cNvPr id="19478" name="Text Box 29"/>
            <p:cNvSpPr txBox="1">
              <a:spLocks noChangeArrowheads="1"/>
            </p:cNvSpPr>
            <p:nvPr/>
          </p:nvSpPr>
          <p:spPr bwMode="auto">
            <a:xfrm>
              <a:off x="3230" y="315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/>
                <a:t>273</a:t>
              </a:r>
            </a:p>
          </p:txBody>
        </p:sp>
        <p:sp>
          <p:nvSpPr>
            <p:cNvPr id="19479" name="Text Box 30"/>
            <p:cNvSpPr txBox="1">
              <a:spLocks noChangeArrowheads="1"/>
            </p:cNvSpPr>
            <p:nvPr/>
          </p:nvSpPr>
          <p:spPr bwMode="auto">
            <a:xfrm>
              <a:off x="4864" y="3155"/>
              <a:ext cx="76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/>
                <a:t>373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393825" y="5753100"/>
            <a:ext cx="7442200" cy="862013"/>
            <a:chOff x="838" y="1484"/>
            <a:chExt cx="4688" cy="543"/>
          </a:xfrm>
        </p:grpSpPr>
        <p:sp>
          <p:nvSpPr>
            <p:cNvPr id="19462" name="AutoShape 32"/>
            <p:cNvSpPr>
              <a:spLocks noChangeArrowheads="1"/>
            </p:cNvSpPr>
            <p:nvPr/>
          </p:nvSpPr>
          <p:spPr bwMode="auto">
            <a:xfrm>
              <a:off x="838" y="1484"/>
              <a:ext cx="4661" cy="5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aphicFrame>
          <p:nvGraphicFramePr>
            <p:cNvPr id="19463" name="Object 2"/>
            <p:cNvGraphicFramePr>
              <a:graphicFrameLocks noChangeAspect="1"/>
            </p:cNvGraphicFramePr>
            <p:nvPr/>
          </p:nvGraphicFramePr>
          <p:xfrm>
            <a:off x="937" y="1544"/>
            <a:ext cx="1942" cy="4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2" name="Equation" r:id="rId3" imgW="1167893" imgH="291973" progId="Equation.3">
                    <p:embed/>
                  </p:oleObj>
                </mc:Choice>
                <mc:Fallback>
                  <p:oleObj name="Equation" r:id="rId3" imgW="1167893" imgH="291973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7" y="1544"/>
                          <a:ext cx="1942" cy="4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99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4" name="Text Box 34"/>
            <p:cNvSpPr txBox="1">
              <a:spLocks noChangeArrowheads="1"/>
            </p:cNvSpPr>
            <p:nvPr/>
          </p:nvSpPr>
          <p:spPr bwMode="auto">
            <a:xfrm>
              <a:off x="3396" y="1505"/>
              <a:ext cx="2130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4200">
                  <a:solidFill>
                    <a:srgbClr val="000000"/>
                  </a:solidFill>
                </a:rPr>
                <a:t>K = ºC + 273</a:t>
              </a:r>
            </a:p>
          </p:txBody>
        </p:sp>
      </p:grpSp>
      <p:sp>
        <p:nvSpPr>
          <p:cNvPr id="19461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166813"/>
          </a:xfrm>
        </p:spPr>
        <p:txBody>
          <a:bodyPr/>
          <a:lstStyle/>
          <a:p>
            <a:pPr eaLnBrk="1" hangingPunct="1"/>
            <a:r>
              <a:rPr lang="en-US" altLang="en-US" smtClean="0"/>
              <a:t>Always use absolute temperature (Kelvin) when working with gases.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Temperature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447800" y="1600200"/>
            <a:ext cx="6858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/>
              <a:t>Fahrenheit</a:t>
            </a:r>
            <a:r>
              <a:rPr lang="en-US" altLang="en-US" sz="3600"/>
              <a:t>:  Based on freezing point of sea water and average temperature of human.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752600" y="3505200"/>
            <a:ext cx="7391400" cy="222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 </a:t>
            </a:r>
            <a:r>
              <a:rPr lang="en-US" alt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˚F = Freezing point of sea water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100 </a:t>
            </a:r>
            <a:r>
              <a:rPr lang="en-US" alt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˚F = Avg. temp. of human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Temperature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6858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 b="1"/>
              <a:t>Celsius</a:t>
            </a:r>
            <a:r>
              <a:rPr lang="en-US" altLang="en-US" sz="4000"/>
              <a:t>:  Based on freezing and boiling points of water.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371600" y="3276600"/>
            <a:ext cx="7315200" cy="222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˚ C = Freezing point of water</a:t>
            </a:r>
          </a:p>
          <a:p>
            <a:pPr>
              <a:spcBef>
                <a:spcPct val="50000"/>
              </a:spcBef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100 </a:t>
            </a: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˚C = Boiling point of water (at sea level)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1752600"/>
          </a:xfrm>
        </p:spPr>
        <p:txBody>
          <a:bodyPr/>
          <a:lstStyle/>
          <a:p>
            <a:pPr algn="r" eaLnBrk="1" hangingPunct="1"/>
            <a:r>
              <a:rPr lang="en-US" altLang="en-US" sz="6000" smtClean="0"/>
              <a:t>Kinetic Molecular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772400" cy="3962400"/>
          </a:xfrm>
        </p:spPr>
        <p:txBody>
          <a:bodyPr/>
          <a:lstStyle/>
          <a:p>
            <a:pPr eaLnBrk="1" hangingPunct="1"/>
            <a:r>
              <a:rPr lang="en-US" altLang="en-US" sz="6000" smtClean="0"/>
              <a:t>a theory based on the idea that particles of matter are always </a:t>
            </a:r>
            <a:r>
              <a:rPr lang="en-US" altLang="en-US" sz="6000" b="1" u="sng" smtClean="0"/>
              <a:t>in motion</a:t>
            </a:r>
            <a:r>
              <a:rPr lang="en-US" altLang="en-US" sz="6000" smtClean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Temperature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78486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/>
              <a:t>Kelvin:  Same scale as Celsius, but zero is placed at absolute zero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914400" y="3276600"/>
            <a:ext cx="784860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 u="sng">
                <a:cs typeface="Arial" panose="020B0604020202020204" pitchFamily="34" charset="0"/>
              </a:rPr>
              <a:t>absolute zero</a:t>
            </a:r>
            <a:r>
              <a:rPr lang="en-US" altLang="en-US" sz="4800" b="1">
                <a:cs typeface="Arial" panose="020B0604020202020204" pitchFamily="34" charset="0"/>
              </a:rPr>
              <a:t> = </a:t>
            </a:r>
            <a:r>
              <a:rPr lang="en-US" altLang="en-US" sz="4800">
                <a:cs typeface="Arial" panose="020B0604020202020204" pitchFamily="34" charset="0"/>
              </a:rPr>
              <a:t>temperature at which all </a:t>
            </a:r>
            <a:r>
              <a:rPr lang="en-US" altLang="en-US" sz="4800" b="1">
                <a:cs typeface="Arial" panose="020B0604020202020204" pitchFamily="34" charset="0"/>
              </a:rPr>
              <a:t>molecular</a:t>
            </a:r>
            <a:r>
              <a:rPr lang="en-US" altLang="en-US" sz="4800">
                <a:cs typeface="Arial" panose="020B0604020202020204" pitchFamily="34" charset="0"/>
              </a:rPr>
              <a:t> </a:t>
            </a:r>
            <a:r>
              <a:rPr lang="en-US" altLang="en-US" sz="4800" u="sng">
                <a:cs typeface="Arial" panose="020B0604020202020204" pitchFamily="34" charset="0"/>
              </a:rPr>
              <a:t>motion </a:t>
            </a:r>
            <a:r>
              <a:rPr lang="en-US" altLang="en-US" sz="4800" b="1" u="sng">
                <a:cs typeface="Arial" panose="020B0604020202020204" pitchFamily="34" charset="0"/>
              </a:rPr>
              <a:t>stops: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4800" u="sng">
                <a:cs typeface="Arial" panose="020B0604020202020204" pitchFamily="34" charset="0"/>
              </a:rPr>
              <a:t>-273 °C</a:t>
            </a:r>
            <a:r>
              <a:rPr lang="en-US" altLang="en-US" sz="4800">
                <a:cs typeface="Arial" panose="020B0604020202020204" pitchFamily="34" charset="0"/>
              </a:rPr>
              <a:t>   or   </a:t>
            </a:r>
            <a:r>
              <a:rPr lang="en-US" altLang="en-US" sz="4800" u="sng"/>
              <a:t>0 </a:t>
            </a:r>
            <a:r>
              <a:rPr lang="en-US" altLang="en-US" sz="4800" u="sng">
                <a:cs typeface="Arial" panose="020B0604020202020204" pitchFamily="34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387350" y="609600"/>
            <a:ext cx="852805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/>
              <a:t>Calculations for gases use the </a:t>
            </a:r>
            <a:r>
              <a:rPr lang="en-US" altLang="en-US" sz="6000" b="1" u="sng"/>
              <a:t>Kelvin</a:t>
            </a:r>
            <a:r>
              <a:rPr lang="en-US" altLang="en-US" sz="6000"/>
              <a:t> temperature scale in which zero is the coldest temperature possible (</a:t>
            </a:r>
            <a:r>
              <a:rPr lang="en-US" altLang="en-US" sz="6000" i="1"/>
              <a:t>absolute zero</a:t>
            </a:r>
            <a:r>
              <a:rPr lang="en-US" altLang="en-US" sz="6000"/>
              <a:t>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600200" y="304800"/>
            <a:ext cx="7239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</a:rPr>
              <a:t>T</a:t>
            </a:r>
            <a:r>
              <a:rPr lang="en-US" altLang="en-US" sz="4000" baseline="-25000">
                <a:latin typeface="Arial Black" panose="020B0A04020102020204" pitchFamily="34" charset="0"/>
              </a:rPr>
              <a:t>K</a:t>
            </a:r>
            <a:r>
              <a:rPr lang="en-US" altLang="en-US" sz="4000">
                <a:latin typeface="Arial Black" panose="020B0A04020102020204" pitchFamily="34" charset="0"/>
              </a:rPr>
              <a:t> = T</a:t>
            </a:r>
            <a:r>
              <a:rPr lang="en-US" altLang="en-US" sz="4000" baseline="-25000">
                <a:latin typeface="Arial Black" panose="020B0A04020102020204" pitchFamily="34" charset="0"/>
              </a:rPr>
              <a:t>C</a:t>
            </a:r>
            <a:r>
              <a:rPr lang="en-US" altLang="en-US" sz="4000">
                <a:latin typeface="Arial Black" panose="020B0A04020102020204" pitchFamily="34" charset="0"/>
              </a:rPr>
              <a:t> + 273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447800" y="1600200"/>
            <a:ext cx="685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/>
              <a:t>Practice:</a:t>
            </a:r>
            <a:endParaRPr lang="en-US" altLang="en-US" sz="5400"/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1905000" y="2590800"/>
            <a:ext cx="3886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/>
              <a:t>25</a:t>
            </a:r>
            <a:r>
              <a:rPr lang="en-US" altLang="en-US" sz="5400">
                <a:cs typeface="Arial" panose="020B0604020202020204" pitchFamily="34" charset="0"/>
              </a:rPr>
              <a:t>˚C = ? K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905000" y="3886200"/>
            <a:ext cx="4191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rgbClr val="FFFF00"/>
                </a:solidFill>
              </a:rPr>
              <a:t>Ans: 298 </a:t>
            </a:r>
            <a:r>
              <a:rPr lang="en-US" altLang="en-US" sz="4800">
                <a:solidFill>
                  <a:srgbClr val="FFFF00"/>
                </a:solidFill>
                <a:cs typeface="Arial" panose="020B0604020202020204" pitchFamily="34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600200" y="304800"/>
            <a:ext cx="7239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latin typeface="Arial Black" panose="020B0A04020102020204" pitchFamily="34" charset="0"/>
              </a:rPr>
              <a:t>T</a:t>
            </a:r>
            <a:r>
              <a:rPr lang="en-US" altLang="en-US" sz="4000" baseline="-25000">
                <a:latin typeface="Arial Black" panose="020B0A04020102020204" pitchFamily="34" charset="0"/>
              </a:rPr>
              <a:t>K</a:t>
            </a:r>
            <a:r>
              <a:rPr lang="en-US" altLang="en-US" sz="4000">
                <a:latin typeface="Arial Black" panose="020B0A04020102020204" pitchFamily="34" charset="0"/>
              </a:rPr>
              <a:t> = T</a:t>
            </a:r>
            <a:r>
              <a:rPr lang="en-US" altLang="en-US" sz="4000" baseline="-25000">
                <a:latin typeface="Arial Black" panose="020B0A04020102020204" pitchFamily="34" charset="0"/>
              </a:rPr>
              <a:t>C</a:t>
            </a:r>
            <a:r>
              <a:rPr lang="en-US" altLang="en-US" sz="4000">
                <a:latin typeface="Arial Black" panose="020B0A04020102020204" pitchFamily="34" charset="0"/>
              </a:rPr>
              <a:t> + 273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447800" y="1600200"/>
            <a:ext cx="685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/>
              <a:t>Practice:</a:t>
            </a:r>
            <a:endParaRPr lang="en-US" altLang="en-US" sz="540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05000" y="2590800"/>
            <a:ext cx="419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5400"/>
              <a:t>328 K</a:t>
            </a:r>
            <a:r>
              <a:rPr lang="en-US" altLang="en-US" sz="5400">
                <a:cs typeface="Arial" panose="020B0604020202020204" pitchFamily="34" charset="0"/>
              </a:rPr>
              <a:t> = ? </a:t>
            </a:r>
            <a:r>
              <a:rPr lang="en-US" altLang="en-US" sz="5400"/>
              <a:t>˚C</a:t>
            </a:r>
            <a:r>
              <a:rPr lang="en-US" altLang="en-US" sz="1800"/>
              <a:t> 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905000" y="3886200"/>
            <a:ext cx="4191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rgbClr val="FFFF00"/>
                </a:solidFill>
              </a:rPr>
              <a:t>Ans: 55 </a:t>
            </a:r>
            <a:r>
              <a:rPr lang="en-US" altLang="en-US" sz="4800">
                <a:solidFill>
                  <a:srgbClr val="FFFF00"/>
                </a:solidFill>
                <a:cs typeface="Arial" panose="020B0604020202020204" pitchFamily="34" charset="0"/>
              </a:rPr>
              <a:t>˚C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8"/>
          <p:cNvSpPr txBox="1">
            <a:spLocks noChangeArrowheads="1"/>
          </p:cNvSpPr>
          <p:nvPr/>
        </p:nvSpPr>
        <p:spPr bwMode="auto">
          <a:xfrm>
            <a:off x="609600" y="2438400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 b="1"/>
              <a:t>Solid</a:t>
            </a:r>
          </a:p>
        </p:txBody>
      </p:sp>
      <p:grpSp>
        <p:nvGrpSpPr>
          <p:cNvPr id="5123" name="Group 20"/>
          <p:cNvGrpSpPr>
            <a:grpSpLocks/>
          </p:cNvGrpSpPr>
          <p:nvPr/>
        </p:nvGrpSpPr>
        <p:grpSpPr bwMode="auto">
          <a:xfrm>
            <a:off x="609600" y="228600"/>
            <a:ext cx="2971800" cy="2133600"/>
            <a:chOff x="533400" y="381000"/>
            <a:chExt cx="2971800" cy="2133600"/>
          </a:xfrm>
        </p:grpSpPr>
        <p:sp>
          <p:nvSpPr>
            <p:cNvPr id="5158" name="Rectangle 3"/>
            <p:cNvSpPr>
              <a:spLocks noChangeArrowheads="1"/>
            </p:cNvSpPr>
            <p:nvPr/>
          </p:nvSpPr>
          <p:spPr bwMode="auto">
            <a:xfrm>
              <a:off x="533400" y="381000"/>
              <a:ext cx="2971800" cy="21336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9" name="Oval 4"/>
            <p:cNvSpPr>
              <a:spLocks noChangeArrowheads="1"/>
            </p:cNvSpPr>
            <p:nvPr/>
          </p:nvSpPr>
          <p:spPr bwMode="auto">
            <a:xfrm>
              <a:off x="2819400" y="15240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0" name="Oval 5"/>
            <p:cNvSpPr>
              <a:spLocks noChangeArrowheads="1"/>
            </p:cNvSpPr>
            <p:nvPr/>
          </p:nvSpPr>
          <p:spPr bwMode="auto">
            <a:xfrm>
              <a:off x="1905000" y="19812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1" name="Oval 6"/>
            <p:cNvSpPr>
              <a:spLocks noChangeArrowheads="1"/>
            </p:cNvSpPr>
            <p:nvPr/>
          </p:nvSpPr>
          <p:spPr bwMode="auto">
            <a:xfrm>
              <a:off x="2362200" y="19812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2" name="Oval 7"/>
            <p:cNvSpPr>
              <a:spLocks noChangeArrowheads="1"/>
            </p:cNvSpPr>
            <p:nvPr/>
          </p:nvSpPr>
          <p:spPr bwMode="auto">
            <a:xfrm>
              <a:off x="2362200" y="15240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3" name="Oval 8"/>
            <p:cNvSpPr>
              <a:spLocks noChangeArrowheads="1"/>
            </p:cNvSpPr>
            <p:nvPr/>
          </p:nvSpPr>
          <p:spPr bwMode="auto">
            <a:xfrm>
              <a:off x="1905000" y="15240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4" name="Oval 9"/>
            <p:cNvSpPr>
              <a:spLocks noChangeArrowheads="1"/>
            </p:cNvSpPr>
            <p:nvPr/>
          </p:nvSpPr>
          <p:spPr bwMode="auto">
            <a:xfrm>
              <a:off x="1447800" y="19812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5" name="Oval 10"/>
            <p:cNvSpPr>
              <a:spLocks noChangeArrowheads="1"/>
            </p:cNvSpPr>
            <p:nvPr/>
          </p:nvSpPr>
          <p:spPr bwMode="auto">
            <a:xfrm>
              <a:off x="990600" y="15240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6" name="Oval 11"/>
            <p:cNvSpPr>
              <a:spLocks noChangeArrowheads="1"/>
            </p:cNvSpPr>
            <p:nvPr/>
          </p:nvSpPr>
          <p:spPr bwMode="auto">
            <a:xfrm>
              <a:off x="990600" y="19812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7" name="Oval 12"/>
            <p:cNvSpPr>
              <a:spLocks noChangeArrowheads="1"/>
            </p:cNvSpPr>
            <p:nvPr/>
          </p:nvSpPr>
          <p:spPr bwMode="auto">
            <a:xfrm>
              <a:off x="1447800" y="15240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8" name="Oval 13"/>
            <p:cNvSpPr>
              <a:spLocks noChangeArrowheads="1"/>
            </p:cNvSpPr>
            <p:nvPr/>
          </p:nvSpPr>
          <p:spPr bwMode="auto">
            <a:xfrm>
              <a:off x="990600" y="10668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9" name="Oval 14"/>
            <p:cNvSpPr>
              <a:spLocks noChangeArrowheads="1"/>
            </p:cNvSpPr>
            <p:nvPr/>
          </p:nvSpPr>
          <p:spPr bwMode="auto">
            <a:xfrm>
              <a:off x="2362200" y="10668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0" name="Oval 15"/>
            <p:cNvSpPr>
              <a:spLocks noChangeArrowheads="1"/>
            </p:cNvSpPr>
            <p:nvPr/>
          </p:nvSpPr>
          <p:spPr bwMode="auto">
            <a:xfrm>
              <a:off x="2819400" y="10668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1" name="Oval 16"/>
            <p:cNvSpPr>
              <a:spLocks noChangeArrowheads="1"/>
            </p:cNvSpPr>
            <p:nvPr/>
          </p:nvSpPr>
          <p:spPr bwMode="auto">
            <a:xfrm>
              <a:off x="1905000" y="10668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2" name="Oval 17"/>
            <p:cNvSpPr>
              <a:spLocks noChangeArrowheads="1"/>
            </p:cNvSpPr>
            <p:nvPr/>
          </p:nvSpPr>
          <p:spPr bwMode="auto">
            <a:xfrm>
              <a:off x="1447800" y="10668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73" name="Oval 19"/>
            <p:cNvSpPr>
              <a:spLocks noChangeArrowheads="1"/>
            </p:cNvSpPr>
            <p:nvPr/>
          </p:nvSpPr>
          <p:spPr bwMode="auto">
            <a:xfrm>
              <a:off x="2819400" y="1981200"/>
              <a:ext cx="457200" cy="4572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4" name="Group 21"/>
          <p:cNvGrpSpPr>
            <a:grpSpLocks/>
          </p:cNvGrpSpPr>
          <p:nvPr/>
        </p:nvGrpSpPr>
        <p:grpSpPr bwMode="auto">
          <a:xfrm>
            <a:off x="609600" y="3352800"/>
            <a:ext cx="3124200" cy="2438400"/>
            <a:chOff x="2819400" y="2667000"/>
            <a:chExt cx="3124200" cy="2438400"/>
          </a:xfrm>
        </p:grpSpPr>
        <p:sp>
          <p:nvSpPr>
            <p:cNvPr id="5143" name="Rectangle 3"/>
            <p:cNvSpPr>
              <a:spLocks noChangeArrowheads="1"/>
            </p:cNvSpPr>
            <p:nvPr/>
          </p:nvSpPr>
          <p:spPr bwMode="auto">
            <a:xfrm>
              <a:off x="2819400" y="2667000"/>
              <a:ext cx="3124200" cy="24384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4" name="Oval 4"/>
            <p:cNvSpPr>
              <a:spLocks noChangeArrowheads="1"/>
            </p:cNvSpPr>
            <p:nvPr/>
          </p:nvSpPr>
          <p:spPr bwMode="auto">
            <a:xfrm>
              <a:off x="4800600" y="39624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5" name="Oval 5"/>
            <p:cNvSpPr>
              <a:spLocks noChangeArrowheads="1"/>
            </p:cNvSpPr>
            <p:nvPr/>
          </p:nvSpPr>
          <p:spPr bwMode="auto">
            <a:xfrm>
              <a:off x="5410200" y="44196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6" name="Oval 6"/>
            <p:cNvSpPr>
              <a:spLocks noChangeArrowheads="1"/>
            </p:cNvSpPr>
            <p:nvPr/>
          </p:nvSpPr>
          <p:spPr bwMode="auto">
            <a:xfrm>
              <a:off x="4876800" y="44196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7" name="Oval 7"/>
            <p:cNvSpPr>
              <a:spLocks noChangeArrowheads="1"/>
            </p:cNvSpPr>
            <p:nvPr/>
          </p:nvSpPr>
          <p:spPr bwMode="auto">
            <a:xfrm>
              <a:off x="4038600" y="37338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8" name="Oval 8"/>
            <p:cNvSpPr>
              <a:spLocks noChangeArrowheads="1"/>
            </p:cNvSpPr>
            <p:nvPr/>
          </p:nvSpPr>
          <p:spPr bwMode="auto">
            <a:xfrm>
              <a:off x="4343400" y="41148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9" name="Oval 9"/>
            <p:cNvSpPr>
              <a:spLocks noChangeArrowheads="1"/>
            </p:cNvSpPr>
            <p:nvPr/>
          </p:nvSpPr>
          <p:spPr bwMode="auto">
            <a:xfrm>
              <a:off x="2895600" y="41148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0" name="Oval 10"/>
            <p:cNvSpPr>
              <a:spLocks noChangeArrowheads="1"/>
            </p:cNvSpPr>
            <p:nvPr/>
          </p:nvSpPr>
          <p:spPr bwMode="auto">
            <a:xfrm>
              <a:off x="3810000" y="41910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1" name="Oval 11"/>
            <p:cNvSpPr>
              <a:spLocks noChangeArrowheads="1"/>
            </p:cNvSpPr>
            <p:nvPr/>
          </p:nvSpPr>
          <p:spPr bwMode="auto">
            <a:xfrm>
              <a:off x="4267200" y="44958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2" name="Oval 12"/>
            <p:cNvSpPr>
              <a:spLocks noChangeArrowheads="1"/>
            </p:cNvSpPr>
            <p:nvPr/>
          </p:nvSpPr>
          <p:spPr bwMode="auto">
            <a:xfrm>
              <a:off x="3352800" y="43434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3" name="Oval 13"/>
            <p:cNvSpPr>
              <a:spLocks noChangeArrowheads="1"/>
            </p:cNvSpPr>
            <p:nvPr/>
          </p:nvSpPr>
          <p:spPr bwMode="auto">
            <a:xfrm>
              <a:off x="3124200" y="47244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4" name="Oval 14"/>
            <p:cNvSpPr>
              <a:spLocks noChangeArrowheads="1"/>
            </p:cNvSpPr>
            <p:nvPr/>
          </p:nvSpPr>
          <p:spPr bwMode="auto">
            <a:xfrm>
              <a:off x="5105400" y="47244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5" name="Oval 15"/>
            <p:cNvSpPr>
              <a:spLocks noChangeArrowheads="1"/>
            </p:cNvSpPr>
            <p:nvPr/>
          </p:nvSpPr>
          <p:spPr bwMode="auto">
            <a:xfrm>
              <a:off x="4648200" y="47244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6" name="Oval 16"/>
            <p:cNvSpPr>
              <a:spLocks noChangeArrowheads="1"/>
            </p:cNvSpPr>
            <p:nvPr/>
          </p:nvSpPr>
          <p:spPr bwMode="auto">
            <a:xfrm>
              <a:off x="3962400" y="47244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7" name="Oval 17"/>
            <p:cNvSpPr>
              <a:spLocks noChangeArrowheads="1"/>
            </p:cNvSpPr>
            <p:nvPr/>
          </p:nvSpPr>
          <p:spPr bwMode="auto">
            <a:xfrm>
              <a:off x="3581400" y="4724400"/>
              <a:ext cx="381000" cy="3810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5" name="Text Box 20"/>
          <p:cNvSpPr txBox="1">
            <a:spLocks noChangeArrowheads="1"/>
          </p:cNvSpPr>
          <p:nvPr/>
        </p:nvSpPr>
        <p:spPr bwMode="auto">
          <a:xfrm>
            <a:off x="609600" y="5749925"/>
            <a:ext cx="3124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 b="1"/>
              <a:t>Liquid</a:t>
            </a:r>
          </a:p>
        </p:txBody>
      </p:sp>
      <p:grpSp>
        <p:nvGrpSpPr>
          <p:cNvPr id="5126" name="Group 38"/>
          <p:cNvGrpSpPr>
            <a:grpSpLocks/>
          </p:cNvGrpSpPr>
          <p:nvPr/>
        </p:nvGrpSpPr>
        <p:grpSpPr bwMode="auto">
          <a:xfrm>
            <a:off x="4419600" y="1066800"/>
            <a:ext cx="4343400" cy="4267200"/>
            <a:chOff x="2819400" y="838200"/>
            <a:chExt cx="4343400" cy="4267200"/>
          </a:xfrm>
        </p:grpSpPr>
        <p:sp>
          <p:nvSpPr>
            <p:cNvPr id="5128" name="Rectangle 5"/>
            <p:cNvSpPr>
              <a:spLocks noChangeArrowheads="1"/>
            </p:cNvSpPr>
            <p:nvPr/>
          </p:nvSpPr>
          <p:spPr bwMode="auto">
            <a:xfrm>
              <a:off x="2819400" y="838200"/>
              <a:ext cx="4343400" cy="4267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29" name="Oval 6"/>
            <p:cNvSpPr>
              <a:spLocks noChangeArrowheads="1"/>
            </p:cNvSpPr>
            <p:nvPr/>
          </p:nvSpPr>
          <p:spPr bwMode="auto">
            <a:xfrm>
              <a:off x="3352800" y="10668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0" name="Oval 7"/>
            <p:cNvSpPr>
              <a:spLocks noChangeArrowheads="1"/>
            </p:cNvSpPr>
            <p:nvPr/>
          </p:nvSpPr>
          <p:spPr bwMode="auto">
            <a:xfrm>
              <a:off x="4343400" y="12192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1" name="Oval 8"/>
            <p:cNvSpPr>
              <a:spLocks noChangeArrowheads="1"/>
            </p:cNvSpPr>
            <p:nvPr/>
          </p:nvSpPr>
          <p:spPr bwMode="auto">
            <a:xfrm>
              <a:off x="3276600" y="25146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2" name="Oval 9"/>
            <p:cNvSpPr>
              <a:spLocks noChangeArrowheads="1"/>
            </p:cNvSpPr>
            <p:nvPr/>
          </p:nvSpPr>
          <p:spPr bwMode="auto">
            <a:xfrm>
              <a:off x="5410200" y="22098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3" name="Oval 10"/>
            <p:cNvSpPr>
              <a:spLocks noChangeArrowheads="1"/>
            </p:cNvSpPr>
            <p:nvPr/>
          </p:nvSpPr>
          <p:spPr bwMode="auto">
            <a:xfrm>
              <a:off x="4876800" y="35814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4" name="Oval 11"/>
            <p:cNvSpPr>
              <a:spLocks noChangeArrowheads="1"/>
            </p:cNvSpPr>
            <p:nvPr/>
          </p:nvSpPr>
          <p:spPr bwMode="auto">
            <a:xfrm>
              <a:off x="3581400" y="42672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5" name="Oval 12"/>
            <p:cNvSpPr>
              <a:spLocks noChangeArrowheads="1"/>
            </p:cNvSpPr>
            <p:nvPr/>
          </p:nvSpPr>
          <p:spPr bwMode="auto">
            <a:xfrm>
              <a:off x="6477000" y="35814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6" name="Oval 13"/>
            <p:cNvSpPr>
              <a:spLocks noChangeArrowheads="1"/>
            </p:cNvSpPr>
            <p:nvPr/>
          </p:nvSpPr>
          <p:spPr bwMode="auto">
            <a:xfrm>
              <a:off x="6400800" y="15240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7" name="Oval 14"/>
            <p:cNvSpPr>
              <a:spLocks noChangeArrowheads="1"/>
            </p:cNvSpPr>
            <p:nvPr/>
          </p:nvSpPr>
          <p:spPr bwMode="auto">
            <a:xfrm>
              <a:off x="3810000" y="18288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8" name="Oval 15"/>
            <p:cNvSpPr>
              <a:spLocks noChangeArrowheads="1"/>
            </p:cNvSpPr>
            <p:nvPr/>
          </p:nvSpPr>
          <p:spPr bwMode="auto">
            <a:xfrm>
              <a:off x="5943600" y="9906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9" name="Oval 16"/>
            <p:cNvSpPr>
              <a:spLocks noChangeArrowheads="1"/>
            </p:cNvSpPr>
            <p:nvPr/>
          </p:nvSpPr>
          <p:spPr bwMode="auto">
            <a:xfrm>
              <a:off x="4572000" y="22098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0" name="Oval 17"/>
            <p:cNvSpPr>
              <a:spLocks noChangeArrowheads="1"/>
            </p:cNvSpPr>
            <p:nvPr/>
          </p:nvSpPr>
          <p:spPr bwMode="auto">
            <a:xfrm>
              <a:off x="6248400" y="26670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1" name="Oval 18"/>
            <p:cNvSpPr>
              <a:spLocks noChangeArrowheads="1"/>
            </p:cNvSpPr>
            <p:nvPr/>
          </p:nvSpPr>
          <p:spPr bwMode="auto">
            <a:xfrm>
              <a:off x="5486400" y="44196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2" name="Oval 19"/>
            <p:cNvSpPr>
              <a:spLocks noChangeArrowheads="1"/>
            </p:cNvSpPr>
            <p:nvPr/>
          </p:nvSpPr>
          <p:spPr bwMode="auto">
            <a:xfrm>
              <a:off x="6705600" y="4648200"/>
              <a:ext cx="304800" cy="3048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7" name="Text Box 27"/>
          <p:cNvSpPr txBox="1">
            <a:spLocks noChangeArrowheads="1"/>
          </p:cNvSpPr>
          <p:nvPr/>
        </p:nvSpPr>
        <p:spPr bwMode="auto">
          <a:xfrm>
            <a:off x="5486400" y="5410200"/>
            <a:ext cx="251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600" b="1"/>
              <a:t>Gas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81000"/>
            <a:ext cx="8001000" cy="5867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6600" smtClean="0"/>
              <a:t>1.  Gases consist of a large number of tiny particles that are </a:t>
            </a:r>
            <a:r>
              <a:rPr lang="en-US" altLang="en-US" sz="6600" b="1" u="sng" smtClean="0"/>
              <a:t>far apart</a:t>
            </a:r>
            <a:r>
              <a:rPr lang="en-US" altLang="en-US" sz="6600" smtClean="0"/>
              <a:t> relative to their size.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"/>
            <a:ext cx="8153400" cy="5943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6600" smtClean="0"/>
              <a:t>2.  Collisions between </a:t>
            </a:r>
            <a:r>
              <a:rPr lang="en-US" altLang="en-US" sz="6600" b="1" u="sng" smtClean="0"/>
              <a:t>gas particles</a:t>
            </a:r>
            <a:r>
              <a:rPr lang="en-US" altLang="en-US" sz="6600" smtClean="0"/>
              <a:t> or gas particles and container walls are </a:t>
            </a:r>
            <a:r>
              <a:rPr lang="en-US" altLang="en-US" sz="6600" b="1" u="sng" smtClean="0"/>
              <a:t>elastic collisions</a:t>
            </a:r>
            <a:r>
              <a:rPr lang="en-US" altLang="en-US" sz="6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0772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Elastic Collision:</a:t>
            </a:r>
            <a:endParaRPr lang="en-US" sz="6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57400"/>
            <a:ext cx="7239000" cy="4419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6600" smtClean="0"/>
              <a:t>A collision where there is </a:t>
            </a:r>
            <a:r>
              <a:rPr lang="en-US" altLang="en-US" sz="6600" b="1" u="sng" smtClean="0"/>
              <a:t>no </a:t>
            </a:r>
            <a:r>
              <a:rPr lang="en-US" altLang="en-US" sz="6600" b="1" i="1" u="sng" smtClean="0"/>
              <a:t>net</a:t>
            </a:r>
            <a:r>
              <a:rPr lang="en-US" altLang="en-US" sz="6600" b="1" u="sng" smtClean="0"/>
              <a:t> loss of kinetic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04800"/>
            <a:ext cx="7848600" cy="6172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8000" smtClean="0"/>
              <a:t>3.  Particles are in </a:t>
            </a:r>
            <a:r>
              <a:rPr lang="en-US" altLang="en-US" sz="8000" b="1" u="sng" smtClean="0"/>
              <a:t>constant</a:t>
            </a:r>
            <a:r>
              <a:rPr lang="en-US" altLang="en-US" sz="8000" smtClean="0"/>
              <a:t>, </a:t>
            </a:r>
            <a:r>
              <a:rPr lang="en-US" altLang="en-US" sz="8000" b="1" u="sng" smtClean="0"/>
              <a:t>rapid, random</a:t>
            </a:r>
            <a:r>
              <a:rPr lang="en-US" altLang="en-US" sz="8000" smtClean="0"/>
              <a:t> motion.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763000" cy="6248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6000" smtClean="0"/>
              <a:t>4. There are no forces of </a:t>
            </a:r>
            <a:r>
              <a:rPr lang="en-US" altLang="en-US" sz="6000" b="1" u="sng" smtClean="0"/>
              <a:t>repulsion</a:t>
            </a:r>
            <a:r>
              <a:rPr lang="en-US" altLang="en-US" sz="6000" smtClean="0"/>
              <a:t> or </a:t>
            </a:r>
            <a:r>
              <a:rPr lang="en-US" altLang="en-US" sz="6000" b="1" u="sng" smtClean="0"/>
              <a:t>attraction</a:t>
            </a:r>
            <a:r>
              <a:rPr lang="en-US" altLang="en-US" sz="6000" smtClean="0"/>
              <a:t> between the </a:t>
            </a:r>
            <a:r>
              <a:rPr lang="en-US" altLang="en-US" sz="6000" b="1" u="sng" smtClean="0"/>
              <a:t>particles</a:t>
            </a:r>
            <a:r>
              <a:rPr lang="en-US" altLang="en-US" sz="6000" smtClean="0"/>
              <a:t>. (like billiard balls)</a:t>
            </a:r>
          </a:p>
        </p:txBody>
      </p:sp>
      <p:pic>
        <p:nvPicPr>
          <p:cNvPr id="10243" name="Picture 1030" descr="http://www.itdist.com/images/accents/ballsinmo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14800"/>
            <a:ext cx="3886200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"/>
            <a:ext cx="8229600" cy="6400800"/>
          </a:xfrm>
        </p:spPr>
        <p:txBody>
          <a:bodyPr/>
          <a:lstStyle/>
          <a:p>
            <a:pPr marL="1143000" indent="-1143000" eaLnBrk="1" hangingPunct="1">
              <a:buFontTx/>
              <a:buAutoNum type="arabicPeriod" startAt="5"/>
              <a:defRPr/>
            </a:pPr>
            <a:r>
              <a:rPr lang="en-US" sz="6600" dirty="0" smtClean="0"/>
              <a:t>Kinetic energy (KE) </a:t>
            </a:r>
            <a:r>
              <a:rPr lang="en-US" sz="6600" dirty="0"/>
              <a:t>of the particles depends on the </a:t>
            </a:r>
            <a:r>
              <a:rPr lang="en-US" sz="6600" b="1" u="sng" dirty="0"/>
              <a:t>temperature</a:t>
            </a:r>
            <a:r>
              <a:rPr lang="en-US" sz="6600" dirty="0" smtClean="0"/>
              <a:t>.</a:t>
            </a:r>
          </a:p>
          <a:p>
            <a:pPr marL="1143000" indent="-1143000" algn="ctr" eaLnBrk="1" hangingPunct="1">
              <a:buFontTx/>
              <a:buNone/>
              <a:defRPr/>
            </a:pPr>
            <a:r>
              <a:rPr lang="en-US" sz="6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= ½ mv</a:t>
            </a:r>
            <a:r>
              <a:rPr lang="en-US" sz="6600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6600" baseline="30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 eaLnBrk="1" hangingPunct="1">
              <a:buFontTx/>
              <a:buNone/>
              <a:defRPr/>
            </a:pP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oms">
  <a:themeElements>
    <a:clrScheme name="Atoms 1">
      <a:dk1>
        <a:srgbClr val="808080"/>
      </a:dk1>
      <a:lt1>
        <a:srgbClr val="EBF5FF"/>
      </a:lt1>
      <a:dk2>
        <a:srgbClr val="BDDEFF"/>
      </a:dk2>
      <a:lt2>
        <a:srgbClr val="CCECFF"/>
      </a:lt2>
      <a:accent1>
        <a:srgbClr val="339966"/>
      </a:accent1>
      <a:accent2>
        <a:srgbClr val="333399"/>
      </a:accent2>
      <a:accent3>
        <a:srgbClr val="DBECFF"/>
      </a:accent3>
      <a:accent4>
        <a:srgbClr val="C9D1DA"/>
      </a:accent4>
      <a:accent5>
        <a:srgbClr val="ADCAB8"/>
      </a:accent5>
      <a:accent6>
        <a:srgbClr val="2D2D8A"/>
      </a:accent6>
      <a:hlink>
        <a:srgbClr val="66FFFF"/>
      </a:hlink>
      <a:folHlink>
        <a:srgbClr val="99FF99"/>
      </a:folHlink>
    </a:clrScheme>
    <a:fontScheme name="Atom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toms 1">
        <a:dk1>
          <a:srgbClr val="808080"/>
        </a:dk1>
        <a:lt1>
          <a:srgbClr val="EBF5FF"/>
        </a:lt1>
        <a:dk2>
          <a:srgbClr val="BDDEFF"/>
        </a:dk2>
        <a:lt2>
          <a:srgbClr val="CCECFF"/>
        </a:lt2>
        <a:accent1>
          <a:srgbClr val="339966"/>
        </a:accent1>
        <a:accent2>
          <a:srgbClr val="333399"/>
        </a:accent2>
        <a:accent3>
          <a:srgbClr val="DBECFF"/>
        </a:accent3>
        <a:accent4>
          <a:srgbClr val="C9D1DA"/>
        </a:accent4>
        <a:accent5>
          <a:srgbClr val="ADCAB8"/>
        </a:accent5>
        <a:accent6>
          <a:srgbClr val="2D2D8A"/>
        </a:accent6>
        <a:hlink>
          <a:srgbClr val="66FFFF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s 2">
        <a:dk1>
          <a:srgbClr val="336699"/>
        </a:dk1>
        <a:lt1>
          <a:srgbClr val="FFFFFF"/>
        </a:lt1>
        <a:dk2>
          <a:srgbClr val="00B4F5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D6F9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s 3">
        <a:dk1>
          <a:srgbClr val="336699"/>
        </a:dk1>
        <a:lt1>
          <a:srgbClr val="FFFFFF"/>
        </a:lt1>
        <a:dk2>
          <a:srgbClr val="006699"/>
        </a:dk2>
        <a:lt2>
          <a:srgbClr val="E3EBF1"/>
        </a:lt2>
        <a:accent1>
          <a:srgbClr val="033497"/>
        </a:accent1>
        <a:accent2>
          <a:srgbClr val="00CC66"/>
        </a:accent2>
        <a:accent3>
          <a:srgbClr val="AAB8CA"/>
        </a:accent3>
        <a:accent4>
          <a:srgbClr val="DADADA"/>
        </a:accent4>
        <a:accent5>
          <a:srgbClr val="AAAEC9"/>
        </a:accent5>
        <a:accent6>
          <a:srgbClr val="00B95C"/>
        </a:accent6>
        <a:hlink>
          <a:srgbClr val="6CACFA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s 4">
        <a:dk1>
          <a:srgbClr val="90D697"/>
        </a:dk1>
        <a:lt1>
          <a:srgbClr val="FFFFFF"/>
        </a:lt1>
        <a:dk2>
          <a:srgbClr val="339966"/>
        </a:dk2>
        <a:lt2>
          <a:srgbClr val="969696"/>
        </a:lt2>
        <a:accent1>
          <a:srgbClr val="318DF3"/>
        </a:accent1>
        <a:accent2>
          <a:srgbClr val="CCECFF"/>
        </a:accent2>
        <a:accent3>
          <a:srgbClr val="FFFFFF"/>
        </a:accent3>
        <a:accent4>
          <a:srgbClr val="7AB780"/>
        </a:accent4>
        <a:accent5>
          <a:srgbClr val="ADC5F8"/>
        </a:accent5>
        <a:accent6>
          <a:srgbClr val="B9D6E7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s 5">
        <a:dk1>
          <a:srgbClr val="005A58"/>
        </a:dk1>
        <a:lt1>
          <a:srgbClr val="D2FFE6"/>
        </a:lt1>
        <a:dk2>
          <a:srgbClr val="C0C0C0"/>
        </a:dk2>
        <a:lt2>
          <a:srgbClr val="CCECFF"/>
        </a:lt2>
        <a:accent1>
          <a:srgbClr val="026A4A"/>
        </a:accent1>
        <a:accent2>
          <a:srgbClr val="528FC6"/>
        </a:accent2>
        <a:accent3>
          <a:srgbClr val="DCDCDC"/>
        </a:accent3>
        <a:accent4>
          <a:srgbClr val="B3DAC4"/>
        </a:accent4>
        <a:accent5>
          <a:srgbClr val="AAB9B1"/>
        </a:accent5>
        <a:accent6>
          <a:srgbClr val="4981B3"/>
        </a:accent6>
        <a:hlink>
          <a:srgbClr val="9FDAFF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s 6">
        <a:dk1>
          <a:srgbClr val="3E3E5C"/>
        </a:dk1>
        <a:lt1>
          <a:srgbClr val="E6E6FF"/>
        </a:lt1>
        <a:dk2>
          <a:srgbClr val="0099CC"/>
        </a:dk2>
        <a:lt2>
          <a:srgbClr val="FFFFFF"/>
        </a:lt2>
        <a:accent1>
          <a:srgbClr val="246DB0"/>
        </a:accent1>
        <a:accent2>
          <a:srgbClr val="6666FF"/>
        </a:accent2>
        <a:accent3>
          <a:srgbClr val="AACAE2"/>
        </a:accent3>
        <a:accent4>
          <a:srgbClr val="C4C4DA"/>
        </a:accent4>
        <a:accent5>
          <a:srgbClr val="ACBAD4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s 7">
        <a:dk1>
          <a:srgbClr val="C6D5E0"/>
        </a:dk1>
        <a:lt1>
          <a:srgbClr val="D7D7EB"/>
        </a:lt1>
        <a:dk2>
          <a:srgbClr val="7DC4FF"/>
        </a:dk2>
        <a:lt2>
          <a:srgbClr val="777777"/>
        </a:lt2>
        <a:accent1>
          <a:srgbClr val="2658A2"/>
        </a:accent1>
        <a:accent2>
          <a:srgbClr val="5F5FCB"/>
        </a:accent2>
        <a:accent3>
          <a:srgbClr val="E8E8F3"/>
        </a:accent3>
        <a:accent4>
          <a:srgbClr val="A9B6BF"/>
        </a:accent4>
        <a:accent5>
          <a:srgbClr val="ACB4CE"/>
        </a:accent5>
        <a:accent6>
          <a:srgbClr val="5555B8"/>
        </a:accent6>
        <a:hlink>
          <a:srgbClr val="A1E99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s 8">
        <a:dk1>
          <a:srgbClr val="00B3F2"/>
        </a:dk1>
        <a:lt1>
          <a:srgbClr val="DEF6F1"/>
        </a:lt1>
        <a:dk2>
          <a:srgbClr val="CEE7FE"/>
        </a:dk2>
        <a:lt2>
          <a:srgbClr val="969696"/>
        </a:lt2>
        <a:accent1>
          <a:srgbClr val="CCECFF"/>
        </a:accent1>
        <a:accent2>
          <a:srgbClr val="8DC6FF"/>
        </a:accent2>
        <a:accent3>
          <a:srgbClr val="ECFAF7"/>
        </a:accent3>
        <a:accent4>
          <a:srgbClr val="0098CF"/>
        </a:accent4>
        <a:accent5>
          <a:srgbClr val="E2F4FF"/>
        </a:accent5>
        <a:accent6>
          <a:srgbClr val="7FB3E7"/>
        </a:accent6>
        <a:hlink>
          <a:srgbClr val="0033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s 9">
        <a:dk1>
          <a:srgbClr val="969696"/>
        </a:dk1>
        <a:lt1>
          <a:srgbClr val="E6FFE6"/>
        </a:lt1>
        <a:dk2>
          <a:srgbClr val="9CE292"/>
        </a:dk2>
        <a:lt2>
          <a:srgbClr val="CEF1FE"/>
        </a:lt2>
        <a:accent1>
          <a:srgbClr val="EBB047"/>
        </a:accent1>
        <a:accent2>
          <a:srgbClr val="8DC6FF"/>
        </a:accent2>
        <a:accent3>
          <a:srgbClr val="CBEEC7"/>
        </a:accent3>
        <a:accent4>
          <a:srgbClr val="C4DAC4"/>
        </a:accent4>
        <a:accent5>
          <a:srgbClr val="F3D4B1"/>
        </a:accent5>
        <a:accent6>
          <a:srgbClr val="7FB3E7"/>
        </a:accent6>
        <a:hlink>
          <a:srgbClr val="0066FF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s 10">
        <a:dk1>
          <a:srgbClr val="DBFFD3"/>
        </a:dk1>
        <a:lt1>
          <a:srgbClr val="FFFFFF"/>
        </a:lt1>
        <a:dk2>
          <a:srgbClr val="CCECFF"/>
        </a:dk2>
        <a:lt2>
          <a:srgbClr val="808080"/>
        </a:lt2>
        <a:accent1>
          <a:srgbClr val="69B4FF"/>
        </a:accent1>
        <a:accent2>
          <a:srgbClr val="00CC00"/>
        </a:accent2>
        <a:accent3>
          <a:srgbClr val="FFFFFF"/>
        </a:accent3>
        <a:accent4>
          <a:srgbClr val="BBDAB4"/>
        </a:accent4>
        <a:accent5>
          <a:srgbClr val="B9D6FF"/>
        </a:accent5>
        <a:accent6>
          <a:srgbClr val="00B900"/>
        </a:accent6>
        <a:hlink>
          <a:srgbClr val="3333CC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Atoms</Template>
  <TotalTime>1342</TotalTime>
  <Words>408</Words>
  <Application>Microsoft Office PowerPoint</Application>
  <PresentationFormat>On-screen Show (4:3)</PresentationFormat>
  <Paragraphs>70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Atoms</vt:lpstr>
      <vt:lpstr>Equation</vt:lpstr>
      <vt:lpstr>Unit 11: Gases: Kinetic Molecular Theory  of Gases</vt:lpstr>
      <vt:lpstr>Kinetic Molecular Theory</vt:lpstr>
      <vt:lpstr>PowerPoint Presentation</vt:lpstr>
      <vt:lpstr>PowerPoint Presentation</vt:lpstr>
      <vt:lpstr>PowerPoint Presentation</vt:lpstr>
      <vt:lpstr>Elastic Collision:</vt:lpstr>
      <vt:lpstr>PowerPoint Presentation</vt:lpstr>
      <vt:lpstr>PowerPoint Presentation</vt:lpstr>
      <vt:lpstr>PowerPoint Presentation</vt:lpstr>
      <vt:lpstr>PowerPoint Presentation</vt:lpstr>
      <vt:lpstr>Temperature</vt:lpstr>
      <vt:lpstr>Temperature vs. KE</vt:lpstr>
      <vt:lpstr>Substances undergo phase changes at characteristic temperatures.   The temperature of a pure substance is constant during phase changes.</vt:lpstr>
      <vt:lpstr>Phase Changes </vt:lpstr>
      <vt:lpstr>Temperature can be measured in units of: </vt:lpstr>
      <vt:lpstr>Temperature</vt:lpstr>
      <vt:lpstr>Temperature</vt:lpstr>
      <vt:lpstr>Temperature</vt:lpstr>
      <vt:lpstr>Temperature</vt:lpstr>
      <vt:lpstr>Temperature</vt:lpstr>
      <vt:lpstr>PowerPoint Presentation</vt:lpstr>
      <vt:lpstr>PowerPoint Presentation</vt:lpstr>
      <vt:lpstr>PowerPoint Presentation</vt:lpstr>
    </vt:vector>
  </TitlesOfParts>
  <Company>NISD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 Molecular Theory</dc:title>
  <dc:creator>GX150_STD</dc:creator>
  <cp:lastModifiedBy>GARCIA, XAVIER</cp:lastModifiedBy>
  <cp:revision>23</cp:revision>
  <cp:lastPrinted>1601-01-01T00:00:00Z</cp:lastPrinted>
  <dcterms:created xsi:type="dcterms:W3CDTF">2002-02-28T16:17:33Z</dcterms:created>
  <dcterms:modified xsi:type="dcterms:W3CDTF">2018-02-22T19:48:08Z</dcterms:modified>
</cp:coreProperties>
</file>