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0" r:id="rId3"/>
    <p:sldId id="294" r:id="rId4"/>
    <p:sldId id="301" r:id="rId5"/>
    <p:sldId id="296" r:id="rId6"/>
    <p:sldId id="295" r:id="rId7"/>
    <p:sldId id="302" r:id="rId8"/>
    <p:sldId id="297" r:id="rId9"/>
    <p:sldId id="299" r:id="rId10"/>
  </p:sldIdLst>
  <p:sldSz cx="9144000" cy="6858000" type="screen4x3"/>
  <p:notesSz cx="6858000" cy="90328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0033"/>
    <a:srgbClr val="006600"/>
    <a:srgbClr val="0000CC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7" d="100"/>
          <a:sy n="27" d="100"/>
        </p:scale>
        <p:origin x="-1229" y="-82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509A8A-C767-4D79-BC63-000E9433434E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2025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82025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04F09F7-9C5E-464B-BEFC-25A5566D83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40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AF4A16-0AC8-4DFF-A239-FCAE7240AEB2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205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1575" y="677863"/>
            <a:ext cx="4516438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91013"/>
            <a:ext cx="50292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2025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82025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E7D3CE-B642-4C30-B424-ABD2A1EC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126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15481-4602-4EF7-BD8B-03DA7E959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58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CA6F9-C6D0-4E0B-B2B6-FC481CF75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1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37632-D54D-4322-8B92-6408D0300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36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14C7-9692-479E-BBF1-E20F917FD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3163-F214-4130-AE52-5027F9C0A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6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4388C-D592-4624-BE88-0092086CA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33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A0AD2-EAB4-42C4-92CE-40B57D050E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4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41525-A682-4B6D-83CE-7CB10A26E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6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838C0-1709-4991-B4CC-7CC308E58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3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BF9F-74E8-4232-B4F0-6D2A38093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9B355-E423-4A29-9D43-2BFB4A5C2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18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716CA3-B1D4-4971-8B7B-12EF7BC92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lkbore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My Documents\SCHOOL\4a\5-Equilibrium\59- LeChat\cat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84488"/>
            <a:ext cx="6213475" cy="38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 descr="C:\My Documents\SCHOOL\4a\5-Equilibrium\59- LeChat\bere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236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5638800" cy="2743200"/>
          </a:xfrm>
        </p:spPr>
        <p:txBody>
          <a:bodyPr/>
          <a:lstStyle/>
          <a:p>
            <a:r>
              <a:rPr lang="en-US" altLang="en-US" sz="7200" smtClean="0"/>
              <a:t>Le Châtelier’s principle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The significance of Kc values</a:t>
            </a:r>
          </a:p>
        </p:txBody>
      </p:sp>
      <p:sp>
        <p:nvSpPr>
          <p:cNvPr id="65540" name="Rectangle 2052"/>
          <p:cNvSpPr>
            <a:spLocks noChangeArrowheads="1"/>
          </p:cNvSpPr>
          <p:nvPr/>
        </p:nvSpPr>
        <p:spPr bwMode="auto">
          <a:xfrm>
            <a:off x="381000" y="1066800"/>
            <a:ext cx="8458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If Kc is small (0.001 or lower), [products] must be small, thus forward reaction is weak</a:t>
            </a:r>
          </a:p>
          <a:p>
            <a:pPr>
              <a:lnSpc>
                <a:spcPct val="95000"/>
              </a:lnSpc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If Kc is large (1000 or more), [products] must be large, thus forward reaction is strong</a:t>
            </a:r>
          </a:p>
        </p:txBody>
      </p:sp>
      <p:sp>
        <p:nvSpPr>
          <p:cNvPr id="5124" name="Text Box 2053"/>
          <p:cNvSpPr txBox="1">
            <a:spLocks noChangeArrowheads="1"/>
          </p:cNvSpPr>
          <p:nvPr/>
        </p:nvSpPr>
        <p:spPr bwMode="auto">
          <a:xfrm>
            <a:off x="3733800" y="53340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[Products]</a:t>
            </a:r>
          </a:p>
        </p:txBody>
      </p:sp>
      <p:grpSp>
        <p:nvGrpSpPr>
          <p:cNvPr id="5125" name="Group 2054"/>
          <p:cNvGrpSpPr>
            <a:grpSpLocks/>
          </p:cNvGrpSpPr>
          <p:nvPr/>
        </p:nvGrpSpPr>
        <p:grpSpPr bwMode="auto">
          <a:xfrm>
            <a:off x="1752600" y="5715000"/>
            <a:ext cx="4495800" cy="641350"/>
            <a:chOff x="1104" y="1680"/>
            <a:chExt cx="2832" cy="404"/>
          </a:xfrm>
        </p:grpSpPr>
        <p:sp>
          <p:nvSpPr>
            <p:cNvPr id="5129" name="Line 2055"/>
            <p:cNvSpPr>
              <a:spLocks noChangeShapeType="1"/>
            </p:cNvSpPr>
            <p:nvPr/>
          </p:nvSpPr>
          <p:spPr bwMode="auto">
            <a:xfrm>
              <a:off x="2160" y="1920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Text Box 2056"/>
            <p:cNvSpPr txBox="1">
              <a:spLocks noChangeArrowheads="1"/>
            </p:cNvSpPr>
            <p:nvPr/>
          </p:nvSpPr>
          <p:spPr bwMode="auto">
            <a:xfrm>
              <a:off x="1104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5126" name="Text Box 2057"/>
          <p:cNvSpPr txBox="1">
            <a:spLocks noChangeArrowheads="1"/>
          </p:cNvSpPr>
          <p:nvPr/>
        </p:nvSpPr>
        <p:spPr bwMode="auto">
          <a:xfrm>
            <a:off x="3581400" y="61722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[Reactants]</a:t>
            </a:r>
          </a:p>
        </p:txBody>
      </p:sp>
      <p:sp>
        <p:nvSpPr>
          <p:cNvPr id="5127" name="Rectangle 2058"/>
          <p:cNvSpPr>
            <a:spLocks noChangeArrowheads="1"/>
          </p:cNvSpPr>
          <p:nvPr/>
        </p:nvSpPr>
        <p:spPr bwMode="auto">
          <a:xfrm>
            <a:off x="838200" y="48006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Reactants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Products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5547" name="Rectangle 2059"/>
          <p:cNvSpPr>
            <a:spLocks noChangeArrowheads="1"/>
          </p:cNvSpPr>
          <p:nvPr/>
        </p:nvSpPr>
        <p:spPr bwMode="auto">
          <a:xfrm>
            <a:off x="304800" y="2895600"/>
            <a:ext cx="8458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If Kc is about 1, then reactants and products are about equal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but not exactly since they may be raise to different exponents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 autoUpdateAnimBg="0"/>
      <p:bldP spid="655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Stresses to equilibria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6248400"/>
          </a:xfrm>
        </p:spPr>
        <p:txBody>
          <a:bodyPr/>
          <a:lstStyle/>
          <a:p>
            <a:pPr marL="288925" indent="-288925">
              <a:lnSpc>
                <a:spcPct val="95000"/>
              </a:lnSpc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Changes in reactant or product concentrations is one type of “stress” on an equilibrium</a:t>
            </a:r>
          </a:p>
          <a:p>
            <a:pPr marL="288925" indent="-288925">
              <a:lnSpc>
                <a:spcPct val="95000"/>
              </a:lnSpc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Other stresses are temperature, and pressure.</a:t>
            </a:r>
          </a:p>
          <a:p>
            <a:pPr marL="288925" indent="-288925">
              <a:lnSpc>
                <a:spcPct val="95000"/>
              </a:lnSpc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The response of equilibria to these stresses is explained by Le Chatelier’s principle:</a:t>
            </a:r>
          </a:p>
          <a:p>
            <a:pPr marL="288925" indent="-288925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	If an equilibrium in a system is upset, the system will tend to react in a direction that will reestablish equilibrium</a:t>
            </a:r>
          </a:p>
          <a:p>
            <a:pPr marL="288925" indent="-288925">
              <a:lnSpc>
                <a:spcPct val="95000"/>
              </a:lnSpc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Thus we have: 1) Equilibrium, 2) Disturbance of equilibrium, 3) Shift to restore equilibrium</a:t>
            </a:r>
          </a:p>
          <a:p>
            <a:pPr marL="288925" indent="-288925">
              <a:lnSpc>
                <a:spcPct val="95000"/>
              </a:lnSpc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Le Chatelier’s principle </a:t>
            </a:r>
            <a:r>
              <a:rPr lang="en-US" altLang="en-US" u="sng" smtClean="0">
                <a:latin typeface="Arial" panose="020B0604020202020204" pitchFamily="34" charset="0"/>
              </a:rPr>
              <a:t>predicts</a:t>
            </a:r>
            <a:r>
              <a:rPr lang="en-US" altLang="en-US" smtClean="0">
                <a:latin typeface="Arial" panose="020B0604020202020204" pitchFamily="34" charset="0"/>
              </a:rPr>
              <a:t> how an equilibrium will shift (but does not explain why)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1919288" y="3160713"/>
            <a:ext cx="4900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+ 3H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2NH</a:t>
            </a:r>
            <a:r>
              <a:rPr lang="en-US" altLang="en-US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920875" y="2505075"/>
            <a:ext cx="4900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+ 3H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2NH</a:t>
            </a:r>
            <a:r>
              <a:rPr lang="en-US" altLang="en-US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1752600" y="2362200"/>
            <a:ext cx="5067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4400" b="1" baseline="-25000">
                <a:solidFill>
                  <a:srgbClr val="800000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+ 3H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2NH</a:t>
            </a:r>
            <a:r>
              <a:rPr lang="en-US" altLang="en-US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1938338" y="2470150"/>
            <a:ext cx="5186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N</a:t>
            </a:r>
            <a:r>
              <a:rPr lang="en-US" altLang="en-US" sz="3600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</a:t>
            </a:r>
            <a:r>
              <a:rPr lang="en-US" altLang="en-US" sz="2800">
                <a:latin typeface="Arial" panose="020B0604020202020204" pitchFamily="34" charset="0"/>
              </a:rPr>
              <a:t>3H</a:t>
            </a:r>
            <a:r>
              <a:rPr lang="en-US" altLang="en-US" sz="2800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</a:t>
            </a:r>
            <a:r>
              <a:rPr lang="en-US" altLang="en-US" sz="3600">
                <a:latin typeface="Arial" panose="020B0604020202020204" pitchFamily="34" charset="0"/>
                <a:sym typeface="Symbol" panose="05050102010706020507" pitchFamily="18" charset="2"/>
              </a:rPr>
              <a:t>2NH</a:t>
            </a:r>
            <a:r>
              <a:rPr lang="en-US" altLang="en-US" sz="3600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3600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2071688" y="3160713"/>
            <a:ext cx="4737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</a:t>
            </a:r>
            <a:r>
              <a:rPr lang="en-US" altLang="en-US" sz="2400">
                <a:solidFill>
                  <a:srgbClr val="800000"/>
                </a:solidFill>
                <a:latin typeface="Arial" panose="020B0604020202020204" pitchFamily="34" charset="0"/>
              </a:rPr>
              <a:t>3H</a:t>
            </a:r>
            <a:r>
              <a:rPr lang="en-US" altLang="en-US" sz="2400" baseline="-25000">
                <a:solidFill>
                  <a:srgbClr val="800000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2NH</a:t>
            </a:r>
            <a:r>
              <a:rPr lang="en-US" altLang="en-US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1931988" y="3124200"/>
            <a:ext cx="4592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N</a:t>
            </a:r>
            <a:r>
              <a:rPr lang="en-US" altLang="en-US" sz="3600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</a:t>
            </a:r>
            <a:r>
              <a:rPr lang="en-US" altLang="en-US" sz="2800">
                <a:latin typeface="Arial" panose="020B0604020202020204" pitchFamily="34" charset="0"/>
              </a:rPr>
              <a:t>3H</a:t>
            </a:r>
            <a:r>
              <a:rPr lang="en-US" altLang="en-US" sz="2800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</a:t>
            </a:r>
            <a:r>
              <a:rPr lang="en-US" altLang="en-US" sz="2800">
                <a:latin typeface="Arial" panose="020B0604020202020204" pitchFamily="34" charset="0"/>
                <a:sym typeface="Symbol" panose="05050102010706020507" pitchFamily="18" charset="2"/>
              </a:rPr>
              <a:t>2NH</a:t>
            </a:r>
            <a:r>
              <a:rPr lang="en-US" altLang="en-US" sz="2800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2800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917700" y="4333875"/>
            <a:ext cx="4900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+ 3H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2NH</a:t>
            </a:r>
            <a:r>
              <a:rPr lang="en-US" altLang="en-US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917700" y="4191000"/>
            <a:ext cx="5330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+ 3H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2NH</a:t>
            </a:r>
            <a:r>
              <a:rPr lang="en-US" altLang="en-US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92 kJ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770063" y="4294188"/>
            <a:ext cx="5056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N</a:t>
            </a:r>
            <a:r>
              <a:rPr lang="en-US" altLang="en-US" sz="3600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</a:t>
            </a:r>
            <a:r>
              <a:rPr lang="en-US" altLang="en-US" sz="3600">
                <a:latin typeface="Arial" panose="020B0604020202020204" pitchFamily="34" charset="0"/>
              </a:rPr>
              <a:t>3H</a:t>
            </a:r>
            <a:r>
              <a:rPr lang="en-US" altLang="en-US" sz="3600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 </a:t>
            </a:r>
            <a:r>
              <a:rPr lang="en-US" altLang="en-US" sz="2800">
                <a:latin typeface="Arial" panose="020B0604020202020204" pitchFamily="34" charset="0"/>
                <a:sym typeface="Symbol" panose="05050102010706020507" pitchFamily="18" charset="2"/>
              </a:rPr>
              <a:t>2NH</a:t>
            </a:r>
            <a:r>
              <a:rPr lang="en-US" altLang="en-US" sz="2800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en-US" altLang="en-US" sz="3600">
                <a:latin typeface="Arial" panose="020B0604020202020204" pitchFamily="34" charset="0"/>
                <a:sym typeface="Symbol" panose="05050102010706020507" pitchFamily="18" charset="2"/>
              </a:rPr>
              <a:t>92 kJ</a:t>
            </a:r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Summary of Le Chatelier’s principle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E.g.  N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 + 3H</a:t>
            </a:r>
            <a:r>
              <a:rPr lang="en-US" altLang="en-US" baseline="-25000" smtClean="0">
                <a:latin typeface="Arial" panose="020B0604020202020204" pitchFamily="34" charset="0"/>
              </a:rPr>
              <a:t>2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  <a:r>
              <a:rPr lang="en-US" altLang="en-US" smtClean="0">
                <a:latin typeface="Arial" panose="020B0604020202020204" pitchFamily="34" charset="0"/>
                <a:sym typeface="Symbol" panose="05050102010706020507" pitchFamily="18" charset="2"/>
              </a:rPr>
              <a:t> 2 NH</a:t>
            </a:r>
            <a:r>
              <a:rPr lang="en-US" altLang="en-US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mtClean="0">
                <a:latin typeface="Arial" panose="020B0604020202020204" pitchFamily="34" charset="0"/>
                <a:sym typeface="Symbol" panose="05050102010706020507" pitchFamily="18" charset="2"/>
              </a:rPr>
              <a:t> + 92 kJ</a:t>
            </a: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28600" y="49530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>
                <a:latin typeface="Arial" panose="020B0604020202020204" pitchFamily="34" charset="0"/>
              </a:rPr>
              <a:t>Pressure</a:t>
            </a:r>
            <a:r>
              <a:rPr lang="en-US" altLang="en-US">
                <a:latin typeface="Arial" panose="020B0604020202020204" pitchFamily="34" charset="0"/>
              </a:rPr>
              <a:t> (due to decreased volume): increase in pressure favors side with fewer molecules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28600" y="1447800"/>
            <a:ext cx="8610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u="sng" dirty="0">
                <a:latin typeface="Arial" charset="0"/>
              </a:rPr>
              <a:t>Amounts of products and reactants</a:t>
            </a:r>
            <a:r>
              <a:rPr lang="en-US" sz="3200" dirty="0">
                <a:latin typeface="Arial" charset="0"/>
              </a:rPr>
              <a:t>: equilibrium shifts to compensate</a:t>
            </a: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sym typeface="Symbol" pitchFamily="18" charset="2"/>
              </a:rPr>
              <a:t>+N</a:t>
            </a:r>
            <a:r>
              <a:rPr lang="en-US" sz="3200" baseline="-25000" dirty="0">
                <a:latin typeface="Arial" charset="0"/>
                <a:sym typeface="Symbol" pitchFamily="18" charset="2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  <a:defRPr/>
            </a:pPr>
            <a:r>
              <a:rPr lang="en-US" sz="3200" dirty="0">
                <a:latin typeface="Arial" charset="0"/>
                <a:sym typeface="Symbol" pitchFamily="18" charset="2"/>
              </a:rPr>
              <a:t></a:t>
            </a:r>
            <a:r>
              <a:rPr lang="en-US" sz="3200" dirty="0">
                <a:latin typeface="Arial" charset="0"/>
              </a:rPr>
              <a:t> H</a:t>
            </a:r>
            <a:r>
              <a:rPr lang="en-US" sz="3200" baseline="-25000" dirty="0">
                <a:latin typeface="Arial" charset="0"/>
              </a:rPr>
              <a:t>2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228600" y="37338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>
                <a:latin typeface="Arial" panose="020B0604020202020204" pitchFamily="34" charset="0"/>
              </a:rPr>
              <a:t>Temperature</a:t>
            </a:r>
            <a:r>
              <a:rPr lang="en-US" altLang="en-US">
                <a:latin typeface="Arial" panose="020B0604020202020204" pitchFamily="34" charset="0"/>
              </a:rPr>
              <a:t>: equilibrium shifts to compensate:</a:t>
            </a:r>
          </a:p>
          <a:p>
            <a:pPr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 Heat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228600" y="6019800"/>
            <a:ext cx="876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u="sng">
                <a:latin typeface="Arial" panose="020B0604020202020204" pitchFamily="34" charset="0"/>
              </a:rPr>
              <a:t>Catalysts</a:t>
            </a:r>
            <a:r>
              <a:rPr lang="en-US" altLang="en-US">
                <a:latin typeface="Arial" panose="020B0604020202020204" pitchFamily="34" charset="0"/>
              </a:rPr>
              <a:t>: does not influence reaction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7239000" y="2468563"/>
            <a:ext cx="1830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shift right</a:t>
            </a:r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7239000" y="31242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shift left</a:t>
            </a:r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7239000" y="42672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shift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utoUpdateAnimBg="0"/>
      <p:bldP spid="68619" grpId="0" autoUpdateAnimBg="0"/>
      <p:bldP spid="68620" grpId="0" autoUpdateAnimBg="0"/>
      <p:bldP spid="68621" grpId="0" autoUpdateAnimBg="0"/>
      <p:bldP spid="68623" grpId="0" autoUpdateAnimBg="0"/>
      <p:bldP spid="68624" grpId="0" autoUpdateAnimBg="0"/>
      <p:bldP spid="68613" grpId="0" autoUpdateAnimBg="0"/>
      <p:bldP spid="68614" grpId="0" autoUpdateAnimBg="0"/>
      <p:bldP spid="68615" grpId="0" autoUpdateAnimBg="0"/>
      <p:bldP spid="68611" grpId="0" build="p" autoUpdateAnimBg="0"/>
      <p:bldP spid="68612" grpId="0" build="p" autoUpdateAnimBg="0"/>
      <p:bldP spid="68616" grpId="0" autoUpdateAnimBg="0"/>
      <p:bldP spid="68617" grpId="0" build="p" autoUpdateAnimBg="0"/>
      <p:bldP spid="68618" grpId="0" build="p" autoUpdateAnimBg="0"/>
      <p:bldP spid="68625" grpId="0" autoUpdateAnimBg="0"/>
      <p:bldP spid="68626" grpId="0" autoUpdateAnimBg="0"/>
      <p:bldP spid="686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Le Châtelier and the equilibrium law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[C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5</a:t>
            </a:r>
            <a:r>
              <a:rPr lang="en-US" altLang="en-US">
                <a:latin typeface="Arial" panose="020B0604020202020204" pitchFamily="34" charset="0"/>
              </a:rPr>
              <a:t>OH]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914400" y="281940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[C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>
                <a:latin typeface="Arial" panose="020B0604020202020204" pitchFamily="34" charset="0"/>
              </a:rPr>
              <a:t>]</a:t>
            </a:r>
            <a:r>
              <a:rPr lang="en-US" altLang="en-US" baseline="30000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[H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O]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76600" y="2286000"/>
            <a:ext cx="4572000" cy="1158875"/>
            <a:chOff x="2160" y="1459"/>
            <a:chExt cx="2880" cy="730"/>
          </a:xfrm>
        </p:grpSpPr>
        <p:sp>
          <p:nvSpPr>
            <p:cNvPr id="8206" name="Text Box 6"/>
            <p:cNvSpPr txBox="1">
              <a:spLocks noChangeArrowheads="1"/>
            </p:cNvSpPr>
            <p:nvPr/>
          </p:nvSpPr>
          <p:spPr bwMode="auto">
            <a:xfrm>
              <a:off x="3504" y="1459"/>
              <a:ext cx="10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[0.150]</a:t>
              </a:r>
            </a:p>
          </p:txBody>
        </p:sp>
        <p:sp>
          <p:nvSpPr>
            <p:cNvPr id="8207" name="Line 7"/>
            <p:cNvSpPr>
              <a:spLocks noChangeShapeType="1"/>
            </p:cNvSpPr>
            <p:nvPr/>
          </p:nvSpPr>
          <p:spPr bwMode="auto">
            <a:xfrm>
              <a:off x="3120" y="1824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Text Box 8"/>
            <p:cNvSpPr txBox="1">
              <a:spLocks noChangeArrowheads="1"/>
            </p:cNvSpPr>
            <p:nvPr/>
          </p:nvSpPr>
          <p:spPr bwMode="auto">
            <a:xfrm>
              <a:off x="2160" y="1651"/>
              <a:ext cx="10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, 300 =</a:t>
              </a:r>
            </a:p>
          </p:txBody>
        </p:sp>
        <p:sp>
          <p:nvSpPr>
            <p:cNvPr id="8209" name="Text Box 9"/>
            <p:cNvSpPr txBox="1">
              <a:spLocks noChangeArrowheads="1"/>
            </p:cNvSpPr>
            <p:nvPr/>
          </p:nvSpPr>
          <p:spPr bwMode="auto">
            <a:xfrm>
              <a:off x="2928" y="1824"/>
              <a:ext cx="21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[0.0222]</a:t>
              </a:r>
              <a:r>
                <a:rPr lang="en-US" altLang="en-US" baseline="30000">
                  <a:latin typeface="Arial" panose="020B0604020202020204" pitchFamily="34" charset="0"/>
                </a:rPr>
                <a:t> </a:t>
              </a:r>
              <a:r>
                <a:rPr lang="en-US" altLang="en-US">
                  <a:latin typeface="Arial" panose="020B0604020202020204" pitchFamily="34" charset="0"/>
                </a:rPr>
                <a:t>[0.0225]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2438400"/>
            <a:ext cx="3200400" cy="641350"/>
            <a:chOff x="672" y="1200"/>
            <a:chExt cx="2016" cy="404"/>
          </a:xfrm>
        </p:grpSpPr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152400" y="609600"/>
            <a:ext cx="8839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The response to changes in an equilibrium can be explained via the equilibrium law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Consider    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>
                <a:latin typeface="Arial" panose="020B0604020202020204" pitchFamily="34" charset="0"/>
              </a:rPr>
              <a:t>(g) + 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C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OH(g)</a:t>
            </a:r>
            <a:endParaRPr lang="en-US" altLang="en-US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52400" y="3429000"/>
            <a:ext cx="8839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What happens if 1 mol 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5</a:t>
            </a:r>
            <a:r>
              <a:rPr lang="en-US" altLang="en-US">
                <a:latin typeface="Arial" panose="020B0604020202020204" pitchFamily="34" charset="0"/>
              </a:rPr>
              <a:t>OH is added?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Now mass action expression = 2300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Recall Kc does not change (for a given temp)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To reestablish equilibrium we must reduce 2300 to 300 (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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top,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bottom = shift left)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The equilibrium law explains Le chatelier’s principle (compensating for stresses)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010400" y="1981200"/>
            <a:ext cx="2438400" cy="1066800"/>
            <a:chOff x="3696" y="432"/>
            <a:chExt cx="2064" cy="672"/>
          </a:xfrm>
        </p:grpSpPr>
        <p:sp>
          <p:nvSpPr>
            <p:cNvPr id="8202" name="Text Box 16"/>
            <p:cNvSpPr txBox="1">
              <a:spLocks noChangeArrowheads="1"/>
            </p:cNvSpPr>
            <p:nvPr/>
          </p:nvSpPr>
          <p:spPr bwMode="auto">
            <a:xfrm>
              <a:off x="4224" y="432"/>
              <a:ext cx="153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Sample values</a:t>
              </a:r>
            </a:p>
          </p:txBody>
        </p:sp>
        <p:sp>
          <p:nvSpPr>
            <p:cNvPr id="8203" name="Line 17"/>
            <p:cNvSpPr>
              <a:spLocks noChangeShapeType="1"/>
            </p:cNvSpPr>
            <p:nvPr/>
          </p:nvSpPr>
          <p:spPr bwMode="auto">
            <a:xfrm flipH="1">
              <a:off x="3696" y="624"/>
              <a:ext cx="52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8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  <p:bldP spid="58381" grpId="0" build="p" autoUpdateAnimBg="0"/>
      <p:bldP spid="5838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Pressure and equilibrium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600200" y="2498725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[C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5</a:t>
            </a:r>
            <a:r>
              <a:rPr lang="en-US" altLang="en-US">
                <a:latin typeface="Arial" panose="020B0604020202020204" pitchFamily="34" charset="0"/>
              </a:rPr>
              <a:t>OH]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1371600" y="3184525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[C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>
                <a:latin typeface="Arial" panose="020B0604020202020204" pitchFamily="34" charset="0"/>
              </a:rPr>
              <a:t>]</a:t>
            </a:r>
            <a:r>
              <a:rPr lang="en-US" altLang="en-US" baseline="30000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[H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O]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733800" y="2651125"/>
            <a:ext cx="4572000" cy="1158875"/>
            <a:chOff x="2160" y="1459"/>
            <a:chExt cx="2880" cy="730"/>
          </a:xfrm>
        </p:grpSpPr>
        <p:sp>
          <p:nvSpPr>
            <p:cNvPr id="9227" name="Text Box 19"/>
            <p:cNvSpPr txBox="1">
              <a:spLocks noChangeArrowheads="1"/>
            </p:cNvSpPr>
            <p:nvPr/>
          </p:nvSpPr>
          <p:spPr bwMode="auto">
            <a:xfrm>
              <a:off x="3504" y="1459"/>
              <a:ext cx="10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[0.150]</a:t>
              </a:r>
            </a:p>
          </p:txBody>
        </p:sp>
        <p:sp>
          <p:nvSpPr>
            <p:cNvPr id="9228" name="Line 20"/>
            <p:cNvSpPr>
              <a:spLocks noChangeShapeType="1"/>
            </p:cNvSpPr>
            <p:nvPr/>
          </p:nvSpPr>
          <p:spPr bwMode="auto">
            <a:xfrm>
              <a:off x="3120" y="1824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21"/>
            <p:cNvSpPr txBox="1">
              <a:spLocks noChangeArrowheads="1"/>
            </p:cNvSpPr>
            <p:nvPr/>
          </p:nvSpPr>
          <p:spPr bwMode="auto">
            <a:xfrm>
              <a:off x="2160" y="1651"/>
              <a:ext cx="10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, 300 =</a:t>
              </a:r>
            </a:p>
          </p:txBody>
        </p:sp>
        <p:sp>
          <p:nvSpPr>
            <p:cNvPr id="9230" name="Text Box 22"/>
            <p:cNvSpPr txBox="1">
              <a:spLocks noChangeArrowheads="1"/>
            </p:cNvSpPr>
            <p:nvPr/>
          </p:nvSpPr>
          <p:spPr bwMode="auto">
            <a:xfrm>
              <a:off x="2928" y="1824"/>
              <a:ext cx="21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[0.0222]</a:t>
              </a:r>
              <a:r>
                <a:rPr lang="en-US" altLang="en-US" baseline="30000">
                  <a:latin typeface="Arial" panose="020B0604020202020204" pitchFamily="34" charset="0"/>
                </a:rPr>
                <a:t> </a:t>
              </a:r>
              <a:r>
                <a:rPr lang="en-US" altLang="en-US">
                  <a:latin typeface="Arial" panose="020B0604020202020204" pitchFamily="34" charset="0"/>
                </a:rPr>
                <a:t>[0.0225]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57200" y="2803525"/>
            <a:ext cx="3200400" cy="641350"/>
            <a:chOff x="672" y="1200"/>
            <a:chExt cx="2016" cy="404"/>
          </a:xfrm>
        </p:grpSpPr>
        <p:sp>
          <p:nvSpPr>
            <p:cNvPr id="9225" name="Line 24"/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Text Box 25"/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152400" y="609600"/>
            <a:ext cx="8839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Pressure will increase if: 1)volume decreases, 2) a (unrelated/inert) gas is added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Only the first will cause a shift in equilibrium…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		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>
                <a:latin typeface="Arial" panose="020B0604020202020204" pitchFamily="34" charset="0"/>
              </a:rPr>
              <a:t>(g) + 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C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OH(g)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152400" y="3886200"/>
            <a:ext cx="8839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If volume is reduced, for example, by half, we will have [0.300]/[0.0444][0.0450] = 150</a:t>
            </a:r>
            <a:endParaRPr lang="en-US" altLang="en-US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To get back to 300, we must have a shift to the right (fewest number of particles)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However, if pressure is increased by adding an unrelated gas [ ]s do not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 autoUpdateAnimBg="0"/>
      <p:bldP spid="57361" grpId="0" autoUpdateAnimBg="0"/>
      <p:bldP spid="57371" grpId="0" build="p" autoUpdateAnimBg="0"/>
      <p:bldP spid="5737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719138" y="152400"/>
            <a:ext cx="7772400" cy="4572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Temperature and equilibrium</a:t>
            </a:r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182563" y="9906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Temperature is the ONLY shift that will CHANGE equilibrium.  </a:t>
            </a:r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188913" y="2514600"/>
            <a:ext cx="8839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Since equilibrium is based on concentration (MOLARITY) and temperature has a direct effect on volume, equilibrium will change.  </a:t>
            </a:r>
            <a:endParaRPr lang="en-US" altLang="en-US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1" grpId="0" build="p" autoUpdateAnimBg="0"/>
      <p:bldP spid="5737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Catalysts, Le Châtelier questions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152400" y="685800"/>
            <a:ext cx="8839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The last factor to consider is the addition of a catalyst: this does not affect an equilibrium</a:t>
            </a:r>
          </a:p>
          <a:p>
            <a:pPr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A catalyst speeds both forward and reverse reactions (by lowering the activation energy)</a:t>
            </a:r>
          </a:p>
          <a:p>
            <a:pPr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It allows us to get to equilibrium faster, but it does not alter equilibrium concentrations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Q- predict the colour of the “NO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tubes” if they are heated and/or cooled (the reaction is endothermic when written as): 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	N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 baseline="-25000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(colourless)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2NO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(brown)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Q- 14.24-.27, .29 (p. 589), refer to 14.7 (561-5)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Q-for fig 14.4 (562) what happens if N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is 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04800"/>
          </a:xfrm>
        </p:spPr>
        <p:txBody>
          <a:bodyPr/>
          <a:lstStyle/>
          <a:p>
            <a:r>
              <a:rPr lang="en-US" altLang="en-US" sz="4000" smtClean="0">
                <a:latin typeface="Arial" panose="020B0604020202020204" pitchFamily="34" charset="0"/>
              </a:rPr>
              <a:t>Answers</a:t>
            </a:r>
          </a:p>
        </p:txBody>
      </p:sp>
      <p:sp>
        <p:nvSpPr>
          <p:cNvPr id="61443" name="Rectangle 1027"/>
          <p:cNvSpPr>
            <a:spLocks noChangeArrowheads="1"/>
          </p:cNvSpPr>
          <p:nvPr/>
        </p:nvSpPr>
        <p:spPr bwMode="auto">
          <a:xfrm>
            <a:off x="152400" y="457200"/>
            <a:ext cx="8839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 baseline="-25000">
                <a:latin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(colourless) + heat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2NO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(brown)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Increasing temp causes shift to right (brown)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Cooling causes shift to left (colourless)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14.24 -When an equilibrium is disturbed, the system shifts to re-establish equilibrium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14.25 - shift to a) right(r), b) left(l), c) r, d) l, e) 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14.26 -a)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>
                <a:latin typeface="Arial" panose="020B0604020202020204" pitchFamily="34" charset="0"/>
              </a:rPr>
              <a:t>-r, b)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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en-US">
                <a:latin typeface="Arial" panose="020B0604020202020204" pitchFamily="34" charset="0"/>
              </a:rPr>
              <a:t>l, c)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-</a:t>
            </a:r>
            <a:r>
              <a:rPr lang="en-US" altLang="en-US">
                <a:latin typeface="Arial" panose="020B0604020202020204" pitchFamily="34" charset="0"/>
              </a:rPr>
              <a:t>r), d) no change, e) </a:t>
            </a:r>
            <a:r>
              <a:rPr lang="en-US" altLang="en-US" b="1">
                <a:latin typeface="Arial" panose="020B0604020202020204" pitchFamily="34" charset="0"/>
                <a:sym typeface="Symbol" panose="05050102010706020507" pitchFamily="18" charset="2"/>
              </a:rPr>
              <a:t></a:t>
            </a:r>
            <a:r>
              <a:rPr lang="en-US" altLang="en-US">
                <a:latin typeface="Arial" panose="020B0604020202020204" pitchFamily="34" charset="0"/>
              </a:rPr>
              <a:t>-l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14.27 - e) in both (only a change in temperature will cause a change in Kc). 14.29 - a) and 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will rise sharply then gradually decrease as more NH</a:t>
            </a:r>
            <a:r>
              <a:rPr lang="en-US" altLang="en-US" b="1" baseline="-25000">
                <a:latin typeface="Arial" panose="020B0604020202020204" pitchFamily="34" charset="0"/>
              </a:rPr>
              <a:t>3</a:t>
            </a:r>
            <a:r>
              <a:rPr lang="en-US" altLang="en-US">
                <a:latin typeface="Arial" panose="020B0604020202020204" pitchFamily="34" charset="0"/>
              </a:rPr>
              <a:t> is (gradually) produced.  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will decrease.  Final [ ]s of N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and NH</a:t>
            </a:r>
            <a:r>
              <a:rPr lang="en-US" altLang="en-US" b="1" baseline="-25000">
                <a:latin typeface="Arial" panose="020B0604020202020204" pitchFamily="34" charset="0"/>
              </a:rPr>
              <a:t>3</a:t>
            </a:r>
            <a:r>
              <a:rPr lang="en-US" altLang="en-US">
                <a:latin typeface="Arial" panose="020B0604020202020204" pitchFamily="34" charset="0"/>
              </a:rPr>
              <a:t> will be higher than before adding N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; 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will be lower.</a:t>
            </a: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7772400" y="6464300"/>
            <a:ext cx="1295400" cy="3175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000"/>
              <a:t>For more lessons, visit </a:t>
            </a:r>
            <a:r>
              <a:rPr lang="en-US" altLang="en-US" sz="1000">
                <a:hlinkClick r:id="rId2"/>
              </a:rPr>
              <a:t>www.chalkbored.com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624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Symbol</vt:lpstr>
      <vt:lpstr>Default Design</vt:lpstr>
      <vt:lpstr>Le Châtelier’s principle</vt:lpstr>
      <vt:lpstr>The significance of Kc values</vt:lpstr>
      <vt:lpstr>Stresses to equilibria</vt:lpstr>
      <vt:lpstr>Summary of Le Chatelier’s principle</vt:lpstr>
      <vt:lpstr>Le Châtelier and the equilibrium law</vt:lpstr>
      <vt:lpstr>Pressure and equilibrium</vt:lpstr>
      <vt:lpstr>Temperature and equilibrium</vt:lpstr>
      <vt:lpstr>Catalysts, Le Châtelier questions</vt:lpstr>
      <vt:lpstr>Answers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Chatelier's Principle PowerPoint - Kc, Equilibrium Shifts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GARCIA, XAVIER</cp:lastModifiedBy>
  <cp:revision>60</cp:revision>
  <cp:lastPrinted>1999-12-07T08:04:25Z</cp:lastPrinted>
  <dcterms:created xsi:type="dcterms:W3CDTF">1999-05-11T02:11:24Z</dcterms:created>
  <dcterms:modified xsi:type="dcterms:W3CDTF">2018-03-19T16:05:53Z</dcterms:modified>
</cp:coreProperties>
</file>