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30" r:id="rId2"/>
    <p:sldId id="336" r:id="rId3"/>
    <p:sldId id="331" r:id="rId4"/>
    <p:sldId id="332" r:id="rId5"/>
    <p:sldId id="333" r:id="rId6"/>
    <p:sldId id="334" r:id="rId7"/>
    <p:sldId id="335" r:id="rId8"/>
    <p:sldId id="342" r:id="rId9"/>
    <p:sldId id="343" r:id="rId10"/>
    <p:sldId id="344" r:id="rId11"/>
    <p:sldId id="340" r:id="rId12"/>
    <p:sldId id="341" r:id="rId13"/>
    <p:sldId id="292" r:id="rId14"/>
    <p:sldId id="320" r:id="rId15"/>
    <p:sldId id="293" r:id="rId16"/>
    <p:sldId id="294" r:id="rId17"/>
    <p:sldId id="307" r:id="rId18"/>
    <p:sldId id="337" r:id="rId19"/>
    <p:sldId id="338" r:id="rId20"/>
    <p:sldId id="295" r:id="rId21"/>
    <p:sldId id="297" r:id="rId22"/>
    <p:sldId id="309" r:id="rId23"/>
    <p:sldId id="298" r:id="rId24"/>
    <p:sldId id="321" r:id="rId25"/>
    <p:sldId id="339" r:id="rId26"/>
    <p:sldId id="345" r:id="rId27"/>
    <p:sldId id="324" r:id="rId28"/>
    <p:sldId id="325" r:id="rId29"/>
    <p:sldId id="326" r:id="rId30"/>
    <p:sldId id="373" r:id="rId31"/>
    <p:sldId id="374" r:id="rId32"/>
    <p:sldId id="375" r:id="rId33"/>
    <p:sldId id="376" r:id="rId34"/>
    <p:sldId id="377" r:id="rId35"/>
    <p:sldId id="378" r:id="rId36"/>
    <p:sldId id="329" r:id="rId37"/>
  </p:sldIdLst>
  <p:sldSz cx="9144000" cy="6858000" type="screen4x3"/>
  <p:notesSz cx="7019925" cy="9305925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CCCCFF"/>
    <a:srgbClr val="CC99FF"/>
    <a:srgbClr val="DFC0FF"/>
    <a:srgbClr val="90DBFF"/>
    <a:srgbClr val="66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29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22" tIns="46511" rIns="93022" bIns="46511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957" y="0"/>
            <a:ext cx="3041968" cy="4629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22" tIns="46511" rIns="93022" bIns="46511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3502"/>
            <a:ext cx="3041968" cy="4629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22" tIns="46511" rIns="93022" bIns="46511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57" y="8873502"/>
            <a:ext cx="3041968" cy="4629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22" tIns="46511" rIns="93022" bIns="46511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C0E31A27-2063-4286-8F38-32EF014BA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06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07843" cy="4533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03" tIns="45701" rIns="91403" bIns="45701" numCol="1" anchor="t" anchorCtr="0" compatLnSpc="1">
            <a:prstTxWarp prst="textNoShape">
              <a:avLst/>
            </a:prstTxWarp>
          </a:bodyPr>
          <a:lstStyle>
            <a:lvl1pPr defTabSz="914069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4588" y="677863"/>
            <a:ext cx="4732337" cy="3548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240" y="4451220"/>
            <a:ext cx="5167445" cy="4150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03" tIns="45701" rIns="91403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012083" y="1"/>
            <a:ext cx="3007842" cy="4533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03" tIns="45701" rIns="91403" bIns="45701" numCol="1" anchor="t" anchorCtr="0" compatLnSpc="1">
            <a:prstTxWarp prst="textNoShape">
              <a:avLst/>
            </a:prstTxWarp>
          </a:bodyPr>
          <a:lstStyle>
            <a:lvl1pPr algn="r" defTabSz="914069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8492"/>
            <a:ext cx="3007843" cy="451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03" tIns="45701" rIns="91403" bIns="45701" numCol="1" anchor="b" anchorCtr="0" compatLnSpc="1">
            <a:prstTxWarp prst="textNoShape">
              <a:avLst/>
            </a:prstTxWarp>
          </a:bodyPr>
          <a:lstStyle>
            <a:lvl1pPr defTabSz="914069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2083" y="8828492"/>
            <a:ext cx="3007842" cy="451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03" tIns="45701" rIns="91403" bIns="45701" numCol="1" anchor="b" anchorCtr="0" compatLnSpc="1">
            <a:prstTxWarp prst="textNoShape">
              <a:avLst/>
            </a:prstTxWarp>
          </a:bodyPr>
          <a:lstStyle>
            <a:lvl1pPr algn="r" defTabSz="914069">
              <a:defRPr kumimoji="0" sz="1200">
                <a:latin typeface="Times New Roman" pitchFamily="18" charset="0"/>
              </a:defRPr>
            </a:lvl1pPr>
          </a:lstStyle>
          <a:p>
            <a:fld id="{1D10B146-D4B1-49B1-BB0B-B9DCC0E228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2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667000"/>
            <a:ext cx="6400800" cy="3276600"/>
          </a:xfrm>
        </p:spPr>
        <p:txBody>
          <a:bodyPr anchor="ctr"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 rot="20940000">
            <a:off x="1828800" y="304800"/>
            <a:ext cx="457200" cy="457200"/>
          </a:xfrm>
          <a:prstGeom prst="star5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2609850" y="171450"/>
            <a:ext cx="419100" cy="419100"/>
          </a:xfrm>
          <a:prstGeom prst="star5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 rot="20940000">
            <a:off x="1752600" y="228600"/>
            <a:ext cx="457200" cy="457200"/>
          </a:xfrm>
          <a:prstGeom prst="star5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2533650" y="19050"/>
            <a:ext cx="419100" cy="419100"/>
          </a:xfrm>
          <a:prstGeom prst="star5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3099" name="Group 27"/>
          <p:cNvGrpSpPr>
            <a:grpSpLocks/>
          </p:cNvGrpSpPr>
          <p:nvPr/>
        </p:nvGrpSpPr>
        <p:grpSpPr bwMode="auto">
          <a:xfrm>
            <a:off x="7010400" y="5562600"/>
            <a:ext cx="2033588" cy="1219200"/>
            <a:chOff x="4368" y="3264"/>
            <a:chExt cx="1281" cy="768"/>
          </a:xfrm>
        </p:grpSpPr>
        <p:sp>
          <p:nvSpPr>
            <p:cNvPr id="3100" name="AutoShape 28"/>
            <p:cNvSpPr>
              <a:spLocks noChangeArrowheads="1"/>
            </p:cNvSpPr>
            <p:nvPr/>
          </p:nvSpPr>
          <p:spPr bwMode="auto">
            <a:xfrm rot="20940000">
              <a:off x="4368" y="3681"/>
              <a:ext cx="288" cy="288"/>
            </a:xfrm>
            <a:prstGeom prst="star5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>
              <a:off x="4845" y="3324"/>
              <a:ext cx="264" cy="264"/>
            </a:xfrm>
            <a:prstGeom prst="star5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 rot="1320000">
              <a:off x="5217" y="3264"/>
              <a:ext cx="384" cy="384"/>
            </a:xfrm>
            <a:prstGeom prst="star5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103" name="AutoShape 31"/>
            <p:cNvSpPr>
              <a:spLocks noChangeArrowheads="1"/>
            </p:cNvSpPr>
            <p:nvPr/>
          </p:nvSpPr>
          <p:spPr bwMode="auto">
            <a:xfrm rot="20940000">
              <a:off x="4449" y="3744"/>
              <a:ext cx="288" cy="288"/>
            </a:xfrm>
            <a:prstGeom prst="star5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104" name="AutoShape 32"/>
            <p:cNvSpPr>
              <a:spLocks noChangeArrowheads="1"/>
            </p:cNvSpPr>
            <p:nvPr/>
          </p:nvSpPr>
          <p:spPr bwMode="auto">
            <a:xfrm>
              <a:off x="4893" y="3372"/>
              <a:ext cx="264" cy="264"/>
            </a:xfrm>
            <a:prstGeom prst="star5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105" name="AutoShape 33"/>
            <p:cNvSpPr>
              <a:spLocks noChangeArrowheads="1"/>
            </p:cNvSpPr>
            <p:nvPr/>
          </p:nvSpPr>
          <p:spPr bwMode="auto">
            <a:xfrm rot="1320000">
              <a:off x="5265" y="3360"/>
              <a:ext cx="384" cy="384"/>
            </a:xfrm>
            <a:prstGeom prst="star5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3106" name="AutoShape 34"/>
          <p:cNvSpPr>
            <a:spLocks noChangeArrowheads="1"/>
          </p:cNvSpPr>
          <p:nvPr/>
        </p:nvSpPr>
        <p:spPr bwMode="auto">
          <a:xfrm rot="1320000">
            <a:off x="184150" y="244475"/>
            <a:ext cx="882650" cy="882650"/>
          </a:xfrm>
          <a:prstGeom prst="star5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304800" y="2133600"/>
            <a:ext cx="8305800" cy="381000"/>
            <a:chOff x="240" y="768"/>
            <a:chExt cx="5232" cy="240"/>
          </a:xfrm>
        </p:grpSpPr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384" y="912"/>
              <a:ext cx="5088" cy="9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240" y="768"/>
              <a:ext cx="5088" cy="9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10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C. Johannesson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C. Johannesson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C. Johannesson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C. Johannesson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C. Johannesson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C. Johannesson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C. Johannesson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C. Johannesson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C. Johannesson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C. Johannesson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C. Johannesson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51" name="Group 27"/>
          <p:cNvGrpSpPr>
            <a:grpSpLocks/>
          </p:cNvGrpSpPr>
          <p:nvPr/>
        </p:nvGrpSpPr>
        <p:grpSpPr bwMode="auto">
          <a:xfrm>
            <a:off x="381000" y="990600"/>
            <a:ext cx="8305800" cy="381000"/>
            <a:chOff x="240" y="768"/>
            <a:chExt cx="5232" cy="240"/>
          </a:xfrm>
        </p:grpSpPr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84" y="912"/>
              <a:ext cx="5088" cy="9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240" y="768"/>
              <a:ext cx="5088" cy="9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3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r>
              <a:rPr lang="en-US"/>
              <a:t>C. Johannesson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itchFamily="18" charset="2"/>
        <a:buChar char="ö"/>
        <a:defRPr kumimoji="1" sz="3400" b="1">
          <a:solidFill>
            <a:schemeClr val="tx1"/>
          </a:solidFill>
          <a:latin typeface="+mn-lt"/>
          <a:ea typeface="+mn-ea"/>
          <a:cs typeface="+mn-cs"/>
        </a:defRPr>
      </a:lvl1pPr>
      <a:lvl2pPr marL="912813" indent="-341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w"/>
        <a:defRPr kumimoji="1" sz="3400">
          <a:solidFill>
            <a:schemeClr val="tx1"/>
          </a:solidFill>
          <a:latin typeface="+mn-lt"/>
        </a:defRPr>
      </a:lvl2pPr>
      <a:lvl3pPr marL="1317625" indent="-2905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Ø"/>
        <a:defRPr kumimoji="1" sz="3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3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3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3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3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3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3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648" y="1519707"/>
            <a:ext cx="8001000" cy="3049074"/>
          </a:xfrm>
          <a:noFill/>
          <a:ln/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Comic Sans MS" pitchFamily="66" charset="0"/>
              </a:rPr>
              <a:t>UNIT 1– </a:t>
            </a:r>
            <a:br>
              <a:rPr lang="en-US" sz="4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13800" dirty="0" smtClean="0">
                <a:solidFill>
                  <a:srgbClr val="FFFF00"/>
                </a:solidFill>
                <a:latin typeface="Arial Black" pitchFamily="34" charset="0"/>
              </a:rPr>
              <a:t>Matter</a:t>
            </a:r>
            <a:endParaRPr lang="en-US" sz="4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Fluids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00765"/>
            <a:ext cx="8427076" cy="5267459"/>
          </a:xfrm>
        </p:spPr>
        <p:txBody>
          <a:bodyPr/>
          <a:lstStyle/>
          <a:p>
            <a:r>
              <a:rPr lang="en-US" dirty="0" smtClean="0"/>
              <a:t>What 3 properties allow an object to be “buoyant”?</a:t>
            </a:r>
          </a:p>
          <a:p>
            <a:pPr marL="990600" lvl="1" indent="-533400" eaLnBrk="1" hangingPunct="1"/>
            <a:r>
              <a:rPr lang="en-US" sz="3200" dirty="0" smtClean="0"/>
              <a:t>The buoyant force exerted upward on the object is </a:t>
            </a:r>
            <a:r>
              <a:rPr lang="en-US" sz="3200" b="1" u="sng" dirty="0" smtClean="0"/>
              <a:t>greater</a:t>
            </a:r>
            <a:r>
              <a:rPr lang="en-US" sz="3200" dirty="0" smtClean="0"/>
              <a:t> than the force downward of the object’s weight.</a:t>
            </a:r>
          </a:p>
          <a:p>
            <a:pPr marL="990600" lvl="1" indent="-533400" eaLnBrk="1" hangingPunct="1"/>
            <a:r>
              <a:rPr lang="en-US" sz="3200" dirty="0" smtClean="0"/>
              <a:t>The </a:t>
            </a:r>
            <a:r>
              <a:rPr lang="en-US" sz="3200" b="1" u="sng" dirty="0" smtClean="0"/>
              <a:t>density</a:t>
            </a:r>
            <a:r>
              <a:rPr lang="en-US" sz="3200" dirty="0" smtClean="0"/>
              <a:t> of the object is less than the </a:t>
            </a:r>
            <a:r>
              <a:rPr lang="en-US" sz="3200" b="1" u="sng" dirty="0" smtClean="0"/>
              <a:t>density</a:t>
            </a:r>
            <a:r>
              <a:rPr lang="en-US" sz="3200" dirty="0" smtClean="0"/>
              <a:t> of the fluid.</a:t>
            </a:r>
          </a:p>
          <a:p>
            <a:pPr marL="990600" lvl="1" indent="-533400" eaLnBrk="1" hangingPunct="1"/>
            <a:r>
              <a:rPr lang="en-US" sz="3200" dirty="0" smtClean="0"/>
              <a:t>The weight of the water displaced by the object is </a:t>
            </a:r>
            <a:r>
              <a:rPr lang="en-US" sz="3200" b="1" u="sng" dirty="0" smtClean="0"/>
              <a:t>greater</a:t>
            </a:r>
            <a:r>
              <a:rPr lang="en-US" sz="3200" dirty="0" smtClean="0"/>
              <a:t> than the </a:t>
            </a:r>
            <a:r>
              <a:rPr lang="en-US" sz="3200" b="1" u="sng" dirty="0" smtClean="0"/>
              <a:t>weight</a:t>
            </a:r>
            <a:r>
              <a:rPr lang="en-US" sz="3200" dirty="0" smtClean="0"/>
              <a:t> of the object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66668" y="1628819"/>
          <a:ext cx="8100816" cy="442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204"/>
                <a:gridCol w="2025204"/>
                <a:gridCol w="2025204"/>
                <a:gridCol w="2025204"/>
              </a:tblGrid>
              <a:tr h="10628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Type of Matter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Kinetic</a:t>
                      </a:r>
                      <a:r>
                        <a:rPr lang="en-US" sz="2400" baseline="0" dirty="0" smtClean="0"/>
                        <a:t> energy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Shape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Volume</a:t>
                      </a:r>
                      <a:endParaRPr lang="en-US" sz="2400" dirty="0"/>
                    </a:p>
                  </a:txBody>
                  <a:tcPr/>
                </a:tc>
              </a:tr>
              <a:tr h="8102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Solid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8102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Liquid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8102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8102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Plasma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60609"/>
            <a:ext cx="8989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States of Matter…Test YOUR knowledge!  </a:t>
            </a:r>
            <a:r>
              <a:rPr lang="en-US" sz="3200" b="1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66668" y="1628819"/>
          <a:ext cx="8190968" cy="4805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742"/>
                <a:gridCol w="2047742"/>
                <a:gridCol w="2047742"/>
                <a:gridCol w="2047742"/>
              </a:tblGrid>
              <a:tr h="895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Type of Matter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Kinetic</a:t>
                      </a:r>
                      <a:r>
                        <a:rPr lang="en-US" sz="2400" baseline="0" dirty="0" smtClean="0"/>
                        <a:t> energy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Shape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Volume</a:t>
                      </a:r>
                      <a:endParaRPr lang="en-US" sz="2400" dirty="0"/>
                    </a:p>
                  </a:txBody>
                  <a:tcPr/>
                </a:tc>
              </a:tr>
              <a:tr h="5989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Solid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Very low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Definite/fixed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Definite/fixed</a:t>
                      </a:r>
                      <a:endParaRPr lang="en-US" sz="2000" dirty="0"/>
                    </a:p>
                  </a:txBody>
                  <a:tcPr/>
                </a:tc>
              </a:tr>
              <a:tr h="5989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Liquid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Indefinite/</a:t>
                      </a:r>
                    </a:p>
                    <a:p>
                      <a:pPr algn="ctr"/>
                      <a:r>
                        <a:rPr lang="en-US" sz="2000" dirty="0" smtClean="0"/>
                        <a:t>not fixed/</a:t>
                      </a:r>
                    </a:p>
                    <a:p>
                      <a:pPr algn="ctr"/>
                      <a:r>
                        <a:rPr lang="en-US" sz="2000" dirty="0" smtClean="0"/>
                        <a:t>variable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Definite/fixed</a:t>
                      </a:r>
                      <a:endParaRPr lang="en-US" sz="2000" dirty="0"/>
                    </a:p>
                  </a:txBody>
                  <a:tcPr/>
                </a:tc>
              </a:tr>
              <a:tr h="5989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Indefinite/</a:t>
                      </a:r>
                    </a:p>
                    <a:p>
                      <a:pPr algn="ctr"/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fixed/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variable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Indefinite/</a:t>
                      </a:r>
                    </a:p>
                    <a:p>
                      <a:pPr algn="ctr"/>
                      <a:r>
                        <a:rPr lang="en-US" sz="2000" dirty="0" smtClean="0"/>
                        <a:t>Not fixed/</a:t>
                      </a:r>
                    </a:p>
                    <a:p>
                      <a:pPr algn="ctr"/>
                      <a:r>
                        <a:rPr lang="en-US" sz="2000" dirty="0" smtClean="0"/>
                        <a:t>variable</a:t>
                      </a:r>
                      <a:endParaRPr lang="en-US" sz="2000" dirty="0"/>
                    </a:p>
                  </a:txBody>
                  <a:tcPr/>
                </a:tc>
              </a:tr>
              <a:tr h="5989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Plasma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Very high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Indefinite/ </a:t>
                      </a:r>
                    </a:p>
                    <a:p>
                      <a:pPr algn="ctr"/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fixed/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variable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Indefinite/ </a:t>
                      </a:r>
                    </a:p>
                    <a:p>
                      <a:pPr algn="ctr"/>
                      <a:r>
                        <a:rPr lang="en-US" sz="2000" dirty="0" smtClean="0"/>
                        <a:t>Not fixed/</a:t>
                      </a:r>
                    </a:p>
                    <a:p>
                      <a:pPr algn="ctr"/>
                      <a:r>
                        <a:rPr lang="en-US" sz="2000" dirty="0" smtClean="0"/>
                        <a:t>variable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60609"/>
            <a:ext cx="8989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States of Matter…Test YOUR knowledge!  </a:t>
            </a:r>
            <a:r>
              <a:rPr lang="en-US" sz="3200" b="1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C. Johannesson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</a:t>
            </a:r>
            <a:r>
              <a:rPr lang="en-US" dirty="0"/>
              <a:t>Flowchart</a:t>
            </a:r>
          </a:p>
        </p:txBody>
      </p:sp>
      <p:sp>
        <p:nvSpPr>
          <p:cNvPr id="86019" name="Text Box 3"/>
          <p:cNvSpPr txBox="1">
            <a:spLocks noChangeAspect="1" noChangeArrowheads="1"/>
          </p:cNvSpPr>
          <p:nvPr/>
        </p:nvSpPr>
        <p:spPr bwMode="auto">
          <a:xfrm>
            <a:off x="3490913" y="1787525"/>
            <a:ext cx="2151062" cy="609600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200"/>
              </a:spcBef>
            </a:pPr>
            <a:r>
              <a:rPr lang="en-US" sz="3600" b="1" noProof="1">
                <a:solidFill>
                  <a:schemeClr val="bg2"/>
                </a:solidFill>
              </a:rPr>
              <a:t>MATTER</a:t>
            </a:r>
            <a:endParaRPr lang="en-US" b="1" noProof="1">
              <a:solidFill>
                <a:schemeClr val="bg2"/>
              </a:solidFill>
            </a:endParaRPr>
          </a:p>
        </p:txBody>
      </p:sp>
      <p:sp>
        <p:nvSpPr>
          <p:cNvPr id="86020" name="Text Box 4">
            <a:hlinkClick r:id="rId2" action="ppaction://hlinksldjump"/>
          </p:cNvPr>
          <p:cNvSpPr txBox="1">
            <a:spLocks noChangeAspect="1" noChangeArrowheads="1"/>
          </p:cNvSpPr>
          <p:nvPr/>
        </p:nvSpPr>
        <p:spPr bwMode="auto">
          <a:xfrm>
            <a:off x="3327400" y="2744788"/>
            <a:ext cx="2489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noProof="1"/>
              <a:t>Can it be physically separated?</a:t>
            </a:r>
          </a:p>
        </p:txBody>
      </p:sp>
      <p:sp>
        <p:nvSpPr>
          <p:cNvPr id="86021" name="Line 5"/>
          <p:cNvSpPr>
            <a:spLocks noChangeAspect="1" noChangeShapeType="1"/>
          </p:cNvSpPr>
          <p:nvPr/>
        </p:nvSpPr>
        <p:spPr bwMode="auto">
          <a:xfrm>
            <a:off x="4572000" y="2397125"/>
            <a:ext cx="0" cy="373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2" name="Text Box 6"/>
          <p:cNvSpPr txBox="1">
            <a:spLocks noChangeAspect="1" noChangeArrowheads="1"/>
          </p:cNvSpPr>
          <p:nvPr/>
        </p:nvSpPr>
        <p:spPr bwMode="auto">
          <a:xfrm>
            <a:off x="155575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200"/>
              </a:spcBef>
            </a:pPr>
            <a:r>
              <a:rPr lang="en-US" sz="2000" b="1" noProof="1">
                <a:solidFill>
                  <a:schemeClr val="bg2"/>
                </a:solidFill>
              </a:rPr>
              <a:t>Homogeneous Mixture</a:t>
            </a:r>
          </a:p>
          <a:p>
            <a:pPr algn="ctr"/>
            <a:r>
              <a:rPr lang="en-US" sz="2000" b="1">
                <a:solidFill>
                  <a:schemeClr val="bg2"/>
                </a:solidFill>
              </a:rPr>
              <a:t>(solution)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6023" name="Text Box 7"/>
          <p:cNvSpPr txBox="1">
            <a:spLocks noChangeAspect="1" noChangeArrowheads="1"/>
          </p:cNvSpPr>
          <p:nvPr/>
        </p:nvSpPr>
        <p:spPr bwMode="auto">
          <a:xfrm>
            <a:off x="2395538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</a:pPr>
            <a:r>
              <a:rPr lang="en-US" sz="2000" b="1" noProof="1">
                <a:solidFill>
                  <a:schemeClr val="bg2"/>
                </a:solidFill>
              </a:rPr>
              <a:t>Heterogeneous Mixture</a:t>
            </a:r>
            <a:endParaRPr lang="en-US" sz="2000" b="1" noProof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86024" name="Text Box 8"/>
          <p:cNvSpPr txBox="1">
            <a:spLocks noChangeAspect="1" noChangeArrowheads="1"/>
          </p:cNvSpPr>
          <p:nvPr/>
        </p:nvSpPr>
        <p:spPr bwMode="auto">
          <a:xfrm>
            <a:off x="4633913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b="1" noProof="1">
              <a:solidFill>
                <a:schemeClr val="bg2"/>
              </a:solidFill>
            </a:endParaRPr>
          </a:p>
          <a:p>
            <a:pPr algn="ctr"/>
            <a:r>
              <a:rPr lang="en-US" sz="2000" b="1" noProof="1">
                <a:solidFill>
                  <a:schemeClr val="bg2"/>
                </a:solidFill>
              </a:rPr>
              <a:t>Compound</a:t>
            </a:r>
          </a:p>
        </p:txBody>
      </p:sp>
      <p:sp>
        <p:nvSpPr>
          <p:cNvPr id="86025" name="Text Box 9"/>
          <p:cNvSpPr txBox="1">
            <a:spLocks noChangeAspect="1" noChangeArrowheads="1"/>
          </p:cNvSpPr>
          <p:nvPr/>
        </p:nvSpPr>
        <p:spPr bwMode="auto">
          <a:xfrm>
            <a:off x="6873875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b="1" noProof="1">
              <a:solidFill>
                <a:schemeClr val="bg2"/>
              </a:solidFill>
            </a:endParaRPr>
          </a:p>
          <a:p>
            <a:pPr algn="ctr"/>
            <a:r>
              <a:rPr lang="en-US" sz="2000" b="1" noProof="1">
                <a:solidFill>
                  <a:schemeClr val="bg2"/>
                </a:solidFill>
              </a:rPr>
              <a:t>Element</a:t>
            </a:r>
          </a:p>
        </p:txBody>
      </p:sp>
      <p:grpSp>
        <p:nvGrpSpPr>
          <p:cNvPr id="86026" name="Group 10"/>
          <p:cNvGrpSpPr>
            <a:grpSpLocks/>
          </p:cNvGrpSpPr>
          <p:nvPr/>
        </p:nvGrpSpPr>
        <p:grpSpPr bwMode="auto">
          <a:xfrm>
            <a:off x="1057275" y="3490913"/>
            <a:ext cx="2551113" cy="869950"/>
            <a:chOff x="666" y="2199"/>
            <a:chExt cx="1607" cy="548"/>
          </a:xfrm>
        </p:grpSpPr>
        <p:sp>
          <p:nvSpPr>
            <p:cNvPr id="86027" name="Text Box 11"/>
            <p:cNvSpPr txBox="1">
              <a:spLocks noChangeAspect="1" noChangeArrowheads="1"/>
            </p:cNvSpPr>
            <p:nvPr/>
          </p:nvSpPr>
          <p:spPr bwMode="auto">
            <a:xfrm>
              <a:off x="666" y="2199"/>
              <a:ext cx="1607" cy="313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200"/>
                </a:spcBef>
              </a:pPr>
              <a:r>
                <a:rPr lang="en-US" b="1" noProof="1">
                  <a:solidFill>
                    <a:schemeClr val="bg2"/>
                  </a:solidFill>
                </a:rPr>
                <a:t>MIXTURE</a:t>
              </a:r>
              <a:endParaRPr lang="en-US" sz="1600" b="1" noProof="1">
                <a:solidFill>
                  <a:schemeClr val="bg2"/>
                </a:solidFill>
              </a:endParaRPr>
            </a:p>
          </p:txBody>
        </p:sp>
        <p:sp>
          <p:nvSpPr>
            <p:cNvPr id="86028" name="Line 12"/>
            <p:cNvSpPr>
              <a:spLocks noChangeAspect="1" noChangeShapeType="1"/>
            </p:cNvSpPr>
            <p:nvPr/>
          </p:nvSpPr>
          <p:spPr bwMode="auto">
            <a:xfrm>
              <a:off x="1469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29" name="Group 13"/>
          <p:cNvGrpSpPr>
            <a:grpSpLocks/>
          </p:cNvGrpSpPr>
          <p:nvPr/>
        </p:nvGrpSpPr>
        <p:grpSpPr bwMode="auto">
          <a:xfrm>
            <a:off x="5235575" y="3490913"/>
            <a:ext cx="3121025" cy="869950"/>
            <a:chOff x="3378" y="2199"/>
            <a:chExt cx="1810" cy="548"/>
          </a:xfrm>
        </p:grpSpPr>
        <p:sp>
          <p:nvSpPr>
            <p:cNvPr id="86030" name="Text Box 14"/>
            <p:cNvSpPr txBox="1">
              <a:spLocks noChangeAspect="1" noChangeArrowheads="1"/>
            </p:cNvSpPr>
            <p:nvPr/>
          </p:nvSpPr>
          <p:spPr bwMode="auto">
            <a:xfrm>
              <a:off x="3378" y="2199"/>
              <a:ext cx="1810" cy="313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200"/>
                </a:spcBef>
              </a:pPr>
              <a:r>
                <a:rPr lang="en-US" b="1" noProof="1">
                  <a:solidFill>
                    <a:schemeClr val="bg2"/>
                  </a:solidFill>
                </a:rPr>
                <a:t>PURE SUBSTANCE</a:t>
              </a:r>
              <a:endParaRPr lang="en-US" sz="1800" b="1" noProof="1">
                <a:solidFill>
                  <a:schemeClr val="bg2"/>
                </a:solidFill>
              </a:endParaRPr>
            </a:p>
          </p:txBody>
        </p:sp>
        <p:sp>
          <p:nvSpPr>
            <p:cNvPr id="86031" name="Line 15"/>
            <p:cNvSpPr>
              <a:spLocks noChangeAspect="1" noChangeShapeType="1"/>
            </p:cNvSpPr>
            <p:nvPr/>
          </p:nvSpPr>
          <p:spPr bwMode="auto">
            <a:xfrm>
              <a:off x="4291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2" name="Line 16"/>
          <p:cNvSpPr>
            <a:spLocks noChangeAspect="1" noChangeShapeType="1"/>
          </p:cNvSpPr>
          <p:nvPr/>
        </p:nvSpPr>
        <p:spPr bwMode="auto">
          <a:xfrm>
            <a:off x="2330450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3" name="Line 17"/>
          <p:cNvSpPr>
            <a:spLocks noChangeAspect="1" noChangeShapeType="1"/>
          </p:cNvSpPr>
          <p:nvPr/>
        </p:nvSpPr>
        <p:spPr bwMode="auto">
          <a:xfrm>
            <a:off x="2330450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4" name="Line 18"/>
          <p:cNvSpPr>
            <a:spLocks noChangeAspect="1" noChangeShapeType="1"/>
          </p:cNvSpPr>
          <p:nvPr/>
        </p:nvSpPr>
        <p:spPr bwMode="auto">
          <a:xfrm>
            <a:off x="6808788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5" name="Line 19"/>
          <p:cNvSpPr>
            <a:spLocks noChangeAspect="1" noChangeShapeType="1"/>
          </p:cNvSpPr>
          <p:nvPr/>
        </p:nvSpPr>
        <p:spPr bwMode="auto">
          <a:xfrm>
            <a:off x="5813425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6" name="Text Box 20"/>
          <p:cNvSpPr txBox="1">
            <a:spLocks noChangeAspect="1" noChangeArrowheads="1"/>
          </p:cNvSpPr>
          <p:nvPr/>
        </p:nvSpPr>
        <p:spPr bwMode="auto">
          <a:xfrm>
            <a:off x="2270125" y="2524125"/>
            <a:ext cx="87153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tx2"/>
                </a:solidFill>
              </a:rPr>
              <a:t>yes</a:t>
            </a:r>
            <a:endParaRPr lang="en-US" sz="1600" b="1"/>
          </a:p>
        </p:txBody>
      </p:sp>
      <p:sp>
        <p:nvSpPr>
          <p:cNvPr id="86037" name="Text Box 21"/>
          <p:cNvSpPr txBox="1">
            <a:spLocks noChangeAspect="1" noChangeArrowheads="1"/>
          </p:cNvSpPr>
          <p:nvPr/>
        </p:nvSpPr>
        <p:spPr bwMode="auto">
          <a:xfrm>
            <a:off x="6375400" y="2524125"/>
            <a:ext cx="87153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tx2"/>
                </a:solidFill>
              </a:rPr>
              <a:t>no</a:t>
            </a:r>
            <a:endParaRPr lang="en-US" sz="1200" b="1"/>
          </a:p>
        </p:txBody>
      </p:sp>
      <p:grpSp>
        <p:nvGrpSpPr>
          <p:cNvPr id="86061" name="Group 45"/>
          <p:cNvGrpSpPr>
            <a:grpSpLocks/>
          </p:cNvGrpSpPr>
          <p:nvPr/>
        </p:nvGrpSpPr>
        <p:grpSpPr bwMode="auto">
          <a:xfrm>
            <a:off x="4618038" y="4324350"/>
            <a:ext cx="4333875" cy="782638"/>
            <a:chOff x="2909" y="2724"/>
            <a:chExt cx="2730" cy="493"/>
          </a:xfrm>
        </p:grpSpPr>
        <p:sp>
          <p:nvSpPr>
            <p:cNvPr id="86039" name="Line 23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Line 24"/>
            <p:cNvSpPr>
              <a:spLocks noChangeAspect="1" noChangeShapeType="1"/>
            </p:cNvSpPr>
            <p:nvPr/>
          </p:nvSpPr>
          <p:spPr bwMode="auto">
            <a:xfrm>
              <a:off x="5192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Text Box 25"/>
            <p:cNvSpPr txBox="1">
              <a:spLocks noChangeAspect="1" noChangeArrowheads="1"/>
            </p:cNvSpPr>
            <p:nvPr/>
          </p:nvSpPr>
          <p:spPr bwMode="auto">
            <a:xfrm>
              <a:off x="3507" y="2747"/>
              <a:ext cx="156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noProof="1"/>
                <a:t>Can it be chemically decomposed?</a:t>
              </a:r>
            </a:p>
          </p:txBody>
        </p:sp>
        <p:sp>
          <p:nvSpPr>
            <p:cNvPr id="86042" name="Line 26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3" name="Line 27"/>
            <p:cNvSpPr>
              <a:spLocks noChangeAspect="1" noChangeShapeType="1"/>
            </p:cNvSpPr>
            <p:nvPr/>
          </p:nvSpPr>
          <p:spPr bwMode="auto">
            <a:xfrm>
              <a:off x="5035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Text Box 28"/>
            <p:cNvSpPr txBox="1">
              <a:spLocks noChangeAspect="1" noChangeArrowheads="1"/>
            </p:cNvSpPr>
            <p:nvPr/>
          </p:nvSpPr>
          <p:spPr bwMode="auto">
            <a:xfrm>
              <a:off x="5247" y="2724"/>
              <a:ext cx="39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tx2"/>
                  </a:solidFill>
                </a:rPr>
                <a:t>no</a:t>
              </a:r>
              <a:endParaRPr lang="en-US" sz="1600" b="1">
                <a:solidFill>
                  <a:schemeClr val="tx2"/>
                </a:solidFill>
              </a:endParaRPr>
            </a:p>
          </p:txBody>
        </p:sp>
        <p:sp>
          <p:nvSpPr>
            <p:cNvPr id="86045" name="Text Box 29"/>
            <p:cNvSpPr txBox="1">
              <a:spLocks noChangeAspect="1" noChangeArrowheads="1"/>
            </p:cNvSpPr>
            <p:nvPr/>
          </p:nvSpPr>
          <p:spPr bwMode="auto">
            <a:xfrm>
              <a:off x="2909" y="2724"/>
              <a:ext cx="54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tx2"/>
                  </a:solidFill>
                </a:rPr>
                <a:t>yes</a:t>
              </a:r>
              <a:endParaRPr lang="en-US" sz="16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86046" name="Group 30"/>
          <p:cNvGrpSpPr>
            <a:grpSpLocks/>
          </p:cNvGrpSpPr>
          <p:nvPr/>
        </p:nvGrpSpPr>
        <p:grpSpPr bwMode="auto">
          <a:xfrm>
            <a:off x="165100" y="4324350"/>
            <a:ext cx="4271963" cy="782638"/>
            <a:chOff x="104" y="2724"/>
            <a:chExt cx="2691" cy="493"/>
          </a:xfrm>
        </p:grpSpPr>
        <p:sp>
          <p:nvSpPr>
            <p:cNvPr id="86047" name="Line 31"/>
            <p:cNvSpPr>
              <a:spLocks noChangeAspect="1" noChangeShapeType="1"/>
            </p:cNvSpPr>
            <p:nvPr/>
          </p:nvSpPr>
          <p:spPr bwMode="auto">
            <a:xfrm>
              <a:off x="2371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Line 32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Text Box 33"/>
            <p:cNvSpPr txBox="1">
              <a:spLocks noChangeAspect="1" noChangeArrowheads="1"/>
            </p:cNvSpPr>
            <p:nvPr/>
          </p:nvSpPr>
          <p:spPr bwMode="auto">
            <a:xfrm>
              <a:off x="803" y="2747"/>
              <a:ext cx="1333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noProof="1"/>
                <a:t>Is the composition uniform?</a:t>
              </a:r>
            </a:p>
          </p:txBody>
        </p:sp>
        <p:sp>
          <p:nvSpPr>
            <p:cNvPr id="86050" name="Line 34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Line 35"/>
            <p:cNvSpPr>
              <a:spLocks noChangeAspect="1" noChangeShapeType="1"/>
            </p:cNvSpPr>
            <p:nvPr/>
          </p:nvSpPr>
          <p:spPr bwMode="auto">
            <a:xfrm>
              <a:off x="2136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2" name="Text Box 36"/>
            <p:cNvSpPr txBox="1">
              <a:spLocks noChangeAspect="1" noChangeArrowheads="1"/>
            </p:cNvSpPr>
            <p:nvPr/>
          </p:nvSpPr>
          <p:spPr bwMode="auto">
            <a:xfrm>
              <a:off x="2410" y="2724"/>
              <a:ext cx="385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tx2"/>
                  </a:solidFill>
                </a:rPr>
                <a:t>no</a:t>
              </a:r>
              <a:endParaRPr lang="en-US" sz="1600" b="1">
                <a:solidFill>
                  <a:schemeClr val="tx2"/>
                </a:solidFill>
              </a:endParaRPr>
            </a:p>
          </p:txBody>
        </p:sp>
        <p:sp>
          <p:nvSpPr>
            <p:cNvPr id="86053" name="Text Box 37"/>
            <p:cNvSpPr txBox="1">
              <a:spLocks noChangeAspect="1" noChangeArrowheads="1"/>
            </p:cNvSpPr>
            <p:nvPr/>
          </p:nvSpPr>
          <p:spPr bwMode="auto">
            <a:xfrm>
              <a:off x="104" y="2724"/>
              <a:ext cx="54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tx2"/>
                  </a:solidFill>
                </a:rPr>
                <a:t>yes</a:t>
              </a:r>
              <a:endParaRPr lang="en-US" sz="16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86059" name="Group 43"/>
          <p:cNvGrpSpPr>
            <a:grpSpLocks/>
          </p:cNvGrpSpPr>
          <p:nvPr/>
        </p:nvGrpSpPr>
        <p:grpSpPr bwMode="auto">
          <a:xfrm>
            <a:off x="985838" y="6130925"/>
            <a:ext cx="4933950" cy="592138"/>
            <a:chOff x="621" y="3862"/>
            <a:chExt cx="3108" cy="373"/>
          </a:xfrm>
        </p:grpSpPr>
        <p:grpSp>
          <p:nvGrpSpPr>
            <p:cNvPr id="86058" name="Group 42"/>
            <p:cNvGrpSpPr>
              <a:grpSpLocks/>
            </p:cNvGrpSpPr>
            <p:nvPr/>
          </p:nvGrpSpPr>
          <p:grpSpPr bwMode="auto">
            <a:xfrm>
              <a:off x="1969" y="3862"/>
              <a:ext cx="411" cy="246"/>
              <a:chOff x="2030" y="3838"/>
              <a:chExt cx="411" cy="246"/>
            </a:xfrm>
          </p:grpSpPr>
          <p:sp>
            <p:nvSpPr>
              <p:cNvPr id="86056" name="Line 40"/>
              <p:cNvSpPr>
                <a:spLocks noChangeShapeType="1"/>
              </p:cNvSpPr>
              <p:nvPr/>
            </p:nvSpPr>
            <p:spPr bwMode="auto">
              <a:xfrm>
                <a:off x="2030" y="4084"/>
                <a:ext cx="41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7" name="Line 41"/>
              <p:cNvSpPr>
                <a:spLocks noChangeShapeType="1"/>
              </p:cNvSpPr>
              <p:nvPr/>
            </p:nvSpPr>
            <p:spPr bwMode="auto">
              <a:xfrm flipV="1">
                <a:off x="2236" y="3838"/>
                <a:ext cx="0" cy="24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54" name="Text Box 38"/>
            <p:cNvSpPr txBox="1">
              <a:spLocks noChangeAspect="1" noChangeArrowheads="1"/>
            </p:cNvSpPr>
            <p:nvPr/>
          </p:nvSpPr>
          <p:spPr bwMode="auto">
            <a:xfrm>
              <a:off x="621" y="3961"/>
              <a:ext cx="1332" cy="274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noProof="1">
                  <a:solidFill>
                    <a:schemeClr val="bg2"/>
                  </a:solidFill>
                </a:rPr>
                <a:t>Colloids</a:t>
              </a:r>
            </a:p>
          </p:txBody>
        </p:sp>
        <p:sp>
          <p:nvSpPr>
            <p:cNvPr id="86055" name="Text Box 39"/>
            <p:cNvSpPr txBox="1">
              <a:spLocks noChangeAspect="1" noChangeArrowheads="1"/>
            </p:cNvSpPr>
            <p:nvPr/>
          </p:nvSpPr>
          <p:spPr bwMode="auto">
            <a:xfrm>
              <a:off x="2397" y="3961"/>
              <a:ext cx="1332" cy="274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noProof="1">
                  <a:solidFill>
                    <a:schemeClr val="bg2"/>
                  </a:solidFill>
                </a:rPr>
                <a:t>Suspensions</a:t>
              </a:r>
            </a:p>
          </p:txBody>
        </p:sp>
      </p:grpSp>
      <p:sp>
        <p:nvSpPr>
          <p:cNvPr id="86062" name="AutoShape 4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80088" y="4318000"/>
            <a:ext cx="2100262" cy="639763"/>
          </a:xfrm>
          <a:prstGeom prst="actionButtonBlank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</a:t>
            </a:r>
            <a:r>
              <a:rPr lang="en-US" dirty="0"/>
              <a:t>Flowchart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137025" cy="4902558"/>
          </a:xfrm>
        </p:spPr>
        <p:txBody>
          <a:bodyPr/>
          <a:lstStyle/>
          <a:p>
            <a:r>
              <a:rPr lang="en-US" dirty="0" smtClean="0"/>
              <a:t>Test yourself…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/>
              <a:t>graphite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pepper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sugar (sucrose)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paint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soda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332288" y="1524000"/>
            <a:ext cx="4646612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endParaRPr lang="en-US" sz="3400" b="1" dirty="0">
              <a:solidFill>
                <a:schemeClr val="tx2"/>
              </a:solidFill>
            </a:endParaRP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tx2"/>
                </a:solidFill>
              </a:rPr>
              <a:t>element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tx2"/>
                </a:solidFill>
              </a:rPr>
              <a:t>hetero. mixture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tx2"/>
                </a:solidFill>
              </a:rPr>
              <a:t>compound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tx2"/>
                </a:solidFill>
              </a:rPr>
              <a:t>hetero. mixture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tx2"/>
                </a:solidFill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9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9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678" y="215721"/>
            <a:ext cx="7772400" cy="1046409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Pure Substances:  only TWO types…element OR compound!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4000"/>
            <a:ext cx="8839200" cy="2054225"/>
          </a:xfrm>
        </p:spPr>
        <p:txBody>
          <a:bodyPr/>
          <a:lstStyle/>
          <a:p>
            <a:r>
              <a:rPr lang="en-US" sz="4400" dirty="0"/>
              <a:t>Element</a:t>
            </a:r>
          </a:p>
          <a:p>
            <a:pPr lvl="1"/>
            <a:r>
              <a:rPr lang="en-US" dirty="0"/>
              <a:t>composed of identical </a:t>
            </a:r>
            <a:r>
              <a:rPr lang="en-US" dirty="0" smtClean="0"/>
              <a:t>atoms</a:t>
            </a:r>
          </a:p>
          <a:p>
            <a:pPr lvl="1"/>
            <a:r>
              <a:rPr lang="en-US" dirty="0" smtClean="0"/>
              <a:t>Found on the PERIODIC TABLE</a:t>
            </a:r>
            <a:endParaRPr lang="en-US" dirty="0"/>
          </a:p>
          <a:p>
            <a:pPr lvl="1"/>
            <a:r>
              <a:rPr lang="en-US" u="sng" dirty="0"/>
              <a:t>EX</a:t>
            </a:r>
            <a:r>
              <a:rPr lang="en-US" dirty="0"/>
              <a:t>: copper wire, aluminum foil</a:t>
            </a:r>
          </a:p>
        </p:txBody>
      </p:sp>
      <p:graphicFrame>
        <p:nvGraphicFramePr>
          <p:cNvPr id="87050" name="Object 10"/>
          <p:cNvGraphicFramePr>
            <a:graphicFrameLocks noChangeAspect="1"/>
          </p:cNvGraphicFramePr>
          <p:nvPr/>
        </p:nvGraphicFramePr>
        <p:xfrm>
          <a:off x="4562967" y="4819829"/>
          <a:ext cx="42322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3" name="Photo Editor Photo" r:id="rId3" imgW="3048426" imgH="2285714" progId="">
                  <p:embed/>
                </p:oleObj>
              </mc:Choice>
              <mc:Fallback>
                <p:oleObj name="Photo Editor Photo" r:id="rId3" imgW="3048426" imgH="2285714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555" r="3020" b="22778"/>
                      <a:stretch>
                        <a:fillRect/>
                      </a:stretch>
                    </p:blipFill>
                    <p:spPr bwMode="auto">
                      <a:xfrm>
                        <a:off x="4562967" y="4819829"/>
                        <a:ext cx="4232275" cy="1854200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9"/>
          <p:cNvGraphicFramePr>
            <a:graphicFrameLocks noChangeAspect="1"/>
          </p:cNvGraphicFramePr>
          <p:nvPr/>
        </p:nvGraphicFramePr>
        <p:xfrm>
          <a:off x="1335065" y="4340561"/>
          <a:ext cx="2459038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4" name="Photo Editor Photo" r:id="rId5" imgW="2247619" imgH="1943371" progId="">
                  <p:embed/>
                </p:oleObj>
              </mc:Choice>
              <mc:Fallback>
                <p:oleObj name="Photo Editor Photo" r:id="rId5" imgW="2247619" imgH="1943371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65" y="4340561"/>
                        <a:ext cx="2459038" cy="2125662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8904"/>
            <a:ext cx="7772400" cy="8382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Pure Substances:  only TWO types…element OR compound!</a:t>
            </a:r>
            <a:endParaRPr lang="en-US" sz="36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3999"/>
            <a:ext cx="6545263" cy="500558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4400" dirty="0"/>
              <a:t>Compound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composed of 2 or more elements in a fixed </a:t>
            </a:r>
            <a:r>
              <a:rPr lang="en-US" dirty="0" smtClean="0"/>
              <a:t>ratio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It has a </a:t>
            </a:r>
            <a:r>
              <a:rPr lang="en-US" dirty="0" smtClean="0">
                <a:solidFill>
                  <a:srgbClr val="FFFF00"/>
                </a:solidFill>
              </a:rPr>
              <a:t>chemical formula</a:t>
            </a:r>
            <a:r>
              <a:rPr lang="en-US" dirty="0" smtClean="0"/>
              <a:t>!!!</a:t>
            </a:r>
            <a:endParaRPr lang="en-US" dirty="0"/>
          </a:p>
          <a:p>
            <a:pPr lvl="1">
              <a:spcBef>
                <a:spcPct val="50000"/>
              </a:spcBef>
            </a:pPr>
            <a:r>
              <a:rPr lang="en-US" dirty="0"/>
              <a:t>properties differ from those of individual elements</a:t>
            </a:r>
          </a:p>
          <a:p>
            <a:pPr lvl="1">
              <a:spcBef>
                <a:spcPct val="50000"/>
              </a:spcBef>
            </a:pPr>
            <a:r>
              <a:rPr lang="en-US" u="sng" dirty="0"/>
              <a:t>EX</a:t>
            </a:r>
            <a:r>
              <a:rPr lang="en-US" dirty="0"/>
              <a:t>: table salt (</a:t>
            </a:r>
            <a:r>
              <a:rPr lang="en-US" dirty="0" err="1">
                <a:solidFill>
                  <a:srgbClr val="FFFF00"/>
                </a:solidFill>
              </a:rPr>
              <a:t>NaCl</a:t>
            </a:r>
            <a:r>
              <a:rPr lang="en-US" dirty="0"/>
              <a:t>)</a:t>
            </a:r>
          </a:p>
        </p:txBody>
      </p:sp>
      <p:pic>
        <p:nvPicPr>
          <p:cNvPr id="88068" name="Picture 4" descr="s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9275" y="2397125"/>
            <a:ext cx="1771650" cy="34940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C. Johannesson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</a:t>
            </a:r>
            <a:r>
              <a:rPr lang="en-US" dirty="0"/>
              <a:t>Substances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96300" cy="495407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Law of Definite Composition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 given compound always contains the same, fixed ratio of elements</a:t>
            </a:r>
            <a:r>
              <a:rPr lang="en-US" dirty="0" smtClean="0"/>
              <a:t>.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In other words, water is always H</a:t>
            </a:r>
            <a:r>
              <a:rPr lang="en-US" baseline="-25000" dirty="0" smtClean="0"/>
              <a:t>2</a:t>
            </a:r>
            <a:r>
              <a:rPr lang="en-US" dirty="0" smtClean="0"/>
              <a:t>O with a 2:1 ratio of H to O and hydrogen peroxide is always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with a 2:2 ratio of H to O.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</a:t>
            </a:r>
            <a:r>
              <a:rPr lang="en-US" dirty="0"/>
              <a:t>Substances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679" y="1395212"/>
            <a:ext cx="8496300" cy="5147256"/>
          </a:xfrm>
        </p:spPr>
        <p:txBody>
          <a:bodyPr/>
          <a:lstStyle/>
          <a:p>
            <a:pPr>
              <a:spcBef>
                <a:spcPct val="150000"/>
              </a:spcBef>
            </a:pPr>
            <a:r>
              <a:rPr lang="en-US" dirty="0" smtClean="0"/>
              <a:t>Law of Multiple Proportions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Elements can combine in different ratios to form different compounds.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Same as before, ratios matter. You can have the same elements, such as H &amp; O combined in DIFFERENT ratios. H</a:t>
            </a:r>
            <a:r>
              <a:rPr lang="en-US" baseline="-25000" dirty="0" smtClean="0"/>
              <a:t>2</a:t>
            </a:r>
            <a:r>
              <a:rPr lang="en-US" dirty="0" smtClean="0"/>
              <a:t>O (water) and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(peroxide) are two very different compounds!!!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C. Johannesson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228600"/>
            <a:ext cx="8302625" cy="838200"/>
          </a:xfrm>
        </p:spPr>
        <p:txBody>
          <a:bodyPr/>
          <a:lstStyle/>
          <a:p>
            <a:r>
              <a:rPr lang="en-US" dirty="0"/>
              <a:t>A. Matter </a:t>
            </a:r>
            <a:r>
              <a:rPr lang="en-US" dirty="0" smtClean="0"/>
              <a:t>Flowchart--REVIEW</a:t>
            </a:r>
            <a:endParaRPr lang="en-US" dirty="0"/>
          </a:p>
        </p:txBody>
      </p:sp>
      <p:sp>
        <p:nvSpPr>
          <p:cNvPr id="86019" name="Text Box 3"/>
          <p:cNvSpPr txBox="1">
            <a:spLocks noChangeAspect="1" noChangeArrowheads="1"/>
          </p:cNvSpPr>
          <p:nvPr/>
        </p:nvSpPr>
        <p:spPr bwMode="auto">
          <a:xfrm>
            <a:off x="3490913" y="1787525"/>
            <a:ext cx="2151062" cy="609600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200"/>
              </a:spcBef>
            </a:pPr>
            <a:r>
              <a:rPr lang="en-US" sz="3600" b="1" noProof="1">
                <a:solidFill>
                  <a:schemeClr val="bg2"/>
                </a:solidFill>
              </a:rPr>
              <a:t>MATTER</a:t>
            </a:r>
            <a:endParaRPr lang="en-US" b="1" noProof="1">
              <a:solidFill>
                <a:schemeClr val="bg2"/>
              </a:solidFill>
            </a:endParaRPr>
          </a:p>
        </p:txBody>
      </p:sp>
      <p:sp>
        <p:nvSpPr>
          <p:cNvPr id="86020" name="Text Box 4">
            <a:hlinkClick r:id="rId2" action="ppaction://hlinksldjump"/>
          </p:cNvPr>
          <p:cNvSpPr txBox="1">
            <a:spLocks noChangeAspect="1" noChangeArrowheads="1"/>
          </p:cNvSpPr>
          <p:nvPr/>
        </p:nvSpPr>
        <p:spPr bwMode="auto">
          <a:xfrm>
            <a:off x="3327400" y="2744788"/>
            <a:ext cx="2489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noProof="1"/>
              <a:t>Can it be physically separated?</a:t>
            </a:r>
          </a:p>
        </p:txBody>
      </p:sp>
      <p:sp>
        <p:nvSpPr>
          <p:cNvPr id="86021" name="Line 5"/>
          <p:cNvSpPr>
            <a:spLocks noChangeAspect="1" noChangeShapeType="1"/>
          </p:cNvSpPr>
          <p:nvPr/>
        </p:nvSpPr>
        <p:spPr bwMode="auto">
          <a:xfrm>
            <a:off x="4572000" y="2397125"/>
            <a:ext cx="0" cy="373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2" name="Text Box 6"/>
          <p:cNvSpPr txBox="1">
            <a:spLocks noChangeAspect="1" noChangeArrowheads="1"/>
          </p:cNvSpPr>
          <p:nvPr/>
        </p:nvSpPr>
        <p:spPr bwMode="auto">
          <a:xfrm>
            <a:off x="155575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200"/>
              </a:spcBef>
            </a:pPr>
            <a:r>
              <a:rPr lang="en-US" sz="2000" b="1" noProof="1">
                <a:solidFill>
                  <a:schemeClr val="bg2"/>
                </a:solidFill>
              </a:rPr>
              <a:t>Homogeneous Mixture</a:t>
            </a:r>
          </a:p>
          <a:p>
            <a:pPr algn="ctr"/>
            <a:r>
              <a:rPr lang="en-US" sz="2000" b="1">
                <a:solidFill>
                  <a:schemeClr val="bg2"/>
                </a:solidFill>
              </a:rPr>
              <a:t>(solution)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6023" name="Text Box 7"/>
          <p:cNvSpPr txBox="1">
            <a:spLocks noChangeAspect="1" noChangeArrowheads="1"/>
          </p:cNvSpPr>
          <p:nvPr/>
        </p:nvSpPr>
        <p:spPr bwMode="auto">
          <a:xfrm>
            <a:off x="2395538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</a:pPr>
            <a:r>
              <a:rPr lang="en-US" sz="2000" b="1" noProof="1">
                <a:solidFill>
                  <a:schemeClr val="bg2"/>
                </a:solidFill>
              </a:rPr>
              <a:t>Heterogeneous Mixture</a:t>
            </a:r>
            <a:endParaRPr lang="en-US" sz="2000" b="1" noProof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86024" name="Text Box 8"/>
          <p:cNvSpPr txBox="1">
            <a:spLocks noChangeAspect="1" noChangeArrowheads="1"/>
          </p:cNvSpPr>
          <p:nvPr/>
        </p:nvSpPr>
        <p:spPr bwMode="auto">
          <a:xfrm>
            <a:off x="4633913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b="1" noProof="1">
              <a:solidFill>
                <a:schemeClr val="bg2"/>
              </a:solidFill>
            </a:endParaRPr>
          </a:p>
          <a:p>
            <a:pPr algn="ctr"/>
            <a:r>
              <a:rPr lang="en-US" sz="2000" b="1" noProof="1">
                <a:solidFill>
                  <a:schemeClr val="bg2"/>
                </a:solidFill>
              </a:rPr>
              <a:t>Compound</a:t>
            </a:r>
          </a:p>
        </p:txBody>
      </p:sp>
      <p:sp>
        <p:nvSpPr>
          <p:cNvPr id="86025" name="Text Box 9"/>
          <p:cNvSpPr txBox="1">
            <a:spLocks noChangeAspect="1" noChangeArrowheads="1"/>
          </p:cNvSpPr>
          <p:nvPr/>
        </p:nvSpPr>
        <p:spPr bwMode="auto">
          <a:xfrm>
            <a:off x="6873875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b="1" noProof="1">
              <a:solidFill>
                <a:schemeClr val="bg2"/>
              </a:solidFill>
            </a:endParaRPr>
          </a:p>
          <a:p>
            <a:pPr algn="ctr"/>
            <a:r>
              <a:rPr lang="en-US" sz="2000" b="1" noProof="1">
                <a:solidFill>
                  <a:schemeClr val="bg2"/>
                </a:solidFill>
              </a:rPr>
              <a:t>Element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57275" y="3490913"/>
            <a:ext cx="2551113" cy="869950"/>
            <a:chOff x="666" y="2199"/>
            <a:chExt cx="1607" cy="548"/>
          </a:xfrm>
        </p:grpSpPr>
        <p:sp>
          <p:nvSpPr>
            <p:cNvPr id="86027" name="Text Box 11"/>
            <p:cNvSpPr txBox="1">
              <a:spLocks noChangeAspect="1" noChangeArrowheads="1"/>
            </p:cNvSpPr>
            <p:nvPr/>
          </p:nvSpPr>
          <p:spPr bwMode="auto">
            <a:xfrm>
              <a:off x="666" y="2199"/>
              <a:ext cx="1607" cy="313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200"/>
                </a:spcBef>
              </a:pPr>
              <a:r>
                <a:rPr lang="en-US" b="1" noProof="1">
                  <a:solidFill>
                    <a:schemeClr val="bg2"/>
                  </a:solidFill>
                </a:rPr>
                <a:t>MIXTURE</a:t>
              </a:r>
              <a:endParaRPr lang="en-US" sz="1600" b="1" noProof="1">
                <a:solidFill>
                  <a:schemeClr val="bg2"/>
                </a:solidFill>
              </a:endParaRPr>
            </a:p>
          </p:txBody>
        </p:sp>
        <p:sp>
          <p:nvSpPr>
            <p:cNvPr id="86028" name="Line 12"/>
            <p:cNvSpPr>
              <a:spLocks noChangeAspect="1" noChangeShapeType="1"/>
            </p:cNvSpPr>
            <p:nvPr/>
          </p:nvSpPr>
          <p:spPr bwMode="auto">
            <a:xfrm>
              <a:off x="1469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35575" y="3490913"/>
            <a:ext cx="3121025" cy="869950"/>
            <a:chOff x="3378" y="2199"/>
            <a:chExt cx="1810" cy="548"/>
          </a:xfrm>
        </p:grpSpPr>
        <p:sp>
          <p:nvSpPr>
            <p:cNvPr id="86030" name="Text Box 14"/>
            <p:cNvSpPr txBox="1">
              <a:spLocks noChangeAspect="1" noChangeArrowheads="1"/>
            </p:cNvSpPr>
            <p:nvPr/>
          </p:nvSpPr>
          <p:spPr bwMode="auto">
            <a:xfrm>
              <a:off x="3378" y="2199"/>
              <a:ext cx="1810" cy="313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200"/>
                </a:spcBef>
              </a:pPr>
              <a:r>
                <a:rPr lang="en-US" b="1" noProof="1">
                  <a:solidFill>
                    <a:schemeClr val="bg2"/>
                  </a:solidFill>
                </a:rPr>
                <a:t>PURE SUBSTANCE</a:t>
              </a:r>
              <a:endParaRPr lang="en-US" sz="1800" b="1" noProof="1">
                <a:solidFill>
                  <a:schemeClr val="bg2"/>
                </a:solidFill>
              </a:endParaRPr>
            </a:p>
          </p:txBody>
        </p:sp>
        <p:sp>
          <p:nvSpPr>
            <p:cNvPr id="86031" name="Line 15"/>
            <p:cNvSpPr>
              <a:spLocks noChangeAspect="1" noChangeShapeType="1"/>
            </p:cNvSpPr>
            <p:nvPr/>
          </p:nvSpPr>
          <p:spPr bwMode="auto">
            <a:xfrm>
              <a:off x="4291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2" name="Line 16"/>
          <p:cNvSpPr>
            <a:spLocks noChangeAspect="1" noChangeShapeType="1"/>
          </p:cNvSpPr>
          <p:nvPr/>
        </p:nvSpPr>
        <p:spPr bwMode="auto">
          <a:xfrm>
            <a:off x="2330450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3" name="Line 17"/>
          <p:cNvSpPr>
            <a:spLocks noChangeAspect="1" noChangeShapeType="1"/>
          </p:cNvSpPr>
          <p:nvPr/>
        </p:nvSpPr>
        <p:spPr bwMode="auto">
          <a:xfrm>
            <a:off x="2330450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4" name="Line 18"/>
          <p:cNvSpPr>
            <a:spLocks noChangeAspect="1" noChangeShapeType="1"/>
          </p:cNvSpPr>
          <p:nvPr/>
        </p:nvSpPr>
        <p:spPr bwMode="auto">
          <a:xfrm>
            <a:off x="6808788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5" name="Line 19"/>
          <p:cNvSpPr>
            <a:spLocks noChangeAspect="1" noChangeShapeType="1"/>
          </p:cNvSpPr>
          <p:nvPr/>
        </p:nvSpPr>
        <p:spPr bwMode="auto">
          <a:xfrm>
            <a:off x="5813425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6" name="Text Box 20"/>
          <p:cNvSpPr txBox="1">
            <a:spLocks noChangeAspect="1" noChangeArrowheads="1"/>
          </p:cNvSpPr>
          <p:nvPr/>
        </p:nvSpPr>
        <p:spPr bwMode="auto">
          <a:xfrm>
            <a:off x="2270125" y="2524125"/>
            <a:ext cx="87153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tx2"/>
                </a:solidFill>
              </a:rPr>
              <a:t>yes</a:t>
            </a:r>
            <a:endParaRPr lang="en-US" sz="1600" b="1"/>
          </a:p>
        </p:txBody>
      </p:sp>
      <p:sp>
        <p:nvSpPr>
          <p:cNvPr id="86037" name="Text Box 21"/>
          <p:cNvSpPr txBox="1">
            <a:spLocks noChangeAspect="1" noChangeArrowheads="1"/>
          </p:cNvSpPr>
          <p:nvPr/>
        </p:nvSpPr>
        <p:spPr bwMode="auto">
          <a:xfrm>
            <a:off x="6375400" y="2524125"/>
            <a:ext cx="87153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tx2"/>
                </a:solidFill>
              </a:rPr>
              <a:t>no</a:t>
            </a:r>
            <a:endParaRPr lang="en-US" sz="1200" b="1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618038" y="4324350"/>
            <a:ext cx="4333875" cy="782638"/>
            <a:chOff x="2909" y="2724"/>
            <a:chExt cx="2730" cy="493"/>
          </a:xfrm>
        </p:grpSpPr>
        <p:sp>
          <p:nvSpPr>
            <p:cNvPr id="86039" name="Line 23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Line 24"/>
            <p:cNvSpPr>
              <a:spLocks noChangeAspect="1" noChangeShapeType="1"/>
            </p:cNvSpPr>
            <p:nvPr/>
          </p:nvSpPr>
          <p:spPr bwMode="auto">
            <a:xfrm>
              <a:off x="5192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Text Box 25"/>
            <p:cNvSpPr txBox="1">
              <a:spLocks noChangeAspect="1" noChangeArrowheads="1"/>
            </p:cNvSpPr>
            <p:nvPr/>
          </p:nvSpPr>
          <p:spPr bwMode="auto">
            <a:xfrm>
              <a:off x="3507" y="2747"/>
              <a:ext cx="156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noProof="1"/>
                <a:t>Can it be chemically decomposed?</a:t>
              </a:r>
            </a:p>
          </p:txBody>
        </p:sp>
        <p:sp>
          <p:nvSpPr>
            <p:cNvPr id="86042" name="Line 26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3" name="Line 27"/>
            <p:cNvSpPr>
              <a:spLocks noChangeAspect="1" noChangeShapeType="1"/>
            </p:cNvSpPr>
            <p:nvPr/>
          </p:nvSpPr>
          <p:spPr bwMode="auto">
            <a:xfrm>
              <a:off x="5035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Text Box 28"/>
            <p:cNvSpPr txBox="1">
              <a:spLocks noChangeAspect="1" noChangeArrowheads="1"/>
            </p:cNvSpPr>
            <p:nvPr/>
          </p:nvSpPr>
          <p:spPr bwMode="auto">
            <a:xfrm>
              <a:off x="5247" y="2724"/>
              <a:ext cx="39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tx2"/>
                  </a:solidFill>
                </a:rPr>
                <a:t>no</a:t>
              </a:r>
              <a:endParaRPr lang="en-US" sz="1600" b="1">
                <a:solidFill>
                  <a:schemeClr val="tx2"/>
                </a:solidFill>
              </a:endParaRPr>
            </a:p>
          </p:txBody>
        </p:sp>
        <p:sp>
          <p:nvSpPr>
            <p:cNvPr id="86045" name="Text Box 29"/>
            <p:cNvSpPr txBox="1">
              <a:spLocks noChangeAspect="1" noChangeArrowheads="1"/>
            </p:cNvSpPr>
            <p:nvPr/>
          </p:nvSpPr>
          <p:spPr bwMode="auto">
            <a:xfrm>
              <a:off x="2909" y="2724"/>
              <a:ext cx="54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tx2"/>
                  </a:solidFill>
                </a:rPr>
                <a:t>yes</a:t>
              </a:r>
              <a:endParaRPr lang="en-US" sz="16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65100" y="4324350"/>
            <a:ext cx="4271963" cy="782638"/>
            <a:chOff x="104" y="2724"/>
            <a:chExt cx="2691" cy="493"/>
          </a:xfrm>
        </p:grpSpPr>
        <p:sp>
          <p:nvSpPr>
            <p:cNvPr id="86047" name="Line 31"/>
            <p:cNvSpPr>
              <a:spLocks noChangeAspect="1" noChangeShapeType="1"/>
            </p:cNvSpPr>
            <p:nvPr/>
          </p:nvSpPr>
          <p:spPr bwMode="auto">
            <a:xfrm>
              <a:off x="2371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Line 32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Text Box 33"/>
            <p:cNvSpPr txBox="1">
              <a:spLocks noChangeAspect="1" noChangeArrowheads="1"/>
            </p:cNvSpPr>
            <p:nvPr/>
          </p:nvSpPr>
          <p:spPr bwMode="auto">
            <a:xfrm>
              <a:off x="803" y="2747"/>
              <a:ext cx="1333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noProof="1"/>
                <a:t>Is the composition uniform?</a:t>
              </a:r>
            </a:p>
          </p:txBody>
        </p:sp>
        <p:sp>
          <p:nvSpPr>
            <p:cNvPr id="86050" name="Line 34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Line 35"/>
            <p:cNvSpPr>
              <a:spLocks noChangeAspect="1" noChangeShapeType="1"/>
            </p:cNvSpPr>
            <p:nvPr/>
          </p:nvSpPr>
          <p:spPr bwMode="auto">
            <a:xfrm>
              <a:off x="2136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2" name="Text Box 36"/>
            <p:cNvSpPr txBox="1">
              <a:spLocks noChangeAspect="1" noChangeArrowheads="1"/>
            </p:cNvSpPr>
            <p:nvPr/>
          </p:nvSpPr>
          <p:spPr bwMode="auto">
            <a:xfrm>
              <a:off x="2410" y="2724"/>
              <a:ext cx="385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tx2"/>
                  </a:solidFill>
                </a:rPr>
                <a:t>no</a:t>
              </a:r>
              <a:endParaRPr lang="en-US" sz="1600" b="1">
                <a:solidFill>
                  <a:schemeClr val="tx2"/>
                </a:solidFill>
              </a:endParaRPr>
            </a:p>
          </p:txBody>
        </p:sp>
        <p:sp>
          <p:nvSpPr>
            <p:cNvPr id="86053" name="Text Box 37"/>
            <p:cNvSpPr txBox="1">
              <a:spLocks noChangeAspect="1" noChangeArrowheads="1"/>
            </p:cNvSpPr>
            <p:nvPr/>
          </p:nvSpPr>
          <p:spPr bwMode="auto">
            <a:xfrm>
              <a:off x="104" y="2724"/>
              <a:ext cx="54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tx2"/>
                  </a:solidFill>
                </a:rPr>
                <a:t>yes</a:t>
              </a:r>
              <a:endParaRPr lang="en-US" sz="16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985838" y="6130925"/>
            <a:ext cx="4933950" cy="592138"/>
            <a:chOff x="621" y="3862"/>
            <a:chExt cx="3108" cy="373"/>
          </a:xfrm>
        </p:grpSpPr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1969" y="3862"/>
              <a:ext cx="411" cy="246"/>
              <a:chOff x="2030" y="3838"/>
              <a:chExt cx="411" cy="246"/>
            </a:xfrm>
          </p:grpSpPr>
          <p:sp>
            <p:nvSpPr>
              <p:cNvPr id="86056" name="Line 40"/>
              <p:cNvSpPr>
                <a:spLocks noChangeShapeType="1"/>
              </p:cNvSpPr>
              <p:nvPr/>
            </p:nvSpPr>
            <p:spPr bwMode="auto">
              <a:xfrm>
                <a:off x="2030" y="4084"/>
                <a:ext cx="41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7" name="Line 41"/>
              <p:cNvSpPr>
                <a:spLocks noChangeShapeType="1"/>
              </p:cNvSpPr>
              <p:nvPr/>
            </p:nvSpPr>
            <p:spPr bwMode="auto">
              <a:xfrm flipV="1">
                <a:off x="2236" y="3838"/>
                <a:ext cx="0" cy="24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54" name="Text Box 38"/>
            <p:cNvSpPr txBox="1">
              <a:spLocks noChangeAspect="1" noChangeArrowheads="1"/>
            </p:cNvSpPr>
            <p:nvPr/>
          </p:nvSpPr>
          <p:spPr bwMode="auto">
            <a:xfrm>
              <a:off x="621" y="3961"/>
              <a:ext cx="1332" cy="274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noProof="1">
                  <a:solidFill>
                    <a:schemeClr val="bg2"/>
                  </a:solidFill>
                </a:rPr>
                <a:t>Colloids</a:t>
              </a:r>
            </a:p>
          </p:txBody>
        </p:sp>
        <p:sp>
          <p:nvSpPr>
            <p:cNvPr id="86055" name="Text Box 39"/>
            <p:cNvSpPr txBox="1">
              <a:spLocks noChangeAspect="1" noChangeArrowheads="1"/>
            </p:cNvSpPr>
            <p:nvPr/>
          </p:nvSpPr>
          <p:spPr bwMode="auto">
            <a:xfrm>
              <a:off x="2397" y="3961"/>
              <a:ext cx="1332" cy="274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noProof="1">
                  <a:solidFill>
                    <a:schemeClr val="bg2"/>
                  </a:solidFill>
                </a:rPr>
                <a:t>Suspensions</a:t>
              </a:r>
            </a:p>
          </p:txBody>
        </p:sp>
      </p:grpSp>
      <p:sp>
        <p:nvSpPr>
          <p:cNvPr id="86062" name="AutoShape 4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80088" y="4318000"/>
            <a:ext cx="2100262" cy="639763"/>
          </a:xfrm>
          <a:prstGeom prst="actionButtonBlank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2921" y="1223492"/>
            <a:ext cx="8001000" cy="4749086"/>
          </a:xfrm>
          <a:noFill/>
          <a:ln/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Comic Sans MS" pitchFamily="66" charset="0"/>
              </a:rPr>
              <a:t>What is matter anyway? </a:t>
            </a:r>
            <a:br>
              <a:rPr lang="en-US" sz="4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48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sz="4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Matter is </a:t>
            </a:r>
            <a:r>
              <a:rPr lang="en-US" sz="5400" dirty="0" smtClean="0">
                <a:solidFill>
                  <a:schemeClr val="tx1"/>
                </a:solidFill>
                <a:latin typeface="Arial Black" pitchFamily="34" charset="0"/>
              </a:rPr>
              <a:t>ANYTHING </a:t>
            </a:r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that has </a:t>
            </a:r>
            <a:r>
              <a:rPr lang="en-US" sz="5400" dirty="0" smtClean="0">
                <a:solidFill>
                  <a:schemeClr val="tx1"/>
                </a:solidFill>
                <a:latin typeface="Arial Black" pitchFamily="34" charset="0"/>
              </a:rPr>
              <a:t>MASS </a:t>
            </a:r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&amp; takes up </a:t>
            </a:r>
            <a:r>
              <a:rPr lang="en-US" sz="5400" dirty="0" smtClean="0">
                <a:solidFill>
                  <a:schemeClr val="tx1"/>
                </a:solidFill>
                <a:latin typeface="Arial Black" pitchFamily="34" charset="0"/>
              </a:rPr>
              <a:t>SPACE</a:t>
            </a:r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 (has </a:t>
            </a:r>
            <a:r>
              <a:rPr lang="en-US" sz="5400" dirty="0" smtClean="0">
                <a:solidFill>
                  <a:schemeClr val="tx1"/>
                </a:solidFill>
                <a:latin typeface="Arial Black" pitchFamily="34" charset="0"/>
              </a:rPr>
              <a:t>VOLUME</a:t>
            </a:r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)</a:t>
            </a:r>
            <a:endParaRPr lang="en-US" sz="4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4000"/>
            <a:ext cx="8518525" cy="1363663"/>
          </a:xfrm>
        </p:spPr>
        <p:txBody>
          <a:bodyPr/>
          <a:lstStyle/>
          <a:p>
            <a:r>
              <a:rPr lang="en-US" b="0" dirty="0"/>
              <a:t>Variable combination of 2 or more pure substances</a:t>
            </a:r>
            <a:r>
              <a:rPr lang="en-US" b="0" dirty="0" smtClean="0"/>
              <a:t>.  NOT chemically combined!</a:t>
            </a:r>
            <a:endParaRPr lang="en-US" dirty="0"/>
          </a:p>
        </p:txBody>
      </p:sp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3538" y="2882900"/>
            <a:ext cx="2162175" cy="2722563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8910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6063" y="3500438"/>
            <a:ext cx="2432050" cy="2105025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1595438" y="5819775"/>
            <a:ext cx="22717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 dirty="0"/>
              <a:t>Heterogeneous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5438775" y="5819775"/>
            <a:ext cx="21701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 dirty="0"/>
              <a:t>Homogeneous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3" grpId="0"/>
      <p:bldP spid="89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4000"/>
            <a:ext cx="6646863" cy="25495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Homogeneous Mixtures are called </a:t>
            </a:r>
            <a:r>
              <a:rPr lang="en-US" sz="5400" u="sng" dirty="0" smtClean="0"/>
              <a:t>Solutions</a:t>
            </a:r>
            <a:endParaRPr lang="en-US" u="sng" dirty="0"/>
          </a:p>
          <a:p>
            <a:pPr lvl="1"/>
            <a:r>
              <a:rPr lang="en-US" sz="3200" dirty="0" smtClean="0"/>
              <a:t>Appear the same throughout</a:t>
            </a:r>
            <a:endParaRPr lang="en-US" sz="3200" dirty="0"/>
          </a:p>
          <a:p>
            <a:pPr lvl="1"/>
            <a:r>
              <a:rPr lang="en-US" sz="3200" dirty="0"/>
              <a:t>very small particles</a:t>
            </a:r>
          </a:p>
          <a:p>
            <a:pPr lvl="1"/>
            <a:r>
              <a:rPr lang="en-US" sz="3200" dirty="0"/>
              <a:t>no Tyndall </a:t>
            </a:r>
            <a:r>
              <a:rPr lang="en-US" sz="3200" dirty="0" smtClean="0"/>
              <a:t>effect (light doesn’t scatter)</a:t>
            </a:r>
            <a:endParaRPr lang="en-US" sz="3200" dirty="0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50109" y="5035572"/>
            <a:ext cx="664686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912813" lvl="1" indent="-34131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3200" dirty="0"/>
              <a:t>particles don’t </a:t>
            </a:r>
            <a:r>
              <a:rPr lang="en-US" sz="3200" dirty="0" smtClean="0"/>
              <a:t>settle; they are dissolved</a:t>
            </a:r>
            <a:endParaRPr lang="en-US" sz="3200" dirty="0"/>
          </a:p>
          <a:p>
            <a:pPr marL="912813" lvl="1" indent="-34131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</a:pPr>
            <a:r>
              <a:rPr lang="en-US" sz="3200" u="sng" dirty="0"/>
              <a:t>EX</a:t>
            </a:r>
            <a:r>
              <a:rPr lang="en-US" sz="3200" dirty="0"/>
              <a:t>: rubbing alcohol</a:t>
            </a:r>
            <a:endParaRPr lang="en-US" sz="3400" dirty="0"/>
          </a:p>
        </p:txBody>
      </p:sp>
      <p:pic>
        <p:nvPicPr>
          <p:cNvPr id="91148" name="Picture 12"/>
          <p:cNvPicPr>
            <a:picLocks noChangeAspect="1" noChangeArrowheads="1"/>
          </p:cNvPicPr>
          <p:nvPr/>
        </p:nvPicPr>
        <p:blipFill>
          <a:blip r:embed="rId2"/>
          <a:srcRect l="25999" r="21916"/>
          <a:stretch>
            <a:fillRect/>
          </a:stretch>
        </p:blipFill>
        <p:spPr bwMode="auto">
          <a:xfrm>
            <a:off x="7031731" y="4056062"/>
            <a:ext cx="1458913" cy="2801938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6" y="1305059"/>
            <a:ext cx="6227964" cy="5334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Heterogeneous Mixtures:  Two Types</a:t>
            </a:r>
          </a:p>
          <a:p>
            <a:pPr>
              <a:spcBef>
                <a:spcPct val="0"/>
              </a:spcBef>
            </a:pPr>
            <a:r>
              <a:rPr lang="en-US" sz="4000" u="sng" dirty="0" smtClean="0"/>
              <a:t>Colloid</a:t>
            </a:r>
            <a:endParaRPr lang="en-US" u="sng" dirty="0"/>
          </a:p>
          <a:p>
            <a:pPr lvl="1"/>
            <a:r>
              <a:rPr lang="en-US" dirty="0" smtClean="0"/>
              <a:t>medium-sized </a:t>
            </a:r>
            <a:r>
              <a:rPr lang="en-US" dirty="0"/>
              <a:t>particles</a:t>
            </a:r>
          </a:p>
          <a:p>
            <a:pPr lvl="1"/>
            <a:r>
              <a:rPr lang="en-US" dirty="0"/>
              <a:t>Tyndall </a:t>
            </a:r>
            <a:r>
              <a:rPr lang="en-US" dirty="0" smtClean="0"/>
              <a:t>effect (will scatter light)</a:t>
            </a:r>
            <a:endParaRPr lang="en-US" dirty="0"/>
          </a:p>
          <a:p>
            <a:pPr lvl="1"/>
            <a:r>
              <a:rPr lang="en-US" dirty="0"/>
              <a:t>particles don’t </a:t>
            </a:r>
            <a:r>
              <a:rPr lang="en-US" dirty="0" smtClean="0"/>
              <a:t>settle (they’re too small)</a:t>
            </a:r>
            <a:endParaRPr lang="en-US" dirty="0"/>
          </a:p>
          <a:p>
            <a:pPr lvl="1"/>
            <a:r>
              <a:rPr lang="en-US" u="sng" dirty="0"/>
              <a:t>EX</a:t>
            </a:r>
            <a:r>
              <a:rPr lang="en-US" dirty="0"/>
              <a:t>: milk</a:t>
            </a:r>
          </a:p>
        </p:txBody>
      </p:sp>
      <p:graphicFrame>
        <p:nvGraphicFramePr>
          <p:cNvPr id="107530" name="Object 10"/>
          <p:cNvGraphicFramePr>
            <a:graphicFrameLocks noChangeAspect="1"/>
          </p:cNvGraphicFramePr>
          <p:nvPr/>
        </p:nvGraphicFramePr>
        <p:xfrm>
          <a:off x="6478073" y="2000250"/>
          <a:ext cx="2345252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2" name="Photo Editor Photo" r:id="rId3" imgW="1924319" imgH="2857899" progId="">
                  <p:embed/>
                </p:oleObj>
              </mc:Choice>
              <mc:Fallback>
                <p:oleObj name="Photo Editor Photo" r:id="rId3" imgW="1924319" imgH="2857899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073" y="2000250"/>
                        <a:ext cx="2345252" cy="4214813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483225" cy="4597400"/>
          </a:xfrm>
        </p:spPr>
        <p:txBody>
          <a:bodyPr/>
          <a:lstStyle/>
          <a:p>
            <a:r>
              <a:rPr lang="en-US" sz="4000" u="sng" dirty="0"/>
              <a:t>Suspension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particles</a:t>
            </a:r>
          </a:p>
          <a:p>
            <a:pPr lvl="1"/>
            <a:r>
              <a:rPr lang="en-US" dirty="0"/>
              <a:t>Tyndall effect</a:t>
            </a:r>
          </a:p>
          <a:p>
            <a:pPr lvl="1"/>
            <a:r>
              <a:rPr lang="en-US" dirty="0"/>
              <a:t>particles </a:t>
            </a:r>
            <a:r>
              <a:rPr lang="en-US" dirty="0" smtClean="0"/>
              <a:t>settle (because they are so large)</a:t>
            </a:r>
            <a:endParaRPr lang="en-US" dirty="0"/>
          </a:p>
          <a:p>
            <a:pPr lvl="1"/>
            <a:r>
              <a:rPr lang="en-US" u="sng" dirty="0"/>
              <a:t>EX</a:t>
            </a:r>
            <a:r>
              <a:rPr lang="en-US" dirty="0"/>
              <a:t>:	fresh-squeezed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lemonade; pond water</a:t>
            </a:r>
            <a:endParaRPr lang="en-US" dirty="0"/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5821363" y="1830388"/>
          <a:ext cx="2490787" cy="405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Clip" r:id="rId3" imgW="3809524" imgH="5714286" progId="">
                  <p:embed/>
                </p:oleObj>
              </mc:Choice>
              <mc:Fallback>
                <p:oleObj name="Clip" r:id="rId3" imgW="3809524" imgH="571428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709" t="17523" b="12775"/>
                      <a:stretch>
                        <a:fillRect/>
                      </a:stretch>
                    </p:blipFill>
                    <p:spPr bwMode="auto">
                      <a:xfrm>
                        <a:off x="5821363" y="1830388"/>
                        <a:ext cx="2490787" cy="40528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 Mixtures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124325" cy="4451797"/>
          </a:xfrm>
        </p:spPr>
        <p:txBody>
          <a:bodyPr/>
          <a:lstStyle/>
          <a:p>
            <a:r>
              <a:rPr lang="en-US" dirty="0" smtClean="0"/>
              <a:t>You try…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/>
              <a:t>mayonnaise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muddy water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fog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saltwater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Italian salad dressing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775200" y="1524000"/>
            <a:ext cx="3328988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endParaRPr lang="en-US" sz="3400" b="1" dirty="0">
              <a:solidFill>
                <a:schemeClr val="tx2"/>
              </a:solidFill>
            </a:endParaRP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tx2"/>
                </a:solidFill>
              </a:rPr>
              <a:t>colloid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tx2"/>
                </a:solidFill>
              </a:rPr>
              <a:t>suspension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tx2"/>
                </a:solidFill>
              </a:rPr>
              <a:t>colloid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tx2"/>
                </a:solidFill>
              </a:rPr>
              <a:t>solution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tx2"/>
                </a:solidFill>
              </a:rPr>
              <a:t>suspension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361645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Properties of &amp; Changes in Matter…</a:t>
            </a:r>
          </a:p>
          <a:p>
            <a:pPr algn="ctr">
              <a:buNone/>
            </a:pPr>
            <a:r>
              <a:rPr lang="en-US" sz="5400" dirty="0" smtClean="0"/>
              <a:t>Intensive vs. Extensive</a:t>
            </a:r>
          </a:p>
          <a:p>
            <a:pPr algn="ctr">
              <a:buNone/>
            </a:pPr>
            <a:r>
              <a:rPr lang="en-US" sz="5400" dirty="0" smtClean="0"/>
              <a:t>Physical vs. Chemical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</a:t>
            </a:r>
            <a:r>
              <a:rPr lang="en-US" dirty="0"/>
              <a:t>vs. Intensive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044225"/>
          </a:xfrm>
        </p:spPr>
        <p:txBody>
          <a:bodyPr/>
          <a:lstStyle/>
          <a:p>
            <a:r>
              <a:rPr lang="en-US" dirty="0"/>
              <a:t>Extensive Property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depends on the amount of matter </a:t>
            </a:r>
            <a:r>
              <a:rPr lang="en-US" dirty="0" smtClean="0"/>
              <a:t>present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Can be “extended” or changed</a:t>
            </a:r>
            <a:endParaRPr lang="en-US" dirty="0"/>
          </a:p>
          <a:p>
            <a:pPr>
              <a:spcBef>
                <a:spcPct val="100000"/>
              </a:spcBef>
            </a:pPr>
            <a:r>
              <a:rPr lang="en-US" dirty="0"/>
              <a:t>Intensive Property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depends on the identity of substance, not the amount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Extensive vs. Intensive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771900" cy="5054600"/>
          </a:xfrm>
        </p:spPr>
        <p:txBody>
          <a:bodyPr/>
          <a:lstStyle/>
          <a:p>
            <a:r>
              <a:rPr lang="en-US"/>
              <a:t>Examples:</a:t>
            </a:r>
          </a:p>
          <a:p>
            <a:pPr lvl="1">
              <a:lnSpc>
                <a:spcPct val="130000"/>
              </a:lnSpc>
            </a:pPr>
            <a:r>
              <a:rPr lang="en-US"/>
              <a:t>boiling point</a:t>
            </a:r>
          </a:p>
          <a:p>
            <a:pPr lvl="1">
              <a:lnSpc>
                <a:spcPct val="130000"/>
              </a:lnSpc>
            </a:pPr>
            <a:r>
              <a:rPr lang="en-US"/>
              <a:t>volume</a:t>
            </a:r>
          </a:p>
          <a:p>
            <a:pPr lvl="1">
              <a:lnSpc>
                <a:spcPct val="130000"/>
              </a:lnSpc>
            </a:pPr>
            <a:r>
              <a:rPr lang="en-US"/>
              <a:t>mass</a:t>
            </a:r>
          </a:p>
          <a:p>
            <a:pPr lvl="1">
              <a:lnSpc>
                <a:spcPct val="130000"/>
              </a:lnSpc>
            </a:pPr>
            <a:r>
              <a:rPr lang="en-US"/>
              <a:t>density</a:t>
            </a:r>
          </a:p>
          <a:p>
            <a:pPr lvl="1">
              <a:lnSpc>
                <a:spcPct val="130000"/>
              </a:lnSpc>
            </a:pPr>
            <a:r>
              <a:rPr lang="en-US"/>
              <a:t>conductivity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4332288" y="1524000"/>
            <a:ext cx="3771900" cy="454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endParaRPr lang="en-US" sz="3400" b="1" dirty="0"/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tx2"/>
                </a:solidFill>
              </a:rPr>
              <a:t>intensive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accent1"/>
                </a:solidFill>
              </a:rPr>
              <a:t>extensive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accent1"/>
                </a:solidFill>
              </a:rPr>
              <a:t>extensive</a:t>
            </a:r>
            <a:endParaRPr lang="en-US" sz="3400" dirty="0">
              <a:solidFill>
                <a:schemeClr val="tx2"/>
              </a:solidFill>
            </a:endParaRP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tx2"/>
                </a:solidFill>
              </a:rPr>
              <a:t>intensive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 dirty="0">
                <a:solidFill>
                  <a:schemeClr val="tx2"/>
                </a:solidFill>
              </a:rPr>
              <a:t>intensive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43" y="228600"/>
            <a:ext cx="8871857" cy="838200"/>
          </a:xfrm>
        </p:spPr>
        <p:txBody>
          <a:bodyPr/>
          <a:lstStyle/>
          <a:p>
            <a:r>
              <a:rPr lang="en-US" dirty="0" smtClean="0"/>
              <a:t>Physical </a:t>
            </a:r>
            <a:r>
              <a:rPr lang="en-US" dirty="0"/>
              <a:t>vs. </a:t>
            </a:r>
            <a:r>
              <a:rPr lang="en-US" dirty="0" smtClean="0"/>
              <a:t>Chemical Property</a:t>
            </a: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799527"/>
          </a:xfrm>
        </p:spPr>
        <p:txBody>
          <a:bodyPr/>
          <a:lstStyle/>
          <a:p>
            <a:r>
              <a:rPr lang="en-US" dirty="0"/>
              <a:t>Physical Property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can be observed without changing the identity of the substance</a:t>
            </a:r>
          </a:p>
          <a:p>
            <a:pPr>
              <a:spcBef>
                <a:spcPct val="100000"/>
              </a:spcBef>
            </a:pPr>
            <a:r>
              <a:rPr lang="en-US" dirty="0"/>
              <a:t>Chemical Property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describes the ability of a substance to undergo changes in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4814"/>
            <a:ext cx="7772400" cy="838200"/>
          </a:xfrm>
        </p:spPr>
        <p:txBody>
          <a:bodyPr/>
          <a:lstStyle/>
          <a:p>
            <a:r>
              <a:rPr lang="en-US" sz="4000" dirty="0" smtClean="0"/>
              <a:t>Physical </a:t>
            </a:r>
            <a:r>
              <a:rPr lang="en-US" sz="4000" dirty="0"/>
              <a:t>vs. </a:t>
            </a:r>
            <a:r>
              <a:rPr lang="en-US" sz="4000" dirty="0" smtClean="0"/>
              <a:t>Chemical PROPERTY</a:t>
            </a:r>
            <a:endParaRPr lang="en-US" sz="4000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189413" cy="5029200"/>
          </a:xfrm>
        </p:spPr>
        <p:txBody>
          <a:bodyPr/>
          <a:lstStyle/>
          <a:p>
            <a:r>
              <a:rPr lang="en-US" dirty="0" smtClean="0"/>
              <a:t>You try it…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/>
              <a:t>melting point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flammable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density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magnetic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tarnishes in air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332288" y="1524000"/>
            <a:ext cx="37719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endParaRPr lang="en-US" sz="3400" b="1"/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>
                <a:solidFill>
                  <a:schemeClr val="tx2"/>
                </a:solidFill>
              </a:rPr>
              <a:t>physical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>
                <a:solidFill>
                  <a:schemeClr val="accent1"/>
                </a:solidFill>
              </a:rPr>
              <a:t>chemical</a:t>
            </a:r>
            <a:endParaRPr lang="en-US" sz="3400">
              <a:solidFill>
                <a:schemeClr val="tx2"/>
              </a:solidFill>
            </a:endParaRP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>
                <a:solidFill>
                  <a:schemeClr val="tx2"/>
                </a:solidFill>
              </a:rPr>
              <a:t>physical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>
                <a:solidFill>
                  <a:schemeClr val="tx2"/>
                </a:solidFill>
              </a:rPr>
              <a:t>physical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>
                <a:solidFill>
                  <a:schemeClr val="accent1"/>
                </a:solidFill>
              </a:rPr>
              <a:t>chemical</a:t>
            </a:r>
            <a:endParaRPr lang="en-US" sz="3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6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</a:t>
            </a:r>
            <a:r>
              <a:rPr lang="en-US" dirty="0"/>
              <a:t>Molecular Theory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1800"/>
            <a:ext cx="8534400" cy="7620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dirty="0" smtClean="0"/>
              <a:t>KMT=Kinetic Molecular Theory</a:t>
            </a:r>
            <a:endParaRPr lang="en-US" dirty="0"/>
          </a:p>
          <a:p>
            <a:pPr lvl="1">
              <a:spcBef>
                <a:spcPct val="70000"/>
              </a:spcBef>
            </a:pPr>
            <a:r>
              <a:rPr lang="en-US" dirty="0"/>
              <a:t>Particles of matter are </a:t>
            </a:r>
            <a:r>
              <a:rPr lang="en-US" sz="4000" b="1" i="1" u="sng" dirty="0"/>
              <a:t>always</a:t>
            </a:r>
            <a:r>
              <a:rPr lang="en-US" dirty="0"/>
              <a:t> in motion.</a:t>
            </a:r>
          </a:p>
          <a:p>
            <a:pPr lvl="1">
              <a:spcBef>
                <a:spcPct val="70000"/>
              </a:spcBef>
            </a:pPr>
            <a:r>
              <a:rPr lang="en-US" dirty="0"/>
              <a:t>The kinetic energy (speed) of these particles increases as temperature increases.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149927"/>
            <a:ext cx="7467600" cy="523220"/>
          </a:xfrm>
          <a:prstGeom prst="rect">
            <a:avLst/>
          </a:prstGeom>
          <a:solidFill>
            <a:srgbClr val="00B0F0"/>
          </a:solidFill>
          <a:ln w="857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This is NOT in your notes…write it in!!!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chemeClr val="tx1"/>
                </a:solidFill>
                <a:latin typeface="Lucida Console" pitchFamily="49" charset="0"/>
              </a:rPr>
              <a:t>Physical Changes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Changes the </a:t>
            </a:r>
            <a:r>
              <a:rPr lang="en-US" sz="4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composition</a:t>
            </a:r>
            <a:r>
              <a:rPr lang="en-US" sz="4800" dirty="0"/>
              <a:t> </a:t>
            </a:r>
            <a:r>
              <a:rPr lang="en-US" sz="4800" dirty="0" smtClean="0"/>
              <a:t>of a substance without changing its </a:t>
            </a:r>
            <a:r>
              <a:rPr lang="en-US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identity.</a:t>
            </a:r>
            <a:endParaRPr lang="en-US" sz="4800" dirty="0" smtClean="0"/>
          </a:p>
          <a:p>
            <a:pPr eaLnBrk="1" hangingPunct="1">
              <a:buFontTx/>
              <a:buNone/>
              <a:defRPr/>
            </a:pPr>
            <a:r>
              <a:rPr lang="en-US" sz="4000" dirty="0" smtClean="0"/>
              <a:t> </a:t>
            </a:r>
            <a:endParaRPr lang="en-US" sz="4000" dirty="0" smtClean="0">
              <a:solidFill>
                <a:srgbClr val="990099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41313" y="5461000"/>
            <a:ext cx="842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/>
              <a:t>ex: cutting, separating, dissolving</a:t>
            </a:r>
          </a:p>
        </p:txBody>
      </p:sp>
    </p:spTree>
    <p:extLst>
      <p:ext uri="{BB962C8B-B14F-4D97-AF65-F5344CB8AC3E}">
        <p14:creationId xmlns:p14="http://schemas.microsoft.com/office/powerpoint/2010/main" val="24207700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build="p" bldLvl="3" autoUpdateAnimBg="0"/>
      <p:bldP spid="706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5257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6000" smtClean="0">
                <a:solidFill>
                  <a:srgbClr val="FF3300"/>
                </a:solidFill>
                <a:latin typeface="Berlin Sans FB Demi" pitchFamily="34" charset="0"/>
              </a:rPr>
              <a:t>Changes of state (</a:t>
            </a:r>
            <a:r>
              <a:rPr lang="en-US" sz="6000" b="1" u="sng" smtClean="0">
                <a:solidFill>
                  <a:srgbClr val="FFFF00"/>
                </a:solidFill>
                <a:latin typeface="Berlin Sans FB Demi" pitchFamily="34" charset="0"/>
              </a:rPr>
              <a:t>phase</a:t>
            </a:r>
            <a:r>
              <a:rPr lang="en-US" sz="6000" smtClean="0">
                <a:solidFill>
                  <a:srgbClr val="FF3300"/>
                </a:solidFill>
                <a:latin typeface="Berlin Sans FB Demi" pitchFamily="34" charset="0"/>
              </a:rPr>
              <a:t> changes) are </a:t>
            </a:r>
            <a:r>
              <a:rPr lang="en-US" sz="7200" b="1" u="sng" smtClean="0">
                <a:solidFill>
                  <a:srgbClr val="FFFF00"/>
                </a:solidFill>
                <a:latin typeface="Berlin Sans FB Demi" pitchFamily="34" charset="0"/>
              </a:rPr>
              <a:t>physical</a:t>
            </a:r>
            <a:r>
              <a:rPr lang="en-US" sz="6000" smtClean="0">
                <a:solidFill>
                  <a:srgbClr val="FF3300"/>
                </a:solidFill>
                <a:latin typeface="Berlin Sans FB Demi" pitchFamily="34" charset="0"/>
              </a:rPr>
              <a:t> changes that involve changes of </a:t>
            </a:r>
            <a:r>
              <a:rPr lang="en-US" sz="6000" b="1" u="sng" smtClean="0">
                <a:solidFill>
                  <a:srgbClr val="FFFF00"/>
                </a:solidFill>
                <a:latin typeface="Berlin Sans FB Demi" pitchFamily="34" charset="0"/>
              </a:rPr>
              <a:t>energy</a:t>
            </a:r>
            <a:r>
              <a:rPr lang="en-US" sz="6000" smtClean="0">
                <a:solidFill>
                  <a:srgbClr val="FF3300"/>
                </a:solidFill>
                <a:latin typeface="Berlin Sans FB Dem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3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9"/>
          <p:cNvSpPr>
            <a:spLocks noChangeArrowheads="1"/>
          </p:cNvSpPr>
          <p:nvPr/>
        </p:nvSpPr>
        <p:spPr bwMode="auto">
          <a:xfrm>
            <a:off x="381000" y="1600200"/>
            <a:ext cx="8458200" cy="502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1219200" y="2057400"/>
            <a:ext cx="6629400" cy="4052888"/>
            <a:chOff x="4065" y="11746"/>
            <a:chExt cx="2487" cy="1066"/>
          </a:xfrm>
        </p:grpSpPr>
        <p:sp>
          <p:nvSpPr>
            <p:cNvPr id="7182" name="Freeform 3"/>
            <p:cNvSpPr>
              <a:spLocks/>
            </p:cNvSpPr>
            <p:nvPr/>
          </p:nvSpPr>
          <p:spPr bwMode="auto">
            <a:xfrm>
              <a:off x="4103" y="11985"/>
              <a:ext cx="842" cy="170"/>
            </a:xfrm>
            <a:custGeom>
              <a:avLst/>
              <a:gdLst>
                <a:gd name="T0" fmla="*/ 0 w 842"/>
                <a:gd name="T1" fmla="*/ 168 h 152"/>
                <a:gd name="T2" fmla="*/ 337 w 842"/>
                <a:gd name="T3" fmla="*/ 3 h 152"/>
                <a:gd name="T4" fmla="*/ 842 w 842"/>
                <a:gd name="T5" fmla="*/ 190 h 152"/>
                <a:gd name="T6" fmla="*/ 0 60000 65536"/>
                <a:gd name="T7" fmla="*/ 0 60000 65536"/>
                <a:gd name="T8" fmla="*/ 0 60000 65536"/>
                <a:gd name="T9" fmla="*/ 0 w 842"/>
                <a:gd name="T10" fmla="*/ 0 h 152"/>
                <a:gd name="T11" fmla="*/ 842 w 842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2" h="152">
                  <a:moveTo>
                    <a:pt x="0" y="134"/>
                  </a:moveTo>
                  <a:cubicBezTo>
                    <a:pt x="98" y="67"/>
                    <a:pt x="197" y="0"/>
                    <a:pt x="337" y="3"/>
                  </a:cubicBezTo>
                  <a:cubicBezTo>
                    <a:pt x="477" y="6"/>
                    <a:pt x="758" y="127"/>
                    <a:pt x="842" y="15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4"/>
            <p:cNvSpPr>
              <a:spLocks/>
            </p:cNvSpPr>
            <p:nvPr/>
          </p:nvSpPr>
          <p:spPr bwMode="auto">
            <a:xfrm>
              <a:off x="4065" y="12461"/>
              <a:ext cx="2487" cy="351"/>
            </a:xfrm>
            <a:custGeom>
              <a:avLst/>
              <a:gdLst>
                <a:gd name="T0" fmla="*/ 2487 w 2487"/>
                <a:gd name="T1" fmla="*/ 0 h 315"/>
                <a:gd name="T2" fmla="*/ 1870 w 2487"/>
                <a:gd name="T3" fmla="*/ 325 h 315"/>
                <a:gd name="T4" fmla="*/ 673 w 2487"/>
                <a:gd name="T5" fmla="*/ 349 h 315"/>
                <a:gd name="T6" fmla="*/ 0 w 2487"/>
                <a:gd name="T7" fmla="*/ 69 h 3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7"/>
                <a:gd name="T13" fmla="*/ 0 h 315"/>
                <a:gd name="T14" fmla="*/ 2487 w 2487"/>
                <a:gd name="T15" fmla="*/ 315 h 3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7" h="315">
                  <a:moveTo>
                    <a:pt x="2487" y="0"/>
                  </a:moveTo>
                  <a:cubicBezTo>
                    <a:pt x="2329" y="107"/>
                    <a:pt x="2172" y="215"/>
                    <a:pt x="1870" y="262"/>
                  </a:cubicBezTo>
                  <a:cubicBezTo>
                    <a:pt x="1568" y="309"/>
                    <a:pt x="985" y="315"/>
                    <a:pt x="673" y="281"/>
                  </a:cubicBezTo>
                  <a:cubicBezTo>
                    <a:pt x="361" y="247"/>
                    <a:pt x="112" y="93"/>
                    <a:pt x="0" y="56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5"/>
            <p:cNvSpPr>
              <a:spLocks/>
            </p:cNvSpPr>
            <p:nvPr/>
          </p:nvSpPr>
          <p:spPr bwMode="auto">
            <a:xfrm flipH="1" flipV="1">
              <a:off x="4103" y="12396"/>
              <a:ext cx="842" cy="170"/>
            </a:xfrm>
            <a:custGeom>
              <a:avLst/>
              <a:gdLst>
                <a:gd name="T0" fmla="*/ 0 w 842"/>
                <a:gd name="T1" fmla="*/ 168 h 152"/>
                <a:gd name="T2" fmla="*/ 337 w 842"/>
                <a:gd name="T3" fmla="*/ 3 h 152"/>
                <a:gd name="T4" fmla="*/ 842 w 842"/>
                <a:gd name="T5" fmla="*/ 190 h 152"/>
                <a:gd name="T6" fmla="*/ 0 60000 65536"/>
                <a:gd name="T7" fmla="*/ 0 60000 65536"/>
                <a:gd name="T8" fmla="*/ 0 60000 65536"/>
                <a:gd name="T9" fmla="*/ 0 w 842"/>
                <a:gd name="T10" fmla="*/ 0 h 152"/>
                <a:gd name="T11" fmla="*/ 842 w 842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2" h="152">
                  <a:moveTo>
                    <a:pt x="0" y="134"/>
                  </a:moveTo>
                  <a:cubicBezTo>
                    <a:pt x="98" y="67"/>
                    <a:pt x="197" y="0"/>
                    <a:pt x="337" y="3"/>
                  </a:cubicBezTo>
                  <a:cubicBezTo>
                    <a:pt x="477" y="6"/>
                    <a:pt x="758" y="127"/>
                    <a:pt x="842" y="15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6"/>
            <p:cNvSpPr>
              <a:spLocks/>
            </p:cNvSpPr>
            <p:nvPr/>
          </p:nvSpPr>
          <p:spPr bwMode="auto">
            <a:xfrm flipH="1" flipV="1">
              <a:off x="5689" y="12396"/>
              <a:ext cx="842" cy="170"/>
            </a:xfrm>
            <a:custGeom>
              <a:avLst/>
              <a:gdLst>
                <a:gd name="T0" fmla="*/ 0 w 842"/>
                <a:gd name="T1" fmla="*/ 168 h 152"/>
                <a:gd name="T2" fmla="*/ 337 w 842"/>
                <a:gd name="T3" fmla="*/ 3 h 152"/>
                <a:gd name="T4" fmla="*/ 842 w 842"/>
                <a:gd name="T5" fmla="*/ 190 h 152"/>
                <a:gd name="T6" fmla="*/ 0 60000 65536"/>
                <a:gd name="T7" fmla="*/ 0 60000 65536"/>
                <a:gd name="T8" fmla="*/ 0 60000 65536"/>
                <a:gd name="T9" fmla="*/ 0 w 842"/>
                <a:gd name="T10" fmla="*/ 0 h 152"/>
                <a:gd name="T11" fmla="*/ 842 w 842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2" h="152">
                  <a:moveTo>
                    <a:pt x="0" y="134"/>
                  </a:moveTo>
                  <a:cubicBezTo>
                    <a:pt x="98" y="67"/>
                    <a:pt x="197" y="0"/>
                    <a:pt x="337" y="3"/>
                  </a:cubicBezTo>
                  <a:cubicBezTo>
                    <a:pt x="477" y="6"/>
                    <a:pt x="758" y="127"/>
                    <a:pt x="842" y="15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7"/>
            <p:cNvSpPr>
              <a:spLocks/>
            </p:cNvSpPr>
            <p:nvPr/>
          </p:nvSpPr>
          <p:spPr bwMode="auto">
            <a:xfrm>
              <a:off x="5690" y="11985"/>
              <a:ext cx="842" cy="170"/>
            </a:xfrm>
            <a:custGeom>
              <a:avLst/>
              <a:gdLst>
                <a:gd name="T0" fmla="*/ 0 w 842"/>
                <a:gd name="T1" fmla="*/ 168 h 152"/>
                <a:gd name="T2" fmla="*/ 337 w 842"/>
                <a:gd name="T3" fmla="*/ 3 h 152"/>
                <a:gd name="T4" fmla="*/ 842 w 842"/>
                <a:gd name="T5" fmla="*/ 190 h 152"/>
                <a:gd name="T6" fmla="*/ 0 60000 65536"/>
                <a:gd name="T7" fmla="*/ 0 60000 65536"/>
                <a:gd name="T8" fmla="*/ 0 60000 65536"/>
                <a:gd name="T9" fmla="*/ 0 w 842"/>
                <a:gd name="T10" fmla="*/ 0 h 152"/>
                <a:gd name="T11" fmla="*/ 842 w 842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2" h="152">
                  <a:moveTo>
                    <a:pt x="0" y="134"/>
                  </a:moveTo>
                  <a:cubicBezTo>
                    <a:pt x="98" y="67"/>
                    <a:pt x="197" y="0"/>
                    <a:pt x="337" y="3"/>
                  </a:cubicBezTo>
                  <a:cubicBezTo>
                    <a:pt x="477" y="6"/>
                    <a:pt x="758" y="127"/>
                    <a:pt x="842" y="15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8"/>
            <p:cNvSpPr>
              <a:spLocks/>
            </p:cNvSpPr>
            <p:nvPr/>
          </p:nvSpPr>
          <p:spPr bwMode="auto">
            <a:xfrm flipH="1" flipV="1">
              <a:off x="4065" y="11746"/>
              <a:ext cx="2487" cy="351"/>
            </a:xfrm>
            <a:custGeom>
              <a:avLst/>
              <a:gdLst>
                <a:gd name="T0" fmla="*/ 2487 w 2487"/>
                <a:gd name="T1" fmla="*/ 0 h 315"/>
                <a:gd name="T2" fmla="*/ 1870 w 2487"/>
                <a:gd name="T3" fmla="*/ 325 h 315"/>
                <a:gd name="T4" fmla="*/ 673 w 2487"/>
                <a:gd name="T5" fmla="*/ 349 h 315"/>
                <a:gd name="T6" fmla="*/ 0 w 2487"/>
                <a:gd name="T7" fmla="*/ 69 h 3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7"/>
                <a:gd name="T13" fmla="*/ 0 h 315"/>
                <a:gd name="T14" fmla="*/ 2487 w 2487"/>
                <a:gd name="T15" fmla="*/ 315 h 3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7" h="315">
                  <a:moveTo>
                    <a:pt x="2487" y="0"/>
                  </a:moveTo>
                  <a:cubicBezTo>
                    <a:pt x="2329" y="107"/>
                    <a:pt x="2172" y="215"/>
                    <a:pt x="1870" y="262"/>
                  </a:cubicBezTo>
                  <a:cubicBezTo>
                    <a:pt x="1568" y="309"/>
                    <a:pt x="985" y="315"/>
                    <a:pt x="673" y="281"/>
                  </a:cubicBezTo>
                  <a:cubicBezTo>
                    <a:pt x="361" y="247"/>
                    <a:pt x="112" y="93"/>
                    <a:pt x="0" y="56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457200" y="36576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SOLID</a:t>
            </a: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3505200" y="3641725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LIQUID</a:t>
            </a: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7010400" y="37338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GAS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429000" y="161448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sublimation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2133600" y="268128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melting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648200" y="252888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vaporization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2133600" y="511968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freezing</a:t>
            </a: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4419600" y="5043488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condensation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3352800" y="6034088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deposition</a:t>
            </a:r>
          </a:p>
        </p:txBody>
      </p:sp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228600" y="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u="sng">
                <a:solidFill>
                  <a:srgbClr val="FFFF66"/>
                </a:solidFill>
              </a:rPr>
              <a:t>Phase Changes </a:t>
            </a:r>
            <a:br>
              <a:rPr lang="en-US" sz="6000" u="sng">
                <a:solidFill>
                  <a:srgbClr val="FFFF66"/>
                </a:solidFill>
              </a:rPr>
            </a:br>
            <a:r>
              <a:rPr lang="en-US" sz="4400">
                <a:solidFill>
                  <a:srgbClr val="FF0000"/>
                </a:solidFill>
              </a:rPr>
              <a:t>(physical change)</a:t>
            </a:r>
          </a:p>
        </p:txBody>
      </p:sp>
    </p:spTree>
    <p:extLst>
      <p:ext uri="{BB962C8B-B14F-4D97-AF65-F5344CB8AC3E}">
        <p14:creationId xmlns:p14="http://schemas.microsoft.com/office/powerpoint/2010/main" val="20755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2" grpId="0"/>
      <p:bldP spid="81933" grpId="0"/>
      <p:bldP spid="81934" grpId="0"/>
      <p:bldP spid="81935" grpId="0"/>
      <p:bldP spid="81936" grpId="0"/>
      <p:bldP spid="819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1706563"/>
          </a:xfrm>
        </p:spPr>
        <p:txBody>
          <a:bodyPr/>
          <a:lstStyle/>
          <a:p>
            <a:pPr eaLnBrk="1" hangingPunct="1"/>
            <a:r>
              <a:rPr lang="en-US" sz="5400" dirty="0" smtClean="0">
                <a:latin typeface="Lucida Console" pitchFamily="49" charset="0"/>
              </a:rPr>
              <a:t>Chemical Changes </a:t>
            </a:r>
            <a:r>
              <a:rPr lang="en-US" sz="5400" dirty="0" smtClean="0">
                <a:solidFill>
                  <a:schemeClr val="tx1"/>
                </a:solidFill>
                <a:latin typeface="Lucida Console" pitchFamily="49" charset="0"/>
              </a:rPr>
              <a:t>(Reactions)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382000" cy="4419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Changes the </a:t>
            </a:r>
            <a:r>
              <a:rPr lang="en-US" sz="4800" u="sng" dirty="0">
                <a:solidFill>
                  <a:srgbClr val="FFFF00"/>
                </a:solidFill>
              </a:rPr>
              <a:t>identity</a:t>
            </a:r>
            <a:r>
              <a:rPr lang="en-US" sz="4800" b="1" dirty="0" smtClean="0"/>
              <a:t> of the substance.  Products have</a:t>
            </a:r>
            <a:r>
              <a:rPr lang="en-US" sz="4800" b="1" u="sng" dirty="0" smtClean="0">
                <a:solidFill>
                  <a:srgbClr val="FFFF00"/>
                </a:solidFill>
              </a:rPr>
              <a:t> different</a:t>
            </a:r>
            <a:r>
              <a:rPr lang="en-US" sz="4800" dirty="0" smtClean="0"/>
              <a:t> properties from the original</a:t>
            </a:r>
          </a:p>
          <a:p>
            <a:pPr eaLnBrk="1" hangingPunct="1"/>
            <a:r>
              <a:rPr lang="en-US" sz="4000" dirty="0" smtClean="0"/>
              <a:t>ex: burning, tarnishing, cooking</a:t>
            </a:r>
          </a:p>
        </p:txBody>
      </p:sp>
    </p:spTree>
    <p:extLst>
      <p:ext uri="{BB962C8B-B14F-4D97-AF65-F5344CB8AC3E}">
        <p14:creationId xmlns:p14="http://schemas.microsoft.com/office/powerpoint/2010/main" val="6886331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8655" y="249381"/>
            <a:ext cx="8506690" cy="907473"/>
          </a:xfrm>
        </p:spPr>
        <p:txBody>
          <a:bodyPr/>
          <a:lstStyle/>
          <a:p>
            <a:pPr eaLnBrk="1" hangingPunct="1">
              <a:tabLst>
                <a:tab pos="1539875" algn="l"/>
              </a:tabLst>
            </a:pPr>
            <a:r>
              <a:rPr lang="en-US" sz="4000" b="1" dirty="0" smtClean="0">
                <a:solidFill>
                  <a:schemeClr val="tx1"/>
                </a:solidFill>
              </a:rPr>
              <a:t>Indicators of Chemical Change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419" y="1648691"/>
            <a:ext cx="8458200" cy="473825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400" dirty="0" smtClean="0">
                <a:solidFill>
                  <a:srgbClr val="FFFF00"/>
                </a:solidFill>
              </a:rPr>
              <a:t>New Substance Formed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dirty="0" smtClean="0"/>
              <a:t>Change of color or odor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dirty="0" smtClean="0">
                <a:solidFill>
                  <a:srgbClr val="FFFF00"/>
                </a:solidFill>
              </a:rPr>
              <a:t>Release or formation of gas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Formation of precipitate (solid)</a:t>
            </a:r>
            <a:r>
              <a:rPr lang="en-US" sz="4000" dirty="0" err="1" smtClean="0">
                <a:solidFill>
                  <a:schemeClr val="bg1"/>
                </a:solidFill>
              </a:rPr>
              <a:t>olid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dirty="0" smtClean="0">
                <a:solidFill>
                  <a:srgbClr val="FFFF00"/>
                </a:solidFill>
              </a:rPr>
              <a:t>Changes in heat or light (change in energy)</a:t>
            </a:r>
          </a:p>
        </p:txBody>
      </p:sp>
    </p:spTree>
    <p:extLst>
      <p:ext uri="{BB962C8B-B14F-4D97-AF65-F5344CB8AC3E}">
        <p14:creationId xmlns:p14="http://schemas.microsoft.com/office/powerpoint/2010/main" val="1578256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r>
              <a:rPr lang="en-US" sz="4000" u="sng" dirty="0" smtClean="0"/>
              <a:t>Exothermic: </a:t>
            </a:r>
            <a:r>
              <a:rPr lang="en-US" sz="4000" dirty="0" smtClean="0"/>
              <a:t>Release energy as heat </a:t>
            </a:r>
          </a:p>
          <a:p>
            <a:pPr eaLnBrk="1" hangingPunct="1"/>
            <a:r>
              <a:rPr lang="en-US" sz="4000" u="sng" dirty="0" smtClean="0"/>
              <a:t>Exergonic</a:t>
            </a:r>
            <a:r>
              <a:rPr lang="en-US" sz="4000" dirty="0" smtClean="0"/>
              <a:t>: Release energy </a:t>
            </a:r>
          </a:p>
          <a:p>
            <a:pPr eaLnBrk="1" hangingPunct="1"/>
            <a:r>
              <a:rPr lang="en-US" sz="4000" dirty="0" err="1" smtClean="0"/>
              <a:t>Exo</a:t>
            </a:r>
            <a:r>
              <a:rPr lang="en-US" sz="4000" dirty="0" smtClean="0"/>
              <a:t>- means </a:t>
            </a:r>
            <a:r>
              <a:rPr lang="en-US" sz="4000" b="1" dirty="0" smtClean="0"/>
              <a:t>RELEASE</a:t>
            </a:r>
          </a:p>
          <a:p>
            <a:pPr eaLnBrk="1" hangingPunct="1"/>
            <a:r>
              <a:rPr lang="en-US" sz="4000" u="sng" dirty="0" smtClean="0"/>
              <a:t>Endothermic: </a:t>
            </a:r>
            <a:r>
              <a:rPr lang="en-US" sz="4000" dirty="0" smtClean="0"/>
              <a:t>Absorb energy as heat </a:t>
            </a:r>
          </a:p>
          <a:p>
            <a:pPr eaLnBrk="1" hangingPunct="1"/>
            <a:r>
              <a:rPr lang="en-US" sz="4000" u="sng" dirty="0" smtClean="0"/>
              <a:t>Endergonic: </a:t>
            </a:r>
            <a:r>
              <a:rPr lang="en-US" sz="4000" dirty="0" smtClean="0"/>
              <a:t>Absorb energy </a:t>
            </a:r>
          </a:p>
          <a:p>
            <a:pPr eaLnBrk="1" hangingPunct="1"/>
            <a:r>
              <a:rPr lang="en-US" sz="4000" dirty="0" smtClean="0"/>
              <a:t>Endo- mean </a:t>
            </a:r>
            <a:r>
              <a:rPr lang="en-US" sz="4000" b="1" dirty="0" smtClean="0"/>
              <a:t>ABSORB</a:t>
            </a:r>
          </a:p>
        </p:txBody>
      </p:sp>
    </p:spTree>
    <p:extLst>
      <p:ext uri="{BB962C8B-B14F-4D97-AF65-F5344CB8AC3E}">
        <p14:creationId xmlns:p14="http://schemas.microsoft.com/office/powerpoint/2010/main" val="23589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dirty="0" smtClean="0"/>
              <a:t>Physical </a:t>
            </a:r>
            <a:r>
              <a:rPr lang="en-US" dirty="0"/>
              <a:t>vs. </a:t>
            </a:r>
            <a:r>
              <a:rPr lang="en-US" dirty="0" smtClean="0"/>
              <a:t>Chemical CHANGE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037138" cy="4657859"/>
          </a:xfrm>
        </p:spPr>
        <p:txBody>
          <a:bodyPr/>
          <a:lstStyle/>
          <a:p>
            <a:r>
              <a:rPr lang="en-US" dirty="0" smtClean="0"/>
              <a:t>You try it…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/>
              <a:t>rusting iron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dissolving in water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burning a log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melting ice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grinding spices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984750" y="1524000"/>
            <a:ext cx="37719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90000"/>
              <a:buFont typeface="Wingdings 2" pitchFamily="18" charset="2"/>
              <a:buChar char="ö"/>
            </a:pPr>
            <a:endParaRPr lang="en-US" sz="3400" b="1"/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>
                <a:solidFill>
                  <a:schemeClr val="accent1"/>
                </a:solidFill>
              </a:rPr>
              <a:t>chemical</a:t>
            </a:r>
            <a:endParaRPr lang="en-US" sz="3400">
              <a:solidFill>
                <a:schemeClr val="tx2"/>
              </a:solidFill>
            </a:endParaRP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>
                <a:solidFill>
                  <a:schemeClr val="tx2"/>
                </a:solidFill>
              </a:rPr>
              <a:t>physical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>
                <a:solidFill>
                  <a:schemeClr val="accent1"/>
                </a:solidFill>
              </a:rPr>
              <a:t>chemical</a:t>
            </a:r>
            <a:endParaRPr lang="en-US" sz="3400">
              <a:solidFill>
                <a:schemeClr val="tx2"/>
              </a:solidFill>
            </a:endParaRP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>
                <a:solidFill>
                  <a:schemeClr val="tx2"/>
                </a:solidFill>
              </a:rPr>
              <a:t>physical</a:t>
            </a:r>
          </a:p>
          <a:p>
            <a:pPr marL="912813" lvl="1" indent="-341313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400">
                <a:solidFill>
                  <a:schemeClr val="tx2"/>
                </a:solidFill>
              </a:rPr>
              <a:t>physical</a:t>
            </a:r>
          </a:p>
        </p:txBody>
      </p:sp>
      <p:sp>
        <p:nvSpPr>
          <p:cNvPr id="11878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74750" y="4670425"/>
            <a:ext cx="2322513" cy="522288"/>
          </a:xfrm>
          <a:prstGeom prst="actionButtonBlank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</a:t>
            </a:r>
            <a:r>
              <a:rPr lang="en-US" dirty="0"/>
              <a:t>States of Matter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0213"/>
            <a:ext cx="6765925" cy="4119562"/>
          </a:xfrm>
        </p:spPr>
        <p:txBody>
          <a:bodyPr/>
          <a:lstStyle/>
          <a:p>
            <a:r>
              <a:rPr lang="en-US" dirty="0"/>
              <a:t>Solids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very low </a:t>
            </a:r>
            <a:r>
              <a:rPr lang="en-US" dirty="0" smtClean="0"/>
              <a:t>KE (kinetic energy) </a:t>
            </a:r>
            <a:r>
              <a:rPr lang="en-US" dirty="0"/>
              <a:t>- particles vibrate but can’t move around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fixed shape 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fixed volume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019" y="3024948"/>
            <a:ext cx="2057400" cy="3152775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25" y="2741613"/>
            <a:ext cx="2057400" cy="3140075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</a:t>
            </a:r>
            <a:r>
              <a:rPr lang="en-US" dirty="0"/>
              <a:t>States of Matter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0213"/>
            <a:ext cx="5605463" cy="4121038"/>
          </a:xfrm>
        </p:spPr>
        <p:txBody>
          <a:bodyPr/>
          <a:lstStyle/>
          <a:p>
            <a:r>
              <a:rPr lang="en-US" dirty="0"/>
              <a:t>Liquids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low KE - particles can move </a:t>
            </a:r>
            <a:r>
              <a:rPr lang="en-US" dirty="0" smtClean="0"/>
              <a:t>over &amp; around each other but </a:t>
            </a:r>
            <a:r>
              <a:rPr lang="en-US" dirty="0"/>
              <a:t>are still close together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variable shape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fixed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9292" y="2921918"/>
            <a:ext cx="2057400" cy="3157537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</a:t>
            </a:r>
            <a:r>
              <a:rPr lang="en-US" dirty="0"/>
              <a:t>States of Matter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921" y="1378241"/>
            <a:ext cx="6765925" cy="3886200"/>
          </a:xfrm>
        </p:spPr>
        <p:txBody>
          <a:bodyPr/>
          <a:lstStyle/>
          <a:p>
            <a:r>
              <a:rPr lang="en-US" dirty="0"/>
              <a:t>Gases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high KE - particles </a:t>
            </a:r>
            <a:r>
              <a:rPr lang="en-US" dirty="0" smtClean="0"/>
              <a:t>have enough energy to </a:t>
            </a:r>
            <a:r>
              <a:rPr lang="en-US" dirty="0"/>
              <a:t>separate and move throughout </a:t>
            </a:r>
            <a:r>
              <a:rPr lang="en-US" dirty="0" smtClean="0"/>
              <a:t>container; so much so that gases are mostly empty space!</a:t>
            </a:r>
            <a:endParaRPr lang="en-US" dirty="0"/>
          </a:p>
          <a:p>
            <a:pPr lvl="1">
              <a:spcBef>
                <a:spcPct val="25000"/>
              </a:spcBef>
            </a:pPr>
            <a:r>
              <a:rPr lang="en-US" dirty="0"/>
              <a:t>variable shape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variable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</a:t>
            </a:r>
            <a:r>
              <a:rPr lang="en-US" dirty="0"/>
              <a:t>States of Matter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0214"/>
            <a:ext cx="7991475" cy="4726344"/>
          </a:xfrm>
        </p:spPr>
        <p:txBody>
          <a:bodyPr/>
          <a:lstStyle/>
          <a:p>
            <a:r>
              <a:rPr lang="en-US" dirty="0"/>
              <a:t>Plasma</a:t>
            </a:r>
          </a:p>
          <a:p>
            <a:pPr lvl="1">
              <a:spcBef>
                <a:spcPct val="25000"/>
              </a:spcBef>
            </a:pPr>
            <a:r>
              <a:rPr lang="en-US" dirty="0" smtClean="0"/>
              <a:t>Highest KE </a:t>
            </a:r>
            <a:r>
              <a:rPr lang="en-US" dirty="0"/>
              <a:t>- particles collide with enough energy to break into charged particles (+/-)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gas-like, variable</a:t>
            </a:r>
            <a:br>
              <a:rPr lang="en-US" dirty="0"/>
            </a:br>
            <a:r>
              <a:rPr lang="en-US" dirty="0"/>
              <a:t>shape &amp; volume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stars, fluorescent</a:t>
            </a:r>
            <a:br>
              <a:rPr lang="en-US" dirty="0"/>
            </a:br>
            <a:r>
              <a:rPr lang="en-US" dirty="0"/>
              <a:t>light </a:t>
            </a:r>
            <a:r>
              <a:rPr lang="en-US" dirty="0" smtClean="0"/>
              <a:t>bulbs</a:t>
            </a:r>
            <a:endParaRPr lang="en-US" dirty="0"/>
          </a:p>
        </p:txBody>
      </p:sp>
      <p:pic>
        <p:nvPicPr>
          <p:cNvPr id="62477" name="Picture 13" descr="SOLARFLA"/>
          <p:cNvPicPr>
            <a:picLocks noChangeAspect="1" noChangeArrowheads="1"/>
          </p:cNvPicPr>
          <p:nvPr/>
        </p:nvPicPr>
        <p:blipFill>
          <a:blip r:embed="rId2"/>
          <a:srcRect r="5087"/>
          <a:stretch>
            <a:fillRect/>
          </a:stretch>
        </p:blipFill>
        <p:spPr bwMode="auto">
          <a:xfrm>
            <a:off x="5753100" y="4137025"/>
            <a:ext cx="3079750" cy="2422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0214"/>
            <a:ext cx="7991475" cy="4726344"/>
          </a:xfrm>
        </p:spPr>
        <p:txBody>
          <a:bodyPr/>
          <a:lstStyle/>
          <a:p>
            <a:r>
              <a:rPr lang="en-US" dirty="0" smtClean="0"/>
              <a:t>What is a fluid?</a:t>
            </a:r>
          </a:p>
          <a:p>
            <a:pPr lvl="1"/>
            <a:r>
              <a:rPr lang="en-US" dirty="0" smtClean="0"/>
              <a:t>a substance that can FLOW &amp; has particles that are able to move around each other.</a:t>
            </a:r>
          </a:p>
          <a:p>
            <a:r>
              <a:rPr lang="en-US" dirty="0" smtClean="0"/>
              <a:t> What 2 phases of matter are considered FLUIDS?</a:t>
            </a:r>
          </a:p>
          <a:p>
            <a:pPr lvl="1"/>
            <a:r>
              <a:rPr lang="en-US" dirty="0" smtClean="0"/>
              <a:t>Liquids &amp; Gases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Fluids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0214"/>
            <a:ext cx="7991475" cy="4726344"/>
          </a:xfrm>
        </p:spPr>
        <p:txBody>
          <a:bodyPr/>
          <a:lstStyle/>
          <a:p>
            <a:r>
              <a:rPr lang="en-US" dirty="0" smtClean="0"/>
              <a:t>What is viscosity?</a:t>
            </a:r>
          </a:p>
          <a:p>
            <a:pPr lvl="1"/>
            <a:r>
              <a:rPr lang="en-US" dirty="0" smtClean="0"/>
              <a:t>The ability of a liquid to flow or the resistance to flow.  (Honey is MORE viscous than water)</a:t>
            </a:r>
          </a:p>
          <a:p>
            <a:r>
              <a:rPr lang="en-US" dirty="0" smtClean="0"/>
              <a:t>What is buoyancy? </a:t>
            </a:r>
          </a:p>
          <a:p>
            <a:pPr lvl="1"/>
            <a:r>
              <a:rPr lang="en-US" dirty="0" smtClean="0"/>
              <a:t>The upward force a fluid exerts on an object.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57"/>
</p:tagLst>
</file>

<file path=ppt/theme/theme1.xml><?xml version="1.0" encoding="utf-8"?>
<a:theme xmlns:a="http://schemas.openxmlformats.org/drawingml/2006/main" name="Personal Home Page (Standard)">
  <a:themeElements>
    <a:clrScheme name="Personal Home Page (Standard) 1">
      <a:dk1>
        <a:srgbClr val="000000"/>
      </a:dk1>
      <a:lt1>
        <a:srgbClr val="FFFFFF"/>
      </a:lt1>
      <a:dk2>
        <a:srgbClr val="1E2E53"/>
      </a:dk2>
      <a:lt2>
        <a:srgbClr val="FFCC00"/>
      </a:lt2>
      <a:accent1>
        <a:srgbClr val="FF9933"/>
      </a:accent1>
      <a:accent2>
        <a:srgbClr val="336699"/>
      </a:accent2>
      <a:accent3>
        <a:srgbClr val="ABADB3"/>
      </a:accent3>
      <a:accent4>
        <a:srgbClr val="DADADA"/>
      </a:accent4>
      <a:accent5>
        <a:srgbClr val="FFCAAD"/>
      </a:accent5>
      <a:accent6>
        <a:srgbClr val="2D5C8A"/>
      </a:accent6>
      <a:hlink>
        <a:srgbClr val="EAEAEA"/>
      </a:hlink>
      <a:folHlink>
        <a:srgbClr val="A73737"/>
      </a:folHlink>
    </a:clrScheme>
    <a:fontScheme name="Personal Home Page (Standar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 Home Page (Standard) 1">
        <a:dk1>
          <a:srgbClr val="000000"/>
        </a:dk1>
        <a:lt1>
          <a:srgbClr val="FFFFFF"/>
        </a:lt1>
        <a:dk2>
          <a:srgbClr val="1E2E53"/>
        </a:dk2>
        <a:lt2>
          <a:srgbClr val="FFCC00"/>
        </a:lt2>
        <a:accent1>
          <a:srgbClr val="FF9933"/>
        </a:accent1>
        <a:accent2>
          <a:srgbClr val="336699"/>
        </a:accent2>
        <a:accent3>
          <a:srgbClr val="ABADB3"/>
        </a:accent3>
        <a:accent4>
          <a:srgbClr val="DADADA"/>
        </a:accent4>
        <a:accent5>
          <a:srgbClr val="FFCAAD"/>
        </a:accent5>
        <a:accent6>
          <a:srgbClr val="2D5C8A"/>
        </a:accent6>
        <a:hlink>
          <a:srgbClr val="EAEAEA"/>
        </a:hlink>
        <a:folHlink>
          <a:srgbClr val="A737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 Home Page (Standard) 2">
        <a:dk1>
          <a:srgbClr val="663300"/>
        </a:dk1>
        <a:lt1>
          <a:srgbClr val="FFFFFF"/>
        </a:lt1>
        <a:dk2>
          <a:srgbClr val="996633"/>
        </a:dk2>
        <a:lt2>
          <a:srgbClr val="868686"/>
        </a:lt2>
        <a:accent1>
          <a:srgbClr val="FF9900"/>
        </a:accent1>
        <a:accent2>
          <a:srgbClr val="CC6600"/>
        </a:accent2>
        <a:accent3>
          <a:srgbClr val="FFFFFF"/>
        </a:accent3>
        <a:accent4>
          <a:srgbClr val="562A00"/>
        </a:accent4>
        <a:accent5>
          <a:srgbClr val="FFCAAA"/>
        </a:accent5>
        <a:accent6>
          <a:srgbClr val="B95C00"/>
        </a:accent6>
        <a:hlink>
          <a:srgbClr val="FFCC00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 Home Page (Standard)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Office\Templates\Presentations\Personal Home Page (Standard).pot</Template>
  <TotalTime>2858</TotalTime>
  <Words>1027</Words>
  <Application>Microsoft Office PowerPoint</Application>
  <PresentationFormat>On-screen Show (4:3)</PresentationFormat>
  <Paragraphs>281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 Black</vt:lpstr>
      <vt:lpstr>Berlin Sans FB Demi</vt:lpstr>
      <vt:lpstr>Comic Sans MS</vt:lpstr>
      <vt:lpstr>Lucida Console</vt:lpstr>
      <vt:lpstr>Times New Roman</vt:lpstr>
      <vt:lpstr>Wingdings</vt:lpstr>
      <vt:lpstr>Wingdings 2</vt:lpstr>
      <vt:lpstr>Personal Home Page (Standard)</vt:lpstr>
      <vt:lpstr>Photo Editor Photo</vt:lpstr>
      <vt:lpstr>Clip</vt:lpstr>
      <vt:lpstr>UNIT 1–  Matter</vt:lpstr>
      <vt:lpstr>What is matter anyway?   Matter is ANYTHING that has MASS &amp; takes up SPACE (has VOLUME)</vt:lpstr>
      <vt:lpstr>Kinetic Molecular Theory</vt:lpstr>
      <vt:lpstr>Four States of Matter</vt:lpstr>
      <vt:lpstr>Four States of Matter</vt:lpstr>
      <vt:lpstr>Four States of Matter</vt:lpstr>
      <vt:lpstr>Four States of Matter</vt:lpstr>
      <vt:lpstr>Fluids</vt:lpstr>
      <vt:lpstr>Properties of Fluids</vt:lpstr>
      <vt:lpstr>Properties of Fluids</vt:lpstr>
      <vt:lpstr>PowerPoint Presentation</vt:lpstr>
      <vt:lpstr>PowerPoint Presentation</vt:lpstr>
      <vt:lpstr>Matter Flowchart</vt:lpstr>
      <vt:lpstr>Matter Flowchart</vt:lpstr>
      <vt:lpstr>Pure Substances:  only TWO types…element OR compound!</vt:lpstr>
      <vt:lpstr>Pure Substances:  only TWO types…element OR compound!</vt:lpstr>
      <vt:lpstr>Pure Substances</vt:lpstr>
      <vt:lpstr>Pure Substances</vt:lpstr>
      <vt:lpstr>A. Matter Flowchart--REVIEW</vt:lpstr>
      <vt:lpstr>Mixtures</vt:lpstr>
      <vt:lpstr>Mixtures</vt:lpstr>
      <vt:lpstr>Mixtures</vt:lpstr>
      <vt:lpstr>Mixtures</vt:lpstr>
      <vt:lpstr>C. Mixtures</vt:lpstr>
      <vt:lpstr>PowerPoint Presentation</vt:lpstr>
      <vt:lpstr>Extensive vs. Intensive</vt:lpstr>
      <vt:lpstr>A. Extensive vs. Intensive</vt:lpstr>
      <vt:lpstr>Physical vs. Chemical Property</vt:lpstr>
      <vt:lpstr>Physical vs. Chemical PROPERTY</vt:lpstr>
      <vt:lpstr>Physical Changes</vt:lpstr>
      <vt:lpstr>PowerPoint Presentation</vt:lpstr>
      <vt:lpstr>PowerPoint Presentation</vt:lpstr>
      <vt:lpstr>Chemical Changes (Reactions)</vt:lpstr>
      <vt:lpstr>Indicators of Chemical Change</vt:lpstr>
      <vt:lpstr>PowerPoint Presentation</vt:lpstr>
      <vt:lpstr>Physical vs. Chemical CHANGE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Classification of Matter</dc:title>
  <dc:creator>Mrs. Johannesson</dc:creator>
  <cp:lastModifiedBy>GARCIA, XAVIER</cp:lastModifiedBy>
  <cp:revision>152</cp:revision>
  <cp:lastPrinted>2000-09-01T05:46:09Z</cp:lastPrinted>
  <dcterms:created xsi:type="dcterms:W3CDTF">2000-07-04T00:24:44Z</dcterms:created>
  <dcterms:modified xsi:type="dcterms:W3CDTF">2017-08-22T16:29:11Z</dcterms:modified>
</cp:coreProperties>
</file>