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16" r:id="rId2"/>
    <p:sldId id="256" r:id="rId3"/>
    <p:sldId id="353" r:id="rId4"/>
    <p:sldId id="317" r:id="rId5"/>
    <p:sldId id="354" r:id="rId6"/>
    <p:sldId id="318" r:id="rId7"/>
    <p:sldId id="319" r:id="rId8"/>
    <p:sldId id="320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22" r:id="rId22"/>
    <p:sldId id="321" r:id="rId23"/>
    <p:sldId id="368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4" r:id="rId32"/>
    <p:sldId id="335" r:id="rId33"/>
    <p:sldId id="336" r:id="rId34"/>
    <p:sldId id="337" r:id="rId35"/>
    <p:sldId id="339" r:id="rId36"/>
    <p:sldId id="338" r:id="rId37"/>
    <p:sldId id="340" r:id="rId38"/>
    <p:sldId id="341" r:id="rId39"/>
    <p:sldId id="342" r:id="rId40"/>
    <p:sldId id="343" r:id="rId41"/>
    <p:sldId id="344" r:id="rId42"/>
    <p:sldId id="345" r:id="rId43"/>
    <p:sldId id="352" r:id="rId44"/>
    <p:sldId id="346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0066"/>
    <a:srgbClr val="00FF00"/>
    <a:srgbClr val="535360"/>
    <a:srgbClr val="4F6F9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9" autoAdjust="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24"/>
    </p:cViewPr>
  </p:sorterViewPr>
  <p:notesViewPr>
    <p:cSldViewPr snapToGrid="0">
      <p:cViewPr>
        <p:scale>
          <a:sx n="100" d="100"/>
          <a:sy n="100" d="100"/>
        </p:scale>
        <p:origin x="-840" y="7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Chemistry 111/112 Chapter 9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029200" y="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University of South Carolina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10600"/>
            <a:ext cx="396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Copyright (c) 2003 Thomson Learning Reprinted with permission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9-</a:t>
            </a:r>
            <a:fld id="{DF56B7BA-91B0-4D85-987D-B47323B02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711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Chemistry 111/112 Chapter 9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Copyright (c) 2003 Thomson Learning Reprinted with permission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B17AB8F0-CA54-41D2-8DC3-6750B53924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0846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Chemistry 111/112 Chapter 9</a:t>
            </a:r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Copyright (c) 2003 Thomson Learning Reprinted with permission</a:t>
            </a:r>
          </a:p>
        </p:txBody>
      </p:sp>
      <p:sp>
        <p:nvSpPr>
          <p:cNvPr id="512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89535E-9EA7-4391-91BF-5C9A58E31C14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120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8558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4429F1-3AFE-4F8C-8C68-E01B22135DF1}" type="slidenum">
              <a:rPr lang="en-US" altLang="en-US" sz="1200">
                <a:latin typeface="Times New Roman" panose="02020603050405020304" pitchFamily="18" charset="0"/>
              </a:rPr>
              <a:pPr/>
              <a:t>14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0583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AE7D69-6A53-4D10-8E1A-039B623F24AF}" type="slidenum">
              <a:rPr lang="en-US" altLang="en-US" sz="1200">
                <a:latin typeface="Times New Roman" panose="02020603050405020304" pitchFamily="18" charset="0"/>
              </a:rPr>
              <a:pPr/>
              <a:t>15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0458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261B4E-35CC-4C88-80AB-AC37FC056027}" type="slidenum">
              <a:rPr lang="en-US" altLang="en-US" sz="1200">
                <a:latin typeface="Times New Roman" panose="02020603050405020304" pitchFamily="18" charset="0"/>
              </a:rPr>
              <a:pPr/>
              <a:t>16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3718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925CBD-55C9-4284-BC4B-E533F2571B70}" type="slidenum">
              <a:rPr lang="en-US" altLang="en-US" sz="1200">
                <a:latin typeface="Times New Roman" panose="02020603050405020304" pitchFamily="18" charset="0"/>
              </a:rPr>
              <a:pPr/>
              <a:t>17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9641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CC18D7-7351-46DE-90A2-E2B72BCA8BF1}" type="slidenum">
              <a:rPr lang="en-US" altLang="en-US" sz="1200">
                <a:latin typeface="Times New Roman" panose="02020603050405020304" pitchFamily="18" charset="0"/>
              </a:rPr>
              <a:pPr/>
              <a:t>18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8026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7CCF8-2CC2-49F4-991D-FEE22165EDC5}" type="slidenum">
              <a:rPr lang="en-US" altLang="en-US" sz="1200">
                <a:latin typeface="Times New Roman" panose="02020603050405020304" pitchFamily="18" charset="0"/>
              </a:rPr>
              <a:pPr/>
              <a:t>19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9992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BB442E-E329-4284-855B-53AD8B72BE6A}" type="slidenum">
              <a:rPr lang="en-US" altLang="en-US" sz="1200">
                <a:latin typeface="Times New Roman" panose="02020603050405020304" pitchFamily="18" charset="0"/>
              </a:rPr>
              <a:pPr/>
              <a:t>20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9870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Chemistry 111/112 Chapter 9</a:t>
            </a:r>
          </a:p>
        </p:txBody>
      </p:sp>
      <p:sp>
        <p:nvSpPr>
          <p:cNvPr id="675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Copyright (c) 2003 Thomson Learning Reprinted with permission</a:t>
            </a:r>
          </a:p>
        </p:txBody>
      </p:sp>
      <p:sp>
        <p:nvSpPr>
          <p:cNvPr id="675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28F80B-6DC5-46C7-8F44-FD0ED4B757BF}" type="slidenum">
              <a:rPr lang="en-US" altLang="en-US" sz="1200">
                <a:latin typeface="Times New Roman" panose="02020603050405020304" pitchFamily="18" charset="0"/>
              </a:rPr>
              <a:pPr/>
              <a:t>21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758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759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759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759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7593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759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99136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Chemistry 111/112 Chapter 9</a:t>
            </a:r>
          </a:p>
        </p:txBody>
      </p:sp>
      <p:sp>
        <p:nvSpPr>
          <p:cNvPr id="686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Copyright (c) 2003 Thomson Learning Reprinted with permission</a:t>
            </a:r>
          </a:p>
        </p:txBody>
      </p:sp>
      <p:sp>
        <p:nvSpPr>
          <p:cNvPr id="686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8A3087-E464-4DCB-B23E-3D3FFC465978}" type="slidenum">
              <a:rPr lang="en-US" altLang="en-US" sz="1200">
                <a:latin typeface="Times New Roman" panose="02020603050405020304" pitchFamily="18" charset="0"/>
              </a:rPr>
              <a:pPr/>
              <a:t>22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861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861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7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861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4304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C4DF07-5E53-40DD-9F3C-0359583B1902}" type="slidenum">
              <a:rPr lang="en-US" altLang="en-US" sz="1200">
                <a:latin typeface="Times New Roman" panose="02020603050405020304" pitchFamily="18" charset="0"/>
              </a:rPr>
              <a:pPr/>
              <a:t>23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9330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Chemistry 111/112 Chapter 9</a:t>
            </a:r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Copyright (c) 2003 Thomson Learning Reprinted with permission</a:t>
            </a:r>
          </a:p>
        </p:txBody>
      </p:sp>
      <p:sp>
        <p:nvSpPr>
          <p:cNvPr id="522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777AD1-6655-4C91-9670-A4F7A8C7B626}" type="slidenum">
              <a:rPr lang="en-US" altLang="en-US" sz="1200">
                <a:latin typeface="Times New Roman" panose="02020603050405020304" pitchFamily="18" charset="0"/>
              </a:rPr>
              <a:pPr/>
              <a:t>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222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223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223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223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2233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2234" name="Rectangle 7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2320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Chemistry 111/112 Chapter 9</a:t>
            </a:r>
          </a:p>
        </p:txBody>
      </p:sp>
      <p:sp>
        <p:nvSpPr>
          <p:cNvPr id="706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Copyright (c) 2003 Thomson Learning Reprinted with permission</a:t>
            </a:r>
          </a:p>
        </p:txBody>
      </p:sp>
      <p:sp>
        <p:nvSpPr>
          <p:cNvPr id="706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3FB60A-2DD3-4CD4-BBA8-14C913F48035}" type="slidenum">
              <a:rPr lang="en-US" altLang="en-US" sz="1200">
                <a:latin typeface="Times New Roman" panose="02020603050405020304" pitchFamily="18" charset="0"/>
              </a:rPr>
              <a:pPr/>
              <a:t>24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066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066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066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066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0665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066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6016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Chemistry 111/112 Chapter 9</a:t>
            </a:r>
          </a:p>
        </p:txBody>
      </p:sp>
      <p:sp>
        <p:nvSpPr>
          <p:cNvPr id="716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Copyright (c) 2003 Thomson Learning Reprinted with permission</a:t>
            </a:r>
          </a:p>
        </p:txBody>
      </p:sp>
      <p:sp>
        <p:nvSpPr>
          <p:cNvPr id="716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FD77E4-D892-489C-8012-0D7955BF3623}" type="slidenum">
              <a:rPr lang="en-US" altLang="en-US" sz="1200">
                <a:latin typeface="Times New Roman" panose="02020603050405020304" pitchFamily="18" charset="0"/>
              </a:rPr>
              <a:pPr/>
              <a:t>25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168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8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168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8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89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169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1938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Chemistry 111/112 Chapter 9</a:t>
            </a:r>
          </a:p>
        </p:txBody>
      </p:sp>
      <p:sp>
        <p:nvSpPr>
          <p:cNvPr id="727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Copyright (c) 2003 Thomson Learning Reprinted with permission</a:t>
            </a:r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1B84A3-7884-4923-AD24-7C53F120E9DE}" type="slidenum">
              <a:rPr lang="en-US" altLang="en-US" sz="1200">
                <a:latin typeface="Times New Roman" panose="02020603050405020304" pitchFamily="18" charset="0"/>
              </a:rPr>
              <a:pPr/>
              <a:t>26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270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271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271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271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2713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271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mtClean="0"/>
              <a:t>Answer:  -185 kJ</a:t>
            </a:r>
          </a:p>
        </p:txBody>
      </p:sp>
    </p:spTree>
    <p:extLst>
      <p:ext uri="{BB962C8B-B14F-4D97-AF65-F5344CB8AC3E}">
        <p14:creationId xmlns:p14="http://schemas.microsoft.com/office/powerpoint/2010/main" val="14777492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Chemistry 111/112 Chapter 9</a:t>
            </a:r>
          </a:p>
        </p:txBody>
      </p:sp>
      <p:sp>
        <p:nvSpPr>
          <p:cNvPr id="737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Copyright (c) 2003 Thomson Learning Reprinted with permission</a:t>
            </a:r>
          </a:p>
        </p:txBody>
      </p:sp>
      <p:sp>
        <p:nvSpPr>
          <p:cNvPr id="737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E975CC-22C5-410C-BB85-A18C86E27FCC}" type="slidenum">
              <a:rPr lang="en-US" altLang="en-US" sz="1200">
                <a:latin typeface="Times New Roman" panose="02020603050405020304" pitchFamily="18" charset="0"/>
              </a:rPr>
              <a:pPr/>
              <a:t>27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373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373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373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373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3737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373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9415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Chemistry 111/112 Chapter 9</a:t>
            </a:r>
          </a:p>
        </p:txBody>
      </p:sp>
      <p:sp>
        <p:nvSpPr>
          <p:cNvPr id="747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Copyright (c) 2003 Thomson Learning Reprinted with permission</a:t>
            </a:r>
          </a:p>
        </p:txBody>
      </p:sp>
      <p:sp>
        <p:nvSpPr>
          <p:cNvPr id="747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BE301F-93C7-4618-A750-D4998FE97904}" type="slidenum">
              <a:rPr lang="en-US" altLang="en-US" sz="1200">
                <a:latin typeface="Times New Roman" panose="02020603050405020304" pitchFamily="18" charset="0"/>
              </a:rPr>
              <a:pPr/>
              <a:t>28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475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475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475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476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4761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476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7066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Chemistry 111/112 Chapter 9</a:t>
            </a:r>
          </a:p>
        </p:txBody>
      </p:sp>
      <p:sp>
        <p:nvSpPr>
          <p:cNvPr id="757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Copyright (c) 2003 Thomson Learning Reprinted with permission</a:t>
            </a:r>
          </a:p>
        </p:txBody>
      </p:sp>
      <p:sp>
        <p:nvSpPr>
          <p:cNvPr id="757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02799A-D82E-497A-9478-5DA8C97A5B51}" type="slidenum">
              <a:rPr lang="en-US" altLang="en-US" sz="1200">
                <a:latin typeface="Times New Roman" panose="02020603050405020304" pitchFamily="18" charset="0"/>
              </a:rPr>
              <a:pPr/>
              <a:t>29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578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578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5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578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45917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Chemistry 111/112 Chapter 9</a:t>
            </a:r>
          </a:p>
        </p:txBody>
      </p:sp>
      <p:sp>
        <p:nvSpPr>
          <p:cNvPr id="768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Copyright (c) 2003 Thomson Learning Reprinted with permission</a:t>
            </a:r>
          </a:p>
        </p:txBody>
      </p:sp>
      <p:sp>
        <p:nvSpPr>
          <p:cNvPr id="768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D1B426-23AA-4DF9-81C4-AE0ABEB6963A}" type="slidenum">
              <a:rPr lang="en-US" altLang="en-US" sz="1200">
                <a:latin typeface="Times New Roman" panose="02020603050405020304" pitchFamily="18" charset="0"/>
              </a:rPr>
              <a:pPr/>
              <a:t>30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680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0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680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0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09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681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mtClean="0"/>
              <a:t>Answer:  6730 J</a:t>
            </a:r>
          </a:p>
        </p:txBody>
      </p:sp>
    </p:spTree>
    <p:extLst>
      <p:ext uri="{BB962C8B-B14F-4D97-AF65-F5344CB8AC3E}">
        <p14:creationId xmlns:p14="http://schemas.microsoft.com/office/powerpoint/2010/main" val="39858526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Chemistry 111/112 Chapter 9</a:t>
            </a:r>
          </a:p>
        </p:txBody>
      </p:sp>
      <p:sp>
        <p:nvSpPr>
          <p:cNvPr id="778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Copyright (c) 2003 Thomson Learning Reprinted with permission</a:t>
            </a:r>
          </a:p>
        </p:txBody>
      </p:sp>
      <p:sp>
        <p:nvSpPr>
          <p:cNvPr id="778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FAA413-3E13-4FE4-88C5-18EA2E410C2C}" type="slidenum">
              <a:rPr lang="en-US" altLang="en-US" sz="1200">
                <a:latin typeface="Times New Roman" panose="02020603050405020304" pitchFamily="18" charset="0"/>
              </a:rPr>
              <a:pPr/>
              <a:t>31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782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783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783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783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7833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783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74342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Chemistry 111/112 Chapter 9</a:t>
            </a:r>
          </a:p>
        </p:txBody>
      </p:sp>
      <p:sp>
        <p:nvSpPr>
          <p:cNvPr id="788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Copyright (c) 2003 Thomson Learning Reprinted with permission</a:t>
            </a:r>
          </a:p>
        </p:txBody>
      </p:sp>
      <p:sp>
        <p:nvSpPr>
          <p:cNvPr id="788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4F1F43-2737-424F-AC15-331BD721DD88}" type="slidenum">
              <a:rPr lang="en-US" altLang="en-US" sz="1200">
                <a:latin typeface="Times New Roman" panose="02020603050405020304" pitchFamily="18" charset="0"/>
              </a:rPr>
              <a:pPr/>
              <a:t>32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885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885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885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885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8857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885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mtClean="0"/>
              <a:t>Answer:  </a:t>
            </a:r>
            <a:r>
              <a:rPr lang="en-US" altLang="en-US" smtClean="0">
                <a:latin typeface="Symbol" panose="05050102010706020507" pitchFamily="18" charset="2"/>
              </a:rPr>
              <a:t>D</a:t>
            </a:r>
            <a:r>
              <a:rPr lang="en-US" altLang="en-US" i="1" smtClean="0"/>
              <a:t>H</a:t>
            </a:r>
            <a:r>
              <a:rPr lang="en-US" altLang="en-US" smtClean="0"/>
              <a:t> = 1.40</a:t>
            </a:r>
            <a:r>
              <a:rPr lang="en-US" altLang="en-US" smtClean="0">
                <a:cs typeface="Times New Roman" panose="02020603050405020304" pitchFamily="18" charset="0"/>
              </a:rPr>
              <a:t>×10</a:t>
            </a:r>
            <a:r>
              <a:rPr lang="en-US" altLang="en-US" baseline="30000" smtClean="0"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cs typeface="Times New Roman" panose="02020603050405020304" pitchFamily="18" charset="0"/>
              </a:rPr>
              <a:t> J = 112 kJ/mol.</a:t>
            </a:r>
          </a:p>
        </p:txBody>
      </p:sp>
    </p:spTree>
    <p:extLst>
      <p:ext uri="{BB962C8B-B14F-4D97-AF65-F5344CB8AC3E}">
        <p14:creationId xmlns:p14="http://schemas.microsoft.com/office/powerpoint/2010/main" val="3780570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Chemistry 111/112 Chapter 9</a:t>
            </a:r>
          </a:p>
        </p:txBody>
      </p:sp>
      <p:sp>
        <p:nvSpPr>
          <p:cNvPr id="798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Copyright (c) 2003 Thomson Learning Reprinted with permission</a:t>
            </a:r>
          </a:p>
        </p:txBody>
      </p:sp>
      <p:sp>
        <p:nvSpPr>
          <p:cNvPr id="798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904B57-7CB9-4AFB-AE93-3555754A6710}" type="slidenum">
              <a:rPr lang="en-US" altLang="en-US" sz="1200">
                <a:latin typeface="Times New Roman" panose="02020603050405020304" pitchFamily="18" charset="0"/>
              </a:rPr>
              <a:pPr/>
              <a:t>33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987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987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987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988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9881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988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3152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Chemistry 111/112 Chapter 9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Copyright (c) 2003 Thomson Learning Reprinted with permission</a:t>
            </a:r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149DB2-E07E-4ACC-9572-75E012BD33A1}" type="slidenum">
              <a:rPr lang="en-US" altLang="en-US" sz="1200">
                <a:latin typeface="Times New Roman" panose="02020603050405020304" pitchFamily="18" charset="0"/>
              </a:rPr>
              <a:pPr/>
              <a:t>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325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325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325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325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3257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325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05813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Chemistry 111/112 Chapter 9</a:t>
            </a:r>
          </a:p>
        </p:txBody>
      </p:sp>
      <p:sp>
        <p:nvSpPr>
          <p:cNvPr id="808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Copyright (c) 2003 Thomson Learning Reprinted with permission</a:t>
            </a:r>
          </a:p>
        </p:txBody>
      </p:sp>
      <p:sp>
        <p:nvSpPr>
          <p:cNvPr id="809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BB0442-4FB9-4E48-98EA-C3018CCF6697}" type="slidenum">
              <a:rPr lang="en-US" altLang="en-US" sz="1200">
                <a:latin typeface="Times New Roman" panose="02020603050405020304" pitchFamily="18" charset="0"/>
              </a:rPr>
              <a:pPr/>
              <a:t>34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090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0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090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0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05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090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6708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Chemistry 111/112 Chapter 9</a:t>
            </a:r>
          </a:p>
        </p:txBody>
      </p:sp>
      <p:sp>
        <p:nvSpPr>
          <p:cNvPr id="819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Copyright (c) 2003 Thomson Learning Reprinted with permission</a:t>
            </a:r>
          </a:p>
        </p:txBody>
      </p:sp>
      <p:sp>
        <p:nvSpPr>
          <p:cNvPr id="819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9243B8-E841-4D8C-95D3-40A283DC3B45}" type="slidenum">
              <a:rPr lang="en-US" altLang="en-US" sz="1200">
                <a:latin typeface="Times New Roman" panose="02020603050405020304" pitchFamily="18" charset="0"/>
              </a:rPr>
              <a:pPr/>
              <a:t>35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192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2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192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2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29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193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47134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Chemistry 111/112 Chapter 9</a:t>
            </a:r>
          </a:p>
        </p:txBody>
      </p:sp>
      <p:sp>
        <p:nvSpPr>
          <p:cNvPr id="829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Copyright (c) 2003 Thomson Learning Reprinted with permission</a:t>
            </a:r>
          </a:p>
        </p:txBody>
      </p:sp>
      <p:sp>
        <p:nvSpPr>
          <p:cNvPr id="829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75D965-5C32-46C2-BC5B-B8AE6BFA7D0A}" type="slidenum">
              <a:rPr lang="en-US" altLang="en-US" sz="1200">
                <a:latin typeface="Times New Roman" panose="02020603050405020304" pitchFamily="18" charset="0"/>
              </a:rPr>
              <a:pPr/>
              <a:t>36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294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5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295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5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53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295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73402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Chemistry 111/112 Chapter 9</a:t>
            </a:r>
          </a:p>
        </p:txBody>
      </p:sp>
      <p:sp>
        <p:nvSpPr>
          <p:cNvPr id="839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Copyright (c) 2003 Thomson Learning Reprinted with permission</a:t>
            </a:r>
          </a:p>
        </p:txBody>
      </p:sp>
      <p:sp>
        <p:nvSpPr>
          <p:cNvPr id="839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26BBA5-5BED-4742-8819-E6227B896388}" type="slidenum">
              <a:rPr lang="en-US" altLang="en-US" sz="1200">
                <a:latin typeface="Times New Roman" panose="02020603050405020304" pitchFamily="18" charset="0"/>
              </a:rPr>
              <a:pPr/>
              <a:t>37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397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397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397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3977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397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92638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Chemistry 111/112 Chapter 9</a:t>
            </a:r>
          </a:p>
        </p:txBody>
      </p:sp>
      <p:sp>
        <p:nvSpPr>
          <p:cNvPr id="849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Copyright (c) 2003 Thomson Learning Reprinted with permission</a:t>
            </a:r>
          </a:p>
        </p:txBody>
      </p:sp>
      <p:sp>
        <p:nvSpPr>
          <p:cNvPr id="849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A7001A-0AEF-48D0-9E85-2D428C928091}" type="slidenum">
              <a:rPr lang="en-US" altLang="en-US" sz="1200">
                <a:latin typeface="Times New Roman" panose="02020603050405020304" pitchFamily="18" charset="0"/>
              </a:rPr>
              <a:pPr/>
              <a:t>38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499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499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499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500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5001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500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64799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Chemistry 111/112 Chapter 9</a:t>
            </a:r>
          </a:p>
        </p:txBody>
      </p:sp>
      <p:sp>
        <p:nvSpPr>
          <p:cNvPr id="860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Copyright (c) 2003 Thomson Learning Reprinted with permission</a:t>
            </a:r>
          </a:p>
        </p:txBody>
      </p:sp>
      <p:sp>
        <p:nvSpPr>
          <p:cNvPr id="860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2C1E2E-1574-4392-AFDB-338B908EAAB5}" type="slidenum">
              <a:rPr lang="en-US" altLang="en-US" sz="1200">
                <a:latin typeface="Times New Roman" panose="02020603050405020304" pitchFamily="18" charset="0"/>
              </a:rPr>
              <a:pPr/>
              <a:t>39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602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02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602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02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025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602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34449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Chemistry 111/112 Chapter 9</a:t>
            </a:r>
          </a:p>
        </p:txBody>
      </p:sp>
      <p:sp>
        <p:nvSpPr>
          <p:cNvPr id="870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Copyright (c) 2003 Thomson Learning Reprinted with permission</a:t>
            </a:r>
          </a:p>
        </p:txBody>
      </p:sp>
      <p:sp>
        <p:nvSpPr>
          <p:cNvPr id="870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BFC244-9E91-4CB0-B43C-9B9703D50008}" type="slidenum">
              <a:rPr lang="en-US" altLang="en-US" sz="1200">
                <a:latin typeface="Times New Roman" panose="02020603050405020304" pitchFamily="18" charset="0"/>
              </a:rPr>
              <a:pPr/>
              <a:t>40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704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704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704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704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7049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705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16453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Chemistry 111/112 Chapter 9</a:t>
            </a:r>
          </a:p>
        </p:txBody>
      </p:sp>
      <p:sp>
        <p:nvSpPr>
          <p:cNvPr id="880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Copyright (c) 2003 Thomson Learning Reprinted with permission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2DD59C-FEEB-4F89-9FB7-88727CA7CF85}" type="slidenum">
              <a:rPr lang="en-US" altLang="en-US" sz="1200">
                <a:latin typeface="Times New Roman" panose="02020603050405020304" pitchFamily="18" charset="0"/>
              </a:rPr>
              <a:pPr/>
              <a:t>41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806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807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807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807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8073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807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99787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Chemistry 111/112 Chapter 9</a:t>
            </a:r>
          </a:p>
        </p:txBody>
      </p:sp>
      <p:sp>
        <p:nvSpPr>
          <p:cNvPr id="890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Copyright (c) 2003 Thomson Learning Reprinted with permission</a:t>
            </a:r>
          </a:p>
        </p:txBody>
      </p:sp>
      <p:sp>
        <p:nvSpPr>
          <p:cNvPr id="890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A6E774-5067-4383-8EF7-61202B63C474}" type="slidenum">
              <a:rPr lang="en-US" altLang="en-US" sz="1200">
                <a:latin typeface="Times New Roman" panose="02020603050405020304" pitchFamily="18" charset="0"/>
              </a:rPr>
              <a:pPr/>
              <a:t>42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909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909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909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909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9097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909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338496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Chemistry 111/112 Chapter 9</a:t>
            </a:r>
          </a:p>
        </p:txBody>
      </p:sp>
      <p:sp>
        <p:nvSpPr>
          <p:cNvPr id="901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Copyright (c) 2003 Thomson Learning Reprinted with permission</a:t>
            </a:r>
          </a:p>
        </p:txBody>
      </p:sp>
      <p:sp>
        <p:nvSpPr>
          <p:cNvPr id="901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938BAF-3523-4D5C-8983-9229B881BCFA}" type="slidenum">
              <a:rPr lang="en-US" altLang="en-US" sz="1200">
                <a:latin typeface="Times New Roman" panose="02020603050405020304" pitchFamily="18" charset="0"/>
              </a:rPr>
              <a:pPr/>
              <a:t>44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011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011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9011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012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0121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9012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mtClean="0"/>
              <a:t>Answer:  </a:t>
            </a:r>
            <a:r>
              <a:rPr lang="en-US" altLang="en-US" smtClean="0">
                <a:latin typeface="Symbol" panose="05050102010706020507" pitchFamily="18" charset="2"/>
              </a:rPr>
              <a:t>D</a:t>
            </a:r>
            <a:r>
              <a:rPr lang="en-US" altLang="en-US" i="1" smtClean="0"/>
              <a:t>H</a:t>
            </a:r>
            <a:r>
              <a:rPr lang="en-US" altLang="en-US" smtClean="0"/>
              <a:t> = -745 kJ</a:t>
            </a:r>
          </a:p>
        </p:txBody>
      </p:sp>
    </p:spTree>
    <p:extLst>
      <p:ext uri="{BB962C8B-B14F-4D97-AF65-F5344CB8AC3E}">
        <p14:creationId xmlns:p14="http://schemas.microsoft.com/office/powerpoint/2010/main" val="4034047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Chemistry 111/112 Chapter 9</a:t>
            </a:r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Copyright (c) 2003 Thomson Learning Reprinted with permission</a:t>
            </a:r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2FA83D-5D29-495F-BFE4-FE55CDF77B7D}" type="slidenum">
              <a:rPr lang="en-US" altLang="en-US" sz="1200">
                <a:latin typeface="Times New Roman" panose="02020603050405020304" pitchFamily="18" charset="0"/>
              </a:rPr>
              <a:pPr/>
              <a:t>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427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27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427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281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428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3520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Chemistry 111/112 Chapter 9</a:t>
            </a:r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Copyright (c) 2003 Thomson Learning Reprinted with permission</a:t>
            </a:r>
          </a:p>
        </p:txBody>
      </p:sp>
      <p:sp>
        <p:nvSpPr>
          <p:cNvPr id="553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482EF3-CB21-4A0F-AA2D-2FFEFDF0AF58}" type="slidenum">
              <a:rPr lang="en-US" altLang="en-US" sz="1200">
                <a:latin typeface="Times New Roman" panose="02020603050405020304" pitchFamily="18" charset="0"/>
              </a:rPr>
              <a:pPr/>
              <a:t>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530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530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530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530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5305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530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6747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Chemistry 111/112 Chapter 9</a:t>
            </a:r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latin typeface="Times New Roman" panose="02020603050405020304" pitchFamily="18" charset="0"/>
              </a:rPr>
              <a:t>Copyright (c) 2003 Thomson Learning Reprinted with permission</a:t>
            </a:r>
          </a:p>
        </p:txBody>
      </p:sp>
      <p:sp>
        <p:nvSpPr>
          <p:cNvPr id="563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37178D-FB10-4DCB-80F0-BFC5BD0BB977}" type="slidenum">
              <a:rPr lang="en-US" altLang="en-US" sz="1200">
                <a:latin typeface="Times New Roman" panose="02020603050405020304" pitchFamily="18" charset="0"/>
              </a:rPr>
              <a:pPr/>
              <a:t>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632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32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632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32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329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633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709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54E090-B56E-4927-8901-79DC46A388AD}" type="slidenum">
              <a:rPr lang="en-US" altLang="en-US" sz="1200">
                <a:latin typeface="Times New Roman" panose="02020603050405020304" pitchFamily="18" charset="0"/>
              </a:rPr>
              <a:pPr/>
              <a:t>11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4565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6E39BB-2458-44E5-BE8F-C506D91787A0}" type="slidenum">
              <a:rPr lang="en-US" altLang="en-US" sz="1200">
                <a:latin typeface="Times New Roman" panose="02020603050405020304" pitchFamily="18" charset="0"/>
              </a:rPr>
              <a:pPr/>
              <a:t>12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6672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173093-A9DE-4AF1-A99B-D993CFEA28E6}" type="slidenum">
              <a:rPr lang="en-US" altLang="en-US" sz="1200">
                <a:latin typeface="Times New Roman" panose="02020603050405020304" pitchFamily="18" charset="0"/>
              </a:rPr>
              <a:pPr/>
              <a:t>13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694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hyperlink" Target="http://academic.cengage.com/chemistry/tro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 userDrawn="1"/>
        </p:nvSpPr>
        <p:spPr bwMode="auto">
          <a:xfrm>
            <a:off x="0" y="0"/>
            <a:ext cx="9177338" cy="6858000"/>
          </a:xfrm>
          <a:prstGeom prst="rect">
            <a:avLst/>
          </a:prstGeom>
          <a:solidFill>
            <a:srgbClr val="FFFFD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" name="Rectangle 17"/>
          <p:cNvSpPr>
            <a:spLocks noChangeArrowheads="1"/>
          </p:cNvSpPr>
          <p:nvPr userDrawn="1"/>
        </p:nvSpPr>
        <p:spPr bwMode="auto">
          <a:xfrm>
            <a:off x="0" y="0"/>
            <a:ext cx="9142413" cy="9588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4" name="Picture 9" descr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0"/>
            <a:ext cx="10207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0"/>
            <a:ext cx="2336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2638425" y="914400"/>
            <a:ext cx="23018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>
                <a:solidFill>
                  <a:srgbClr val="535360"/>
                </a:solidFill>
              </a:rPr>
              <a:t>Daniel L. Reger</a:t>
            </a:r>
            <a:endParaRPr lang="en-US" altLang="en-US" sz="2200">
              <a:solidFill>
                <a:srgbClr val="535360"/>
              </a:solidFill>
            </a:endParaRPr>
          </a:p>
          <a:p>
            <a:r>
              <a:rPr lang="en-US" altLang="en-US" i="1">
                <a:solidFill>
                  <a:srgbClr val="535360"/>
                </a:solidFill>
              </a:rPr>
              <a:t>Scott R. Goode</a:t>
            </a:r>
            <a:endParaRPr lang="en-US" altLang="en-US" sz="2200">
              <a:solidFill>
                <a:srgbClr val="535360"/>
              </a:solidFill>
            </a:endParaRPr>
          </a:p>
          <a:p>
            <a:r>
              <a:rPr lang="en-US" altLang="en-US" i="1">
                <a:solidFill>
                  <a:srgbClr val="535360"/>
                </a:solidFill>
              </a:rPr>
              <a:t>David W. Ball</a:t>
            </a:r>
          </a:p>
        </p:txBody>
      </p:sp>
      <p:sp>
        <p:nvSpPr>
          <p:cNvPr id="7" name="Rectangle 12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2638425" y="2392363"/>
            <a:ext cx="3787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535360"/>
                </a:solidFill>
                <a:latin typeface="Verdana" panose="020B0604030504040204" pitchFamily="34" charset="0"/>
              </a:rPr>
              <a:t>http://academic.cengage.com/chemistry/reger</a:t>
            </a:r>
          </a:p>
        </p:txBody>
      </p:sp>
      <p:pic>
        <p:nvPicPr>
          <p:cNvPr id="8" name="Picture 16" descr="Regersmall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3828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152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4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7513" y="68263"/>
            <a:ext cx="2236787" cy="6615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388" y="68263"/>
            <a:ext cx="6562725" cy="6615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22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8" y="68263"/>
            <a:ext cx="8320087" cy="833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2238" y="1001713"/>
            <a:ext cx="4364037" cy="568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8675" y="1001713"/>
            <a:ext cx="4365625" cy="2763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8675" y="3917950"/>
            <a:ext cx="4365625" cy="2765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69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EAF0F6C-5BE8-49B9-A0D7-663A854D47E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086600" y="6629400"/>
            <a:ext cx="23622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81480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277AD57-F2F8-4C4B-891C-CF58DD7BCEA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086600" y="6629400"/>
            <a:ext cx="23622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34117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2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350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238" y="1001713"/>
            <a:ext cx="4364037" cy="568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1001713"/>
            <a:ext cx="4365625" cy="568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2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2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7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49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39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257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 userDrawn="1"/>
        </p:nvSpPr>
        <p:spPr bwMode="auto">
          <a:xfrm>
            <a:off x="0" y="0"/>
            <a:ext cx="9177338" cy="6858000"/>
          </a:xfrm>
          <a:prstGeom prst="rect">
            <a:avLst/>
          </a:prstGeom>
          <a:solidFill>
            <a:srgbClr val="FFFFD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238" y="1001713"/>
            <a:ext cx="8882062" cy="56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14"/>
          <p:cNvSpPr>
            <a:spLocks noChangeArrowheads="1"/>
          </p:cNvSpPr>
          <p:nvPr userDrawn="1"/>
        </p:nvSpPr>
        <p:spPr bwMode="auto">
          <a:xfrm>
            <a:off x="0" y="0"/>
            <a:ext cx="9172575" cy="960438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pic>
        <p:nvPicPr>
          <p:cNvPr id="1029" name="Picture 15" descr="tiny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0"/>
            <a:ext cx="90328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52388" y="68263"/>
            <a:ext cx="8320087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5" r:id="rId13"/>
    <p:sldLayoutId id="214748369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35360"/>
        </a:buClr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35360"/>
        </a:buClr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35360"/>
        </a:buClr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35360"/>
        </a:buClr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35360"/>
        </a:buClr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535360"/>
        </a:buClr>
        <a:buFont typeface="Times" pitchFamily="28" charset="0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535360"/>
        </a:buClr>
        <a:buFont typeface="Times" pitchFamily="28" charset="0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535360"/>
        </a:buClr>
        <a:buFont typeface="Times" pitchFamily="28" charset="0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535360"/>
        </a:buClr>
        <a:buFont typeface="Times" pitchFamily="28" charset="0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505200"/>
            <a:ext cx="7772400" cy="1981200"/>
          </a:xfrm>
          <a:ln w="12700"/>
        </p:spPr>
        <p:txBody>
          <a:bodyPr/>
          <a:lstStyle/>
          <a:p>
            <a:pPr algn="ctr">
              <a:defRPr/>
            </a:pPr>
            <a:r>
              <a:rPr lang="en-US" sz="4400" b="1" smtClean="0">
                <a:solidFill>
                  <a:srgbClr val="535360"/>
                </a:solidFill>
              </a:rPr>
              <a:t>Chapter 5</a:t>
            </a:r>
            <a:br>
              <a:rPr lang="en-US" sz="4400" b="1" smtClean="0">
                <a:solidFill>
                  <a:srgbClr val="535360"/>
                </a:solidFill>
              </a:rPr>
            </a:br>
            <a:r>
              <a:rPr lang="en-US" sz="4400" b="1" smtClean="0">
                <a:solidFill>
                  <a:srgbClr val="535360"/>
                </a:solidFill>
              </a:rPr>
              <a:t>Thermochemistry</a:t>
            </a:r>
            <a:endParaRPr lang="en-US" sz="4400" smtClean="0">
              <a:solidFill>
                <a:srgbClr val="4A829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Internal Energy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 sz="3200" smtClean="0"/>
              <a:t>Δ</a:t>
            </a:r>
            <a:r>
              <a:rPr lang="en-US" altLang="en-US" sz="3200" smtClean="0"/>
              <a:t>E has three components</a:t>
            </a:r>
          </a:p>
          <a:p>
            <a:pPr lvl="1" eaLnBrk="1" hangingPunct="1"/>
            <a:r>
              <a:rPr lang="en-US" altLang="en-US" sz="3200" smtClean="0"/>
              <a:t>Numerical value</a:t>
            </a:r>
          </a:p>
          <a:p>
            <a:pPr lvl="1" eaLnBrk="1" hangingPunct="1"/>
            <a:r>
              <a:rPr lang="en-US" altLang="en-US" sz="3200" smtClean="0"/>
              <a:t>Units (J)</a:t>
            </a:r>
          </a:p>
          <a:p>
            <a:pPr lvl="1" eaLnBrk="1" hangingPunct="1"/>
            <a:r>
              <a:rPr lang="en-US" altLang="en-US" sz="3200" smtClean="0"/>
              <a:t>Sign (positive or negative)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58850"/>
          </a:xfrm>
        </p:spPr>
        <p:txBody>
          <a:bodyPr/>
          <a:lstStyle/>
          <a:p>
            <a:pPr eaLnBrk="1" hangingPunct="1"/>
            <a:r>
              <a:rPr lang="en-US" altLang="en-US" smtClean="0"/>
              <a:t>Internal Energy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9575" y="1371600"/>
            <a:ext cx="8305800" cy="6858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smtClean="0"/>
              <a:t>	We are talking about the system</a:t>
            </a:r>
          </a:p>
        </p:txBody>
      </p:sp>
      <p:pic>
        <p:nvPicPr>
          <p:cNvPr id="15364" name="Picture 8" descr="05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5" b="19304"/>
          <a:stretch>
            <a:fillRect/>
          </a:stretch>
        </p:blipFill>
        <p:spPr>
          <a:xfrm>
            <a:off x="4087813" y="4195763"/>
            <a:ext cx="4979987" cy="2662237"/>
          </a:xfrm>
        </p:spPr>
      </p:pic>
      <p:pic>
        <p:nvPicPr>
          <p:cNvPr id="15365" name="Picture 8" descr="05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86" b="19304"/>
          <a:stretch>
            <a:fillRect/>
          </a:stretch>
        </p:blipFill>
        <p:spPr bwMode="auto">
          <a:xfrm>
            <a:off x="152400" y="2133600"/>
            <a:ext cx="4806950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5083175" y="1936750"/>
            <a:ext cx="39560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</a:rPr>
              <a:t>-</a:t>
            </a:r>
            <a:r>
              <a:rPr lang="el-GR" altLang="en-US">
                <a:latin typeface="Calibri" panose="020F0502020204030204" pitchFamily="34" charset="0"/>
              </a:rPr>
              <a:t>Δ</a:t>
            </a:r>
            <a:r>
              <a:rPr lang="en-US" altLang="en-US">
                <a:latin typeface="Calibri" panose="020F0502020204030204" pitchFamily="34" charset="0"/>
              </a:rPr>
              <a:t>E  energy lost to surroundings</a:t>
            </a:r>
          </a:p>
          <a:p>
            <a:endParaRPr lang="en-US" altLang="en-US">
              <a:latin typeface="Calibri" panose="020F0502020204030204" pitchFamily="34" charset="0"/>
            </a:endParaRPr>
          </a:p>
          <a:p>
            <a:r>
              <a:rPr lang="en-US" altLang="en-US">
                <a:latin typeface="Calibri" panose="020F0502020204030204" pitchFamily="34" charset="0"/>
              </a:rPr>
              <a:t>+</a:t>
            </a:r>
            <a:r>
              <a:rPr lang="el-GR" altLang="en-US">
                <a:latin typeface="Calibri" panose="020F0502020204030204" pitchFamily="34" charset="0"/>
              </a:rPr>
              <a:t>Δ</a:t>
            </a:r>
            <a:r>
              <a:rPr lang="en-US" altLang="en-US">
                <a:latin typeface="Calibri" panose="020F0502020204030204" pitchFamily="34" charset="0"/>
              </a:rPr>
              <a:t>E  energy gained from surroundings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36625"/>
          </a:xfrm>
        </p:spPr>
        <p:txBody>
          <a:bodyPr/>
          <a:lstStyle/>
          <a:p>
            <a:pPr eaLnBrk="1" hangingPunct="1"/>
            <a:r>
              <a:rPr lang="en-US" altLang="en-US" smtClean="0"/>
              <a:t>Changes in Internal Energy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2133600"/>
            <a:ext cx="45720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If </a:t>
            </a:r>
            <a:r>
              <a:rPr lang="en-US" altLang="en-US" smtClean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i="1" smtClean="0"/>
              <a:t>E</a:t>
            </a:r>
            <a:r>
              <a:rPr lang="en-US" altLang="en-US" smtClean="0"/>
              <a:t> &gt; 0, </a:t>
            </a:r>
            <a:r>
              <a:rPr lang="en-US" altLang="en-US" i="1" smtClean="0"/>
              <a:t>E</a:t>
            </a:r>
            <a:r>
              <a:rPr lang="en-US" altLang="en-US" baseline="-25000" smtClean="0"/>
              <a:t>final</a:t>
            </a:r>
            <a:r>
              <a:rPr lang="en-US" altLang="en-US" smtClean="0"/>
              <a:t> &gt; </a:t>
            </a:r>
            <a:r>
              <a:rPr lang="en-US" altLang="en-US" i="1" smtClean="0"/>
              <a:t>E</a:t>
            </a:r>
            <a:r>
              <a:rPr lang="en-US" altLang="en-US" baseline="-25000" smtClean="0"/>
              <a:t>initial</a:t>
            </a:r>
            <a:endParaRPr lang="en-US" altLang="en-US" sz="2800" smtClean="0"/>
          </a:p>
          <a:p>
            <a:pPr lvl="1" eaLnBrk="1" hangingPunct="1"/>
            <a:r>
              <a:rPr lang="en-US" altLang="en-US" smtClean="0"/>
              <a:t>Therefore, the system </a:t>
            </a:r>
            <a:r>
              <a:rPr lang="en-US" altLang="en-US" i="1" smtClean="0"/>
              <a:t>absorbed</a:t>
            </a:r>
            <a:r>
              <a:rPr lang="en-US" altLang="en-US" smtClean="0"/>
              <a:t> energy from the surroundings.</a:t>
            </a:r>
          </a:p>
          <a:p>
            <a:pPr lvl="1" eaLnBrk="1" hangingPunct="1"/>
            <a:r>
              <a:rPr lang="en-US" altLang="en-US" smtClean="0"/>
              <a:t>This energy change is called </a:t>
            </a:r>
            <a:r>
              <a:rPr lang="en-US" altLang="en-US" smtClean="0">
                <a:solidFill>
                  <a:srgbClr val="00197D"/>
                </a:solidFill>
              </a:rPr>
              <a:t>endergonic</a:t>
            </a:r>
            <a:r>
              <a:rPr lang="en-US" altLang="en-US" smtClean="0"/>
              <a:t>.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295400" y="2914650"/>
            <a:ext cx="1524000" cy="226695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16389" name="Picture 13" descr="05_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"/>
          <a:stretch>
            <a:fillRect/>
          </a:stretch>
        </p:blipFill>
        <p:spPr>
          <a:xfrm>
            <a:off x="685800" y="2138363"/>
            <a:ext cx="3810000" cy="3652837"/>
          </a:xfrm>
        </p:spPr>
      </p:pic>
      <p:sp>
        <p:nvSpPr>
          <p:cNvPr id="16390" name="Rectangle 14"/>
          <p:cNvSpPr>
            <a:spLocks noChangeArrowheads="1"/>
          </p:cNvSpPr>
          <p:nvPr/>
        </p:nvSpPr>
        <p:spPr bwMode="auto">
          <a:xfrm>
            <a:off x="1219200" y="2921000"/>
            <a:ext cx="1524000" cy="20574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52500"/>
          </a:xfrm>
        </p:spPr>
        <p:txBody>
          <a:bodyPr/>
          <a:lstStyle/>
          <a:p>
            <a:pPr eaLnBrk="1" hangingPunct="1"/>
            <a:r>
              <a:rPr lang="en-US" altLang="en-US" smtClean="0"/>
              <a:t>Changes in Internal Energy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2133600"/>
            <a:ext cx="44958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If </a:t>
            </a:r>
            <a:r>
              <a:rPr lang="en-US" altLang="en-US" smtClean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i="1" smtClean="0"/>
              <a:t>E</a:t>
            </a:r>
            <a:r>
              <a:rPr lang="en-US" altLang="en-US" smtClean="0"/>
              <a:t> &lt; 0, </a:t>
            </a:r>
            <a:r>
              <a:rPr lang="en-US" altLang="en-US" i="1" smtClean="0"/>
              <a:t>E</a:t>
            </a:r>
            <a:r>
              <a:rPr lang="en-US" altLang="en-US" baseline="-25000" smtClean="0"/>
              <a:t>final</a:t>
            </a:r>
            <a:r>
              <a:rPr lang="en-US" altLang="en-US" smtClean="0"/>
              <a:t> &lt; </a:t>
            </a:r>
            <a:r>
              <a:rPr lang="en-US" altLang="en-US" i="1" smtClean="0"/>
              <a:t>E</a:t>
            </a:r>
            <a:r>
              <a:rPr lang="en-US" altLang="en-US" baseline="-25000" smtClean="0"/>
              <a:t>initial</a:t>
            </a:r>
            <a:r>
              <a:rPr lang="en-US" altLang="en-US" sz="2800" smtClean="0"/>
              <a:t> </a:t>
            </a:r>
          </a:p>
          <a:p>
            <a:pPr lvl="1" eaLnBrk="1" hangingPunct="1"/>
            <a:r>
              <a:rPr lang="en-US" altLang="en-US" smtClean="0"/>
              <a:t>Therefore, the system </a:t>
            </a:r>
            <a:r>
              <a:rPr lang="en-US" altLang="en-US" i="1" smtClean="0"/>
              <a:t>released</a:t>
            </a:r>
            <a:r>
              <a:rPr lang="en-US" altLang="en-US" smtClean="0"/>
              <a:t> energy to the surroundings.</a:t>
            </a:r>
          </a:p>
          <a:p>
            <a:pPr lvl="1" eaLnBrk="1" hangingPunct="1"/>
            <a:r>
              <a:rPr lang="en-US" altLang="en-US" smtClean="0"/>
              <a:t>This energy change is called </a:t>
            </a:r>
            <a:r>
              <a:rPr lang="en-US" altLang="en-US" smtClean="0">
                <a:solidFill>
                  <a:srgbClr val="00197D"/>
                </a:solidFill>
              </a:rPr>
              <a:t>exergonic</a:t>
            </a:r>
            <a:r>
              <a:rPr lang="en-US" altLang="en-US" smtClean="0">
                <a:solidFill>
                  <a:schemeClr val="accent2"/>
                </a:solidFill>
              </a:rPr>
              <a:t>.</a:t>
            </a:r>
            <a:endParaRPr lang="en-US" altLang="en-US" smtClean="0"/>
          </a:p>
        </p:txBody>
      </p:sp>
      <p:pic>
        <p:nvPicPr>
          <p:cNvPr id="17412" name="Picture 10" descr="05_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"/>
          <a:stretch>
            <a:fillRect/>
          </a:stretch>
        </p:blipFill>
        <p:spPr>
          <a:xfrm>
            <a:off x="685800" y="2138363"/>
            <a:ext cx="3810000" cy="3652837"/>
          </a:xfrm>
        </p:spPr>
      </p:pic>
      <p:sp>
        <p:nvSpPr>
          <p:cNvPr id="17413" name="Rectangle 11"/>
          <p:cNvSpPr>
            <a:spLocks noChangeArrowheads="1"/>
          </p:cNvSpPr>
          <p:nvPr/>
        </p:nvSpPr>
        <p:spPr bwMode="auto">
          <a:xfrm>
            <a:off x="3048000" y="2933700"/>
            <a:ext cx="1295400" cy="20574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44563"/>
          </a:xfrm>
        </p:spPr>
        <p:txBody>
          <a:bodyPr/>
          <a:lstStyle/>
          <a:p>
            <a:pPr eaLnBrk="1" hangingPunct="1"/>
            <a:r>
              <a:rPr lang="en-US" altLang="en-US" smtClean="0"/>
              <a:t>Changes in Internal Energy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When energy is exchanged between the system and the surroundings, it is exchanged as either heat (</a:t>
            </a:r>
            <a:r>
              <a:rPr lang="en-US" altLang="en-US" sz="2800" i="1" smtClean="0"/>
              <a:t>q</a:t>
            </a:r>
            <a:r>
              <a:rPr lang="en-US" altLang="en-US" sz="2800" smtClean="0"/>
              <a:t>) or work (</a:t>
            </a:r>
            <a:r>
              <a:rPr lang="en-US" altLang="en-US" sz="2800" i="1" smtClean="0"/>
              <a:t>w</a:t>
            </a:r>
            <a:r>
              <a:rPr lang="en-US" altLang="en-US" sz="2800" smtClean="0"/>
              <a:t>).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b="1" smtClean="0"/>
              <a:t>That is, </a:t>
            </a:r>
            <a:r>
              <a:rPr lang="en-US" altLang="en-US" sz="2800" b="1" smtClean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sz="2800" b="1" i="1" smtClean="0"/>
              <a:t>E</a:t>
            </a:r>
            <a:r>
              <a:rPr lang="en-US" altLang="en-US" sz="2800" b="1" smtClean="0"/>
              <a:t> = </a:t>
            </a:r>
            <a:r>
              <a:rPr lang="en-US" altLang="en-US" sz="2800" b="1" i="1" smtClean="0"/>
              <a:t>q</a:t>
            </a:r>
            <a:r>
              <a:rPr lang="en-US" altLang="en-US" sz="2800" b="1" smtClean="0"/>
              <a:t> + </a:t>
            </a:r>
            <a:r>
              <a:rPr lang="en-US" altLang="en-US" sz="2800" b="1" i="1" smtClean="0"/>
              <a:t>w.</a:t>
            </a:r>
            <a:endParaRPr lang="en-US" altLang="en-US" sz="2800" b="1" smtClean="0"/>
          </a:p>
        </p:txBody>
      </p:sp>
      <p:pic>
        <p:nvPicPr>
          <p:cNvPr id="18436" name="Picture 11" descr="05_07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5000"/>
            <a:ext cx="4040188" cy="411956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i="1" smtClean="0"/>
              <a:t>E</a:t>
            </a:r>
            <a:r>
              <a:rPr lang="en-US" altLang="en-US" smtClean="0"/>
              <a:t>, </a:t>
            </a:r>
            <a:r>
              <a:rPr lang="en-US" altLang="en-US" i="1" smtClean="0"/>
              <a:t>q</a:t>
            </a:r>
            <a:r>
              <a:rPr lang="en-US" altLang="en-US" smtClean="0"/>
              <a:t>, </a:t>
            </a:r>
            <a:r>
              <a:rPr lang="en-US" altLang="en-US" i="1" smtClean="0"/>
              <a:t>w</a:t>
            </a:r>
            <a:r>
              <a:rPr lang="en-US" altLang="en-US" smtClean="0"/>
              <a:t>, and Their Signs</a:t>
            </a:r>
          </a:p>
        </p:txBody>
      </p:sp>
      <p:pic>
        <p:nvPicPr>
          <p:cNvPr id="19459" name="Picture 12" descr="05_T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2"/>
          <a:stretch>
            <a:fillRect/>
          </a:stretch>
        </p:blipFill>
        <p:spPr>
          <a:xfrm>
            <a:off x="685800" y="1828800"/>
            <a:ext cx="7772400" cy="1276350"/>
          </a:xfrm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685800" y="3810000"/>
            <a:ext cx="36909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</a:rPr>
              <a:t>Example:</a:t>
            </a:r>
          </a:p>
          <a:p>
            <a:endParaRPr lang="en-US" altLang="en-US">
              <a:latin typeface="Calibri" panose="020F0502020204030204" pitchFamily="34" charset="0"/>
            </a:endParaRPr>
          </a:p>
          <a:p>
            <a:r>
              <a:rPr lang="en-US" altLang="en-US">
                <a:latin typeface="Calibri" panose="020F0502020204030204" pitchFamily="34" charset="0"/>
              </a:rPr>
              <a:t>q = -47 kJ       w = +88 kJ            </a:t>
            </a:r>
            <a:r>
              <a:rPr lang="el-GR" altLang="en-US">
                <a:latin typeface="Calibri" panose="020F0502020204030204" pitchFamily="34" charset="0"/>
              </a:rPr>
              <a:t>Δ</a:t>
            </a:r>
            <a:r>
              <a:rPr lang="en-US" altLang="en-US">
                <a:latin typeface="Calibri" panose="020F0502020204030204" pitchFamily="34" charset="0"/>
              </a:rPr>
              <a:t>E = ?</a:t>
            </a:r>
          </a:p>
          <a:p>
            <a:endParaRPr lang="en-US" altLang="en-US">
              <a:latin typeface="Calibri" panose="020F0502020204030204" pitchFamily="34" charset="0"/>
            </a:endParaRPr>
          </a:p>
          <a:p>
            <a:r>
              <a:rPr lang="en-US" altLang="en-US">
                <a:latin typeface="Calibri" panose="020F0502020204030204" pitchFamily="34" charset="0"/>
              </a:rPr>
              <a:t>q = -47 kJ        w = 0 kJ               </a:t>
            </a:r>
            <a:r>
              <a:rPr lang="el-GR" altLang="en-US">
                <a:latin typeface="Calibri" panose="020F0502020204030204" pitchFamily="34" charset="0"/>
              </a:rPr>
              <a:t>Δ</a:t>
            </a:r>
            <a:r>
              <a:rPr lang="en-US" altLang="en-US">
                <a:latin typeface="Calibri" panose="020F0502020204030204" pitchFamily="34" charset="0"/>
              </a:rPr>
              <a:t>E = 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66788"/>
          </a:xfrm>
        </p:spPr>
        <p:txBody>
          <a:bodyPr/>
          <a:lstStyle/>
          <a:p>
            <a:pPr eaLnBrk="1" hangingPunct="1"/>
            <a:r>
              <a:rPr lang="en-US" altLang="en-US" smtClean="0"/>
              <a:t>Work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828800"/>
            <a:ext cx="41910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Usually in an open container the only work done is by a gas pushing on the surroundings (or by the surroundings pushing on the gas).</a:t>
            </a:r>
          </a:p>
        </p:txBody>
      </p:sp>
      <p:pic>
        <p:nvPicPr>
          <p:cNvPr id="20484" name="Picture 13" descr="05_13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33600"/>
            <a:ext cx="4086225" cy="365125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22338"/>
          </a:xfrm>
        </p:spPr>
        <p:txBody>
          <a:bodyPr/>
          <a:lstStyle/>
          <a:p>
            <a:pPr eaLnBrk="1" hangingPunct="1"/>
            <a:r>
              <a:rPr lang="en-US" altLang="en-US" smtClean="0"/>
              <a:t>Work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7772400" cy="228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We can measure the work done by the gas if the reaction is done in a vessel that has been fitted with a piston.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				</a:t>
            </a:r>
            <a:r>
              <a:rPr lang="en-US" altLang="en-US" sz="2800" i="1" smtClean="0"/>
              <a:t>w</a:t>
            </a:r>
            <a:r>
              <a:rPr lang="en-US" altLang="en-US" sz="2800" smtClean="0"/>
              <a:t> = </a:t>
            </a:r>
            <a:r>
              <a:rPr lang="en-US" altLang="en-US" sz="2800" smtClean="0">
                <a:cs typeface="Arial" panose="020B0604020202020204" pitchFamily="34" charset="0"/>
              </a:rPr>
              <a:t>-</a:t>
            </a:r>
            <a:r>
              <a:rPr lang="en-US" altLang="en-US" sz="2800" i="1" smtClean="0"/>
              <a:t>P</a:t>
            </a:r>
            <a:r>
              <a:rPr lang="en-US" altLang="en-US" sz="2800" smtClean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sz="2800" i="1" smtClean="0"/>
              <a:t>V</a:t>
            </a:r>
          </a:p>
        </p:txBody>
      </p:sp>
      <p:pic>
        <p:nvPicPr>
          <p:cNvPr id="21508" name="Picture 6" descr="05_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2"/>
          <a:stretch>
            <a:fillRect/>
          </a:stretch>
        </p:blipFill>
        <p:spPr>
          <a:xfrm>
            <a:off x="2097088" y="3429000"/>
            <a:ext cx="4954587" cy="2744788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Enthalpy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3400" cy="41148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If a process takes place at constant pressure (as the majority of processes we study do) and the only work done is this pressure-volume work, we can account for heat flow during the process by measuring the </a:t>
            </a:r>
            <a:r>
              <a:rPr lang="en-US" altLang="en-US" sz="3200" smtClean="0">
                <a:solidFill>
                  <a:srgbClr val="00197D"/>
                </a:solidFill>
              </a:rPr>
              <a:t>enthalpy</a:t>
            </a:r>
            <a:r>
              <a:rPr lang="en-US" altLang="en-US" sz="3200" smtClean="0"/>
              <a:t> of the system.</a:t>
            </a:r>
          </a:p>
          <a:p>
            <a:pPr eaLnBrk="1" hangingPunct="1"/>
            <a:r>
              <a:rPr lang="en-US" altLang="en-US" sz="3200" smtClean="0"/>
              <a:t>Enthalpy is the internal energy plus the product of pressure and volume: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429000" y="5638800"/>
            <a:ext cx="22177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i="1">
                <a:solidFill>
                  <a:srgbClr val="C82E32"/>
                </a:solidFill>
                <a:latin typeface="Calibri" panose="020F0502020204030204" pitchFamily="34" charset="0"/>
              </a:rPr>
              <a:t>H</a:t>
            </a:r>
            <a:r>
              <a:rPr lang="en-US" altLang="en-US" sz="3200">
                <a:solidFill>
                  <a:srgbClr val="C82E32"/>
                </a:solidFill>
                <a:latin typeface="Calibri" panose="020F0502020204030204" pitchFamily="34" charset="0"/>
              </a:rPr>
              <a:t> = </a:t>
            </a:r>
            <a:r>
              <a:rPr lang="en-US" altLang="en-US" sz="3200" i="1">
                <a:solidFill>
                  <a:srgbClr val="C82E32"/>
                </a:solidFill>
                <a:latin typeface="Calibri" panose="020F0502020204030204" pitchFamily="34" charset="0"/>
              </a:rPr>
              <a:t>E</a:t>
            </a:r>
            <a:r>
              <a:rPr lang="en-US" altLang="en-US" sz="3200">
                <a:solidFill>
                  <a:srgbClr val="C82E32"/>
                </a:solidFill>
                <a:latin typeface="Calibri" panose="020F0502020204030204" pitchFamily="34" charset="0"/>
              </a:rPr>
              <a:t> + </a:t>
            </a:r>
            <a:r>
              <a:rPr lang="en-US" altLang="en-US" sz="3200" i="1">
                <a:solidFill>
                  <a:srgbClr val="C82E32"/>
                </a:solidFill>
                <a:latin typeface="Calibri" panose="020F0502020204030204" pitchFamily="34" charset="0"/>
              </a:rPr>
              <a:t>PV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Enthalpy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When the system changes at constant pressure, the change in enthalpy, </a:t>
            </a:r>
            <a:r>
              <a:rPr lang="en-US" altLang="en-US" sz="3200" smtClean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sz="3200" i="1" smtClean="0"/>
              <a:t>H</a:t>
            </a:r>
            <a:r>
              <a:rPr lang="en-US" altLang="en-US" sz="3200" smtClean="0"/>
              <a:t>, is</a:t>
            </a:r>
          </a:p>
          <a:p>
            <a:pPr eaLnBrk="1" hangingPunct="1">
              <a:buFontTx/>
              <a:buNone/>
            </a:pPr>
            <a:r>
              <a:rPr lang="en-US" altLang="en-US" sz="3200" smtClean="0"/>
              <a:t>				</a:t>
            </a:r>
            <a:r>
              <a:rPr lang="en-US" altLang="en-US" sz="3200" smtClean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sz="3200" i="1" smtClean="0"/>
              <a:t>H</a:t>
            </a:r>
            <a:r>
              <a:rPr lang="en-US" altLang="en-US" sz="3200" smtClean="0"/>
              <a:t> = </a:t>
            </a:r>
            <a:r>
              <a:rPr lang="en-US" altLang="en-US" sz="3200" smtClean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sz="3200" smtClean="0"/>
              <a:t>(</a:t>
            </a:r>
            <a:r>
              <a:rPr lang="en-US" altLang="en-US" sz="3200" i="1" smtClean="0"/>
              <a:t>E</a:t>
            </a:r>
            <a:r>
              <a:rPr lang="en-US" altLang="en-US" sz="3200" smtClean="0"/>
              <a:t> + </a:t>
            </a:r>
            <a:r>
              <a:rPr lang="en-US" altLang="en-US" sz="3200" i="1" smtClean="0"/>
              <a:t>PV</a:t>
            </a:r>
            <a:r>
              <a:rPr lang="en-US" altLang="en-US" sz="3200" smtClean="0"/>
              <a:t>)</a:t>
            </a:r>
          </a:p>
          <a:p>
            <a:pPr eaLnBrk="1" hangingPunct="1"/>
            <a:r>
              <a:rPr lang="en-US" altLang="en-US" sz="3200" smtClean="0"/>
              <a:t>This can be written</a:t>
            </a:r>
          </a:p>
          <a:p>
            <a:pPr eaLnBrk="1" hangingPunct="1">
              <a:buFontTx/>
              <a:buNone/>
            </a:pPr>
            <a:r>
              <a:rPr lang="en-US" altLang="en-US" sz="3200" smtClean="0"/>
              <a:t>				</a:t>
            </a:r>
            <a:r>
              <a:rPr lang="en-US" altLang="en-US" sz="3200" smtClean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sz="3200" i="1" smtClean="0"/>
              <a:t>H</a:t>
            </a:r>
            <a:r>
              <a:rPr lang="en-US" altLang="en-US" sz="3200" smtClean="0"/>
              <a:t> = </a:t>
            </a:r>
            <a:r>
              <a:rPr lang="en-US" altLang="en-US" sz="3200" smtClean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sz="3200" i="1" smtClean="0"/>
              <a:t>E</a:t>
            </a:r>
            <a:r>
              <a:rPr lang="en-US" altLang="en-US" sz="3200" smtClean="0"/>
              <a:t> + </a:t>
            </a:r>
            <a:r>
              <a:rPr lang="en-US" altLang="en-US" sz="3200" i="1" smtClean="0"/>
              <a:t>P</a:t>
            </a:r>
            <a:r>
              <a:rPr lang="en-US" altLang="en-US" sz="3200" smtClean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sz="3200" i="1" smtClean="0"/>
              <a:t>V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1958975"/>
            <a:ext cx="8229600" cy="2733675"/>
          </a:xfrm>
          <a:noFill/>
        </p:spPr>
        <p:txBody>
          <a:bodyPr lIns="90488" tIns="44450" rIns="90488" bIns="44450"/>
          <a:lstStyle/>
          <a:p>
            <a:r>
              <a:rPr lang="en-US" altLang="en-US" sz="3600" b="1" smtClean="0">
                <a:solidFill>
                  <a:schemeClr val="accent1"/>
                </a:solidFill>
              </a:rPr>
              <a:t>Thermochemistry </a:t>
            </a:r>
            <a:r>
              <a:rPr lang="en-US" altLang="en-US" sz="3600" smtClean="0"/>
              <a:t>is the study of the relationship between ENERGY and chemical reactions.</a:t>
            </a:r>
          </a:p>
          <a:p>
            <a:r>
              <a:rPr lang="en-US" altLang="en-US" sz="3600" smtClean="0"/>
              <a:t>What is energy?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4400" smtClean="0"/>
              <a:t>Thermochemistry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Enthalpy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7244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Since </a:t>
            </a:r>
            <a:r>
              <a:rPr lang="en-US" altLang="en-US" sz="3200" smtClean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sz="3200" i="1" smtClean="0"/>
              <a:t>E</a:t>
            </a:r>
            <a:r>
              <a:rPr lang="en-US" altLang="en-US" sz="3200" smtClean="0"/>
              <a:t> = </a:t>
            </a:r>
            <a:r>
              <a:rPr lang="en-US" altLang="en-US" sz="3200" i="1" smtClean="0"/>
              <a:t>q</a:t>
            </a:r>
            <a:r>
              <a:rPr lang="en-US" altLang="en-US" sz="3200" smtClean="0"/>
              <a:t> + </a:t>
            </a:r>
            <a:r>
              <a:rPr lang="en-US" altLang="en-US" sz="3200" i="1" smtClean="0"/>
              <a:t>w</a:t>
            </a:r>
            <a:r>
              <a:rPr lang="en-US" altLang="en-US" sz="3200" smtClean="0"/>
              <a:t> and </a:t>
            </a:r>
            <a:r>
              <a:rPr lang="en-US" altLang="en-US" sz="3200" i="1" smtClean="0"/>
              <a:t>w</a:t>
            </a:r>
            <a:r>
              <a:rPr lang="en-US" altLang="en-US" sz="3200" smtClean="0"/>
              <a:t> = </a:t>
            </a:r>
            <a:r>
              <a:rPr lang="en-US" altLang="en-US" sz="3200" smtClean="0">
                <a:cs typeface="Arial" panose="020B0604020202020204" pitchFamily="34" charset="0"/>
              </a:rPr>
              <a:t>-</a:t>
            </a:r>
            <a:r>
              <a:rPr lang="en-US" altLang="en-US" sz="3200" i="1" smtClean="0"/>
              <a:t>P</a:t>
            </a:r>
            <a:r>
              <a:rPr lang="en-US" altLang="en-US" sz="3200" smtClean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sz="3200" i="1" smtClean="0"/>
              <a:t>V</a:t>
            </a:r>
            <a:r>
              <a:rPr lang="en-US" altLang="en-US" sz="3200" smtClean="0"/>
              <a:t>, we can substitute these into the enthalpy expression:</a:t>
            </a:r>
          </a:p>
          <a:p>
            <a:pPr eaLnBrk="1" hangingPunct="1">
              <a:buFontTx/>
              <a:buNone/>
            </a:pPr>
            <a:r>
              <a:rPr lang="en-US" altLang="en-US" sz="3200" smtClean="0"/>
              <a:t>				</a:t>
            </a:r>
            <a:r>
              <a:rPr lang="en-US" altLang="en-US" sz="3200" smtClean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sz="3200" i="1" smtClean="0"/>
              <a:t>H</a:t>
            </a:r>
            <a:r>
              <a:rPr lang="en-US" altLang="en-US" sz="3200" smtClean="0"/>
              <a:t> = </a:t>
            </a:r>
            <a:r>
              <a:rPr lang="en-US" altLang="en-US" sz="3200" smtClean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sz="3200" i="1" smtClean="0"/>
              <a:t>E</a:t>
            </a:r>
            <a:r>
              <a:rPr lang="en-US" altLang="en-US" sz="3200" smtClean="0"/>
              <a:t> + </a:t>
            </a:r>
            <a:r>
              <a:rPr lang="en-US" altLang="en-US" sz="3200" i="1" smtClean="0"/>
              <a:t>P</a:t>
            </a:r>
            <a:r>
              <a:rPr lang="en-US" altLang="en-US" sz="3200" smtClean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sz="3200" i="1" smtClean="0"/>
              <a:t>V</a:t>
            </a:r>
          </a:p>
          <a:p>
            <a:pPr eaLnBrk="1" hangingPunct="1">
              <a:buFontTx/>
              <a:buNone/>
            </a:pPr>
            <a:r>
              <a:rPr lang="en-US" altLang="en-US" sz="3200" smtClean="0"/>
              <a:t>				</a:t>
            </a:r>
            <a:r>
              <a:rPr lang="en-US" altLang="en-US" sz="3200" smtClean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sz="3200" i="1" smtClean="0"/>
              <a:t>H</a:t>
            </a:r>
            <a:r>
              <a:rPr lang="en-US" altLang="en-US" sz="3200" smtClean="0"/>
              <a:t> = (</a:t>
            </a:r>
            <a:r>
              <a:rPr lang="en-US" altLang="en-US" sz="3200" i="1" smtClean="0"/>
              <a:t>q</a:t>
            </a:r>
            <a:r>
              <a:rPr lang="en-US" altLang="en-US" sz="3200" smtClean="0"/>
              <a:t>+</a:t>
            </a:r>
            <a:r>
              <a:rPr lang="en-US" altLang="en-US" sz="3200" i="1" smtClean="0"/>
              <a:t>w</a:t>
            </a:r>
            <a:r>
              <a:rPr lang="en-US" altLang="en-US" sz="3200" smtClean="0"/>
              <a:t>) </a:t>
            </a:r>
            <a:r>
              <a:rPr lang="en-US" altLang="en-US" sz="3200" smtClean="0">
                <a:cs typeface="Arial" panose="020B0604020202020204" pitchFamily="34" charset="0"/>
              </a:rPr>
              <a:t>−</a:t>
            </a:r>
            <a:r>
              <a:rPr lang="en-US" altLang="en-US" sz="3200" smtClean="0"/>
              <a:t> </a:t>
            </a:r>
            <a:r>
              <a:rPr lang="en-US" altLang="en-US" sz="3200" i="1" smtClean="0"/>
              <a:t>w</a:t>
            </a:r>
            <a:r>
              <a:rPr lang="en-US" altLang="en-US" sz="3200" smtClean="0"/>
              <a:t> </a:t>
            </a:r>
          </a:p>
          <a:p>
            <a:pPr eaLnBrk="1" hangingPunct="1">
              <a:buFontTx/>
              <a:buNone/>
            </a:pPr>
            <a:r>
              <a:rPr lang="en-US" altLang="en-US" sz="3200" smtClean="0"/>
              <a:t>				</a:t>
            </a:r>
            <a:r>
              <a:rPr lang="en-US" altLang="en-US" sz="3200" smtClean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sz="3200" i="1" smtClean="0"/>
              <a:t>H</a:t>
            </a:r>
            <a:r>
              <a:rPr lang="en-US" altLang="en-US" sz="3200" smtClean="0"/>
              <a:t> = </a:t>
            </a:r>
            <a:r>
              <a:rPr lang="en-US" altLang="en-US" sz="3200" i="1" smtClean="0"/>
              <a:t>q</a:t>
            </a:r>
            <a:endParaRPr lang="en-US" altLang="en-US" sz="3200" smtClean="0"/>
          </a:p>
          <a:p>
            <a:pPr eaLnBrk="1" hangingPunct="1"/>
            <a:r>
              <a:rPr lang="en-US" altLang="en-US" sz="3200" smtClean="0"/>
              <a:t>So, at constant pressure, the change in enthalpy </a:t>
            </a:r>
            <a:r>
              <a:rPr lang="en-US" altLang="en-US" sz="3200" i="1" smtClean="0"/>
              <a:t>is</a:t>
            </a:r>
            <a:r>
              <a:rPr lang="en-US" altLang="en-US" sz="3200" smtClean="0"/>
              <a:t> the heat gained or lost.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47138" cy="5638800"/>
          </a:xfrm>
          <a:noFill/>
        </p:spPr>
        <p:txBody>
          <a:bodyPr lIns="90488" tIns="44450" rIns="90488" bIns="44450"/>
          <a:lstStyle/>
          <a:p>
            <a:r>
              <a:rPr lang="en-US" altLang="en-US" sz="3600" smtClean="0"/>
              <a:t>The enthalpy is a measure of the total energy of the system as a given temperature and pressure.</a:t>
            </a:r>
          </a:p>
          <a:p>
            <a:r>
              <a:rPr lang="en-US" altLang="en-US" sz="3600" smtClean="0"/>
              <a:t>Although the total enthalpy is not known, changes in enthalpy can be measured.</a:t>
            </a:r>
          </a:p>
          <a:p>
            <a:r>
              <a:rPr lang="en-US" altLang="en-US" sz="3600" smtClean="0"/>
              <a:t>The </a:t>
            </a:r>
            <a:r>
              <a:rPr lang="en-US" altLang="en-US" sz="3600" b="1" smtClean="0">
                <a:solidFill>
                  <a:schemeClr val="accent1"/>
                </a:solidFill>
              </a:rPr>
              <a:t>change in enthalpy</a:t>
            </a:r>
            <a:r>
              <a:rPr lang="en-US" altLang="en-US" sz="3600" smtClean="0"/>
              <a:t>, </a:t>
            </a:r>
            <a:r>
              <a:rPr lang="en-US" altLang="en-US" sz="3600" b="1" smtClean="0">
                <a:solidFill>
                  <a:schemeClr val="accent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3600" b="1" i="1" smtClean="0">
                <a:solidFill>
                  <a:schemeClr val="accent1"/>
                </a:solidFill>
              </a:rPr>
              <a:t>H</a:t>
            </a:r>
            <a:r>
              <a:rPr lang="en-US" altLang="en-US" sz="3600" smtClean="0"/>
              <a:t>, is equal to the change in heat experienced by the system at constant pressure.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/>
              <a:t>Change in Enthalpy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991600" cy="4741863"/>
          </a:xfrm>
          <a:noFill/>
        </p:spPr>
        <p:txBody>
          <a:bodyPr lIns="90488" tIns="44450" rIns="90488" bIns="44450"/>
          <a:lstStyle/>
          <a:p>
            <a:r>
              <a:rPr lang="en-US" altLang="en-US" sz="3600" smtClean="0"/>
              <a:t>A reaction is called </a:t>
            </a:r>
            <a:r>
              <a:rPr lang="en-US" altLang="en-US" sz="3600" b="1" smtClean="0">
                <a:solidFill>
                  <a:schemeClr val="accent1"/>
                </a:solidFill>
              </a:rPr>
              <a:t>exothermic</a:t>
            </a:r>
            <a:r>
              <a:rPr lang="en-US" altLang="en-US" sz="3600" smtClean="0"/>
              <a:t> when the system (atoms involved in the reaction) transfers heat to the surroundings.</a:t>
            </a:r>
          </a:p>
          <a:p>
            <a:endParaRPr lang="en-US" altLang="en-US" sz="3200" smtClean="0"/>
          </a:p>
          <a:p>
            <a:endParaRPr lang="en-US" altLang="en-US" sz="2000" smtClean="0"/>
          </a:p>
          <a:p>
            <a:r>
              <a:rPr lang="en-US" altLang="en-US" sz="3600" smtClean="0"/>
              <a:t>A reaction that absorbs heat from the surroundings is called </a:t>
            </a:r>
            <a:r>
              <a:rPr lang="en-US" altLang="en-US" sz="3600" b="1" smtClean="0">
                <a:solidFill>
                  <a:schemeClr val="accent1"/>
                </a:solidFill>
              </a:rPr>
              <a:t>endothermic</a:t>
            </a:r>
            <a:r>
              <a:rPr lang="en-US" altLang="en-US" sz="3200" smtClean="0"/>
              <a:t>.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592138" y="3497263"/>
            <a:ext cx="7972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CH</a:t>
            </a:r>
            <a:r>
              <a:rPr lang="en-US" altLang="en-US" sz="2800" baseline="-25000"/>
              <a:t>4</a:t>
            </a:r>
            <a:r>
              <a:rPr lang="en-US" altLang="en-US" sz="2800"/>
              <a:t>(g) + 2O</a:t>
            </a:r>
            <a:r>
              <a:rPr lang="en-US" altLang="en-US" sz="2800" baseline="-25000"/>
              <a:t>2</a:t>
            </a:r>
            <a:r>
              <a:rPr lang="en-US" altLang="en-US" sz="2800"/>
              <a:t>(g) </a:t>
            </a:r>
            <a:r>
              <a:rPr lang="en-US" altLang="en-US" sz="2800">
                <a:cs typeface="Arial" panose="020B0604020202020204" pitchFamily="34" charset="0"/>
              </a:rPr>
              <a:t>→ CO</a:t>
            </a:r>
            <a:r>
              <a:rPr lang="en-US" altLang="en-US" sz="2800" baseline="-25000">
                <a:cs typeface="Arial" panose="020B0604020202020204" pitchFamily="34" charset="0"/>
              </a:rPr>
              <a:t>2</a:t>
            </a:r>
            <a:r>
              <a:rPr lang="en-US" altLang="en-US" sz="2800">
                <a:cs typeface="Arial" panose="020B0604020202020204" pitchFamily="34" charset="0"/>
              </a:rPr>
              <a:t>(g) + 2H</a:t>
            </a:r>
            <a:r>
              <a:rPr lang="en-US" altLang="en-US" sz="2800" baseline="-25000">
                <a:cs typeface="Arial" panose="020B0604020202020204" pitchFamily="34" charset="0"/>
              </a:rPr>
              <a:t>2</a:t>
            </a:r>
            <a:r>
              <a:rPr lang="en-US" altLang="en-US" sz="2800">
                <a:cs typeface="Arial" panose="020B0604020202020204" pitchFamily="34" charset="0"/>
              </a:rPr>
              <a:t>O(</a:t>
            </a:r>
            <a:r>
              <a:rPr lang="en-US" altLang="en-US" sz="2800">
                <a:latin typeface="Script MT Bold" panose="03040602040607080904" pitchFamily="66" charset="0"/>
                <a:cs typeface="Arial" panose="020B0604020202020204" pitchFamily="34" charset="0"/>
                <a:sym typeface="MT Extra" panose="05050102010205020202" pitchFamily="18" charset="2"/>
              </a:rPr>
              <a:t></a:t>
            </a:r>
            <a:r>
              <a:rPr lang="en-US" altLang="en-US" sz="2800">
                <a:cs typeface="Arial" panose="020B0604020202020204" pitchFamily="34" charset="0"/>
                <a:sym typeface="MT Extra" panose="05050102010205020202" pitchFamily="18" charset="2"/>
              </a:rPr>
              <a:t>) + </a:t>
            </a:r>
            <a:r>
              <a:rPr lang="en-US" altLang="en-US" sz="2800" i="1">
                <a:cs typeface="Arial" panose="020B0604020202020204" pitchFamily="34" charset="0"/>
                <a:sym typeface="MT Extra" panose="05050102010205020202" pitchFamily="18" charset="2"/>
              </a:rPr>
              <a:t>energy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1703388" y="5554663"/>
            <a:ext cx="55737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N</a:t>
            </a:r>
            <a:r>
              <a:rPr lang="en-US" altLang="en-US" sz="2800" baseline="-25000"/>
              <a:t>2</a:t>
            </a:r>
            <a:r>
              <a:rPr lang="en-US" altLang="en-US" sz="2800"/>
              <a:t>(g) + O</a:t>
            </a:r>
            <a:r>
              <a:rPr lang="en-US" altLang="en-US" sz="2800" baseline="-25000"/>
              <a:t>2</a:t>
            </a:r>
            <a:r>
              <a:rPr lang="en-US" altLang="en-US" sz="2800"/>
              <a:t>(g) + </a:t>
            </a:r>
            <a:r>
              <a:rPr lang="en-US" altLang="en-US" sz="2800" i="1"/>
              <a:t>energy</a:t>
            </a:r>
            <a:r>
              <a:rPr lang="en-US" altLang="en-US" sz="2800"/>
              <a:t> </a:t>
            </a:r>
            <a:r>
              <a:rPr lang="en-US" altLang="en-US" sz="2800">
                <a:cs typeface="Arial" panose="020B0604020202020204" pitchFamily="34" charset="0"/>
              </a:rPr>
              <a:t>→ 2NO(g)</a:t>
            </a:r>
          </a:p>
        </p:txBody>
      </p:sp>
      <p:sp>
        <p:nvSpPr>
          <p:cNvPr id="26631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700" smtClean="0"/>
              <a:t>Classes of Thermochemical Reactions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Truth about Enthalpy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/>
              <a:t>Enthalpy is an extensive property.</a:t>
            </a:r>
          </a:p>
          <a:p>
            <a:pPr marL="1009650" lvl="1" indent="-609600" eaLnBrk="1" hangingPunct="1">
              <a:buFont typeface="Times" panose="02020603050405020304" pitchFamily="18" charset="0"/>
              <a:buNone/>
            </a:pPr>
            <a:r>
              <a:rPr lang="en-US" altLang="en-US" sz="2800" smtClean="0"/>
              <a:t>  Directly proportional to the amount of material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z="2800" smtClean="0">
              <a:sym typeface="Symbol" panose="05050102010706020507" pitchFamily="18" charset="2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>
                <a:sym typeface="Symbol" panose="05050102010706020507" pitchFamily="18" charset="2"/>
              </a:rPr>
              <a:t></a:t>
            </a:r>
            <a:r>
              <a:rPr lang="en-US" altLang="en-US" sz="2800" i="1" smtClean="0"/>
              <a:t>H</a:t>
            </a:r>
            <a:r>
              <a:rPr lang="en-US" altLang="en-US" sz="2800" smtClean="0"/>
              <a:t> for a reaction in the forward direction is equal in size, but opposite in sign, to </a:t>
            </a:r>
            <a:r>
              <a:rPr lang="en-US" altLang="en-US" sz="2800" smtClean="0">
                <a:sym typeface="Symbol" panose="05050102010706020507" pitchFamily="18" charset="2"/>
              </a:rPr>
              <a:t></a:t>
            </a:r>
            <a:r>
              <a:rPr lang="en-US" altLang="en-US" sz="2800" i="1" smtClean="0"/>
              <a:t>H</a:t>
            </a:r>
            <a:r>
              <a:rPr lang="en-US" altLang="en-US" sz="2800" smtClean="0"/>
              <a:t> for the reverse reaction.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z="2800" smtClean="0">
              <a:sym typeface="Symbol" panose="05050102010706020507" pitchFamily="18" charset="2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>
                <a:sym typeface="Symbol" panose="05050102010706020507" pitchFamily="18" charset="2"/>
              </a:rPr>
              <a:t></a:t>
            </a:r>
            <a:r>
              <a:rPr lang="en-US" altLang="en-US" sz="2800" i="1" smtClean="0"/>
              <a:t>H</a:t>
            </a:r>
            <a:r>
              <a:rPr lang="en-US" altLang="en-US" sz="2800" smtClean="0"/>
              <a:t> for a reaction depends on the state of the products and the state of the reactants.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5867400"/>
          </a:xfrm>
          <a:noFill/>
        </p:spPr>
        <p:txBody>
          <a:bodyPr lIns="90488" tIns="44450" rIns="90488" bIns="44450"/>
          <a:lstStyle/>
          <a:p>
            <a:r>
              <a:rPr lang="en-US" altLang="en-US" sz="3600" smtClean="0"/>
              <a:t>A </a:t>
            </a:r>
            <a:r>
              <a:rPr lang="en-US" altLang="en-US" sz="3600" b="1" smtClean="0">
                <a:solidFill>
                  <a:schemeClr val="accent1"/>
                </a:solidFill>
              </a:rPr>
              <a:t>thermochemical equation</a:t>
            </a:r>
            <a:r>
              <a:rPr lang="en-US" altLang="en-US" sz="3600" smtClean="0"/>
              <a:t> is an equation for which </a:t>
            </a:r>
            <a:r>
              <a:rPr lang="en-US" altLang="en-US" sz="3600" smtClean="0">
                <a:latin typeface="Symbol" panose="05050102010706020507" pitchFamily="18" charset="2"/>
              </a:rPr>
              <a:t>D</a:t>
            </a:r>
            <a:r>
              <a:rPr lang="en-US" altLang="en-US" sz="3600" i="1" smtClean="0"/>
              <a:t>H</a:t>
            </a:r>
            <a:r>
              <a:rPr lang="en-US" altLang="en-US" sz="3600" smtClean="0"/>
              <a:t> is given.  For example:</a:t>
            </a:r>
          </a:p>
          <a:p>
            <a:endParaRPr lang="en-US" altLang="en-US" sz="3600" smtClean="0"/>
          </a:p>
          <a:p>
            <a:endParaRPr lang="en-US" altLang="en-US" sz="3600" smtClean="0"/>
          </a:p>
          <a:p>
            <a:r>
              <a:rPr lang="en-US" altLang="en-US" sz="3600" smtClean="0"/>
              <a:t>The enthalpy changes assume that the coefficients are moles of the substances.</a:t>
            </a:r>
          </a:p>
          <a:p>
            <a:r>
              <a:rPr lang="en-US" altLang="en-US" sz="3600" smtClean="0"/>
              <a:t>Enthalpy change is a stoichiometric quantity.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/>
              <a:t>Thermochemical Equations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82575" y="2759075"/>
            <a:ext cx="862012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CH</a:t>
            </a:r>
            <a:r>
              <a:rPr lang="en-US" altLang="en-US" sz="2800" baseline="-25000"/>
              <a:t>4</a:t>
            </a:r>
            <a:r>
              <a:rPr lang="en-US" altLang="en-US" sz="2800"/>
              <a:t>(g) + 2O</a:t>
            </a:r>
            <a:r>
              <a:rPr lang="en-US" altLang="en-US" sz="2800" baseline="-25000"/>
              <a:t>2</a:t>
            </a:r>
            <a:r>
              <a:rPr lang="en-US" altLang="en-US" sz="2800"/>
              <a:t>(g) </a:t>
            </a:r>
            <a:r>
              <a:rPr lang="en-US" altLang="en-US" sz="2800">
                <a:cs typeface="Arial" panose="020B0604020202020204" pitchFamily="34" charset="0"/>
              </a:rPr>
              <a:t>→ CO</a:t>
            </a:r>
            <a:r>
              <a:rPr lang="en-US" altLang="en-US" sz="2800" baseline="-25000">
                <a:cs typeface="Arial" panose="020B0604020202020204" pitchFamily="34" charset="0"/>
              </a:rPr>
              <a:t>2</a:t>
            </a:r>
            <a:r>
              <a:rPr lang="en-US" altLang="en-US" sz="2800">
                <a:cs typeface="Arial" panose="020B0604020202020204" pitchFamily="34" charset="0"/>
              </a:rPr>
              <a:t>(g) + 2H</a:t>
            </a:r>
            <a:r>
              <a:rPr lang="en-US" altLang="en-US" sz="2800" baseline="-25000">
                <a:cs typeface="Arial" panose="020B0604020202020204" pitchFamily="34" charset="0"/>
              </a:rPr>
              <a:t>2</a:t>
            </a:r>
            <a:r>
              <a:rPr lang="en-US" altLang="en-US" sz="2800">
                <a:cs typeface="Arial" panose="020B0604020202020204" pitchFamily="34" charset="0"/>
              </a:rPr>
              <a:t>O(</a:t>
            </a:r>
            <a:r>
              <a:rPr lang="en-US" altLang="en-US" sz="2800">
                <a:latin typeface="Script MT Bold" panose="03040602040607080904" pitchFamily="66" charset="0"/>
                <a:cs typeface="Arial" panose="020B0604020202020204" pitchFamily="34" charset="0"/>
                <a:sym typeface="MT Extra" panose="05050102010205020202" pitchFamily="18" charset="2"/>
              </a:rPr>
              <a:t></a:t>
            </a:r>
            <a:r>
              <a:rPr lang="en-US" altLang="en-US" sz="2800">
                <a:cs typeface="Arial" panose="020B0604020202020204" pitchFamily="34" charset="0"/>
                <a:sym typeface="MT Extra" panose="05050102010205020202" pitchFamily="18" charset="2"/>
              </a:rPr>
              <a:t>)   </a:t>
            </a:r>
            <a:r>
              <a:rPr lang="en-US" altLang="en-US" sz="2800">
                <a:latin typeface="Symbol" panose="05050102010706020507" pitchFamily="18" charset="2"/>
                <a:cs typeface="Arial" panose="020B0604020202020204" pitchFamily="34" charset="0"/>
                <a:sym typeface="MT Extra" panose="05050102010205020202" pitchFamily="18" charset="2"/>
              </a:rPr>
              <a:t>D</a:t>
            </a:r>
            <a:r>
              <a:rPr lang="en-US" altLang="en-US" sz="2800" i="1">
                <a:cs typeface="Arial" panose="020B0604020202020204" pitchFamily="34" charset="0"/>
                <a:sym typeface="MT Extra" panose="05050102010205020202" pitchFamily="18" charset="2"/>
              </a:rPr>
              <a:t>H</a:t>
            </a:r>
            <a:r>
              <a:rPr lang="en-US" altLang="en-US" sz="2800">
                <a:cs typeface="Arial" panose="020B0604020202020204" pitchFamily="34" charset="0"/>
                <a:sym typeface="MT Extra" panose="05050102010205020202" pitchFamily="18" charset="2"/>
              </a:rPr>
              <a:t> = -890 kJ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cs typeface="Arial" panose="020B0604020202020204" pitchFamily="34" charset="0"/>
                <a:sym typeface="MT Extra" panose="05050102010205020202" pitchFamily="18" charset="2"/>
              </a:rPr>
              <a:t> N</a:t>
            </a:r>
            <a:r>
              <a:rPr lang="en-US" altLang="en-US" sz="2800" baseline="-25000">
                <a:cs typeface="Arial" panose="020B0604020202020204" pitchFamily="34" charset="0"/>
                <a:sym typeface="MT Extra" panose="05050102010205020202" pitchFamily="18" charset="2"/>
              </a:rPr>
              <a:t>2</a:t>
            </a:r>
            <a:r>
              <a:rPr lang="en-US" altLang="en-US" sz="2800">
                <a:cs typeface="Arial" panose="020B0604020202020204" pitchFamily="34" charset="0"/>
                <a:sym typeface="MT Extra" panose="05050102010205020202" pitchFamily="18" charset="2"/>
              </a:rPr>
              <a:t>(g) + O</a:t>
            </a:r>
            <a:r>
              <a:rPr lang="en-US" altLang="en-US" sz="2800" baseline="-25000">
                <a:cs typeface="Arial" panose="020B0604020202020204" pitchFamily="34" charset="0"/>
                <a:sym typeface="MT Extra" panose="05050102010205020202" pitchFamily="18" charset="2"/>
              </a:rPr>
              <a:t>2</a:t>
            </a:r>
            <a:r>
              <a:rPr lang="en-US" altLang="en-US" sz="2800">
                <a:cs typeface="Arial" panose="020B0604020202020204" pitchFamily="34" charset="0"/>
                <a:sym typeface="MT Extra" panose="05050102010205020202" pitchFamily="18" charset="2"/>
              </a:rPr>
              <a:t>(g) → 2NO(g)     	              </a:t>
            </a:r>
            <a:r>
              <a:rPr lang="en-US" altLang="en-US" sz="2800">
                <a:latin typeface="Symbol" panose="05050102010706020507" pitchFamily="18" charset="2"/>
                <a:cs typeface="Arial" panose="020B0604020202020204" pitchFamily="34" charset="0"/>
                <a:sym typeface="MT Extra" panose="05050102010205020202" pitchFamily="18" charset="2"/>
              </a:rPr>
              <a:t>D</a:t>
            </a:r>
            <a:r>
              <a:rPr lang="en-US" altLang="en-US" sz="2800" i="1">
                <a:cs typeface="Arial" panose="020B0604020202020204" pitchFamily="34" charset="0"/>
                <a:sym typeface="MT Extra" panose="05050102010205020202" pitchFamily="18" charset="2"/>
              </a:rPr>
              <a:t>H</a:t>
            </a:r>
            <a:r>
              <a:rPr lang="en-US" altLang="en-US" sz="2800">
                <a:cs typeface="Arial" panose="020B0604020202020204" pitchFamily="34" charset="0"/>
                <a:sym typeface="MT Extra" panose="05050102010205020202" pitchFamily="18" charset="2"/>
              </a:rPr>
              <a:t> = +181.8 kJ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376363"/>
            <a:ext cx="8991600" cy="3970337"/>
          </a:xfrm>
          <a:noFill/>
        </p:spPr>
        <p:txBody>
          <a:bodyPr lIns="90488" tIns="44450" rIns="90488" bIns="44450"/>
          <a:lstStyle/>
          <a:p>
            <a:r>
              <a:rPr lang="en-US" altLang="en-US" sz="3200" smtClean="0"/>
              <a:t>Consider the thermochemical equation</a:t>
            </a:r>
          </a:p>
          <a:p>
            <a:endParaRPr lang="en-US" altLang="en-US" sz="3200" smtClean="0"/>
          </a:p>
          <a:p>
            <a:r>
              <a:rPr lang="en-US" altLang="en-US" sz="3200" smtClean="0"/>
              <a:t>The thermochemical equivalencies are</a:t>
            </a:r>
          </a:p>
          <a:p>
            <a:pPr lvl="1"/>
            <a:r>
              <a:rPr lang="en-US" altLang="en-US" sz="2800" smtClean="0"/>
              <a:t>1 mol C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H</a:t>
            </a:r>
            <a:r>
              <a:rPr lang="en-US" altLang="en-US" sz="2800" baseline="-25000" smtClean="0"/>
              <a:t>8</a:t>
            </a:r>
            <a:r>
              <a:rPr lang="en-US" altLang="en-US" sz="2800" smtClean="0"/>
              <a:t>(g) react to give off 2.22</a:t>
            </a:r>
            <a:r>
              <a:rPr lang="en-US" altLang="en-US" sz="2800" smtClean="0">
                <a:cs typeface="Arial" panose="020B0604020202020204" pitchFamily="34" charset="0"/>
              </a:rPr>
              <a:t>×10</a:t>
            </a:r>
            <a:r>
              <a:rPr lang="en-US" altLang="en-US" sz="2800" baseline="30000" smtClean="0">
                <a:cs typeface="Arial" panose="020B0604020202020204" pitchFamily="34" charset="0"/>
              </a:rPr>
              <a:t>3</a:t>
            </a:r>
            <a:r>
              <a:rPr lang="en-US" altLang="en-US" sz="2800" smtClean="0">
                <a:cs typeface="Arial" panose="020B0604020202020204" pitchFamily="34" charset="0"/>
              </a:rPr>
              <a:t> kJ</a:t>
            </a:r>
          </a:p>
          <a:p>
            <a:pPr lvl="1"/>
            <a:r>
              <a:rPr lang="en-US" altLang="en-US" sz="2800" smtClean="0">
                <a:cs typeface="Arial" panose="020B0604020202020204" pitchFamily="34" charset="0"/>
              </a:rPr>
              <a:t>5 mol O</a:t>
            </a:r>
            <a:r>
              <a:rPr lang="en-US" altLang="en-US" sz="2800" baseline="-25000" smtClean="0">
                <a:cs typeface="Arial" panose="020B0604020202020204" pitchFamily="34" charset="0"/>
              </a:rPr>
              <a:t>2</a:t>
            </a:r>
            <a:r>
              <a:rPr lang="en-US" altLang="en-US" sz="2800" smtClean="0">
                <a:cs typeface="Arial" panose="020B0604020202020204" pitchFamily="34" charset="0"/>
              </a:rPr>
              <a:t>(g) react to give off </a:t>
            </a:r>
            <a:r>
              <a:rPr lang="en-US" altLang="en-US" sz="2800" smtClean="0"/>
              <a:t>2.22</a:t>
            </a:r>
            <a:r>
              <a:rPr lang="en-US" altLang="en-US" sz="2800" smtClean="0">
                <a:cs typeface="Arial" panose="020B0604020202020204" pitchFamily="34" charset="0"/>
              </a:rPr>
              <a:t>×10</a:t>
            </a:r>
            <a:r>
              <a:rPr lang="en-US" altLang="en-US" sz="2800" baseline="30000" smtClean="0">
                <a:cs typeface="Arial" panose="020B0604020202020204" pitchFamily="34" charset="0"/>
              </a:rPr>
              <a:t>3</a:t>
            </a:r>
            <a:r>
              <a:rPr lang="en-US" altLang="en-US" sz="2800" smtClean="0">
                <a:cs typeface="Arial" panose="020B0604020202020204" pitchFamily="34" charset="0"/>
              </a:rPr>
              <a:t> kJ</a:t>
            </a:r>
          </a:p>
          <a:p>
            <a:pPr lvl="1"/>
            <a:r>
              <a:rPr lang="en-US" altLang="en-US" sz="2800" smtClean="0">
                <a:cs typeface="Arial" panose="020B0604020202020204" pitchFamily="34" charset="0"/>
              </a:rPr>
              <a:t>3 mol CO</a:t>
            </a:r>
            <a:r>
              <a:rPr lang="en-US" altLang="en-US" sz="2800" baseline="-25000" smtClean="0">
                <a:cs typeface="Arial" panose="020B0604020202020204" pitchFamily="34" charset="0"/>
              </a:rPr>
              <a:t>2</a:t>
            </a:r>
            <a:r>
              <a:rPr lang="en-US" altLang="en-US" sz="2800" smtClean="0">
                <a:cs typeface="Arial" panose="020B0604020202020204" pitchFamily="34" charset="0"/>
              </a:rPr>
              <a:t>(g) are formed and give off </a:t>
            </a:r>
            <a:r>
              <a:rPr lang="en-US" altLang="en-US" sz="2800" smtClean="0"/>
              <a:t>2.22</a:t>
            </a:r>
            <a:r>
              <a:rPr lang="en-US" altLang="en-US" sz="2800" smtClean="0">
                <a:cs typeface="Arial" panose="020B0604020202020204" pitchFamily="34" charset="0"/>
              </a:rPr>
              <a:t>×10</a:t>
            </a:r>
            <a:r>
              <a:rPr lang="en-US" altLang="en-US" sz="2800" baseline="30000" smtClean="0">
                <a:cs typeface="Arial" panose="020B0604020202020204" pitchFamily="34" charset="0"/>
              </a:rPr>
              <a:t>3</a:t>
            </a:r>
            <a:r>
              <a:rPr lang="en-US" altLang="en-US" sz="2800" smtClean="0">
                <a:cs typeface="Arial" panose="020B0604020202020204" pitchFamily="34" charset="0"/>
              </a:rPr>
              <a:t> kJ</a:t>
            </a:r>
          </a:p>
          <a:p>
            <a:pPr lvl="1"/>
            <a:r>
              <a:rPr lang="en-US" altLang="en-US" sz="2800" smtClean="0">
                <a:cs typeface="Arial" panose="020B0604020202020204" pitchFamily="34" charset="0"/>
              </a:rPr>
              <a:t>4 mol H</a:t>
            </a:r>
            <a:r>
              <a:rPr lang="en-US" altLang="en-US" sz="2800" baseline="-25000" smtClean="0">
                <a:cs typeface="Arial" panose="020B0604020202020204" pitchFamily="34" charset="0"/>
              </a:rPr>
              <a:t>2</a:t>
            </a:r>
            <a:r>
              <a:rPr lang="en-US" altLang="en-US" sz="2800" smtClean="0">
                <a:cs typeface="Arial" panose="020B0604020202020204" pitchFamily="34" charset="0"/>
              </a:rPr>
              <a:t>O(</a:t>
            </a:r>
            <a:r>
              <a:rPr lang="en-US" altLang="en-US" sz="2800" smtClean="0">
                <a:latin typeface="Script MT Bold" panose="03040602040607080904" pitchFamily="66" charset="0"/>
                <a:cs typeface="Arial" panose="020B0604020202020204" pitchFamily="34" charset="0"/>
                <a:sym typeface="MT Extra" panose="05050102010205020202" pitchFamily="18" charset="2"/>
              </a:rPr>
              <a:t></a:t>
            </a:r>
            <a:r>
              <a:rPr lang="en-US" altLang="en-US" sz="2800" smtClean="0">
                <a:cs typeface="Arial" panose="020B0604020202020204" pitchFamily="34" charset="0"/>
                <a:sym typeface="MT Extra" panose="05050102010205020202" pitchFamily="18" charset="2"/>
              </a:rPr>
              <a:t>) are formed and give off </a:t>
            </a:r>
            <a:r>
              <a:rPr lang="en-US" altLang="en-US" sz="2800" smtClean="0"/>
              <a:t>2.22</a:t>
            </a:r>
            <a:r>
              <a:rPr lang="en-US" altLang="en-US" sz="2800" smtClean="0">
                <a:cs typeface="Arial" panose="020B0604020202020204" pitchFamily="34" charset="0"/>
              </a:rPr>
              <a:t>×10</a:t>
            </a:r>
            <a:r>
              <a:rPr lang="en-US" altLang="en-US" sz="2800" baseline="30000" smtClean="0">
                <a:cs typeface="Arial" panose="020B0604020202020204" pitchFamily="34" charset="0"/>
              </a:rPr>
              <a:t>3</a:t>
            </a:r>
            <a:r>
              <a:rPr lang="en-US" altLang="en-US" sz="2800" smtClean="0">
                <a:cs typeface="Arial" panose="020B0604020202020204" pitchFamily="34" charset="0"/>
              </a:rPr>
              <a:t> kJ</a:t>
            </a:r>
          </a:p>
        </p:txBody>
      </p: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222250" y="2011363"/>
            <a:ext cx="836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</a:t>
            </a:r>
            <a:r>
              <a:rPr lang="en-US" altLang="en-US" baseline="-25000"/>
              <a:t>3</a:t>
            </a:r>
            <a:r>
              <a:rPr lang="en-US" altLang="en-US"/>
              <a:t>H</a:t>
            </a:r>
            <a:r>
              <a:rPr lang="en-US" altLang="en-US" baseline="-25000"/>
              <a:t>8</a:t>
            </a:r>
            <a:r>
              <a:rPr lang="en-US" altLang="en-US"/>
              <a:t>(g) + 5O</a:t>
            </a:r>
            <a:r>
              <a:rPr lang="en-US" altLang="en-US" baseline="-25000"/>
              <a:t>2</a:t>
            </a:r>
            <a:r>
              <a:rPr lang="en-US" altLang="en-US"/>
              <a:t>(g) </a:t>
            </a:r>
            <a:r>
              <a:rPr lang="en-US" altLang="en-US">
                <a:cs typeface="Arial" panose="020B0604020202020204" pitchFamily="34" charset="0"/>
              </a:rPr>
              <a:t>→ 3CO</a:t>
            </a:r>
            <a:r>
              <a:rPr lang="en-US" altLang="en-US" baseline="-25000">
                <a:cs typeface="Arial" panose="020B0604020202020204" pitchFamily="34" charset="0"/>
              </a:rPr>
              <a:t>2</a:t>
            </a:r>
            <a:r>
              <a:rPr lang="en-US" altLang="en-US">
                <a:cs typeface="Arial" panose="020B0604020202020204" pitchFamily="34" charset="0"/>
              </a:rPr>
              <a:t>(g) + 4H</a:t>
            </a:r>
            <a:r>
              <a:rPr lang="en-US" altLang="en-US" baseline="-25000">
                <a:cs typeface="Arial" panose="020B0604020202020204" pitchFamily="34" charset="0"/>
              </a:rPr>
              <a:t>2</a:t>
            </a:r>
            <a:r>
              <a:rPr lang="en-US" altLang="en-US">
                <a:cs typeface="Arial" panose="020B0604020202020204" pitchFamily="34" charset="0"/>
              </a:rPr>
              <a:t>O(</a:t>
            </a:r>
            <a:r>
              <a:rPr lang="en-US" altLang="en-US">
                <a:latin typeface="Script MT Bold" panose="03040602040607080904" pitchFamily="66" charset="0"/>
                <a:cs typeface="Arial" panose="020B0604020202020204" pitchFamily="34" charset="0"/>
                <a:sym typeface="MT Extra" panose="05050102010205020202" pitchFamily="18" charset="2"/>
              </a:rPr>
              <a:t></a:t>
            </a:r>
            <a:r>
              <a:rPr lang="en-US" altLang="en-US">
                <a:cs typeface="Arial" panose="020B0604020202020204" pitchFamily="34" charset="0"/>
                <a:sym typeface="MT Extra" panose="05050102010205020202" pitchFamily="18" charset="2"/>
              </a:rPr>
              <a:t>)	</a:t>
            </a:r>
            <a:r>
              <a:rPr lang="en-US" altLang="en-US">
                <a:latin typeface="Symbol" panose="05050102010706020507" pitchFamily="18" charset="2"/>
                <a:cs typeface="Arial" panose="020B0604020202020204" pitchFamily="34" charset="0"/>
                <a:sym typeface="MT Extra" panose="05050102010205020202" pitchFamily="18" charset="2"/>
              </a:rPr>
              <a:t>D</a:t>
            </a:r>
            <a:r>
              <a:rPr lang="en-US" altLang="en-US" i="1">
                <a:cs typeface="Arial" panose="020B0604020202020204" pitchFamily="34" charset="0"/>
                <a:sym typeface="MT Extra" panose="05050102010205020202" pitchFamily="18" charset="2"/>
              </a:rPr>
              <a:t>H</a:t>
            </a:r>
            <a:r>
              <a:rPr lang="en-US" altLang="en-US">
                <a:cs typeface="Arial" panose="020B0604020202020204" pitchFamily="34" charset="0"/>
                <a:sym typeface="MT Extra" panose="05050102010205020202" pitchFamily="18" charset="2"/>
              </a:rPr>
              <a:t> = -</a:t>
            </a:r>
            <a:r>
              <a:rPr lang="en-US" altLang="en-US"/>
              <a:t>2.22×10</a:t>
            </a:r>
            <a:r>
              <a:rPr lang="en-US" altLang="en-US" baseline="30000"/>
              <a:t>3</a:t>
            </a:r>
            <a:r>
              <a:rPr lang="en-US" altLang="en-US"/>
              <a:t> kJ</a:t>
            </a:r>
          </a:p>
        </p:txBody>
      </p:sp>
      <p:sp>
        <p:nvSpPr>
          <p:cNvPr id="29700" name="Text Box 8"/>
          <p:cNvSpPr txBox="1">
            <a:spLocks noChangeArrowheads="1"/>
          </p:cNvSpPr>
          <p:nvPr/>
        </p:nvSpPr>
        <p:spPr bwMode="auto">
          <a:xfrm>
            <a:off x="887413" y="5302250"/>
            <a:ext cx="1279525" cy="822325"/>
          </a:xfrm>
          <a:prstGeom prst="rect">
            <a:avLst/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Mass of CO</a:t>
            </a:r>
            <a:r>
              <a:rPr lang="en-US" altLang="en-US" baseline="-25000"/>
              <a:t>2</a:t>
            </a:r>
          </a:p>
        </p:txBody>
      </p:sp>
      <p:sp>
        <p:nvSpPr>
          <p:cNvPr id="29701" name="Line 9"/>
          <p:cNvSpPr>
            <a:spLocks noChangeShapeType="1"/>
          </p:cNvSpPr>
          <p:nvPr/>
        </p:nvSpPr>
        <p:spPr bwMode="auto">
          <a:xfrm>
            <a:off x="2236788" y="5692775"/>
            <a:ext cx="1198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2154238" y="5387975"/>
            <a:ext cx="13858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/>
              <a:t>Molar mass of CO</a:t>
            </a:r>
            <a:r>
              <a:rPr lang="en-US" altLang="en-US" sz="1600" baseline="-25000"/>
              <a:t>2</a:t>
            </a:r>
          </a:p>
        </p:txBody>
      </p:sp>
      <p:sp>
        <p:nvSpPr>
          <p:cNvPr id="29703" name="Text Box 11"/>
          <p:cNvSpPr txBox="1">
            <a:spLocks noChangeArrowheads="1"/>
          </p:cNvSpPr>
          <p:nvPr/>
        </p:nvSpPr>
        <p:spPr bwMode="auto">
          <a:xfrm>
            <a:off x="3498850" y="5303838"/>
            <a:ext cx="1341438" cy="822325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Moles of CO</a:t>
            </a:r>
            <a:r>
              <a:rPr lang="en-US" altLang="en-US" baseline="-25000"/>
              <a:t>2</a:t>
            </a:r>
          </a:p>
        </p:txBody>
      </p:sp>
      <p:sp>
        <p:nvSpPr>
          <p:cNvPr id="29704" name="Text Box 13"/>
          <p:cNvSpPr txBox="1">
            <a:spLocks noChangeArrowheads="1"/>
          </p:cNvSpPr>
          <p:nvPr/>
        </p:nvSpPr>
        <p:spPr bwMode="auto">
          <a:xfrm>
            <a:off x="4803775" y="5397500"/>
            <a:ext cx="17414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/>
              <a:t>Thermochemical equivalent</a:t>
            </a:r>
            <a:endParaRPr lang="en-US" altLang="en-US" sz="1600" baseline="-25000"/>
          </a:p>
        </p:txBody>
      </p:sp>
      <p:sp>
        <p:nvSpPr>
          <p:cNvPr id="29705" name="Line 14"/>
          <p:cNvSpPr>
            <a:spLocks noChangeShapeType="1"/>
          </p:cNvSpPr>
          <p:nvPr/>
        </p:nvSpPr>
        <p:spPr bwMode="auto">
          <a:xfrm>
            <a:off x="4918075" y="5700713"/>
            <a:ext cx="1581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Text Box 16"/>
          <p:cNvSpPr txBox="1">
            <a:spLocks noChangeArrowheads="1"/>
          </p:cNvSpPr>
          <p:nvPr/>
        </p:nvSpPr>
        <p:spPr bwMode="auto">
          <a:xfrm>
            <a:off x="6562725" y="5303838"/>
            <a:ext cx="1420813" cy="8223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Enthalpy change</a:t>
            </a:r>
            <a:endParaRPr lang="en-US" altLang="en-US" baseline="-25000"/>
          </a:p>
        </p:txBody>
      </p:sp>
      <p:sp>
        <p:nvSpPr>
          <p:cNvPr id="29707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700" smtClean="0"/>
              <a:t>Classes of Thermochemical Reactions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612900"/>
            <a:ext cx="8262938" cy="1887538"/>
          </a:xfrm>
          <a:noFill/>
        </p:spPr>
        <p:txBody>
          <a:bodyPr lIns="90488" tIns="44450" rIns="90488" bIns="44450"/>
          <a:lstStyle/>
          <a:p>
            <a:r>
              <a:rPr lang="en-US" altLang="en-US" sz="3600" smtClean="0"/>
              <a:t>Calculate the enthalpy change when 11.0 g of CO</a:t>
            </a:r>
            <a:r>
              <a:rPr lang="en-US" altLang="en-US" sz="3600" baseline="-25000" smtClean="0"/>
              <a:t>2</a:t>
            </a:r>
            <a:r>
              <a:rPr lang="en-US" altLang="en-US" sz="3600" smtClean="0"/>
              <a:t> forms from the combustion of propane (C</a:t>
            </a:r>
            <a:r>
              <a:rPr lang="en-US" altLang="en-US" sz="3600" baseline="-25000" smtClean="0"/>
              <a:t>3</a:t>
            </a:r>
            <a:r>
              <a:rPr lang="en-US" altLang="en-US" sz="3600" smtClean="0"/>
              <a:t>H</a:t>
            </a:r>
            <a:r>
              <a:rPr lang="en-US" altLang="en-US" sz="3600" baseline="-25000" smtClean="0"/>
              <a:t>8</a:t>
            </a:r>
            <a:r>
              <a:rPr lang="en-US" altLang="en-US" sz="3600" smtClean="0"/>
              <a:t>).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52388" y="68263"/>
            <a:ext cx="8915400" cy="833437"/>
          </a:xfrm>
        </p:spPr>
        <p:txBody>
          <a:bodyPr/>
          <a:lstStyle/>
          <a:p>
            <a:r>
              <a:rPr lang="en-US" altLang="en-US" sz="4400" smtClean="0"/>
              <a:t>Example:  Enthalpy Calculation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425450" y="3854450"/>
            <a:ext cx="850582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C</a:t>
            </a:r>
            <a:r>
              <a:rPr lang="en-US" altLang="en-US" sz="2800" baseline="-25000"/>
              <a:t>3</a:t>
            </a:r>
            <a:r>
              <a:rPr lang="en-US" altLang="en-US" sz="2800"/>
              <a:t>H</a:t>
            </a:r>
            <a:r>
              <a:rPr lang="en-US" altLang="en-US" sz="2800" baseline="-25000"/>
              <a:t>8</a:t>
            </a:r>
            <a:r>
              <a:rPr lang="en-US" altLang="en-US" sz="2800"/>
              <a:t>(g) + 5O</a:t>
            </a:r>
            <a:r>
              <a:rPr lang="en-US" altLang="en-US" sz="2800" baseline="-25000"/>
              <a:t>2</a:t>
            </a:r>
            <a:r>
              <a:rPr lang="en-US" altLang="en-US" sz="2800"/>
              <a:t>(g) </a:t>
            </a:r>
            <a:r>
              <a:rPr lang="en-US" altLang="en-US" sz="2800">
                <a:cs typeface="Arial" panose="020B0604020202020204" pitchFamily="34" charset="0"/>
              </a:rPr>
              <a:t>→ 3CO</a:t>
            </a:r>
            <a:r>
              <a:rPr lang="en-US" altLang="en-US" sz="2800" baseline="-25000">
                <a:cs typeface="Arial" panose="020B0604020202020204" pitchFamily="34" charset="0"/>
              </a:rPr>
              <a:t>2</a:t>
            </a:r>
            <a:r>
              <a:rPr lang="en-US" altLang="en-US" sz="2800">
                <a:cs typeface="Arial" panose="020B0604020202020204" pitchFamily="34" charset="0"/>
              </a:rPr>
              <a:t>(g) + 4H</a:t>
            </a:r>
            <a:r>
              <a:rPr lang="en-US" altLang="en-US" sz="2800" baseline="-25000">
                <a:cs typeface="Arial" panose="020B0604020202020204" pitchFamily="34" charset="0"/>
              </a:rPr>
              <a:t>2</a:t>
            </a:r>
            <a:r>
              <a:rPr lang="en-US" altLang="en-US" sz="2800">
                <a:cs typeface="Arial" panose="020B0604020202020204" pitchFamily="34" charset="0"/>
              </a:rPr>
              <a:t>O(</a:t>
            </a:r>
            <a:r>
              <a:rPr lang="en-US" altLang="en-US" sz="2800">
                <a:latin typeface="Script MT Bold" panose="03040602040607080904" pitchFamily="66" charset="0"/>
                <a:cs typeface="Arial" panose="020B0604020202020204" pitchFamily="34" charset="0"/>
                <a:sym typeface="MT Extra" panose="05050102010205020202" pitchFamily="18" charset="2"/>
              </a:rPr>
              <a:t></a:t>
            </a:r>
            <a:r>
              <a:rPr lang="en-US" altLang="en-US" sz="2800">
                <a:cs typeface="Arial" panose="020B0604020202020204" pitchFamily="34" charset="0"/>
                <a:sym typeface="MT Extra" panose="05050102010205020202" pitchFamily="18" charset="2"/>
              </a:rPr>
              <a:t>)    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cs typeface="Arial" panose="020B0604020202020204" pitchFamily="34" charset="0"/>
                <a:sym typeface="MT Extra" panose="05050102010205020202" pitchFamily="18" charset="2"/>
              </a:rPr>
              <a:t>					</a:t>
            </a:r>
            <a:r>
              <a:rPr lang="en-US" altLang="en-US" sz="2800">
                <a:latin typeface="Symbol" panose="05050102010706020507" pitchFamily="18" charset="2"/>
                <a:cs typeface="Arial" panose="020B0604020202020204" pitchFamily="34" charset="0"/>
                <a:sym typeface="MT Extra" panose="05050102010205020202" pitchFamily="18" charset="2"/>
              </a:rPr>
              <a:t>D</a:t>
            </a:r>
            <a:r>
              <a:rPr lang="en-US" altLang="en-US" sz="2800" i="1">
                <a:cs typeface="Arial" panose="020B0604020202020204" pitchFamily="34" charset="0"/>
                <a:sym typeface="MT Extra" panose="05050102010205020202" pitchFamily="18" charset="2"/>
              </a:rPr>
              <a:t>H</a:t>
            </a:r>
            <a:r>
              <a:rPr lang="en-US" altLang="en-US" sz="2800">
                <a:cs typeface="Arial" panose="020B0604020202020204" pitchFamily="34" charset="0"/>
                <a:sym typeface="MT Extra" panose="05050102010205020202" pitchFamily="18" charset="2"/>
              </a:rPr>
              <a:t> = -</a:t>
            </a:r>
            <a:r>
              <a:rPr lang="en-US" altLang="en-US" sz="2800"/>
              <a:t>2.22×10</a:t>
            </a:r>
            <a:r>
              <a:rPr lang="en-US" altLang="en-US" sz="2800" baseline="30000"/>
              <a:t>3</a:t>
            </a:r>
            <a:r>
              <a:rPr lang="en-US" altLang="en-US" sz="2800"/>
              <a:t> kJ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229600" cy="2116138"/>
          </a:xfrm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altLang="en-US" sz="3600" smtClean="0"/>
              <a:t>It takes 74 kJ to heat enough water for a cup of tea.  What mass of methane (CH</a:t>
            </a:r>
            <a:r>
              <a:rPr lang="en-US" altLang="en-US" sz="3600" baseline="-25000" smtClean="0"/>
              <a:t>4</a:t>
            </a:r>
            <a:r>
              <a:rPr lang="en-US" altLang="en-US" sz="3600" smtClean="0"/>
              <a:t>) must burn to provide this heat?</a:t>
            </a:r>
            <a:endParaRPr lang="en-US" altLang="en-US" sz="2800" smtClean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i="1" smtClean="0"/>
              <a:t>Test Your Skill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690563" y="3530600"/>
            <a:ext cx="7608887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CH</a:t>
            </a:r>
            <a:r>
              <a:rPr lang="en-US" altLang="en-US" sz="2800" baseline="-25000"/>
              <a:t>4</a:t>
            </a:r>
            <a:r>
              <a:rPr lang="en-US" altLang="en-US" sz="2800"/>
              <a:t>(g) + 2O</a:t>
            </a:r>
            <a:r>
              <a:rPr lang="en-US" altLang="en-US" sz="2800" baseline="-25000"/>
              <a:t>2</a:t>
            </a:r>
            <a:r>
              <a:rPr lang="en-US" altLang="en-US" sz="2800"/>
              <a:t>(g) → CO</a:t>
            </a:r>
            <a:r>
              <a:rPr lang="en-US" altLang="en-US" sz="2800" baseline="-25000"/>
              <a:t>2</a:t>
            </a:r>
            <a:r>
              <a:rPr lang="en-US" altLang="en-US" sz="2800"/>
              <a:t>(g) + 2H</a:t>
            </a:r>
            <a:r>
              <a:rPr lang="en-US" altLang="en-US" sz="2800" baseline="-25000"/>
              <a:t>2</a:t>
            </a:r>
            <a:r>
              <a:rPr lang="en-US" altLang="en-US" sz="2800"/>
              <a:t>O(</a:t>
            </a:r>
            <a:r>
              <a:rPr lang="en-US" altLang="en-US" sz="2800">
                <a:latin typeface="Script MT Bold" panose="03040602040607080904" pitchFamily="66" charset="0"/>
                <a:sym typeface="MT Extra" panose="05050102010205020202" pitchFamily="18" charset="2"/>
              </a:rPr>
              <a:t></a:t>
            </a:r>
            <a:r>
              <a:rPr lang="en-US" altLang="en-US" sz="2800">
                <a:sym typeface="MT Extra" panose="05050102010205020202" pitchFamily="18" charset="2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sym typeface="MT Extra" panose="05050102010205020202" pitchFamily="18" charset="2"/>
              </a:rPr>
              <a:t>					</a:t>
            </a:r>
            <a:r>
              <a:rPr lang="en-US" altLang="en-US" sz="2800">
                <a:latin typeface="Symbol" panose="05050102010706020507" pitchFamily="18" charset="2"/>
                <a:sym typeface="MT Extra" panose="05050102010205020202" pitchFamily="18" charset="2"/>
              </a:rPr>
              <a:t>D</a:t>
            </a:r>
            <a:r>
              <a:rPr lang="en-US" altLang="en-US" sz="2800" i="1">
                <a:sym typeface="MT Extra" panose="05050102010205020202" pitchFamily="18" charset="2"/>
              </a:rPr>
              <a:t>H</a:t>
            </a:r>
            <a:r>
              <a:rPr lang="en-US" altLang="en-US" sz="2800">
                <a:sym typeface="MT Extra" panose="05050102010205020202" pitchFamily="18" charset="2"/>
              </a:rPr>
              <a:t> = -890 kJ</a:t>
            </a:r>
            <a:endParaRPr lang="en-US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8475" y="973138"/>
            <a:ext cx="5783263" cy="5719762"/>
          </a:xfrm>
          <a:noFill/>
        </p:spPr>
        <p:txBody>
          <a:bodyPr lIns="90488" tIns="44450" rIns="90488" bIns="44450"/>
          <a:lstStyle/>
          <a:p>
            <a:r>
              <a:rPr lang="en-US" altLang="en-US" sz="3200" b="1" smtClean="0">
                <a:solidFill>
                  <a:schemeClr val="accent1"/>
                </a:solidFill>
              </a:rPr>
              <a:t>Calorimetry</a:t>
            </a:r>
            <a:r>
              <a:rPr lang="en-US" altLang="en-US" sz="3200" smtClean="0"/>
              <a:t> is the experimental measurement of heat released or absorbed by a chemical reaction.</a:t>
            </a:r>
          </a:p>
          <a:p>
            <a:r>
              <a:rPr lang="en-US" altLang="en-US" sz="3200" smtClean="0"/>
              <a:t>A </a:t>
            </a:r>
            <a:r>
              <a:rPr lang="en-US" altLang="en-US" sz="3200" b="1" smtClean="0">
                <a:solidFill>
                  <a:schemeClr val="accent1"/>
                </a:solidFill>
              </a:rPr>
              <a:t>calorimeter</a:t>
            </a:r>
            <a:r>
              <a:rPr lang="en-US" altLang="en-US" sz="3200" smtClean="0"/>
              <a:t> is the device used to measure heat.</a:t>
            </a:r>
          </a:p>
          <a:p>
            <a:r>
              <a:rPr lang="en-US" altLang="en-US" sz="3200" smtClean="0"/>
              <a:t>The quantity of heat transferred by the reaction causes a change of temperature inside the calorimeter.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/>
              <a:t>Calorimetry</a:t>
            </a: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6180138" y="3871913"/>
            <a:ext cx="29638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A simple calorimeter can be made from styrofoam coffee cups.</a:t>
            </a:r>
          </a:p>
        </p:txBody>
      </p:sp>
      <p:pic>
        <p:nvPicPr>
          <p:cNvPr id="32775" name="Picture1" descr="05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9"/>
          <a:stretch>
            <a:fillRect/>
          </a:stretch>
        </p:blipFill>
        <p:spPr bwMode="auto">
          <a:xfrm>
            <a:off x="6580188" y="1196975"/>
            <a:ext cx="1830387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8475" y="973138"/>
            <a:ext cx="8645525" cy="5729287"/>
          </a:xfrm>
          <a:noFill/>
        </p:spPr>
        <p:txBody>
          <a:bodyPr lIns="90488" tIns="44450" rIns="90488" bIns="44450"/>
          <a:lstStyle/>
          <a:p>
            <a:r>
              <a:rPr lang="en-US" altLang="en-US" sz="3600" smtClean="0">
                <a:cs typeface="Arial" panose="020B0604020202020204" pitchFamily="34" charset="0"/>
              </a:rPr>
              <a:t>The </a:t>
            </a:r>
            <a:r>
              <a:rPr lang="en-US" altLang="en-US" sz="3600" b="1" smtClean="0">
                <a:solidFill>
                  <a:schemeClr val="accent1"/>
                </a:solidFill>
                <a:cs typeface="Arial" panose="020B0604020202020204" pitchFamily="34" charset="0"/>
              </a:rPr>
              <a:t>specific heat</a:t>
            </a:r>
            <a:r>
              <a:rPr lang="en-US" altLang="en-US" sz="3600" smtClean="0">
                <a:cs typeface="Arial" panose="020B0604020202020204" pitchFamily="34" charset="0"/>
              </a:rPr>
              <a:t> (</a:t>
            </a:r>
            <a:r>
              <a:rPr lang="en-US" altLang="en-US" sz="3600" b="1" i="1" smtClean="0">
                <a:solidFill>
                  <a:schemeClr val="accent1"/>
                </a:solidFill>
                <a:cs typeface="Arial" panose="020B0604020202020204" pitchFamily="34" charset="0"/>
              </a:rPr>
              <a:t>C</a:t>
            </a:r>
            <a:r>
              <a:rPr lang="en-US" altLang="en-US" sz="3600" b="1" baseline="-25000" smtClean="0">
                <a:solidFill>
                  <a:schemeClr val="accent1"/>
                </a:solidFill>
                <a:cs typeface="Arial" panose="020B0604020202020204" pitchFamily="34" charset="0"/>
              </a:rPr>
              <a:t>s</a:t>
            </a:r>
            <a:r>
              <a:rPr lang="en-US" altLang="en-US" sz="3600" smtClean="0">
                <a:cs typeface="Arial" panose="020B0604020202020204" pitchFamily="34" charset="0"/>
              </a:rPr>
              <a:t>) is the heat needed to increase the temperature of a 1-gram of matter by 1 K.</a:t>
            </a:r>
          </a:p>
          <a:p>
            <a:pPr lvl="1"/>
            <a:r>
              <a:rPr lang="en-US" altLang="en-US" sz="3200" smtClean="0">
                <a:cs typeface="Arial" panose="020B0604020202020204" pitchFamily="34" charset="0"/>
              </a:rPr>
              <a:t>The specific heat has units of J/g·ºC or J/g·K.</a:t>
            </a:r>
          </a:p>
          <a:p>
            <a:r>
              <a:rPr lang="en-US" altLang="en-US" sz="3600" smtClean="0">
                <a:cs typeface="Arial" panose="020B0604020202020204" pitchFamily="34" charset="0"/>
              </a:rPr>
              <a:t>The relation between heat (</a:t>
            </a:r>
            <a:r>
              <a:rPr lang="en-US" altLang="en-US" sz="3600" i="1" smtClean="0">
                <a:cs typeface="Arial" panose="020B0604020202020204" pitchFamily="34" charset="0"/>
              </a:rPr>
              <a:t>q</a:t>
            </a:r>
            <a:r>
              <a:rPr lang="en-US" altLang="en-US" sz="3600" smtClean="0">
                <a:cs typeface="Arial" panose="020B0604020202020204" pitchFamily="34" charset="0"/>
              </a:rPr>
              <a:t>), mass (</a:t>
            </a:r>
            <a:r>
              <a:rPr lang="en-US" altLang="en-US" sz="3600" i="1" smtClean="0">
                <a:cs typeface="Arial" panose="020B0604020202020204" pitchFamily="34" charset="0"/>
              </a:rPr>
              <a:t>m</a:t>
            </a:r>
            <a:r>
              <a:rPr lang="en-US" altLang="en-US" sz="3600" smtClean="0">
                <a:cs typeface="Arial" panose="020B0604020202020204" pitchFamily="34" charset="0"/>
              </a:rPr>
              <a:t>), and change in temperature (</a:t>
            </a:r>
            <a:r>
              <a:rPr lang="en-US" altLang="en-US" sz="3600" smtClean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altLang="en-US" sz="3600" i="1" smtClean="0">
                <a:cs typeface="Arial" panose="020B0604020202020204" pitchFamily="34" charset="0"/>
              </a:rPr>
              <a:t>T</a:t>
            </a:r>
            <a:r>
              <a:rPr lang="en-US" altLang="en-US" sz="3600" smtClean="0">
                <a:cs typeface="Arial" panose="020B0604020202020204" pitchFamily="34" charset="0"/>
              </a:rPr>
              <a:t>) is</a:t>
            </a:r>
            <a:r>
              <a:rPr lang="en-US" altLang="en-US" sz="3200" smtClean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/>
              <a:t>Specific Heat</a:t>
            </a:r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3138488" y="4970463"/>
            <a:ext cx="24082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i="1"/>
              <a:t>q</a:t>
            </a:r>
            <a:r>
              <a:rPr lang="en-US" altLang="en-US" sz="3600"/>
              <a:t> = </a:t>
            </a:r>
            <a:r>
              <a:rPr lang="en-US" altLang="en-US" sz="3600" i="1"/>
              <a:t>mC</a:t>
            </a:r>
            <a:r>
              <a:rPr lang="en-US" altLang="en-US" sz="3600" baseline="-25000"/>
              <a:t>s</a:t>
            </a:r>
            <a:r>
              <a:rPr lang="en-US" altLang="en-US" sz="3600">
                <a:latin typeface="Symbol" panose="05050102010706020507" pitchFamily="18" charset="2"/>
              </a:rPr>
              <a:t>D</a:t>
            </a:r>
            <a:r>
              <a:rPr lang="en-US" altLang="en-US" sz="3600" i="1"/>
              <a:t>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Energy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smtClean="0"/>
              <a:t>Energy is the ability to do work or transfer heat.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smtClean="0"/>
              <a:t>Energy used to cause an object that has mass to move is called </a:t>
            </a:r>
            <a:r>
              <a:rPr lang="en-US" altLang="en-US" sz="3200" smtClean="0">
                <a:solidFill>
                  <a:srgbClr val="00197D"/>
                </a:solidFill>
              </a:rPr>
              <a:t>work</a:t>
            </a:r>
            <a:r>
              <a:rPr lang="en-US" altLang="en-US" sz="320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smtClean="0"/>
              <a:t>Energy used to cause the temperature of an object to rise is called </a:t>
            </a:r>
            <a:r>
              <a:rPr lang="en-US" altLang="en-US" sz="3200" smtClean="0">
                <a:solidFill>
                  <a:srgbClr val="00197D"/>
                </a:solidFill>
              </a:rPr>
              <a:t>heat</a:t>
            </a:r>
            <a:r>
              <a:rPr lang="en-US" altLang="en-US" sz="3200" smtClean="0"/>
              <a:t>.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3550" y="2082800"/>
            <a:ext cx="8202613" cy="2747963"/>
          </a:xfrm>
          <a:noFill/>
        </p:spPr>
        <p:txBody>
          <a:bodyPr lIns="90488" tIns="44450" rIns="90488" bIns="44450"/>
          <a:lstStyle/>
          <a:p>
            <a:r>
              <a:rPr lang="en-US" altLang="en-US" sz="3600" smtClean="0"/>
              <a:t>How much heat must be added to 120 g of water (</a:t>
            </a:r>
            <a:r>
              <a:rPr lang="en-US" altLang="en-US" sz="3600" i="1" smtClean="0"/>
              <a:t>C</a:t>
            </a:r>
            <a:r>
              <a:rPr lang="en-US" altLang="en-US" sz="3600" baseline="-25000" smtClean="0"/>
              <a:t>s</a:t>
            </a:r>
            <a:r>
              <a:rPr lang="en-US" altLang="en-US" sz="3600" smtClean="0"/>
              <a:t> = 4.184 J/g</a:t>
            </a:r>
            <a:r>
              <a:rPr lang="en-US" altLang="en-US" sz="3600" smtClean="0">
                <a:cs typeface="Arial" panose="020B0604020202020204" pitchFamily="34" charset="0"/>
              </a:rPr>
              <a:t>·ºC) to raise its temperature from 23.4 ºC to 36.8 ºC?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i="1" smtClean="0"/>
              <a:t>Example: Heat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8913" y="973138"/>
            <a:ext cx="8753475" cy="4675187"/>
          </a:xfrm>
          <a:noFill/>
        </p:spPr>
        <p:txBody>
          <a:bodyPr lIns="90488" tIns="44450" rIns="90488" bIns="44450"/>
          <a:lstStyle/>
          <a:p>
            <a:r>
              <a:rPr lang="en-US" altLang="en-US" sz="3600" smtClean="0"/>
              <a:t>The calorimeter and its contents are the surroundings, so </a:t>
            </a:r>
            <a:r>
              <a:rPr lang="en-US" altLang="en-US" sz="3600" i="1" smtClean="0"/>
              <a:t>q</a:t>
            </a:r>
            <a:r>
              <a:rPr lang="en-US" altLang="en-US" sz="3600" baseline="-25000" smtClean="0"/>
              <a:t>surr</a:t>
            </a:r>
            <a:r>
              <a:rPr lang="en-US" altLang="en-US" sz="3600" smtClean="0"/>
              <a:t> is found from the mass, heat capacity, and temperature change.</a:t>
            </a:r>
          </a:p>
          <a:p>
            <a:r>
              <a:rPr lang="en-US" altLang="en-US" sz="3600" smtClean="0"/>
              <a:t>The chemical reaction is the system, so </a:t>
            </a:r>
            <a:r>
              <a:rPr lang="en-US" altLang="en-US" sz="3600" i="1" smtClean="0"/>
              <a:t>q</a:t>
            </a:r>
            <a:r>
              <a:rPr lang="en-US" altLang="en-US" sz="3600" baseline="-25000" smtClean="0"/>
              <a:t>sys</a:t>
            </a:r>
            <a:r>
              <a:rPr lang="en-US" altLang="en-US" sz="3600" smtClean="0"/>
              <a:t> equals </a:t>
            </a:r>
            <a:r>
              <a:rPr lang="en-US" altLang="en-US" sz="3600" smtClean="0">
                <a:latin typeface="Symbol" panose="05050102010706020507" pitchFamily="18" charset="2"/>
              </a:rPr>
              <a:t>D</a:t>
            </a:r>
            <a:r>
              <a:rPr lang="en-US" altLang="en-US" sz="3600" i="1" smtClean="0"/>
              <a:t>H</a:t>
            </a:r>
            <a:r>
              <a:rPr lang="en-US" altLang="en-US" sz="3600" smtClean="0"/>
              <a:t>.</a:t>
            </a:r>
          </a:p>
          <a:p>
            <a:r>
              <a:rPr lang="en-US" altLang="en-US" sz="3600" smtClean="0"/>
              <a:t>The law of conservation of energy requires that</a:t>
            </a:r>
            <a:endParaRPr lang="en-US" altLang="en-US" sz="3600" smtClean="0">
              <a:cs typeface="Arial" panose="020B0604020202020204" pitchFamily="34" charset="0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/>
              <a:t>Calorimetry Calculations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774825" y="5934075"/>
            <a:ext cx="5911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i="1"/>
              <a:t>q</a:t>
            </a:r>
            <a:r>
              <a:rPr lang="en-US" altLang="en-US" sz="3200" baseline="-25000"/>
              <a:t>surr</a:t>
            </a:r>
            <a:r>
              <a:rPr lang="en-US" altLang="en-US" sz="3200"/>
              <a:t> + </a:t>
            </a:r>
            <a:r>
              <a:rPr lang="en-US" altLang="en-US" sz="3200">
                <a:latin typeface="Symbol" panose="05050102010706020507" pitchFamily="18" charset="2"/>
              </a:rPr>
              <a:t>D</a:t>
            </a:r>
            <a:r>
              <a:rPr lang="en-US" altLang="en-US" sz="3200" i="1"/>
              <a:t>H</a:t>
            </a:r>
            <a:r>
              <a:rPr lang="en-US" altLang="en-US" sz="3200"/>
              <a:t> = 0    or    </a:t>
            </a:r>
            <a:r>
              <a:rPr lang="en-US" altLang="en-US" sz="3200">
                <a:latin typeface="Symbol" panose="05050102010706020507" pitchFamily="18" charset="2"/>
              </a:rPr>
              <a:t>D</a:t>
            </a:r>
            <a:r>
              <a:rPr lang="en-US" altLang="en-US" sz="3200" i="1"/>
              <a:t>H</a:t>
            </a:r>
            <a:r>
              <a:rPr lang="en-US" altLang="en-US" sz="3200"/>
              <a:t> = -</a:t>
            </a:r>
            <a:r>
              <a:rPr lang="en-US" altLang="en-US" sz="3200" i="1"/>
              <a:t>q</a:t>
            </a:r>
            <a:r>
              <a:rPr lang="en-US" altLang="en-US" sz="3200" baseline="-25000"/>
              <a:t>surr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0200" y="973138"/>
            <a:ext cx="8813800" cy="4338637"/>
          </a:xfrm>
          <a:noFill/>
        </p:spPr>
        <p:txBody>
          <a:bodyPr lIns="90488" tIns="44450" rIns="90488" bIns="44450"/>
          <a:lstStyle/>
          <a:p>
            <a:r>
              <a:rPr lang="en-US" altLang="en-US" sz="3600" smtClean="0"/>
              <a:t>When 100 g of a AgNO</a:t>
            </a:r>
            <a:r>
              <a:rPr lang="en-US" altLang="en-US" sz="3600" baseline="-25000" smtClean="0"/>
              <a:t>3</a:t>
            </a:r>
            <a:r>
              <a:rPr lang="en-US" altLang="en-US" sz="3600" smtClean="0"/>
              <a:t> solution mixes with 150 g of NaI solution, 2.93 g of AgI precipitates, and the temperature of the solution raises by 1.34 </a:t>
            </a:r>
            <a:r>
              <a:rPr lang="en-US" altLang="en-US" sz="3600" smtClean="0">
                <a:cs typeface="Arial" panose="020B0604020202020204" pitchFamily="34" charset="0"/>
              </a:rPr>
              <a:t>ºC.  Assume 250 g of solution and a heat capacity of 4.18 J/g·ºC.  Calculate the </a:t>
            </a:r>
            <a:r>
              <a:rPr lang="en-US" altLang="en-US" sz="3600" smtClean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altLang="en-US" sz="3600" i="1" smtClean="0">
                <a:cs typeface="Arial" panose="020B0604020202020204" pitchFamily="34" charset="0"/>
              </a:rPr>
              <a:t>H</a:t>
            </a:r>
            <a:r>
              <a:rPr lang="en-US" altLang="en-US" sz="3600" smtClean="0">
                <a:cs typeface="Arial" panose="020B0604020202020204" pitchFamily="34" charset="0"/>
              </a:rPr>
              <a:t> of the following equation.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i="1" smtClean="0"/>
              <a:t>Example: Calorimetry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281238" y="5157788"/>
            <a:ext cx="5062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Ag</a:t>
            </a:r>
            <a:r>
              <a:rPr lang="en-US" altLang="en-US" sz="3200" baseline="30000"/>
              <a:t>+</a:t>
            </a:r>
            <a:r>
              <a:rPr lang="en-US" altLang="en-US" sz="3200"/>
              <a:t>(aq) + I</a:t>
            </a:r>
            <a:r>
              <a:rPr lang="en-US" altLang="en-US" sz="3200" baseline="30000"/>
              <a:t>-</a:t>
            </a:r>
            <a:r>
              <a:rPr lang="en-US" altLang="en-US" sz="3200"/>
              <a:t>(aq) </a:t>
            </a:r>
            <a:r>
              <a:rPr lang="en-US" altLang="en-US" sz="3200">
                <a:cs typeface="Arial" panose="020B0604020202020204" pitchFamily="34" charset="0"/>
              </a:rPr>
              <a:t>→ AgI(s)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73138"/>
            <a:ext cx="8899525" cy="5484812"/>
          </a:xfrm>
          <a:noFill/>
        </p:spPr>
        <p:txBody>
          <a:bodyPr lIns="90488" tIns="44450" rIns="90488" bIns="44450"/>
          <a:lstStyle/>
          <a:p>
            <a:r>
              <a:rPr lang="en-US" altLang="en-US" sz="3600" smtClean="0"/>
              <a:t>There are two kinds of thermodynamic functions.</a:t>
            </a:r>
          </a:p>
          <a:p>
            <a:pPr lvl="1"/>
            <a:r>
              <a:rPr lang="en-US" altLang="en-US" sz="3600" smtClean="0">
                <a:cs typeface="Arial" panose="020B0604020202020204" pitchFamily="34" charset="0"/>
              </a:rPr>
              <a:t>A </a:t>
            </a:r>
            <a:r>
              <a:rPr lang="en-US" altLang="en-US" sz="3600" b="1" smtClean="0">
                <a:solidFill>
                  <a:schemeClr val="accent1"/>
                </a:solidFill>
                <a:cs typeface="Arial" panose="020B0604020202020204" pitchFamily="34" charset="0"/>
              </a:rPr>
              <a:t>state function</a:t>
            </a:r>
            <a:r>
              <a:rPr lang="en-US" altLang="en-US" sz="3600" smtClean="0">
                <a:cs typeface="Arial" panose="020B0604020202020204" pitchFamily="34" charset="0"/>
              </a:rPr>
              <a:t> is a property of the system that is fixed by the present conditions and is independent of the system’s history.</a:t>
            </a:r>
          </a:p>
          <a:p>
            <a:pPr lvl="1"/>
            <a:r>
              <a:rPr lang="en-US" altLang="en-US" sz="3200" smtClean="0">
                <a:cs typeface="Arial" panose="020B0604020202020204" pitchFamily="34" charset="0"/>
              </a:rPr>
              <a:t>A </a:t>
            </a:r>
            <a:r>
              <a:rPr lang="en-US" altLang="en-US" sz="3200" b="1" smtClean="0">
                <a:solidFill>
                  <a:schemeClr val="accent1"/>
                </a:solidFill>
                <a:cs typeface="Arial" panose="020B0604020202020204" pitchFamily="34" charset="0"/>
              </a:rPr>
              <a:t>path function</a:t>
            </a:r>
            <a:r>
              <a:rPr lang="en-US" altLang="en-US" sz="3200" smtClean="0">
                <a:cs typeface="Arial" panose="020B0604020202020204" pitchFamily="34" charset="0"/>
              </a:rPr>
              <a:t> is a property that depends on how the particular change took place.</a:t>
            </a:r>
          </a:p>
          <a:p>
            <a:r>
              <a:rPr lang="en-US" altLang="en-US" sz="3600" i="1" smtClean="0">
                <a:cs typeface="Arial" panose="020B0604020202020204" pitchFamily="34" charset="0"/>
              </a:rPr>
              <a:t>Enthalpy is a state function.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/>
              <a:t>State Functions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0963" y="915988"/>
            <a:ext cx="8999537" cy="1192212"/>
          </a:xfrm>
          <a:noFill/>
        </p:spPr>
        <p:txBody>
          <a:bodyPr lIns="90488" tIns="44450" rIns="90488" bIns="44450"/>
          <a:lstStyle/>
          <a:p>
            <a:r>
              <a:rPr lang="en-US" altLang="en-US" sz="3600" smtClean="0"/>
              <a:t>An </a:t>
            </a:r>
            <a:r>
              <a:rPr lang="en-US" altLang="en-US" sz="3600" b="1" smtClean="0">
                <a:solidFill>
                  <a:schemeClr val="accent1"/>
                </a:solidFill>
              </a:rPr>
              <a:t>energy-level diagram</a:t>
            </a:r>
            <a:r>
              <a:rPr lang="en-US" altLang="en-US" sz="3600" smtClean="0"/>
              <a:t> can represent the enthalpy change for a reaction.</a:t>
            </a:r>
            <a:endParaRPr lang="en-US" altLang="en-US" sz="3600" i="1" smtClean="0">
              <a:cs typeface="Arial" panose="020B0604020202020204" pitchFamily="34" charset="0"/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/>
              <a:t>Energy-Level Diagrams</a:t>
            </a:r>
          </a:p>
        </p:txBody>
      </p:sp>
      <p:pic>
        <p:nvPicPr>
          <p:cNvPr id="38918" name="Picture1" descr="05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2808288"/>
            <a:ext cx="35067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 Box 9"/>
          <p:cNvSpPr txBox="1">
            <a:spLocks noChangeArrowheads="1"/>
          </p:cNvSpPr>
          <p:nvPr/>
        </p:nvSpPr>
        <p:spPr bwMode="auto">
          <a:xfrm>
            <a:off x="1166813" y="2181225"/>
            <a:ext cx="7261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aseline="-3000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(g) + </a:t>
            </a:r>
            <a:r>
              <a:rPr lang="en-US" altLang="en-US" sz="2800">
                <a:ea typeface="Times" panose="02020603050405020304" pitchFamily="18" charset="0"/>
                <a:cs typeface="Times New Roman" panose="02020603050405020304" pitchFamily="18" charset="0"/>
              </a:rPr>
              <a:t>½</a:t>
            </a:r>
            <a:r>
              <a:rPr lang="en-US" altLang="en-US" sz="280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baseline="-3000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(g) </a:t>
            </a:r>
            <a:r>
              <a:rPr lang="en-US" altLang="en-US" sz="2800">
                <a:ea typeface="Times" panose="02020603050405020304" pitchFamily="18" charset="0"/>
                <a:cs typeface="Arial" panose="020B0604020202020204" pitchFamily="34" charset="0"/>
              </a:rPr>
              <a:t>→</a:t>
            </a:r>
            <a:r>
              <a:rPr lang="en-US" altLang="en-US" sz="2800">
                <a:solidFill>
                  <a:srgbClr val="000000"/>
                </a:solidFill>
                <a:ea typeface="Times" panose="02020603050405020304" pitchFamily="18" charset="0"/>
                <a:cs typeface="Arial" panose="020B0604020202020204" pitchFamily="34" charset="0"/>
              </a:rPr>
              <a:t> H</a:t>
            </a:r>
            <a:r>
              <a:rPr lang="en-US" altLang="en-US" sz="2800" baseline="-30000">
                <a:solidFill>
                  <a:srgbClr val="000000"/>
                </a:solidFill>
                <a:ea typeface="Times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ea typeface="Times" panose="02020603050405020304" pitchFamily="18" charset="0"/>
                <a:cs typeface="Arial" panose="020B0604020202020204" pitchFamily="34" charset="0"/>
              </a:rPr>
              <a:t>O(</a:t>
            </a:r>
            <a:r>
              <a:rPr lang="en-US" altLang="en-US" sz="2800">
                <a:ea typeface="Times" panose="02020603050405020304" pitchFamily="18" charset="0"/>
                <a:cs typeface="Arial" panose="020B0604020202020204" pitchFamily="34" charset="0"/>
                <a:sym typeface="MT Extra" panose="05050102010205020202" pitchFamily="18" charset="2"/>
              </a:rPr>
              <a:t></a:t>
            </a:r>
            <a:r>
              <a:rPr lang="en-US" altLang="en-US" sz="2800">
                <a:solidFill>
                  <a:srgbClr val="000000"/>
                </a:solidFill>
                <a:ea typeface="Times" panose="02020603050405020304" pitchFamily="18" charset="0"/>
                <a:cs typeface="Arial" panose="020B0604020202020204" pitchFamily="34" charset="0"/>
              </a:rPr>
              <a:t>)	</a:t>
            </a:r>
            <a:r>
              <a:rPr lang="en-US" altLang="en-US" sz="2800">
                <a:latin typeface="Symbol" panose="05050102010706020507" pitchFamily="18" charset="2"/>
                <a:ea typeface="Times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altLang="en-US" sz="2800" i="1">
                <a:solidFill>
                  <a:srgbClr val="000000"/>
                </a:solidFill>
                <a:ea typeface="Times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altLang="en-US" sz="2800">
                <a:solidFill>
                  <a:srgbClr val="000000"/>
                </a:solidFill>
                <a:ea typeface="Times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altLang="en-US" sz="2800">
                <a:solidFill>
                  <a:srgbClr val="000000"/>
                </a:solidFill>
                <a:ea typeface="Times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altLang="en-US" sz="2800">
                <a:solidFill>
                  <a:srgbClr val="000000"/>
                </a:solidFill>
                <a:ea typeface="Times" panose="02020603050405020304" pitchFamily="18" charset="0"/>
                <a:cs typeface="Arial" panose="020B0604020202020204" pitchFamily="34" charset="0"/>
              </a:rPr>
              <a:t>285.8 kJ</a:t>
            </a:r>
            <a:r>
              <a:rPr lang="en-US" altLang="en-US">
                <a:ea typeface="Times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7325" y="973138"/>
            <a:ext cx="8518525" cy="2827337"/>
          </a:xfrm>
          <a:noFill/>
        </p:spPr>
        <p:txBody>
          <a:bodyPr lIns="90488" tIns="44450" rIns="90488" bIns="44450"/>
          <a:lstStyle/>
          <a:p>
            <a:r>
              <a:rPr lang="en-US" altLang="en-US" sz="3600" b="1" smtClean="0">
                <a:solidFill>
                  <a:schemeClr val="accent1"/>
                </a:solidFill>
              </a:rPr>
              <a:t>Hess’s Law</a:t>
            </a:r>
            <a:r>
              <a:rPr lang="en-US" altLang="en-US" sz="3600" smtClean="0"/>
              <a:t> states that when two or more thermochemical equations are added, the enthalpy change of the resulting equation is the sum of those for the added equations.</a:t>
            </a:r>
            <a:endParaRPr lang="en-US" altLang="en-US" sz="3600" i="1" smtClean="0">
              <a:cs typeface="Arial" panose="020B0604020202020204" pitchFamily="34" charset="0"/>
            </a:endParaRP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/>
              <a:t>Hess’s Law</a:t>
            </a: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1033463" y="4314825"/>
            <a:ext cx="7218362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C(s) + O</a:t>
            </a:r>
            <a:r>
              <a:rPr lang="en-US" altLang="en-US" sz="2800" baseline="-25000"/>
              <a:t>2</a:t>
            </a:r>
            <a:r>
              <a:rPr lang="en-US" altLang="en-US" sz="2800"/>
              <a:t>(g) </a:t>
            </a:r>
            <a:r>
              <a:rPr lang="en-US" altLang="en-US" sz="2800">
                <a:cs typeface="Arial" panose="020B0604020202020204" pitchFamily="34" charset="0"/>
              </a:rPr>
              <a:t>→ CO</a:t>
            </a:r>
            <a:r>
              <a:rPr lang="en-US" altLang="en-US" sz="2800" baseline="-25000">
                <a:cs typeface="Arial" panose="020B0604020202020204" pitchFamily="34" charset="0"/>
              </a:rPr>
              <a:t>2</a:t>
            </a:r>
            <a:r>
              <a:rPr lang="en-US" altLang="en-US" sz="2800">
                <a:cs typeface="Arial" panose="020B0604020202020204" pitchFamily="34" charset="0"/>
              </a:rPr>
              <a:t>(g)    	</a:t>
            </a:r>
            <a:r>
              <a:rPr lang="en-US" altLang="en-US" sz="280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altLang="en-US" sz="2800" i="1">
                <a:cs typeface="Arial" panose="020B0604020202020204" pitchFamily="34" charset="0"/>
              </a:rPr>
              <a:t>H</a:t>
            </a:r>
            <a:r>
              <a:rPr lang="en-US" altLang="en-US" sz="2800">
                <a:cs typeface="Arial" panose="020B0604020202020204" pitchFamily="34" charset="0"/>
              </a:rPr>
              <a:t> = -393.5 kJ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cs typeface="Arial" panose="020B0604020202020204" pitchFamily="34" charset="0"/>
              </a:rPr>
              <a:t>CO</a:t>
            </a:r>
            <a:r>
              <a:rPr lang="en-US" altLang="en-US" sz="2800" baseline="-25000">
                <a:cs typeface="Arial" panose="020B0604020202020204" pitchFamily="34" charset="0"/>
              </a:rPr>
              <a:t>2</a:t>
            </a:r>
            <a:r>
              <a:rPr lang="en-US" altLang="en-US" sz="2800">
                <a:cs typeface="Arial" panose="020B0604020202020204" pitchFamily="34" charset="0"/>
              </a:rPr>
              <a:t>(g) → CO(g) + ½O</a:t>
            </a:r>
            <a:r>
              <a:rPr lang="en-US" altLang="en-US" sz="2800" baseline="-25000">
                <a:cs typeface="Arial" panose="020B0604020202020204" pitchFamily="34" charset="0"/>
              </a:rPr>
              <a:t>2</a:t>
            </a:r>
            <a:r>
              <a:rPr lang="en-US" altLang="en-US" sz="2800">
                <a:cs typeface="Arial" panose="020B0604020202020204" pitchFamily="34" charset="0"/>
              </a:rPr>
              <a:t>(g)	</a:t>
            </a:r>
            <a:r>
              <a:rPr lang="en-US" altLang="en-US" sz="280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altLang="en-US" sz="2800" i="1">
                <a:cs typeface="Arial" panose="020B0604020202020204" pitchFamily="34" charset="0"/>
              </a:rPr>
              <a:t>H</a:t>
            </a:r>
            <a:r>
              <a:rPr lang="en-US" altLang="en-US" sz="2800">
                <a:cs typeface="Arial" panose="020B0604020202020204" pitchFamily="34" charset="0"/>
              </a:rPr>
              <a:t> = +283.0 kJ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cs typeface="Arial" panose="020B0604020202020204" pitchFamily="34" charset="0"/>
              </a:rPr>
              <a:t>C(s) + ½O</a:t>
            </a:r>
            <a:r>
              <a:rPr lang="en-US" altLang="en-US" sz="2800" baseline="-25000">
                <a:cs typeface="Arial" panose="020B0604020202020204" pitchFamily="34" charset="0"/>
              </a:rPr>
              <a:t>2</a:t>
            </a:r>
            <a:r>
              <a:rPr lang="en-US" altLang="en-US" sz="2800">
                <a:cs typeface="Arial" panose="020B0604020202020204" pitchFamily="34" charset="0"/>
              </a:rPr>
              <a:t>(g) → CO(g) 	</a:t>
            </a:r>
            <a:r>
              <a:rPr lang="en-US" altLang="en-US" sz="280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altLang="en-US" sz="2800" i="1">
                <a:cs typeface="Arial" panose="020B0604020202020204" pitchFamily="34" charset="0"/>
              </a:rPr>
              <a:t>H</a:t>
            </a:r>
            <a:r>
              <a:rPr lang="en-US" altLang="en-US" sz="2800">
                <a:cs typeface="Arial" panose="020B0604020202020204" pitchFamily="34" charset="0"/>
              </a:rPr>
              <a:t> = -110.5 kJ </a:t>
            </a:r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>
            <a:off x="1114425" y="5565775"/>
            <a:ext cx="6964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77913"/>
            <a:ext cx="9144000" cy="1019175"/>
          </a:xfrm>
          <a:noFill/>
        </p:spPr>
        <p:txBody>
          <a:bodyPr lIns="90488" tIns="44450" rIns="90488" bIns="44450"/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              C(s) + ½O</a:t>
            </a:r>
            <a:r>
              <a:rPr lang="en-US" altLang="en-US" sz="2800" baseline="-25000" smtClean="0">
                <a:cs typeface="Arial" panose="020B0604020202020204" pitchFamily="34" charset="0"/>
              </a:rPr>
              <a:t>2</a:t>
            </a:r>
            <a:r>
              <a:rPr lang="en-US" altLang="en-US" sz="2800" smtClean="0">
                <a:cs typeface="Arial" panose="020B0604020202020204" pitchFamily="34" charset="0"/>
              </a:rPr>
              <a:t>(g) → CO(g) 	    </a:t>
            </a:r>
            <a:r>
              <a:rPr lang="en-US" altLang="en-US" sz="2800" smtClean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altLang="en-US" sz="2800" i="1" smtClean="0">
                <a:cs typeface="Arial" panose="020B0604020202020204" pitchFamily="34" charset="0"/>
              </a:rPr>
              <a:t>H</a:t>
            </a:r>
            <a:r>
              <a:rPr lang="en-US" altLang="en-US" sz="2800" smtClean="0">
                <a:cs typeface="Arial" panose="020B0604020202020204" pitchFamily="34" charset="0"/>
              </a:rPr>
              <a:t> = -110.5 kJ </a:t>
            </a:r>
          </a:p>
          <a:p>
            <a:pPr>
              <a:buFont typeface="Times" panose="02020603050405020304" pitchFamily="18" charset="0"/>
              <a:buNone/>
            </a:pPr>
            <a:endParaRPr lang="en-US" altLang="en-US" sz="3600" i="1" smtClean="0">
              <a:cs typeface="Arial" panose="020B0604020202020204" pitchFamily="34" charset="0"/>
            </a:endParaRPr>
          </a:p>
        </p:txBody>
      </p:sp>
      <p:pic>
        <p:nvPicPr>
          <p:cNvPr id="40965" name="Picture1" descr="0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684338"/>
            <a:ext cx="7686675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100" smtClean="0"/>
              <a:t>Energy level Diagram: Hess’s Law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8425" y="973138"/>
            <a:ext cx="8202613" cy="3381375"/>
          </a:xfrm>
          <a:noFill/>
        </p:spPr>
        <p:txBody>
          <a:bodyPr lIns="90488" tIns="44450" rIns="90488" bIns="44450"/>
          <a:lstStyle/>
          <a:p>
            <a:r>
              <a:rPr lang="en-US" altLang="en-US" sz="3600" smtClean="0"/>
              <a:t>Calculate </a:t>
            </a:r>
            <a:r>
              <a:rPr lang="en-US" altLang="en-US" sz="3600" smtClean="0">
                <a:latin typeface="Symbol" panose="05050102010706020507" pitchFamily="18" charset="2"/>
              </a:rPr>
              <a:t>D</a:t>
            </a:r>
            <a:r>
              <a:rPr lang="en-US" altLang="en-US" sz="3600" i="1" smtClean="0"/>
              <a:t>H</a:t>
            </a:r>
            <a:r>
              <a:rPr lang="en-US" altLang="en-US" sz="3600" smtClean="0"/>
              <a:t> for</a:t>
            </a:r>
          </a:p>
          <a:p>
            <a:pPr>
              <a:buFont typeface="Times" panose="02020603050405020304" pitchFamily="18" charset="0"/>
              <a:buNone/>
            </a:pPr>
            <a:endParaRPr lang="en-US" altLang="en-US" sz="3600" smtClean="0"/>
          </a:p>
          <a:p>
            <a:pPr>
              <a:buFont typeface="Times" panose="02020603050405020304" pitchFamily="18" charset="0"/>
              <a:buNone/>
            </a:pPr>
            <a:r>
              <a:rPr lang="en-US" altLang="en-US" sz="3600" i="1" smtClean="0">
                <a:cs typeface="Arial" panose="020B0604020202020204" pitchFamily="34" charset="0"/>
              </a:rPr>
              <a:t>     </a:t>
            </a:r>
            <a:endParaRPr lang="en-US" altLang="en-US" sz="3600" smtClean="0">
              <a:cs typeface="Arial" panose="020B0604020202020204" pitchFamily="34" charset="0"/>
            </a:endParaRPr>
          </a:p>
          <a:p>
            <a:pPr>
              <a:buFont typeface="Times" panose="02020603050405020304" pitchFamily="18" charset="0"/>
              <a:buNone/>
            </a:pPr>
            <a:r>
              <a:rPr lang="en-US" altLang="en-US" sz="3600" smtClean="0">
                <a:cs typeface="Arial" panose="020B0604020202020204" pitchFamily="34" charset="0"/>
              </a:rPr>
              <a:t>   given the thermochemical equations:</a:t>
            </a:r>
            <a:endParaRPr lang="en-US" altLang="en-US" sz="3600" i="1" smtClean="0">
              <a:cs typeface="Arial" panose="020B0604020202020204" pitchFamily="34" charset="0"/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/>
              <a:t>Hess’s Law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517775" y="1981200"/>
            <a:ext cx="4289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3C</a:t>
            </a:r>
            <a:r>
              <a:rPr lang="en-US" altLang="en-US" sz="3200" baseline="-25000"/>
              <a:t>2</a:t>
            </a:r>
            <a:r>
              <a:rPr lang="en-US" altLang="en-US" sz="3200"/>
              <a:t>H</a:t>
            </a:r>
            <a:r>
              <a:rPr lang="en-US" altLang="en-US" sz="3200" baseline="-25000"/>
              <a:t>2</a:t>
            </a:r>
            <a:r>
              <a:rPr lang="en-US" altLang="en-US" sz="3200"/>
              <a:t>(g) </a:t>
            </a:r>
            <a:r>
              <a:rPr lang="en-US" altLang="en-US" sz="3200">
                <a:cs typeface="Arial" panose="020B0604020202020204" pitchFamily="34" charset="0"/>
              </a:rPr>
              <a:t>→ C</a:t>
            </a:r>
            <a:r>
              <a:rPr lang="en-US" altLang="en-US" sz="3200" baseline="-25000">
                <a:cs typeface="Arial" panose="020B0604020202020204" pitchFamily="34" charset="0"/>
              </a:rPr>
              <a:t>6</a:t>
            </a:r>
            <a:r>
              <a:rPr lang="en-US" altLang="en-US" sz="3200">
                <a:cs typeface="Arial" panose="020B0604020202020204" pitchFamily="34" charset="0"/>
              </a:rPr>
              <a:t>H</a:t>
            </a:r>
            <a:r>
              <a:rPr lang="en-US" altLang="en-US" sz="3200" baseline="-25000">
                <a:cs typeface="Arial" panose="020B0604020202020204" pitchFamily="34" charset="0"/>
              </a:rPr>
              <a:t>6</a:t>
            </a:r>
            <a:r>
              <a:rPr lang="en-US" altLang="en-US" sz="3200">
                <a:cs typeface="Arial" panose="020B0604020202020204" pitchFamily="34" charset="0"/>
              </a:rPr>
              <a:t>(</a:t>
            </a:r>
            <a:r>
              <a:rPr lang="en-US" altLang="en-US" sz="3200">
                <a:latin typeface="Script MT Bold" panose="03040602040607080904" pitchFamily="66" charset="0"/>
                <a:cs typeface="Arial" panose="020B0604020202020204" pitchFamily="34" charset="0"/>
                <a:sym typeface="MT Extra" panose="05050102010205020202" pitchFamily="18" charset="2"/>
              </a:rPr>
              <a:t></a:t>
            </a:r>
            <a:r>
              <a:rPr lang="en-US" altLang="en-US" sz="3200">
                <a:cs typeface="Arial" panose="020B0604020202020204" pitchFamily="34" charset="0"/>
                <a:sym typeface="MT Extra" panose="05050102010205020202" pitchFamily="18" charset="2"/>
              </a:rPr>
              <a:t>)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0" y="4171950"/>
            <a:ext cx="91440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/>
              <a:t>2C</a:t>
            </a:r>
            <a:r>
              <a:rPr lang="en-US" altLang="en-US" sz="2600" baseline="-25000"/>
              <a:t>2</a:t>
            </a:r>
            <a:r>
              <a:rPr lang="en-US" altLang="en-US" sz="2600"/>
              <a:t>H</a:t>
            </a:r>
            <a:r>
              <a:rPr lang="en-US" altLang="en-US" sz="2600" baseline="-25000"/>
              <a:t>2</a:t>
            </a:r>
            <a:r>
              <a:rPr lang="en-US" altLang="en-US" sz="2600"/>
              <a:t>(g) + 5O</a:t>
            </a:r>
            <a:r>
              <a:rPr lang="en-US" altLang="en-US" sz="2600" baseline="-25000"/>
              <a:t>2</a:t>
            </a:r>
            <a:r>
              <a:rPr lang="en-US" altLang="en-US" sz="2600"/>
              <a:t>(g) </a:t>
            </a:r>
            <a:r>
              <a:rPr lang="en-US" altLang="en-US" sz="2600">
                <a:cs typeface="Arial" panose="020B0604020202020204" pitchFamily="34" charset="0"/>
                <a:sym typeface="MT Extra" panose="05050102010205020202" pitchFamily="18" charset="2"/>
              </a:rPr>
              <a:t>→ 4CO</a:t>
            </a:r>
            <a:r>
              <a:rPr lang="en-US" altLang="en-US" sz="2600" baseline="-25000">
                <a:cs typeface="Arial" panose="020B0604020202020204" pitchFamily="34" charset="0"/>
                <a:sym typeface="MT Extra" panose="05050102010205020202" pitchFamily="18" charset="2"/>
              </a:rPr>
              <a:t>2</a:t>
            </a:r>
            <a:r>
              <a:rPr lang="en-US" altLang="en-US" sz="2600">
                <a:cs typeface="Arial" panose="020B0604020202020204" pitchFamily="34" charset="0"/>
                <a:sym typeface="MT Extra" panose="05050102010205020202" pitchFamily="18" charset="2"/>
              </a:rPr>
              <a:t>(g) + 2H</a:t>
            </a:r>
            <a:r>
              <a:rPr lang="en-US" altLang="en-US" sz="2600" baseline="-25000">
                <a:cs typeface="Arial" panose="020B0604020202020204" pitchFamily="34" charset="0"/>
                <a:sym typeface="MT Extra" panose="05050102010205020202" pitchFamily="18" charset="2"/>
              </a:rPr>
              <a:t>2</a:t>
            </a:r>
            <a:r>
              <a:rPr lang="en-US" altLang="en-US" sz="2600">
                <a:cs typeface="Arial" panose="020B0604020202020204" pitchFamily="34" charset="0"/>
                <a:sym typeface="MT Extra" panose="05050102010205020202" pitchFamily="18" charset="2"/>
              </a:rPr>
              <a:t>O(</a:t>
            </a:r>
            <a:r>
              <a:rPr lang="en-US" altLang="en-US" sz="2600">
                <a:latin typeface="Script MT Bold" panose="03040602040607080904" pitchFamily="66" charset="0"/>
                <a:cs typeface="Arial" panose="020B0604020202020204" pitchFamily="34" charset="0"/>
                <a:sym typeface="MT Extra" panose="05050102010205020202" pitchFamily="18" charset="2"/>
              </a:rPr>
              <a:t></a:t>
            </a:r>
            <a:r>
              <a:rPr lang="en-US" altLang="en-US" sz="2600">
                <a:cs typeface="Arial" panose="020B0604020202020204" pitchFamily="34" charset="0"/>
                <a:sym typeface="MT Extra" panose="05050102010205020202" pitchFamily="18" charset="2"/>
              </a:rPr>
              <a:t>)	  </a:t>
            </a:r>
            <a:r>
              <a:rPr lang="en-US" altLang="en-US" sz="2600">
                <a:latin typeface="Symbol" panose="05050102010706020507" pitchFamily="18" charset="2"/>
                <a:cs typeface="Arial" panose="020B0604020202020204" pitchFamily="34" charset="0"/>
                <a:sym typeface="MT Extra" panose="05050102010205020202" pitchFamily="18" charset="2"/>
              </a:rPr>
              <a:t>D</a:t>
            </a:r>
            <a:r>
              <a:rPr lang="en-US" altLang="en-US" sz="2600" i="1">
                <a:cs typeface="Arial" panose="020B0604020202020204" pitchFamily="34" charset="0"/>
                <a:sym typeface="MT Extra" panose="05050102010205020202" pitchFamily="18" charset="2"/>
              </a:rPr>
              <a:t>H</a:t>
            </a:r>
            <a:r>
              <a:rPr lang="en-US" altLang="en-US" sz="2600">
                <a:cs typeface="Arial" panose="020B0604020202020204" pitchFamily="34" charset="0"/>
                <a:sym typeface="MT Extra" panose="05050102010205020202" pitchFamily="18" charset="2"/>
              </a:rPr>
              <a:t> = -1692 kJ</a:t>
            </a:r>
          </a:p>
          <a:p>
            <a:pPr>
              <a:spcBef>
                <a:spcPct val="50000"/>
              </a:spcBef>
            </a:pPr>
            <a:r>
              <a:rPr lang="en-US" altLang="en-US" sz="2600">
                <a:cs typeface="Arial" panose="020B0604020202020204" pitchFamily="34" charset="0"/>
                <a:sym typeface="MT Extra" panose="05050102010205020202" pitchFamily="18" charset="2"/>
              </a:rPr>
              <a:t>2C</a:t>
            </a:r>
            <a:r>
              <a:rPr lang="en-US" altLang="en-US" sz="2600" baseline="-25000">
                <a:cs typeface="Arial" panose="020B0604020202020204" pitchFamily="34" charset="0"/>
                <a:sym typeface="MT Extra" panose="05050102010205020202" pitchFamily="18" charset="2"/>
              </a:rPr>
              <a:t>6</a:t>
            </a:r>
            <a:r>
              <a:rPr lang="en-US" altLang="en-US" sz="2600">
                <a:cs typeface="Arial" panose="020B0604020202020204" pitchFamily="34" charset="0"/>
                <a:sym typeface="MT Extra" panose="05050102010205020202" pitchFamily="18" charset="2"/>
              </a:rPr>
              <a:t>H</a:t>
            </a:r>
            <a:r>
              <a:rPr lang="en-US" altLang="en-US" sz="2600" baseline="-25000">
                <a:cs typeface="Arial" panose="020B0604020202020204" pitchFamily="34" charset="0"/>
                <a:sym typeface="MT Extra" panose="05050102010205020202" pitchFamily="18" charset="2"/>
              </a:rPr>
              <a:t>6</a:t>
            </a:r>
            <a:r>
              <a:rPr lang="en-US" altLang="en-US" sz="2600">
                <a:cs typeface="Arial" panose="020B0604020202020204" pitchFamily="34" charset="0"/>
                <a:sym typeface="MT Extra" panose="05050102010205020202" pitchFamily="18" charset="2"/>
              </a:rPr>
              <a:t>(</a:t>
            </a:r>
            <a:r>
              <a:rPr lang="en-US" altLang="en-US" sz="2600">
                <a:latin typeface="Script MT Bold" panose="03040602040607080904" pitchFamily="66" charset="0"/>
                <a:cs typeface="Arial" panose="020B0604020202020204" pitchFamily="34" charset="0"/>
                <a:sym typeface="MT Extra" panose="05050102010205020202" pitchFamily="18" charset="2"/>
              </a:rPr>
              <a:t></a:t>
            </a:r>
            <a:r>
              <a:rPr lang="en-US" altLang="en-US" sz="2600">
                <a:cs typeface="Arial" panose="020B0604020202020204" pitchFamily="34" charset="0"/>
                <a:sym typeface="MT Extra" panose="05050102010205020202" pitchFamily="18" charset="2"/>
              </a:rPr>
              <a:t>) + 15O</a:t>
            </a:r>
            <a:r>
              <a:rPr lang="en-US" altLang="en-US" sz="2600" baseline="-25000">
                <a:cs typeface="Arial" panose="020B0604020202020204" pitchFamily="34" charset="0"/>
                <a:sym typeface="MT Extra" panose="05050102010205020202" pitchFamily="18" charset="2"/>
              </a:rPr>
              <a:t>2</a:t>
            </a:r>
            <a:r>
              <a:rPr lang="en-US" altLang="en-US" sz="2600">
                <a:cs typeface="Arial" panose="020B0604020202020204" pitchFamily="34" charset="0"/>
                <a:sym typeface="MT Extra" panose="05050102010205020202" pitchFamily="18" charset="2"/>
              </a:rPr>
              <a:t>(g) → 12CO</a:t>
            </a:r>
            <a:r>
              <a:rPr lang="en-US" altLang="en-US" sz="2600" baseline="-25000">
                <a:cs typeface="Arial" panose="020B0604020202020204" pitchFamily="34" charset="0"/>
                <a:sym typeface="MT Extra" panose="05050102010205020202" pitchFamily="18" charset="2"/>
              </a:rPr>
              <a:t>2</a:t>
            </a:r>
            <a:r>
              <a:rPr lang="en-US" altLang="en-US" sz="2600">
                <a:cs typeface="Arial" panose="020B0604020202020204" pitchFamily="34" charset="0"/>
                <a:sym typeface="MT Extra" panose="05050102010205020202" pitchFamily="18" charset="2"/>
              </a:rPr>
              <a:t>(g) + 6H</a:t>
            </a:r>
            <a:r>
              <a:rPr lang="en-US" altLang="en-US" sz="2600" baseline="-25000">
                <a:cs typeface="Arial" panose="020B0604020202020204" pitchFamily="34" charset="0"/>
                <a:sym typeface="MT Extra" panose="05050102010205020202" pitchFamily="18" charset="2"/>
              </a:rPr>
              <a:t>2</a:t>
            </a:r>
            <a:r>
              <a:rPr lang="en-US" altLang="en-US" sz="2600">
                <a:cs typeface="Arial" panose="020B0604020202020204" pitchFamily="34" charset="0"/>
                <a:sym typeface="MT Extra" panose="05050102010205020202" pitchFamily="18" charset="2"/>
              </a:rPr>
              <a:t>O(</a:t>
            </a:r>
            <a:r>
              <a:rPr lang="en-US" altLang="en-US" sz="2600">
                <a:latin typeface="Script MT Bold" panose="03040602040607080904" pitchFamily="66" charset="0"/>
                <a:cs typeface="Arial" panose="020B0604020202020204" pitchFamily="34" charset="0"/>
                <a:sym typeface="MT Extra" panose="05050102010205020202" pitchFamily="18" charset="2"/>
              </a:rPr>
              <a:t></a:t>
            </a:r>
            <a:r>
              <a:rPr lang="en-US" altLang="en-US" sz="2600">
                <a:cs typeface="Arial" panose="020B0604020202020204" pitchFamily="34" charset="0"/>
                <a:sym typeface="MT Extra" panose="05050102010205020202" pitchFamily="18" charset="2"/>
              </a:rPr>
              <a:t>)    </a:t>
            </a:r>
            <a:r>
              <a:rPr lang="en-US" altLang="en-US" sz="2600">
                <a:latin typeface="Symbol" panose="05050102010706020507" pitchFamily="18" charset="2"/>
                <a:cs typeface="Arial" panose="020B0604020202020204" pitchFamily="34" charset="0"/>
                <a:sym typeface="MT Extra" panose="05050102010205020202" pitchFamily="18" charset="2"/>
              </a:rPr>
              <a:t>D</a:t>
            </a:r>
            <a:r>
              <a:rPr lang="en-US" altLang="en-US" sz="2600" i="1">
                <a:cs typeface="Arial" panose="020B0604020202020204" pitchFamily="34" charset="0"/>
                <a:sym typeface="MT Extra" panose="05050102010205020202" pitchFamily="18" charset="2"/>
              </a:rPr>
              <a:t>H</a:t>
            </a:r>
            <a:r>
              <a:rPr lang="en-US" altLang="en-US" sz="2600">
                <a:cs typeface="Arial" panose="020B0604020202020204" pitchFamily="34" charset="0"/>
                <a:sym typeface="MT Extra" panose="05050102010205020202" pitchFamily="18" charset="2"/>
              </a:rPr>
              <a:t> = -6339 kJ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8475" y="973138"/>
            <a:ext cx="8202613" cy="4705350"/>
          </a:xfrm>
          <a:noFill/>
        </p:spPr>
        <p:txBody>
          <a:bodyPr lIns="90488" tIns="44450" rIns="90488" bIns="44450"/>
          <a:lstStyle/>
          <a:p>
            <a:r>
              <a:rPr lang="en-US" altLang="en-US" sz="3600" smtClean="0"/>
              <a:t>Given the thermochemical equations</a:t>
            </a:r>
          </a:p>
          <a:p>
            <a:pPr>
              <a:buFont typeface="Times" panose="02020603050405020304" pitchFamily="18" charset="0"/>
              <a:buNone/>
            </a:pPr>
            <a:endParaRPr lang="en-US" altLang="en-US" sz="3600" smtClean="0"/>
          </a:p>
          <a:p>
            <a:pPr>
              <a:buFont typeface="Times" panose="02020603050405020304" pitchFamily="18" charset="0"/>
              <a:buNone/>
            </a:pPr>
            <a:r>
              <a:rPr lang="en-US" altLang="en-US" sz="3600" i="1" smtClean="0">
                <a:cs typeface="Arial" panose="020B0604020202020204" pitchFamily="34" charset="0"/>
              </a:rPr>
              <a:t>     </a:t>
            </a:r>
            <a:endParaRPr lang="en-US" altLang="en-US" sz="3600" smtClean="0">
              <a:cs typeface="Arial" panose="020B0604020202020204" pitchFamily="34" charset="0"/>
            </a:endParaRPr>
          </a:p>
          <a:p>
            <a:pPr>
              <a:buFont typeface="Times" panose="02020603050405020304" pitchFamily="18" charset="0"/>
              <a:buNone/>
            </a:pPr>
            <a:r>
              <a:rPr lang="en-US" altLang="en-US" sz="3600" smtClean="0">
                <a:cs typeface="Arial" panose="020B0604020202020204" pitchFamily="34" charset="0"/>
              </a:rPr>
              <a:t>    </a:t>
            </a:r>
          </a:p>
          <a:p>
            <a:pPr>
              <a:buFont typeface="Times" panose="02020603050405020304" pitchFamily="18" charset="0"/>
              <a:buNone/>
            </a:pPr>
            <a:r>
              <a:rPr lang="en-US" altLang="en-US" sz="3600" smtClean="0">
                <a:cs typeface="Arial" panose="020B0604020202020204" pitchFamily="34" charset="0"/>
              </a:rPr>
              <a:t>	calculate the enthalpy change for</a:t>
            </a:r>
          </a:p>
          <a:p>
            <a:pPr>
              <a:buFont typeface="Times" panose="02020603050405020304" pitchFamily="18" charset="0"/>
              <a:buNone/>
            </a:pPr>
            <a:endParaRPr lang="en-US" altLang="en-US" sz="3600" smtClean="0">
              <a:cs typeface="Arial" panose="020B0604020202020204" pitchFamily="34" charset="0"/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i="1" smtClean="0"/>
              <a:t>Test Your Skill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441325" y="2025650"/>
            <a:ext cx="84153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2WO</a:t>
            </a:r>
            <a:r>
              <a:rPr lang="en-US" altLang="en-US" sz="3200" baseline="-25000"/>
              <a:t>2</a:t>
            </a:r>
            <a:r>
              <a:rPr lang="en-US" altLang="en-US" sz="3200"/>
              <a:t>(s) + O</a:t>
            </a:r>
            <a:r>
              <a:rPr lang="en-US" altLang="en-US" sz="3200" baseline="-25000"/>
              <a:t>2</a:t>
            </a:r>
            <a:r>
              <a:rPr lang="en-US" altLang="en-US" sz="3200"/>
              <a:t>(g) </a:t>
            </a:r>
            <a:r>
              <a:rPr lang="en-US" altLang="en-US" sz="3200">
                <a:cs typeface="Arial" panose="020B0604020202020204" pitchFamily="34" charset="0"/>
                <a:sym typeface="MT Extra" panose="05050102010205020202" pitchFamily="18" charset="2"/>
              </a:rPr>
              <a:t>→ 2WO</a:t>
            </a:r>
            <a:r>
              <a:rPr lang="en-US" altLang="en-US" sz="3200" baseline="-25000">
                <a:cs typeface="Arial" panose="020B0604020202020204" pitchFamily="34" charset="0"/>
                <a:sym typeface="MT Extra" panose="05050102010205020202" pitchFamily="18" charset="2"/>
              </a:rPr>
              <a:t>3</a:t>
            </a:r>
            <a:r>
              <a:rPr lang="en-US" altLang="en-US" sz="3200">
                <a:cs typeface="Arial" panose="020B0604020202020204" pitchFamily="34" charset="0"/>
                <a:sym typeface="MT Extra" panose="05050102010205020202" pitchFamily="18" charset="2"/>
              </a:rPr>
              <a:t>(s)	</a:t>
            </a:r>
            <a:r>
              <a:rPr lang="en-US" altLang="en-US" sz="3200">
                <a:latin typeface="Symbol" panose="05050102010706020507" pitchFamily="18" charset="2"/>
                <a:cs typeface="Arial" panose="020B0604020202020204" pitchFamily="34" charset="0"/>
                <a:sym typeface="MT Extra" panose="05050102010205020202" pitchFamily="18" charset="2"/>
              </a:rPr>
              <a:t>D</a:t>
            </a:r>
            <a:r>
              <a:rPr lang="en-US" altLang="en-US" sz="3200" i="1">
                <a:cs typeface="Arial" panose="020B0604020202020204" pitchFamily="34" charset="0"/>
                <a:sym typeface="MT Extra" panose="05050102010205020202" pitchFamily="18" charset="2"/>
              </a:rPr>
              <a:t>H</a:t>
            </a:r>
            <a:r>
              <a:rPr lang="en-US" altLang="en-US" sz="3200">
                <a:cs typeface="Arial" panose="020B0604020202020204" pitchFamily="34" charset="0"/>
                <a:sym typeface="MT Extra" panose="05050102010205020202" pitchFamily="18" charset="2"/>
              </a:rPr>
              <a:t> = -506 kJ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cs typeface="Arial" panose="020B0604020202020204" pitchFamily="34" charset="0"/>
                <a:sym typeface="MT Extra" panose="05050102010205020202" pitchFamily="18" charset="2"/>
              </a:rPr>
              <a:t>2W(s) + 3O</a:t>
            </a:r>
            <a:r>
              <a:rPr lang="en-US" altLang="en-US" sz="3200" baseline="-25000">
                <a:cs typeface="Arial" panose="020B0604020202020204" pitchFamily="34" charset="0"/>
                <a:sym typeface="MT Extra" panose="05050102010205020202" pitchFamily="18" charset="2"/>
              </a:rPr>
              <a:t>2</a:t>
            </a:r>
            <a:r>
              <a:rPr lang="en-US" altLang="en-US" sz="3200">
                <a:cs typeface="Arial" panose="020B0604020202020204" pitchFamily="34" charset="0"/>
                <a:sym typeface="MT Extra" panose="05050102010205020202" pitchFamily="18" charset="2"/>
              </a:rPr>
              <a:t>(g) → 2WO</a:t>
            </a:r>
            <a:r>
              <a:rPr lang="en-US" altLang="en-US" sz="3200" baseline="-25000">
                <a:cs typeface="Arial" panose="020B0604020202020204" pitchFamily="34" charset="0"/>
                <a:sym typeface="MT Extra" panose="05050102010205020202" pitchFamily="18" charset="2"/>
              </a:rPr>
              <a:t>3</a:t>
            </a:r>
            <a:r>
              <a:rPr lang="en-US" altLang="en-US" sz="3200">
                <a:cs typeface="Arial" panose="020B0604020202020204" pitchFamily="34" charset="0"/>
                <a:sym typeface="MT Extra" panose="05050102010205020202" pitchFamily="18" charset="2"/>
              </a:rPr>
              <a:t>(s)	</a:t>
            </a:r>
            <a:r>
              <a:rPr lang="en-US" altLang="en-US" sz="3200">
                <a:latin typeface="Symbol" panose="05050102010706020507" pitchFamily="18" charset="2"/>
                <a:cs typeface="Arial" panose="020B0604020202020204" pitchFamily="34" charset="0"/>
                <a:sym typeface="MT Extra" panose="05050102010205020202" pitchFamily="18" charset="2"/>
              </a:rPr>
              <a:t>D</a:t>
            </a:r>
            <a:r>
              <a:rPr lang="en-US" altLang="en-US" sz="3200" i="1">
                <a:cs typeface="Arial" panose="020B0604020202020204" pitchFamily="34" charset="0"/>
                <a:sym typeface="MT Extra" panose="05050102010205020202" pitchFamily="18" charset="2"/>
              </a:rPr>
              <a:t>H</a:t>
            </a:r>
            <a:r>
              <a:rPr lang="en-US" altLang="en-US" sz="3200">
                <a:cs typeface="Arial" panose="020B0604020202020204" pitchFamily="34" charset="0"/>
                <a:sym typeface="MT Extra" panose="05050102010205020202" pitchFamily="18" charset="2"/>
              </a:rPr>
              <a:t> = -1686 kJ</a:t>
            </a: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1798638" y="4683125"/>
            <a:ext cx="55578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2W(s) + 2O</a:t>
            </a:r>
            <a:r>
              <a:rPr lang="en-US" altLang="en-US" sz="3200" baseline="-25000"/>
              <a:t>2</a:t>
            </a:r>
            <a:r>
              <a:rPr lang="en-US" altLang="en-US" sz="3200"/>
              <a:t>(g) </a:t>
            </a:r>
            <a:r>
              <a:rPr lang="en-US" altLang="en-US" sz="3200">
                <a:cs typeface="Arial" panose="020B0604020202020204" pitchFamily="34" charset="0"/>
              </a:rPr>
              <a:t>→ 2WO</a:t>
            </a:r>
            <a:r>
              <a:rPr lang="en-US" altLang="en-US" sz="3200" baseline="-25000">
                <a:cs typeface="Arial" panose="020B0604020202020204" pitchFamily="34" charset="0"/>
              </a:rPr>
              <a:t>2</a:t>
            </a:r>
            <a:r>
              <a:rPr lang="en-US" altLang="en-US" sz="3200">
                <a:cs typeface="Arial" panose="020B0604020202020204" pitchFamily="34" charset="0"/>
              </a:rPr>
              <a:t>(s)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444625"/>
            <a:ext cx="8743950" cy="5413375"/>
          </a:xfrm>
          <a:noFill/>
        </p:spPr>
        <p:txBody>
          <a:bodyPr lIns="90488" tIns="44450" rIns="90488" bIns="44450"/>
          <a:lstStyle/>
          <a:p>
            <a:r>
              <a:rPr lang="en-US" altLang="en-US" sz="3200" smtClean="0">
                <a:cs typeface="Arial" panose="020B0604020202020204" pitchFamily="34" charset="0"/>
              </a:rPr>
              <a:t>The </a:t>
            </a:r>
            <a:r>
              <a:rPr lang="en-US" altLang="en-US" sz="3200" b="1" smtClean="0">
                <a:solidFill>
                  <a:schemeClr val="accent1"/>
                </a:solidFill>
                <a:cs typeface="Arial" panose="020B0604020202020204" pitchFamily="34" charset="0"/>
              </a:rPr>
              <a:t>standard state</a:t>
            </a:r>
            <a:r>
              <a:rPr lang="en-US" altLang="en-US" sz="3200" smtClean="0">
                <a:cs typeface="Arial" panose="020B0604020202020204" pitchFamily="34" charset="0"/>
              </a:rPr>
              <a:t> of a substance at a specified temperature is the pure form at 1 atm pressure.</a:t>
            </a:r>
          </a:p>
          <a:p>
            <a:pPr lvl="1"/>
            <a:r>
              <a:rPr lang="en-US" altLang="en-US" sz="2800" smtClean="0">
                <a:cs typeface="Arial" panose="020B0604020202020204" pitchFamily="34" charset="0"/>
              </a:rPr>
              <a:t>Tabulated values for the enthalpy refer to the standard state, usually at a temperature of 25 ºC.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/>
              <a:t>Standard State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077913"/>
            <a:ext cx="8229600" cy="5780087"/>
          </a:xfrm>
          <a:noFill/>
        </p:spPr>
        <p:txBody>
          <a:bodyPr lIns="90488" tIns="44450" rIns="90488" bIns="44450"/>
          <a:lstStyle/>
          <a:p>
            <a:r>
              <a:rPr lang="en-US" altLang="en-US" sz="3600" b="1" smtClean="0">
                <a:solidFill>
                  <a:schemeClr val="accent1"/>
                </a:solidFill>
              </a:rPr>
              <a:t>Kinetic energy </a:t>
            </a:r>
            <a:r>
              <a:rPr lang="en-US" altLang="en-US" sz="3600" smtClean="0"/>
              <a:t>is energy possessed by matter because it is in motion.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/>
              <a:t>Kinetic Energy</a:t>
            </a:r>
          </a:p>
        </p:txBody>
      </p:sp>
      <p:grpSp>
        <p:nvGrpSpPr>
          <p:cNvPr id="8198" name="Group 9"/>
          <p:cNvGrpSpPr>
            <a:grpSpLocks/>
          </p:cNvGrpSpPr>
          <p:nvPr/>
        </p:nvGrpSpPr>
        <p:grpSpPr bwMode="auto">
          <a:xfrm>
            <a:off x="796925" y="3008313"/>
            <a:ext cx="2398713" cy="942975"/>
            <a:chOff x="2243" y="1815"/>
            <a:chExt cx="1511" cy="594"/>
          </a:xfrm>
        </p:grpSpPr>
        <p:grpSp>
          <p:nvGrpSpPr>
            <p:cNvPr id="8204" name="Group 7"/>
            <p:cNvGrpSpPr>
              <a:grpSpLocks/>
            </p:cNvGrpSpPr>
            <p:nvPr/>
          </p:nvGrpSpPr>
          <p:grpSpPr bwMode="auto">
            <a:xfrm>
              <a:off x="2822" y="1815"/>
              <a:ext cx="241" cy="594"/>
              <a:chOff x="2822" y="1815"/>
              <a:chExt cx="241" cy="594"/>
            </a:xfrm>
          </p:grpSpPr>
          <p:sp>
            <p:nvSpPr>
              <p:cNvPr id="8206" name="Rectangle 4"/>
              <p:cNvSpPr>
                <a:spLocks noChangeArrowheads="1"/>
              </p:cNvSpPr>
              <p:nvPr/>
            </p:nvSpPr>
            <p:spPr bwMode="auto">
              <a:xfrm>
                <a:off x="2822" y="1815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>
                    <a:solidFill>
                      <a:srgbClr val="C82E32"/>
                    </a:solidFill>
                    <a:latin typeface="Calibri" panose="020F0502020204030204" pitchFamily="34" charset="0"/>
                  </a:rPr>
                  <a:t>1</a:t>
                </a: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207" name="Rectangle 5"/>
              <p:cNvSpPr>
                <a:spLocks noChangeArrowheads="1"/>
              </p:cNvSpPr>
              <p:nvPr/>
            </p:nvSpPr>
            <p:spPr bwMode="auto">
              <a:xfrm>
                <a:off x="2822" y="2082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>
                    <a:solidFill>
                      <a:srgbClr val="C82E32"/>
                    </a:solidFill>
                    <a:latin typeface="Calibri" panose="020F0502020204030204" pitchFamily="34" charset="0"/>
                  </a:rPr>
                  <a:t>2</a:t>
                </a:r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8205" name="Rectangle 8"/>
            <p:cNvSpPr>
              <a:spLocks noChangeArrowheads="1"/>
            </p:cNvSpPr>
            <p:nvPr/>
          </p:nvSpPr>
          <p:spPr bwMode="auto">
            <a:xfrm>
              <a:off x="2243" y="1920"/>
              <a:ext cx="151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 sz="3200" i="1">
                  <a:solidFill>
                    <a:srgbClr val="C82E32"/>
                  </a:solidFill>
                  <a:latin typeface="Calibri" panose="020F0502020204030204" pitchFamily="34" charset="0"/>
                </a:rPr>
                <a:t>KE</a:t>
              </a:r>
              <a:r>
                <a:rPr lang="en-US" altLang="en-US" sz="3200">
                  <a:solidFill>
                    <a:srgbClr val="C82E32"/>
                  </a:solidFill>
                  <a:latin typeface="Calibri" panose="020F0502020204030204" pitchFamily="34" charset="0"/>
                </a:rPr>
                <a:t> = </a:t>
              </a:r>
              <a:r>
                <a:rPr lang="en-US" altLang="en-US" sz="3200">
                  <a:solidFill>
                    <a:srgbClr val="C82E32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 </a:t>
              </a:r>
              <a:r>
                <a:rPr lang="en-US" altLang="en-US" sz="3200" i="1">
                  <a:solidFill>
                    <a:srgbClr val="C82E32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mv</a:t>
              </a:r>
              <a:r>
                <a:rPr lang="en-US" altLang="en-US" sz="3200" baseline="30000">
                  <a:solidFill>
                    <a:srgbClr val="C82E32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2</a:t>
              </a:r>
              <a:endParaRPr lang="en-US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3635375" y="265430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The SI unit of energy is the </a:t>
            </a:r>
            <a:r>
              <a:rPr lang="en-US" altLang="en-US">
                <a:solidFill>
                  <a:srgbClr val="00197D"/>
                </a:solidFill>
              </a:rPr>
              <a:t>joule (J)</a:t>
            </a:r>
            <a:r>
              <a:rPr lang="en-US" altLang="en-US"/>
              <a:t>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An older, non-SI unit is still in widespread use: the </a:t>
            </a:r>
            <a:r>
              <a:rPr lang="en-US" altLang="en-US">
                <a:solidFill>
                  <a:srgbClr val="00197D"/>
                </a:solidFill>
              </a:rPr>
              <a:t>calorie (cal)</a:t>
            </a:r>
            <a:r>
              <a:rPr lang="en-US" altLang="en-US"/>
              <a:t>.</a:t>
            </a:r>
          </a:p>
          <a:p>
            <a:pPr eaLnBrk="1" hangingPunct="1"/>
            <a:r>
              <a:rPr lang="en-US" altLang="en-US"/>
              <a:t>		1 cal = 4.184 J</a:t>
            </a:r>
          </a:p>
        </p:txBody>
      </p:sp>
      <p:grpSp>
        <p:nvGrpSpPr>
          <p:cNvPr id="8200" name="Group 9"/>
          <p:cNvGrpSpPr>
            <a:grpSpLocks/>
          </p:cNvGrpSpPr>
          <p:nvPr/>
        </p:nvGrpSpPr>
        <p:grpSpPr bwMode="auto">
          <a:xfrm>
            <a:off x="4894263" y="2979738"/>
            <a:ext cx="2352675" cy="1235075"/>
            <a:chOff x="2195" y="1603"/>
            <a:chExt cx="1482" cy="778"/>
          </a:xfrm>
        </p:grpSpPr>
        <p:sp>
          <p:nvSpPr>
            <p:cNvPr id="8201" name="Rectangle 4"/>
            <p:cNvSpPr>
              <a:spLocks noChangeArrowheads="1"/>
            </p:cNvSpPr>
            <p:nvPr/>
          </p:nvSpPr>
          <p:spPr bwMode="auto">
            <a:xfrm>
              <a:off x="2195" y="1807"/>
              <a:ext cx="147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>
                  <a:solidFill>
                    <a:srgbClr val="C82E32"/>
                  </a:solidFill>
                  <a:latin typeface="Calibri" panose="020F0502020204030204" pitchFamily="34" charset="0"/>
                </a:rPr>
                <a:t>1 J = 1 </a:t>
              </a:r>
              <a:r>
                <a:rPr lang="en-US" altLang="en-US" sz="3200">
                  <a:solidFill>
                    <a:srgbClr val="C82E32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</a:t>
              </a:r>
              <a:endParaRPr lang="en-US" altLang="en-US" sz="3200">
                <a:solidFill>
                  <a:srgbClr val="C82E3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02" name="Rectangle 5"/>
            <p:cNvSpPr>
              <a:spLocks noChangeArrowheads="1"/>
            </p:cNvSpPr>
            <p:nvPr/>
          </p:nvSpPr>
          <p:spPr bwMode="auto">
            <a:xfrm>
              <a:off x="2913" y="1603"/>
              <a:ext cx="76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>
                  <a:solidFill>
                    <a:srgbClr val="C82E32"/>
                  </a:solidFill>
                  <a:latin typeface="Calibri" panose="020F0502020204030204" pitchFamily="34" charset="0"/>
                </a:rPr>
                <a:t>kg m</a:t>
              </a:r>
              <a:r>
                <a:rPr lang="en-US" altLang="en-US" sz="3200" baseline="30000">
                  <a:solidFill>
                    <a:srgbClr val="C82E32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3200">
                <a:solidFill>
                  <a:srgbClr val="C82E3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03" name="Rectangle 6"/>
            <p:cNvSpPr>
              <a:spLocks noChangeArrowheads="1"/>
            </p:cNvSpPr>
            <p:nvPr/>
          </p:nvSpPr>
          <p:spPr bwMode="auto">
            <a:xfrm>
              <a:off x="3100" y="2016"/>
              <a:ext cx="33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>
                  <a:solidFill>
                    <a:srgbClr val="C82E32"/>
                  </a:solidFill>
                  <a:latin typeface="Calibri" panose="020F0502020204030204" pitchFamily="34" charset="0"/>
                </a:rPr>
                <a:t>s</a:t>
              </a:r>
              <a:r>
                <a:rPr lang="en-US" altLang="en-US" sz="3200" baseline="30000">
                  <a:solidFill>
                    <a:srgbClr val="C82E32"/>
                  </a:solidFill>
                  <a:latin typeface="Calibri" panose="020F0502020204030204" pitchFamily="34" charset="0"/>
                </a:rPr>
                <a:t>2</a:t>
              </a:r>
              <a:endParaRPr lang="en-US" altLang="en-US" sz="3200">
                <a:solidFill>
                  <a:srgbClr val="C82E32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7963" y="973138"/>
            <a:ext cx="8493125" cy="4419600"/>
          </a:xfrm>
          <a:noFill/>
        </p:spPr>
        <p:txBody>
          <a:bodyPr lIns="90488" tIns="44450" rIns="90488" bIns="44450"/>
          <a:lstStyle/>
          <a:p>
            <a:r>
              <a:rPr lang="en-US" altLang="en-US" sz="3600" smtClean="0"/>
              <a:t>The </a:t>
            </a:r>
            <a:r>
              <a:rPr lang="en-US" altLang="en-US" sz="3600" b="1" smtClean="0">
                <a:solidFill>
                  <a:schemeClr val="accent1"/>
                </a:solidFill>
              </a:rPr>
              <a:t>standard enthalpy of formation</a:t>
            </a:r>
            <a:r>
              <a:rPr lang="en-US" altLang="en-US" sz="3600" smtClean="0"/>
              <a:t> is the enthalpy change when one mole of a substance in its standard state is formed from the most stable form of its constituent elements in their standard states.</a:t>
            </a:r>
            <a:endParaRPr lang="en-US" altLang="en-US" sz="3600" i="1" smtClean="0">
              <a:cs typeface="Arial" panose="020B0604020202020204" pitchFamily="34" charset="0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/>
              <a:t>Standard Enthalpy of 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8475" y="973138"/>
            <a:ext cx="8202613" cy="2066925"/>
          </a:xfrm>
          <a:noFill/>
        </p:spPr>
        <p:txBody>
          <a:bodyPr lIns="90488" tIns="44450" rIns="90488" bIns="44450"/>
          <a:lstStyle/>
          <a:p>
            <a:r>
              <a:rPr lang="en-US" altLang="en-US" sz="3600" smtClean="0"/>
              <a:t>The symbol used for standard enthalpy of formation is </a:t>
            </a:r>
            <a:r>
              <a:rPr lang="en-US" altLang="en-US" sz="3600" smtClean="0">
                <a:latin typeface="Symbol" panose="05050102010706020507" pitchFamily="18" charset="2"/>
              </a:rPr>
              <a:t>D</a:t>
            </a:r>
            <a:r>
              <a:rPr lang="en-US" altLang="en-US" sz="3600" i="1" smtClean="0"/>
              <a:t>H</a:t>
            </a:r>
            <a:r>
              <a:rPr lang="en-US" altLang="en-US" sz="3600" smtClean="0">
                <a:cs typeface="Arial" panose="020B0604020202020204" pitchFamily="34" charset="0"/>
              </a:rPr>
              <a:t>º</a:t>
            </a:r>
            <a:r>
              <a:rPr lang="en-US" altLang="en-US" sz="3600" baseline="-25000" smtClean="0">
                <a:cs typeface="Arial" panose="020B0604020202020204" pitchFamily="34" charset="0"/>
              </a:rPr>
              <a:t>f</a:t>
            </a:r>
            <a:r>
              <a:rPr lang="en-US" altLang="en-US" sz="3600" smtClean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/>
              <a:t>Standard Enthalpy of Formation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68275" y="2835275"/>
            <a:ext cx="8975725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/>
              <a:t>C(graphite) + O</a:t>
            </a:r>
            <a:r>
              <a:rPr lang="en-US" altLang="en-US" sz="2600" baseline="-25000"/>
              <a:t>2</a:t>
            </a:r>
            <a:r>
              <a:rPr lang="en-US" altLang="en-US" sz="2600"/>
              <a:t>(g) </a:t>
            </a:r>
            <a:r>
              <a:rPr lang="en-US" altLang="en-US" sz="2600">
                <a:cs typeface="Arial" panose="020B0604020202020204" pitchFamily="34" charset="0"/>
              </a:rPr>
              <a:t>→ CO</a:t>
            </a:r>
            <a:r>
              <a:rPr lang="en-US" altLang="en-US" sz="2600" baseline="-25000">
                <a:cs typeface="Arial" panose="020B0604020202020204" pitchFamily="34" charset="0"/>
              </a:rPr>
              <a:t>2</a:t>
            </a:r>
            <a:r>
              <a:rPr lang="en-US" altLang="en-US" sz="2600">
                <a:cs typeface="Arial" panose="020B0604020202020204" pitchFamily="34" charset="0"/>
              </a:rPr>
              <a:t>(g)		       </a:t>
            </a:r>
            <a:r>
              <a:rPr lang="en-US" altLang="en-US" sz="260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altLang="en-US" sz="2600" i="1">
                <a:cs typeface="Arial" panose="020B0604020202020204" pitchFamily="34" charset="0"/>
              </a:rPr>
              <a:t>H</a:t>
            </a:r>
            <a:r>
              <a:rPr lang="en-US" altLang="en-US" sz="2600">
                <a:cs typeface="Arial" panose="020B0604020202020204" pitchFamily="34" charset="0"/>
              </a:rPr>
              <a:t>º</a:t>
            </a:r>
            <a:r>
              <a:rPr lang="en-US" altLang="en-US" sz="2600" baseline="-25000">
                <a:cs typeface="Arial" panose="020B0604020202020204" pitchFamily="34" charset="0"/>
              </a:rPr>
              <a:t>f</a:t>
            </a:r>
            <a:r>
              <a:rPr lang="en-US" altLang="en-US" sz="2600">
                <a:cs typeface="Arial" panose="020B0604020202020204" pitchFamily="34" charset="0"/>
              </a:rPr>
              <a:t>[CO</a:t>
            </a:r>
            <a:r>
              <a:rPr lang="en-US" altLang="en-US" sz="2600" baseline="-25000">
                <a:cs typeface="Arial" panose="020B0604020202020204" pitchFamily="34" charset="0"/>
              </a:rPr>
              <a:t>2</a:t>
            </a:r>
            <a:r>
              <a:rPr lang="en-US" altLang="en-US" sz="2600">
                <a:cs typeface="Arial" panose="020B0604020202020204" pitchFamily="34" charset="0"/>
              </a:rPr>
              <a:t>(g)]</a:t>
            </a:r>
          </a:p>
          <a:p>
            <a:pPr>
              <a:spcBef>
                <a:spcPct val="50000"/>
              </a:spcBef>
            </a:pPr>
            <a:r>
              <a:rPr lang="en-US" altLang="en-US" sz="2600">
                <a:cs typeface="Arial" panose="020B0604020202020204" pitchFamily="34" charset="0"/>
              </a:rPr>
              <a:t>H</a:t>
            </a:r>
            <a:r>
              <a:rPr lang="en-US" altLang="en-US" sz="2600" baseline="-25000">
                <a:cs typeface="Arial" panose="020B0604020202020204" pitchFamily="34" charset="0"/>
              </a:rPr>
              <a:t>2</a:t>
            </a:r>
            <a:r>
              <a:rPr lang="en-US" altLang="en-US" sz="2600">
                <a:cs typeface="Arial" panose="020B0604020202020204" pitchFamily="34" charset="0"/>
              </a:rPr>
              <a:t>(g) + ½O</a:t>
            </a:r>
            <a:r>
              <a:rPr lang="en-US" altLang="en-US" sz="2600" baseline="-25000">
                <a:cs typeface="Arial" panose="020B0604020202020204" pitchFamily="34" charset="0"/>
              </a:rPr>
              <a:t>2</a:t>
            </a:r>
            <a:r>
              <a:rPr lang="en-US" altLang="en-US" sz="2600">
                <a:cs typeface="Arial" panose="020B0604020202020204" pitchFamily="34" charset="0"/>
              </a:rPr>
              <a:t>(g) → H</a:t>
            </a:r>
            <a:r>
              <a:rPr lang="en-US" altLang="en-US" sz="2600" baseline="-25000">
                <a:cs typeface="Arial" panose="020B0604020202020204" pitchFamily="34" charset="0"/>
              </a:rPr>
              <a:t>2</a:t>
            </a:r>
            <a:r>
              <a:rPr lang="en-US" altLang="en-US" sz="2600">
                <a:cs typeface="Arial" panose="020B0604020202020204" pitchFamily="34" charset="0"/>
              </a:rPr>
              <a:t>O(</a:t>
            </a:r>
            <a:r>
              <a:rPr lang="en-US" altLang="en-US" sz="2600">
                <a:latin typeface="Script MT Bold" panose="03040602040607080904" pitchFamily="66" charset="0"/>
                <a:cs typeface="Arial" panose="020B0604020202020204" pitchFamily="34" charset="0"/>
                <a:sym typeface="MT Extra" panose="05050102010205020202" pitchFamily="18" charset="2"/>
              </a:rPr>
              <a:t></a:t>
            </a:r>
            <a:r>
              <a:rPr lang="en-US" altLang="en-US" sz="2600">
                <a:cs typeface="Arial" panose="020B0604020202020204" pitchFamily="34" charset="0"/>
                <a:sym typeface="MT Extra" panose="05050102010205020202" pitchFamily="18" charset="2"/>
              </a:rPr>
              <a:t>)		       </a:t>
            </a:r>
            <a:r>
              <a:rPr lang="en-US" altLang="en-US" sz="2600">
                <a:latin typeface="Symbol" panose="05050102010706020507" pitchFamily="18" charset="2"/>
              </a:rPr>
              <a:t>D</a:t>
            </a:r>
            <a:r>
              <a:rPr lang="en-US" altLang="en-US" sz="2600" i="1"/>
              <a:t>H</a:t>
            </a:r>
            <a:r>
              <a:rPr lang="en-US" altLang="en-US" sz="2600"/>
              <a:t>º</a:t>
            </a:r>
            <a:r>
              <a:rPr lang="en-US" altLang="en-US" sz="2600" baseline="-25000"/>
              <a:t>f</a:t>
            </a:r>
            <a:r>
              <a:rPr lang="en-US" altLang="en-US" sz="2600"/>
              <a:t>[H</a:t>
            </a:r>
            <a:r>
              <a:rPr lang="en-US" altLang="en-US" sz="2600" baseline="-25000"/>
              <a:t>2</a:t>
            </a:r>
            <a:r>
              <a:rPr lang="en-US" altLang="en-US" sz="2600"/>
              <a:t>O(</a:t>
            </a:r>
            <a:r>
              <a:rPr lang="en-US" altLang="en-US" sz="2600">
                <a:latin typeface="Script MT Bold" panose="03040602040607080904" pitchFamily="66" charset="0"/>
                <a:sym typeface="MT Extra" panose="05050102010205020202" pitchFamily="18" charset="2"/>
              </a:rPr>
              <a:t></a:t>
            </a:r>
            <a:r>
              <a:rPr lang="en-US" altLang="en-US" sz="2600"/>
              <a:t>)]</a:t>
            </a:r>
            <a:r>
              <a:rPr lang="en-US" altLang="en-US" sz="2600"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2600">
                <a:cs typeface="Arial" panose="020B0604020202020204" pitchFamily="34" charset="0"/>
              </a:rPr>
              <a:t>2Na(s) + Se(s) + 2O</a:t>
            </a:r>
            <a:r>
              <a:rPr lang="en-US" altLang="en-US" sz="2600" baseline="-25000">
                <a:cs typeface="Arial" panose="020B0604020202020204" pitchFamily="34" charset="0"/>
              </a:rPr>
              <a:t>2</a:t>
            </a:r>
            <a:r>
              <a:rPr lang="en-US" altLang="en-US" sz="2600">
                <a:cs typeface="Arial" panose="020B0604020202020204" pitchFamily="34" charset="0"/>
              </a:rPr>
              <a:t>(g) → Na</a:t>
            </a:r>
            <a:r>
              <a:rPr lang="en-US" altLang="en-US" sz="2600" baseline="-25000">
                <a:cs typeface="Arial" panose="020B0604020202020204" pitchFamily="34" charset="0"/>
              </a:rPr>
              <a:t>2</a:t>
            </a:r>
            <a:r>
              <a:rPr lang="en-US" altLang="en-US" sz="2600">
                <a:cs typeface="Arial" panose="020B0604020202020204" pitchFamily="34" charset="0"/>
              </a:rPr>
              <a:t>SeO</a:t>
            </a:r>
            <a:r>
              <a:rPr lang="en-US" altLang="en-US" sz="2600" baseline="-25000">
                <a:cs typeface="Arial" panose="020B0604020202020204" pitchFamily="34" charset="0"/>
              </a:rPr>
              <a:t>4</a:t>
            </a:r>
            <a:r>
              <a:rPr lang="en-US" altLang="en-US" sz="2600">
                <a:cs typeface="Arial" panose="020B0604020202020204" pitchFamily="34" charset="0"/>
              </a:rPr>
              <a:t>(s)     </a:t>
            </a:r>
            <a:r>
              <a:rPr lang="en-US" altLang="en-US" sz="2600">
                <a:latin typeface="Symbol" panose="05050102010706020507" pitchFamily="18" charset="2"/>
              </a:rPr>
              <a:t>D</a:t>
            </a:r>
            <a:r>
              <a:rPr lang="en-US" altLang="en-US" sz="2600" i="1"/>
              <a:t>H</a:t>
            </a:r>
            <a:r>
              <a:rPr lang="en-US" altLang="en-US" sz="2600"/>
              <a:t>º</a:t>
            </a:r>
            <a:r>
              <a:rPr lang="en-US" altLang="en-US" sz="2600" baseline="-25000"/>
              <a:t>f</a:t>
            </a:r>
            <a:r>
              <a:rPr lang="en-US" altLang="en-US" sz="2600"/>
              <a:t>[Na</a:t>
            </a:r>
            <a:r>
              <a:rPr lang="en-US" altLang="en-US" sz="2600" baseline="-25000"/>
              <a:t>2</a:t>
            </a:r>
            <a:r>
              <a:rPr lang="en-US" altLang="en-US" sz="2600"/>
              <a:t>SeO</a:t>
            </a:r>
            <a:r>
              <a:rPr lang="en-US" altLang="en-US" sz="2600" baseline="-25000"/>
              <a:t>4</a:t>
            </a:r>
            <a:r>
              <a:rPr lang="en-US" altLang="en-US" sz="2600"/>
              <a:t>(s)] 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H</a:t>
            </a:r>
            <a:r>
              <a:rPr lang="en-US" altLang="en-US" baseline="-25000"/>
              <a:t>2</a:t>
            </a:r>
            <a:r>
              <a:rPr lang="en-US" altLang="en-US"/>
              <a:t>(g) </a:t>
            </a:r>
            <a:r>
              <a:rPr lang="en-US" altLang="en-US" sz="2600">
                <a:cs typeface="Arial" panose="020B0604020202020204" pitchFamily="34" charset="0"/>
              </a:rPr>
              <a:t>→</a:t>
            </a:r>
            <a:r>
              <a:rPr lang="en-US" altLang="en-US"/>
              <a:t> H</a:t>
            </a:r>
            <a:r>
              <a:rPr lang="en-US" altLang="en-US" baseline="-25000"/>
              <a:t>2</a:t>
            </a:r>
            <a:r>
              <a:rPr lang="en-US" altLang="en-US"/>
              <a:t>(g)			                    </a:t>
            </a:r>
            <a:r>
              <a:rPr lang="en-US" altLang="en-US" sz="2600">
                <a:latin typeface="Symbol" panose="05050102010706020507" pitchFamily="18" charset="2"/>
              </a:rPr>
              <a:t>D</a:t>
            </a:r>
            <a:r>
              <a:rPr lang="en-US" altLang="en-US" sz="2600" i="1"/>
              <a:t>H</a:t>
            </a:r>
            <a:r>
              <a:rPr lang="en-US" altLang="en-US" sz="2600"/>
              <a:t>º</a:t>
            </a:r>
            <a:r>
              <a:rPr lang="en-US" altLang="en-US" sz="2600" baseline="-25000"/>
              <a:t>f</a:t>
            </a:r>
            <a:r>
              <a:rPr lang="en-US" altLang="en-US"/>
              <a:t>[H</a:t>
            </a:r>
            <a:r>
              <a:rPr lang="en-US" altLang="en-US" baseline="-25000"/>
              <a:t>2</a:t>
            </a:r>
            <a:r>
              <a:rPr lang="en-US" altLang="en-US"/>
              <a:t>(g)] = 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414463"/>
            <a:ext cx="9144000" cy="3392487"/>
          </a:xfrm>
          <a:noFill/>
        </p:spPr>
        <p:txBody>
          <a:bodyPr lIns="90488" tIns="44450" rIns="90488" bIns="44450"/>
          <a:lstStyle/>
          <a:p>
            <a:r>
              <a:rPr lang="en-US" altLang="en-US" sz="3600" smtClean="0"/>
              <a:t>The standard enthalpy change of the reaction is found using:</a:t>
            </a:r>
          </a:p>
          <a:p>
            <a:pPr>
              <a:buFont typeface="Times" panose="02020603050405020304" pitchFamily="18" charset="0"/>
              <a:buNone/>
            </a:pPr>
            <a:r>
              <a:rPr lang="en-US" altLang="en-US" sz="2800" i="1" smtClean="0">
                <a:cs typeface="Arial" panose="020B0604020202020204" pitchFamily="34" charset="0"/>
              </a:rPr>
              <a:t>	   </a:t>
            </a:r>
            <a:r>
              <a:rPr lang="en-US" altLang="en-US" sz="3200" smtClean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altLang="en-US" sz="3200" i="1" smtClean="0">
                <a:cs typeface="Arial" panose="020B0604020202020204" pitchFamily="34" charset="0"/>
              </a:rPr>
              <a:t>H</a:t>
            </a:r>
            <a:r>
              <a:rPr lang="en-US" altLang="en-US" sz="3200" smtClean="0">
                <a:cs typeface="Arial" panose="020B0604020202020204" pitchFamily="34" charset="0"/>
              </a:rPr>
              <a:t>º</a:t>
            </a:r>
            <a:r>
              <a:rPr lang="en-US" altLang="en-US" sz="3200" baseline="-25000" smtClean="0">
                <a:cs typeface="Arial" panose="020B0604020202020204" pitchFamily="34" charset="0"/>
              </a:rPr>
              <a:t>rxn</a:t>
            </a:r>
            <a:r>
              <a:rPr lang="en-US" altLang="en-US" sz="3200" smtClean="0">
                <a:cs typeface="Arial" panose="020B0604020202020204" pitchFamily="34" charset="0"/>
              </a:rPr>
              <a:t> = </a:t>
            </a:r>
            <a:r>
              <a:rPr lang="en-US" altLang="en-US" sz="3200" smtClean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en-US" sz="3200" i="1" smtClean="0">
                <a:cs typeface="Arial" panose="020B0604020202020204" pitchFamily="34" charset="0"/>
              </a:rPr>
              <a:t>n</a:t>
            </a:r>
            <a:r>
              <a:rPr lang="en-US" altLang="en-US" sz="3200" smtClean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altLang="en-US" sz="3200" i="1" smtClean="0">
                <a:cs typeface="Arial" panose="020B0604020202020204" pitchFamily="34" charset="0"/>
              </a:rPr>
              <a:t>H</a:t>
            </a:r>
            <a:r>
              <a:rPr lang="en-US" altLang="en-US" sz="3200" smtClean="0">
                <a:cs typeface="Arial" panose="020B0604020202020204" pitchFamily="34" charset="0"/>
              </a:rPr>
              <a:t>º</a:t>
            </a:r>
            <a:r>
              <a:rPr lang="en-US" altLang="en-US" sz="3200" baseline="-25000" smtClean="0">
                <a:cs typeface="Arial" panose="020B0604020202020204" pitchFamily="34" charset="0"/>
              </a:rPr>
              <a:t>f</a:t>
            </a:r>
            <a:r>
              <a:rPr lang="en-US" altLang="en-US" sz="3200" smtClean="0">
                <a:cs typeface="Arial" panose="020B0604020202020204" pitchFamily="34" charset="0"/>
              </a:rPr>
              <a:t>[products] - </a:t>
            </a:r>
            <a:r>
              <a:rPr lang="en-US" altLang="en-US" sz="3200" smtClean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en-US" sz="3200" i="1" smtClean="0">
                <a:cs typeface="Arial" panose="020B0604020202020204" pitchFamily="34" charset="0"/>
              </a:rPr>
              <a:t>m</a:t>
            </a:r>
            <a:r>
              <a:rPr lang="en-US" altLang="en-US" sz="3200" smtClean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altLang="en-US" sz="3200" i="1" smtClean="0">
                <a:cs typeface="Arial" panose="020B0604020202020204" pitchFamily="34" charset="0"/>
              </a:rPr>
              <a:t>H</a:t>
            </a:r>
            <a:r>
              <a:rPr lang="en-US" altLang="en-US" sz="3200" smtClean="0">
                <a:cs typeface="Arial" panose="020B0604020202020204" pitchFamily="34" charset="0"/>
              </a:rPr>
              <a:t>º</a:t>
            </a:r>
            <a:r>
              <a:rPr lang="en-US" altLang="en-US" sz="3200" baseline="-25000" smtClean="0">
                <a:cs typeface="Arial" panose="020B0604020202020204" pitchFamily="34" charset="0"/>
              </a:rPr>
              <a:t>f</a:t>
            </a:r>
            <a:r>
              <a:rPr lang="en-US" altLang="en-US" sz="3200" smtClean="0">
                <a:cs typeface="Arial" panose="020B0604020202020204" pitchFamily="34" charset="0"/>
              </a:rPr>
              <a:t>[reactants]</a:t>
            </a:r>
          </a:p>
          <a:p>
            <a:pPr>
              <a:buFont typeface="Times" panose="02020603050405020304" pitchFamily="18" charset="0"/>
              <a:buNone/>
            </a:pPr>
            <a:r>
              <a:rPr lang="en-US" altLang="en-US" sz="3200" smtClean="0">
                <a:cs typeface="Arial" panose="020B0604020202020204" pitchFamily="34" charset="0"/>
              </a:rPr>
              <a:t>   where </a:t>
            </a:r>
            <a:r>
              <a:rPr lang="en-US" altLang="en-US" sz="3200" i="1" smtClean="0">
                <a:cs typeface="Arial" panose="020B0604020202020204" pitchFamily="34" charset="0"/>
              </a:rPr>
              <a:t>n and m </a:t>
            </a:r>
            <a:r>
              <a:rPr lang="en-US" altLang="en-US" sz="3200" smtClean="0">
                <a:cs typeface="Arial" panose="020B0604020202020204" pitchFamily="34" charset="0"/>
              </a:rPr>
              <a:t>are the coefficients of the           equation.</a:t>
            </a:r>
          </a:p>
          <a:p>
            <a:pPr>
              <a:buFont typeface="Times" panose="02020603050405020304" pitchFamily="18" charset="0"/>
              <a:buNone/>
            </a:pPr>
            <a:endParaRPr lang="en-US" altLang="en-US" sz="3200" smtClean="0">
              <a:cs typeface="Arial" panose="020B0604020202020204" pitchFamily="34" charset="0"/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/>
              <a:t>Use of Enthalpies of 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/>
              <a:t>Use of Enthalpies of Formation</a:t>
            </a:r>
          </a:p>
        </p:txBody>
      </p:sp>
      <p:pic>
        <p:nvPicPr>
          <p:cNvPr id="48131" name="Picture1" descr="05p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895475"/>
            <a:ext cx="8234362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1624013" y="1095375"/>
            <a:ext cx="63484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4NH</a:t>
            </a:r>
            <a:r>
              <a:rPr lang="en-US" altLang="en-US" sz="2800" baseline="-3000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(g) + 5O</a:t>
            </a:r>
            <a:r>
              <a:rPr lang="en-US" altLang="en-US" sz="2800" baseline="-3000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(g) </a:t>
            </a:r>
            <a:r>
              <a:rPr lang="en-US" altLang="en-US" sz="2800">
                <a:ea typeface="Times" panose="02020603050405020304" pitchFamily="18" charset="0"/>
                <a:cs typeface="Arial" panose="020B0604020202020204" pitchFamily="34" charset="0"/>
              </a:rPr>
              <a:t>→</a:t>
            </a:r>
            <a:r>
              <a:rPr lang="en-US" altLang="en-US" sz="280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 4NO(g) + 6H</a:t>
            </a:r>
            <a:r>
              <a:rPr lang="en-US" altLang="en-US" sz="2800" baseline="-3000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O(g)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915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i="1" smtClean="0"/>
              <a:t>Example:  Enthalpy of Reaction</a:t>
            </a:r>
          </a:p>
        </p:txBody>
      </p:sp>
      <p:sp>
        <p:nvSpPr>
          <p:cNvPr id="4915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2238" y="1001713"/>
            <a:ext cx="8851900" cy="5681662"/>
          </a:xfrm>
          <a:noFill/>
        </p:spPr>
        <p:txBody>
          <a:bodyPr lIns="90488" tIns="44450" rIns="90488" bIns="44450"/>
          <a:lstStyle/>
          <a:p>
            <a:r>
              <a:rPr lang="en-US" altLang="en-US" sz="3600" smtClean="0"/>
              <a:t>Use the standard enthalpies of formation to calculate the enthalpy change for the reaction</a:t>
            </a:r>
            <a:endParaRPr lang="en-US" altLang="en-US" sz="3600" i="1" smtClean="0">
              <a:cs typeface="Arial" panose="020B0604020202020204" pitchFamily="34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235075" y="2843213"/>
            <a:ext cx="6740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P</a:t>
            </a:r>
            <a:r>
              <a:rPr lang="en-US" altLang="en-US" sz="3200" baseline="-25000"/>
              <a:t>4</a:t>
            </a:r>
            <a:r>
              <a:rPr lang="en-US" altLang="en-US" sz="3200"/>
              <a:t>O</a:t>
            </a:r>
            <a:r>
              <a:rPr lang="en-US" altLang="en-US" sz="3200" baseline="-25000"/>
              <a:t>10</a:t>
            </a:r>
            <a:r>
              <a:rPr lang="en-US" altLang="en-US" sz="3200"/>
              <a:t>(s) + 6H</a:t>
            </a:r>
            <a:r>
              <a:rPr lang="en-US" altLang="en-US" sz="3200" baseline="-25000"/>
              <a:t>2</a:t>
            </a:r>
            <a:r>
              <a:rPr lang="en-US" altLang="en-US" sz="3200"/>
              <a:t>O(</a:t>
            </a:r>
            <a:r>
              <a:rPr lang="en-US" altLang="en-US" sz="3200">
                <a:sym typeface="MT Extra" panose="05050102010205020202" pitchFamily="18" charset="2"/>
              </a:rPr>
              <a:t>g) </a:t>
            </a:r>
            <a:r>
              <a:rPr lang="en-US" altLang="en-US" sz="3200">
                <a:cs typeface="Arial" panose="020B0604020202020204" pitchFamily="34" charset="0"/>
                <a:sym typeface="MT Extra" panose="05050102010205020202" pitchFamily="18" charset="2"/>
              </a:rPr>
              <a:t>→ 4H</a:t>
            </a:r>
            <a:r>
              <a:rPr lang="en-US" altLang="en-US" sz="3200" baseline="-25000">
                <a:cs typeface="Arial" panose="020B0604020202020204" pitchFamily="34" charset="0"/>
                <a:sym typeface="MT Extra" panose="05050102010205020202" pitchFamily="18" charset="2"/>
              </a:rPr>
              <a:t>3</a:t>
            </a:r>
            <a:r>
              <a:rPr lang="en-US" altLang="en-US" sz="3200">
                <a:cs typeface="Arial" panose="020B0604020202020204" pitchFamily="34" charset="0"/>
                <a:sym typeface="MT Extra" panose="05050102010205020202" pitchFamily="18" charset="2"/>
              </a:rPr>
              <a:t>PO</a:t>
            </a:r>
            <a:r>
              <a:rPr lang="en-US" altLang="en-US" sz="3200" baseline="-25000">
                <a:cs typeface="Arial" panose="020B0604020202020204" pitchFamily="34" charset="0"/>
                <a:sym typeface="MT Extra" panose="05050102010205020202" pitchFamily="18" charset="2"/>
              </a:rPr>
              <a:t>4</a:t>
            </a:r>
            <a:r>
              <a:rPr lang="en-US" altLang="en-US" sz="3200">
                <a:cs typeface="Arial" panose="020B0604020202020204" pitchFamily="34" charset="0"/>
                <a:sym typeface="MT Extra" panose="05050102010205020202" pitchFamily="18" charset="2"/>
              </a:rPr>
              <a:t>(s)</a:t>
            </a:r>
          </a:p>
        </p:txBody>
      </p:sp>
      <p:graphicFrame>
        <p:nvGraphicFramePr>
          <p:cNvPr id="380981" name="Group 53"/>
          <p:cNvGraphicFramePr>
            <a:graphicFrameLocks noGrp="1"/>
          </p:cNvGraphicFramePr>
          <p:nvPr>
            <p:ph sz="quarter" idx="3"/>
          </p:nvPr>
        </p:nvGraphicFramePr>
        <p:xfrm>
          <a:off x="1979613" y="3683000"/>
          <a:ext cx="4505325" cy="2765425"/>
        </p:xfrm>
        <a:graphic>
          <a:graphicData uri="http://schemas.openxmlformats.org/drawingml/2006/table">
            <a:tbl>
              <a:tblPr/>
              <a:tblGrid>
                <a:gridCol w="2252662"/>
                <a:gridCol w="2252663"/>
              </a:tblGrid>
              <a:tr h="692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35360"/>
                        </a:buClr>
                        <a:buSzTx/>
                        <a:buFont typeface="Times" pitchFamily="28" charset="0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Substance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35360"/>
                        </a:buClr>
                        <a:buSzTx/>
                        <a:buFont typeface="Times" pitchFamily="28" charset="0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∆</a:t>
                      </a: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  <a:r>
                        <a:rPr kumimoji="0" 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(kJ/mol)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35360"/>
                        </a:buClr>
                        <a:buSzTx/>
                        <a:buFont typeface="Times" pitchFamily="28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US" sz="2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2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35360"/>
                        </a:buClr>
                        <a:buSzTx/>
                        <a:buFont typeface="Times" pitchFamily="28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-1640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35360"/>
                        </a:buClr>
                        <a:buSzTx/>
                        <a:buFont typeface="Times" pitchFamily="28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O(g)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35360"/>
                        </a:buClr>
                        <a:buSzTx/>
                        <a:buFont typeface="Times" pitchFamily="28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-242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35360"/>
                        </a:buClr>
                        <a:buSzTx/>
                        <a:buFont typeface="Times" pitchFamily="28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</a:t>
                      </a:r>
                      <a:r>
                        <a:rPr kumimoji="0" lang="en-US" sz="2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35360"/>
                        </a:buClr>
                        <a:buSzTx/>
                        <a:buFont typeface="Times" pitchFamily="28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-1279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Kinetic Energy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b="1" smtClean="0">
                <a:solidFill>
                  <a:schemeClr val="accent1"/>
                </a:solidFill>
              </a:rPr>
              <a:t>Thermal energy</a:t>
            </a:r>
            <a:r>
              <a:rPr lang="en-US" altLang="en-US" sz="3200" smtClean="0"/>
              <a:t> is kinetic energy in the form of random motion of particles in any sample of matter.  As temperature rises, thermal energy increases.</a:t>
            </a:r>
          </a:p>
          <a:p>
            <a:r>
              <a:rPr lang="en-US" altLang="en-US" sz="3200" b="1" smtClean="0">
                <a:solidFill>
                  <a:schemeClr val="accent1"/>
                </a:solidFill>
              </a:rPr>
              <a:t>Heat</a:t>
            </a:r>
            <a:r>
              <a:rPr lang="en-US" altLang="en-US" sz="3200" smtClean="0"/>
              <a:t> is energy that causes a change in the thermal energy of a sample.  Addition of heat to a sample increases its temperature</a:t>
            </a:r>
            <a:r>
              <a:rPr lang="en-US" altLang="en-US" sz="3600" smtClean="0"/>
              <a:t>.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011238"/>
            <a:ext cx="8991600" cy="5618162"/>
          </a:xfrm>
          <a:noFill/>
        </p:spPr>
        <p:txBody>
          <a:bodyPr lIns="90488" tIns="44450" rIns="90488" bIns="44450"/>
          <a:lstStyle/>
          <a:p>
            <a:r>
              <a:rPr lang="en-US" altLang="en-US" sz="3600" b="1" smtClean="0">
                <a:solidFill>
                  <a:schemeClr val="accent1"/>
                </a:solidFill>
              </a:rPr>
              <a:t>Potential energy </a:t>
            </a:r>
            <a:r>
              <a:rPr lang="en-US" altLang="en-US" sz="3600" smtClean="0"/>
              <a:t>is energy possessed by matter because of its position or condition.</a:t>
            </a:r>
          </a:p>
          <a:p>
            <a:pPr lvl="1"/>
            <a:r>
              <a:rPr lang="en-US" altLang="en-US" sz="3200" smtClean="0"/>
              <a:t>A brick on top of building has potential energy that is converted to kinetic energy when it falls.</a:t>
            </a:r>
            <a:endParaRPr lang="en-US" altLang="en-US" sz="3600" smtClean="0"/>
          </a:p>
          <a:p>
            <a:r>
              <a:rPr lang="en-US" altLang="en-US" sz="3200" b="1" smtClean="0">
                <a:solidFill>
                  <a:schemeClr val="accent1"/>
                </a:solidFill>
              </a:rPr>
              <a:t>Chemical energy</a:t>
            </a:r>
            <a:r>
              <a:rPr lang="en-US" altLang="en-US" sz="3200" smtClean="0"/>
              <a:t> is energy possessed by atoms as a result of their state of chemical combination.  The energy of 2 mol of H</a:t>
            </a:r>
            <a:r>
              <a:rPr lang="en-US" altLang="en-US" sz="3200" baseline="-25000" smtClean="0"/>
              <a:t>2</a:t>
            </a:r>
            <a:r>
              <a:rPr lang="en-US" altLang="en-US" sz="3200" smtClean="0"/>
              <a:t> and 1 mol of O</a:t>
            </a:r>
            <a:r>
              <a:rPr lang="en-US" altLang="en-US" sz="3200" baseline="-25000" smtClean="0"/>
              <a:t>2</a:t>
            </a:r>
            <a:r>
              <a:rPr lang="en-US" altLang="en-US" sz="3200" smtClean="0"/>
              <a:t> is different than that of 2 mol of H</a:t>
            </a:r>
            <a:r>
              <a:rPr lang="en-US" altLang="en-US" sz="3200" baseline="-25000" smtClean="0"/>
              <a:t>2</a:t>
            </a:r>
            <a:r>
              <a:rPr lang="en-US" altLang="en-US" sz="3200" smtClean="0"/>
              <a:t>O.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/>
              <a:t>Potential Energy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713788" cy="5638800"/>
          </a:xfrm>
          <a:noFill/>
        </p:spPr>
        <p:txBody>
          <a:bodyPr lIns="90488" tIns="44450" rIns="90488" bIns="44450"/>
          <a:lstStyle/>
          <a:p>
            <a:r>
              <a:rPr lang="en-US" altLang="en-US" sz="3600" smtClean="0"/>
              <a:t>The </a:t>
            </a:r>
            <a:r>
              <a:rPr lang="en-US" altLang="en-US" sz="3600" b="1" smtClean="0">
                <a:solidFill>
                  <a:schemeClr val="accent1"/>
                </a:solidFill>
              </a:rPr>
              <a:t>system</a:t>
            </a:r>
            <a:r>
              <a:rPr lang="en-US" altLang="en-US" sz="3600" smtClean="0"/>
              <a:t> is a sample of matter on which we focus our attention, generally the atoms involved in a chemical reaction.</a:t>
            </a:r>
          </a:p>
          <a:p>
            <a:r>
              <a:rPr lang="en-US" altLang="en-US" sz="3600" smtClean="0"/>
              <a:t>The </a:t>
            </a:r>
            <a:r>
              <a:rPr lang="en-US" altLang="en-US" sz="3600" b="1" smtClean="0">
                <a:solidFill>
                  <a:schemeClr val="accent1"/>
                </a:solidFill>
              </a:rPr>
              <a:t>surroundings</a:t>
            </a:r>
            <a:r>
              <a:rPr lang="en-US" altLang="en-US" sz="3600" smtClean="0"/>
              <a:t> are all other matter in the universe.</a:t>
            </a:r>
          </a:p>
          <a:p>
            <a:r>
              <a:rPr lang="en-US" altLang="en-US" sz="3600" smtClean="0"/>
              <a:t>In thermochemistry, we study the exchange of energy between the system and surroundings.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/>
              <a:t>Basic Definitions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229600" cy="5638800"/>
          </a:xfrm>
          <a:noFill/>
        </p:spPr>
        <p:txBody>
          <a:bodyPr lIns="90488" tIns="44450" rIns="90488" bIns="44450"/>
          <a:lstStyle/>
          <a:p>
            <a:r>
              <a:rPr lang="en-US" altLang="en-US" sz="3600" smtClean="0"/>
              <a:t>The </a:t>
            </a:r>
            <a:r>
              <a:rPr lang="en-US" altLang="en-US" sz="3600" b="1" smtClean="0">
                <a:solidFill>
                  <a:schemeClr val="accent1"/>
                </a:solidFill>
              </a:rPr>
              <a:t>law of conservation of energy</a:t>
            </a:r>
            <a:r>
              <a:rPr lang="en-US" altLang="en-US" sz="3600" smtClean="0"/>
              <a:t> states that the energy of the system and surroundings does not change during a chemical or physical change.</a:t>
            </a:r>
          </a:p>
          <a:p>
            <a:pPr lvl="1"/>
            <a:r>
              <a:rPr lang="en-US" altLang="en-US" sz="3200" smtClean="0"/>
              <a:t>Energy may move between the system and surroundings in many different forms, but the </a:t>
            </a:r>
            <a:r>
              <a:rPr lang="en-US" altLang="en-US" sz="3200" b="1" smtClean="0"/>
              <a:t>total energy does not change</a:t>
            </a:r>
            <a:r>
              <a:rPr lang="en-US" altLang="en-US" sz="3200" smtClean="0"/>
              <a:t>.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/>
              <a:t>Conservation of Energy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Internal Energy</a:t>
            </a:r>
          </a:p>
        </p:txBody>
      </p:sp>
      <p:sp>
        <p:nvSpPr>
          <p:cNvPr id="1331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smtClean="0"/>
              <a:t>Energy of our system can be represented by either E or U.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800" smtClean="0"/>
              <a:t>Represents all energies in the system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smtClean="0"/>
              <a:t>Usually cannot know E.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800" smtClean="0"/>
              <a:t>Can determine </a:t>
            </a:r>
            <a:r>
              <a:rPr lang="el-GR" altLang="en-US" sz="2800" smtClean="0"/>
              <a:t>Δ</a:t>
            </a:r>
            <a:r>
              <a:rPr lang="en-US" altLang="en-US" sz="2800" smtClean="0"/>
              <a:t>E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800" smtClean="0"/>
              <a:t>Determine E</a:t>
            </a:r>
            <a:r>
              <a:rPr lang="en-US" altLang="en-US" sz="2800" baseline="-25000" smtClean="0"/>
              <a:t>initial</a:t>
            </a:r>
            <a:r>
              <a:rPr lang="en-US" altLang="en-US" sz="2800" smtClean="0"/>
              <a:t> and E</a:t>
            </a:r>
            <a:r>
              <a:rPr lang="en-US" altLang="en-US" sz="2800" baseline="-25000" smtClean="0"/>
              <a:t>final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l-GR" altLang="en-US" sz="2800" smtClean="0"/>
              <a:t>Δ</a:t>
            </a:r>
            <a:r>
              <a:rPr lang="en-US" altLang="en-US" sz="2800" smtClean="0"/>
              <a:t>E = E</a:t>
            </a:r>
            <a:r>
              <a:rPr lang="en-US" altLang="en-US" sz="2800" baseline="-25000" smtClean="0"/>
              <a:t>final</a:t>
            </a:r>
            <a:r>
              <a:rPr lang="en-US" altLang="en-US" sz="2800" smtClean="0"/>
              <a:t> – E</a:t>
            </a:r>
            <a:r>
              <a:rPr lang="en-US" altLang="en-US" sz="2800" baseline="-25000" smtClean="0"/>
              <a:t>initial</a:t>
            </a:r>
            <a:endParaRPr lang="en-US" altLang="en-US" sz="280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smtClean="0"/>
              <a:t>Since we cannot create or destroy energy, just knowing </a:t>
            </a:r>
            <a:r>
              <a:rPr lang="el-GR" altLang="en-US" sz="2800" smtClean="0"/>
              <a:t>Δ</a:t>
            </a:r>
            <a:r>
              <a:rPr lang="en-US" altLang="en-US" sz="2800" smtClean="0"/>
              <a:t>E is okay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1236</TotalTime>
  <Words>2215</Words>
  <Application>Microsoft Office PowerPoint</Application>
  <PresentationFormat>On-screen Show (4:3)</PresentationFormat>
  <Paragraphs>345</Paragraphs>
  <Slides>44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Times</vt:lpstr>
      <vt:lpstr>Times New Roman</vt:lpstr>
      <vt:lpstr>Verdana</vt:lpstr>
      <vt:lpstr>Calibri</vt:lpstr>
      <vt:lpstr>Symbol</vt:lpstr>
      <vt:lpstr>Script MT Bold</vt:lpstr>
      <vt:lpstr>MT Extra</vt:lpstr>
      <vt:lpstr>Blank Presentation</vt:lpstr>
      <vt:lpstr>Chapter 5 Thermochemistry</vt:lpstr>
      <vt:lpstr>Thermochemistry</vt:lpstr>
      <vt:lpstr>Energy</vt:lpstr>
      <vt:lpstr>Kinetic Energy</vt:lpstr>
      <vt:lpstr>Kinetic Energy</vt:lpstr>
      <vt:lpstr>Potential Energy</vt:lpstr>
      <vt:lpstr>Basic Definitions</vt:lpstr>
      <vt:lpstr>Conservation of Energy</vt:lpstr>
      <vt:lpstr>Internal Energy</vt:lpstr>
      <vt:lpstr>Internal Energy</vt:lpstr>
      <vt:lpstr>Internal Energy</vt:lpstr>
      <vt:lpstr>Changes in Internal Energy</vt:lpstr>
      <vt:lpstr>Changes in Internal Energy</vt:lpstr>
      <vt:lpstr>Changes in Internal Energy</vt:lpstr>
      <vt:lpstr>E, q, w, and Their Signs</vt:lpstr>
      <vt:lpstr>Work</vt:lpstr>
      <vt:lpstr>Work</vt:lpstr>
      <vt:lpstr>Enthalpy</vt:lpstr>
      <vt:lpstr>Enthalpy</vt:lpstr>
      <vt:lpstr>Enthalpy</vt:lpstr>
      <vt:lpstr>Change in Enthalpy</vt:lpstr>
      <vt:lpstr>Classes of Thermochemical Reactions</vt:lpstr>
      <vt:lpstr>The Truth about Enthalpy</vt:lpstr>
      <vt:lpstr>Thermochemical Equations</vt:lpstr>
      <vt:lpstr>Classes of Thermochemical Reactions</vt:lpstr>
      <vt:lpstr>Example:  Enthalpy Calculation</vt:lpstr>
      <vt:lpstr>Test Your Skill</vt:lpstr>
      <vt:lpstr>Calorimetry</vt:lpstr>
      <vt:lpstr>Specific Heat</vt:lpstr>
      <vt:lpstr>Example: Heat</vt:lpstr>
      <vt:lpstr>Calorimetry Calculations</vt:lpstr>
      <vt:lpstr>Example: Calorimetry</vt:lpstr>
      <vt:lpstr>State Functions</vt:lpstr>
      <vt:lpstr>Energy-Level Diagrams</vt:lpstr>
      <vt:lpstr>Hess’s Law</vt:lpstr>
      <vt:lpstr>Energy level Diagram: Hess’s Law</vt:lpstr>
      <vt:lpstr>Hess’s Law</vt:lpstr>
      <vt:lpstr>Test Your Skill</vt:lpstr>
      <vt:lpstr>Standard State</vt:lpstr>
      <vt:lpstr>Standard Enthalpy of Formation</vt:lpstr>
      <vt:lpstr>Standard Enthalpy of Formation</vt:lpstr>
      <vt:lpstr>Use of Enthalpies of Formation</vt:lpstr>
      <vt:lpstr>Use of Enthalpies of Formation</vt:lpstr>
      <vt:lpstr>Example:  Enthalpy of Reaction</vt:lpstr>
    </vt:vector>
  </TitlesOfParts>
  <Company>Univ of South Carolina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Dan Reger</dc:creator>
  <cp:lastModifiedBy>GARCIA, XAVIER</cp:lastModifiedBy>
  <cp:revision>67</cp:revision>
  <dcterms:created xsi:type="dcterms:W3CDTF">1998-01-11T14:47:10Z</dcterms:created>
  <dcterms:modified xsi:type="dcterms:W3CDTF">2018-03-28T15:32:59Z</dcterms:modified>
</cp:coreProperties>
</file>