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302" r:id="rId2"/>
    <p:sldId id="308" r:id="rId3"/>
    <p:sldId id="325" r:id="rId4"/>
    <p:sldId id="326" r:id="rId5"/>
    <p:sldId id="304" r:id="rId6"/>
    <p:sldId id="327" r:id="rId7"/>
    <p:sldId id="303" r:id="rId8"/>
    <p:sldId id="305" r:id="rId9"/>
    <p:sldId id="330" r:id="rId10"/>
    <p:sldId id="331" r:id="rId11"/>
    <p:sldId id="332" r:id="rId12"/>
    <p:sldId id="333" r:id="rId13"/>
    <p:sldId id="320" r:id="rId14"/>
    <p:sldId id="306" r:id="rId15"/>
    <p:sldId id="334" r:id="rId16"/>
    <p:sldId id="335" r:id="rId17"/>
    <p:sldId id="307" r:id="rId18"/>
    <p:sldId id="323" r:id="rId19"/>
    <p:sldId id="311" r:id="rId20"/>
    <p:sldId id="322" r:id="rId21"/>
    <p:sldId id="316" r:id="rId22"/>
    <p:sldId id="336" r:id="rId23"/>
    <p:sldId id="317" r:id="rId24"/>
    <p:sldId id="324" r:id="rId25"/>
    <p:sldId id="319" r:id="rId26"/>
    <p:sldId id="32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6666FF"/>
    <a:srgbClr val="009900"/>
    <a:srgbClr val="FF0000"/>
    <a:srgbClr val="FFFF00"/>
    <a:srgbClr val="FFFF99"/>
    <a:srgbClr val="FF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5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7" Type="http://schemas.openxmlformats.org/officeDocument/2006/relationships/slide" Target="slides/slide17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A0FBC9-CF0C-49F7-BCE1-2E2B4BD96E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AAE2016-BFCE-42AA-9AFC-E7912CFDA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3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08075"/>
            <a:ext cx="9144000" cy="714375"/>
          </a:xfrm>
        </p:spPr>
        <p:txBody>
          <a:bodyPr/>
          <a:lstStyle>
            <a:lvl1pPr marL="0" indent="0" algn="ctr">
              <a:buFontTx/>
              <a:buNone/>
              <a:defRPr sz="5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E78BA7B9-4FC3-423D-80E3-EC1F5B7E9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37436-E3E0-4270-8570-15E861E15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5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5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2E370-DD2A-4CCC-8F71-ECCBC0DEC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8A644-89EF-4777-82C1-2138A2845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12AD6-12FB-4807-B353-E226C134F2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6434-4994-48B7-877C-5F7FD9DB6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13E5C-2F6B-4445-823E-FD7FBD189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3BFAB-C7BE-4D12-B55C-37239CED7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1EF9B-01D4-4150-875F-48BE2C008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03048-CEE8-486F-A36B-7169B018C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92AD5-46E4-4465-B169-FE1C3A619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chemeClr val="tx2"/>
          </a:solidFill>
          <a:ln w="57150">
            <a:solidFill>
              <a:schemeClr val="bg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B4006EB6-C26F-4A90-8EE2-5A2289A961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5400" b="1">
          <a:solidFill>
            <a:schemeClr val="bg2"/>
          </a:solidFill>
          <a:effectLst>
            <a:outerShdw blurRad="38100" dist="38100" dir="2700000" algn="tl">
              <a:srgbClr val="FFFFFF"/>
            </a:outerShdw>
          </a:effectLst>
          <a:latin typeface="Franklin Gothic Medium Cond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3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4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5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6.doc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wmf"/><Relationship Id="rId4" Type="http://schemas.openxmlformats.org/officeDocument/2006/relationships/oleObject" Target="../embeddings/Microsoft_Word_97_-_2003_Document7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.wmf"/><Relationship Id="rId4" Type="http://schemas.openxmlformats.org/officeDocument/2006/relationships/oleObject" Target="../embeddings/Microsoft_Word_97_-_2003_Document8.doc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9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35075" y="2820988"/>
            <a:ext cx="6710363" cy="2551112"/>
          </a:xfrm>
        </p:spPr>
        <p:txBody>
          <a:bodyPr/>
          <a:lstStyle/>
          <a:p>
            <a:r>
              <a:rPr lang="en-US" sz="7200" b="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 Configuration</a:t>
            </a:r>
            <a:r>
              <a:rPr lang="en-US" sz="7200" b="0"/>
              <a:t/>
            </a:r>
            <a:br>
              <a:rPr lang="en-US" sz="7200" b="0"/>
            </a:br>
            <a:endParaRPr lang="en-US" sz="7200" b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298450"/>
            <a:ext cx="9144000" cy="3346450"/>
          </a:xfrm>
        </p:spPr>
        <p:txBody>
          <a:bodyPr/>
          <a:lstStyle/>
          <a:p>
            <a:r>
              <a:rPr lang="en-US" sz="6600">
                <a:latin typeface="Franklin Gothic Medium Cond" pitchFamily="34" charset="0"/>
              </a:rPr>
              <a:t>UNIT 4 – </a:t>
            </a:r>
          </a:p>
          <a:p>
            <a:r>
              <a:rPr lang="en-US" sz="6600">
                <a:latin typeface="Franklin Gothic Medium Cond" pitchFamily="34" charset="0"/>
              </a:rPr>
              <a:t>QUANTUM MODEL: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</a:t>
            </a:r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3049588" y="1308100"/>
            <a:ext cx="1631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chemeClr val="tx2"/>
                </a:solidFill>
              </a:rPr>
              <a:t>1s</a:t>
            </a:r>
            <a:r>
              <a:rPr lang="en-US" sz="8000" baseline="30000">
                <a:solidFill>
                  <a:schemeClr val="tx2"/>
                </a:solidFill>
              </a:rPr>
              <a:t>2</a:t>
            </a:r>
            <a:endParaRPr lang="en-US" sz="4800" baseline="30000">
              <a:solidFill>
                <a:schemeClr val="tx2"/>
              </a:solidFill>
            </a:endParaRP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60363" y="5894388"/>
            <a:ext cx="8348662" cy="8016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/>
              <a:t>What element? ____________  </a:t>
            </a:r>
            <a:endParaRPr lang="en-US" sz="4800"/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4705350" y="5730875"/>
            <a:ext cx="390048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Helium</a:t>
            </a:r>
          </a:p>
        </p:txBody>
      </p:sp>
      <p:graphicFrame>
        <p:nvGraphicFramePr>
          <p:cNvPr id="132109" name="Object 13"/>
          <p:cNvGraphicFramePr>
            <a:graphicFrameLocks noChangeAspect="1"/>
          </p:cNvGraphicFramePr>
          <p:nvPr/>
        </p:nvGraphicFramePr>
        <p:xfrm>
          <a:off x="404813" y="1658938"/>
          <a:ext cx="787400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0" name="Document" r:id="rId4" imgW="4247640" imgH="2367000" progId="Word.Document.8">
                  <p:embed/>
                </p:oleObj>
              </mc:Choice>
              <mc:Fallback>
                <p:oleObj name="Document" r:id="rId4" imgW="4247640" imgH="2367000" progId="Word.Document.8">
                  <p:embed/>
                  <p:pic>
                    <p:nvPicPr>
                      <p:cNvPr id="0" name="Picture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548"/>
                      <a:stretch>
                        <a:fillRect/>
                      </a:stretch>
                    </p:blipFill>
                    <p:spPr bwMode="auto">
                      <a:xfrm>
                        <a:off x="404813" y="1658938"/>
                        <a:ext cx="7874000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10" name="Rectangle 14"/>
          <p:cNvSpPr>
            <a:spLocks noChangeArrowheads="1"/>
          </p:cNvSpPr>
          <p:nvPr/>
        </p:nvSpPr>
        <p:spPr bwMode="auto">
          <a:xfrm>
            <a:off x="893763" y="1668463"/>
            <a:ext cx="407987" cy="40640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11" name="Rectangle 15"/>
          <p:cNvSpPr>
            <a:spLocks noChangeArrowheads="1"/>
          </p:cNvSpPr>
          <p:nvPr/>
        </p:nvSpPr>
        <p:spPr bwMode="auto">
          <a:xfrm>
            <a:off x="7861300" y="1662113"/>
            <a:ext cx="407988" cy="40640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12" name="Line 16"/>
          <p:cNvSpPr>
            <a:spLocks noChangeAspect="1" noChangeShapeType="1"/>
          </p:cNvSpPr>
          <p:nvPr/>
        </p:nvSpPr>
        <p:spPr bwMode="auto">
          <a:xfrm flipV="1">
            <a:off x="7437438" y="4575175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13" name="Line 17"/>
          <p:cNvSpPr>
            <a:spLocks noChangeAspect="1" noChangeShapeType="1"/>
          </p:cNvSpPr>
          <p:nvPr/>
        </p:nvSpPr>
        <p:spPr bwMode="auto">
          <a:xfrm>
            <a:off x="7815263" y="4600575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2114" name="Group 18"/>
          <p:cNvGrpSpPr>
            <a:grpSpLocks/>
          </p:cNvGrpSpPr>
          <p:nvPr/>
        </p:nvGrpSpPr>
        <p:grpSpPr bwMode="auto">
          <a:xfrm>
            <a:off x="7031038" y="4432300"/>
            <a:ext cx="1200150" cy="1954213"/>
            <a:chOff x="1126" y="1734"/>
            <a:chExt cx="756" cy="1231"/>
          </a:xfrm>
        </p:grpSpPr>
        <p:sp>
          <p:nvSpPr>
            <p:cNvPr id="132115" name="Rectangle 19"/>
            <p:cNvSpPr>
              <a:spLocks noChangeArrowheads="1"/>
            </p:cNvSpPr>
            <p:nvPr/>
          </p:nvSpPr>
          <p:spPr bwMode="auto">
            <a:xfrm>
              <a:off x="1273" y="2408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chemeClr val="tx2"/>
                  </a:solidFill>
                </a:rPr>
                <a:t>1s</a:t>
              </a:r>
            </a:p>
          </p:txBody>
        </p:sp>
        <p:sp>
          <p:nvSpPr>
            <p:cNvPr id="132116" name="Rectangle 20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 autoUpdateAnimBg="0"/>
      <p:bldP spid="132110" grpId="0" animBg="1"/>
      <p:bldP spid="132111" grpId="0" animBg="1"/>
      <p:bldP spid="132112" grpId="0" animBg="1"/>
      <p:bldP spid="1321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61938" y="5868988"/>
            <a:ext cx="8348662" cy="8016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/>
              <a:t>What element? ____________  </a:t>
            </a:r>
            <a:endParaRPr lang="en-US" sz="4800"/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4595813" y="5719763"/>
            <a:ext cx="39004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Lithium</a:t>
            </a: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2611438" y="1250950"/>
            <a:ext cx="17033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1s</a:t>
            </a:r>
            <a:r>
              <a:rPr lang="en-US" sz="7200" baseline="30000">
                <a:solidFill>
                  <a:srgbClr val="FFFF00"/>
                </a:solidFill>
              </a:rPr>
              <a:t>2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4260850" y="1211263"/>
            <a:ext cx="17033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2s</a:t>
            </a:r>
            <a:r>
              <a:rPr lang="en-US" sz="7200" baseline="30000">
                <a:solidFill>
                  <a:srgbClr val="FFFF00"/>
                </a:solidFill>
              </a:rPr>
              <a:t>1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graphicFrame>
        <p:nvGraphicFramePr>
          <p:cNvPr id="133135" name="Object 15"/>
          <p:cNvGraphicFramePr>
            <a:graphicFrameLocks noChangeAspect="1"/>
          </p:cNvGraphicFramePr>
          <p:nvPr/>
        </p:nvGraphicFramePr>
        <p:xfrm>
          <a:off x="404813" y="1428750"/>
          <a:ext cx="787400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Document" r:id="rId4" imgW="4247640" imgH="2367000" progId="Word.Document.8">
                  <p:embed/>
                </p:oleObj>
              </mc:Choice>
              <mc:Fallback>
                <p:oleObj name="Document" r:id="rId4" imgW="4247640" imgH="2367000" progId="Word.Document.8">
                  <p:embed/>
                  <p:pic>
                    <p:nvPicPr>
                      <p:cNvPr id="0" name="Picture 1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548"/>
                      <a:stretch>
                        <a:fillRect/>
                      </a:stretch>
                    </p:blipFill>
                    <p:spPr bwMode="auto">
                      <a:xfrm>
                        <a:off x="404813" y="1428750"/>
                        <a:ext cx="7874000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39" name="Group 19"/>
          <p:cNvGrpSpPr>
            <a:grpSpLocks/>
          </p:cNvGrpSpPr>
          <p:nvPr/>
        </p:nvGrpSpPr>
        <p:grpSpPr bwMode="auto">
          <a:xfrm>
            <a:off x="922338" y="1447800"/>
            <a:ext cx="7358062" cy="790575"/>
            <a:chOff x="574" y="1650"/>
            <a:chExt cx="4635" cy="498"/>
          </a:xfrm>
        </p:grpSpPr>
        <p:sp>
          <p:nvSpPr>
            <p:cNvPr id="133136" name="Rectangle 16"/>
            <p:cNvSpPr>
              <a:spLocks noChangeArrowheads="1"/>
            </p:cNvSpPr>
            <p:nvPr/>
          </p:nvSpPr>
          <p:spPr bwMode="auto">
            <a:xfrm>
              <a:off x="578" y="1650"/>
              <a:ext cx="257" cy="256"/>
            </a:xfrm>
            <a:prstGeom prst="rect">
              <a:avLst/>
            </a:prstGeom>
            <a:noFill/>
            <a:ln w="762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7" name="Rectangle 17"/>
            <p:cNvSpPr>
              <a:spLocks noChangeArrowheads="1"/>
            </p:cNvSpPr>
            <p:nvPr/>
          </p:nvSpPr>
          <p:spPr bwMode="auto">
            <a:xfrm>
              <a:off x="4952" y="1662"/>
              <a:ext cx="257" cy="256"/>
            </a:xfrm>
            <a:prstGeom prst="rect">
              <a:avLst/>
            </a:prstGeom>
            <a:noFill/>
            <a:ln w="762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8" name="Rectangle 18"/>
            <p:cNvSpPr>
              <a:spLocks noChangeArrowheads="1"/>
            </p:cNvSpPr>
            <p:nvPr/>
          </p:nvSpPr>
          <p:spPr bwMode="auto">
            <a:xfrm>
              <a:off x="574" y="1892"/>
              <a:ext cx="257" cy="256"/>
            </a:xfrm>
            <a:prstGeom prst="rect">
              <a:avLst/>
            </a:prstGeom>
            <a:noFill/>
            <a:ln w="762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40" name="Line 20"/>
          <p:cNvSpPr>
            <a:spLocks noChangeAspect="1" noChangeShapeType="1"/>
          </p:cNvSpPr>
          <p:nvPr/>
        </p:nvSpPr>
        <p:spPr bwMode="auto">
          <a:xfrm flipV="1">
            <a:off x="7854950" y="4173538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1" name="Line 21"/>
          <p:cNvSpPr>
            <a:spLocks noChangeAspect="1" noChangeShapeType="1"/>
          </p:cNvSpPr>
          <p:nvPr/>
        </p:nvSpPr>
        <p:spPr bwMode="auto">
          <a:xfrm flipV="1">
            <a:off x="6156325" y="4173538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2" name="Line 22"/>
          <p:cNvSpPr>
            <a:spLocks noChangeAspect="1" noChangeShapeType="1"/>
          </p:cNvSpPr>
          <p:nvPr/>
        </p:nvSpPr>
        <p:spPr bwMode="auto">
          <a:xfrm>
            <a:off x="6534150" y="4198938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43" name="Group 23"/>
          <p:cNvGrpSpPr>
            <a:grpSpLocks/>
          </p:cNvGrpSpPr>
          <p:nvPr/>
        </p:nvGrpSpPr>
        <p:grpSpPr bwMode="auto">
          <a:xfrm>
            <a:off x="5749925" y="4030663"/>
            <a:ext cx="1200150" cy="1954212"/>
            <a:chOff x="1126" y="1734"/>
            <a:chExt cx="756" cy="1231"/>
          </a:xfrm>
        </p:grpSpPr>
        <p:sp>
          <p:nvSpPr>
            <p:cNvPr id="133144" name="Rectangle 24"/>
            <p:cNvSpPr>
              <a:spLocks noChangeArrowheads="1"/>
            </p:cNvSpPr>
            <p:nvPr/>
          </p:nvSpPr>
          <p:spPr bwMode="auto">
            <a:xfrm>
              <a:off x="1273" y="2408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99FF33"/>
                  </a:solidFill>
                </a:rPr>
                <a:t>1s</a:t>
              </a:r>
            </a:p>
          </p:txBody>
        </p:sp>
        <p:sp>
          <p:nvSpPr>
            <p:cNvPr id="133145" name="Rectangle 25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46" name="Group 26"/>
          <p:cNvGrpSpPr>
            <a:grpSpLocks/>
          </p:cNvGrpSpPr>
          <p:nvPr/>
        </p:nvGrpSpPr>
        <p:grpSpPr bwMode="auto">
          <a:xfrm>
            <a:off x="7442200" y="4027488"/>
            <a:ext cx="1200150" cy="1955800"/>
            <a:chOff x="2192" y="1732"/>
            <a:chExt cx="756" cy="1232"/>
          </a:xfrm>
        </p:grpSpPr>
        <p:sp>
          <p:nvSpPr>
            <p:cNvPr id="133147" name="Rectangle 27"/>
            <p:cNvSpPr>
              <a:spLocks noChangeArrowheads="1"/>
            </p:cNvSpPr>
            <p:nvPr/>
          </p:nvSpPr>
          <p:spPr bwMode="auto">
            <a:xfrm>
              <a:off x="2347" y="2407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FFFF00"/>
                  </a:solidFill>
                </a:rPr>
                <a:t>2s</a:t>
              </a:r>
            </a:p>
          </p:txBody>
        </p:sp>
        <p:sp>
          <p:nvSpPr>
            <p:cNvPr id="133148" name="Rectangle 28"/>
            <p:cNvSpPr>
              <a:spLocks noChangeArrowheads="1"/>
            </p:cNvSpPr>
            <p:nvPr/>
          </p:nvSpPr>
          <p:spPr bwMode="auto">
            <a:xfrm>
              <a:off x="2192" y="1732"/>
              <a:ext cx="756" cy="707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2" grpId="0" autoUpdateAnimBg="0"/>
      <p:bldP spid="133140" grpId="0" animBg="1"/>
      <p:bldP spid="133141" grpId="0" animBg="1"/>
      <p:bldP spid="1331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6056313"/>
            <a:ext cx="8348663" cy="8016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/>
              <a:t>What element? ____________  </a:t>
            </a:r>
            <a:endParaRPr lang="en-US" sz="4800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389438" y="5802313"/>
            <a:ext cx="39004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BERYLLIUM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611438" y="1250950"/>
            <a:ext cx="17033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1s</a:t>
            </a:r>
            <a:r>
              <a:rPr lang="en-US" sz="7200" baseline="30000">
                <a:solidFill>
                  <a:srgbClr val="FFFF00"/>
                </a:solidFill>
              </a:rPr>
              <a:t>2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260850" y="1211263"/>
            <a:ext cx="17033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2s</a:t>
            </a:r>
            <a:r>
              <a:rPr lang="en-US" sz="7200" baseline="30000">
                <a:solidFill>
                  <a:srgbClr val="FFFF00"/>
                </a:solidFill>
              </a:rPr>
              <a:t>2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501650" y="1476375"/>
          <a:ext cx="787400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name="Document" r:id="rId4" imgW="4247640" imgH="2367000" progId="Word.Document.8">
                  <p:embed/>
                </p:oleObj>
              </mc:Choice>
              <mc:Fallback>
                <p:oleObj name="Document" r:id="rId4" imgW="4247640" imgH="2367000" progId="Word.Document.8">
                  <p:embed/>
                  <p:pic>
                    <p:nvPicPr>
                      <p:cNvPr id="0" name="Picture 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548"/>
                      <a:stretch>
                        <a:fillRect/>
                      </a:stretch>
                    </p:blipFill>
                    <p:spPr bwMode="auto">
                      <a:xfrm>
                        <a:off x="501650" y="1476375"/>
                        <a:ext cx="7874000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6205" name="Group 13"/>
          <p:cNvGrpSpPr>
            <a:grpSpLocks/>
          </p:cNvGrpSpPr>
          <p:nvPr/>
        </p:nvGrpSpPr>
        <p:grpSpPr bwMode="auto">
          <a:xfrm>
            <a:off x="1008063" y="1484313"/>
            <a:ext cx="7358062" cy="820737"/>
            <a:chOff x="574" y="1650"/>
            <a:chExt cx="4635" cy="517"/>
          </a:xfrm>
        </p:grpSpPr>
        <p:grpSp>
          <p:nvGrpSpPr>
            <p:cNvPr id="136200" name="Group 8"/>
            <p:cNvGrpSpPr>
              <a:grpSpLocks/>
            </p:cNvGrpSpPr>
            <p:nvPr/>
          </p:nvGrpSpPr>
          <p:grpSpPr bwMode="auto">
            <a:xfrm>
              <a:off x="574" y="1650"/>
              <a:ext cx="4635" cy="498"/>
              <a:chOff x="574" y="1650"/>
              <a:chExt cx="4635" cy="498"/>
            </a:xfrm>
          </p:grpSpPr>
          <p:sp>
            <p:nvSpPr>
              <p:cNvPr id="136201" name="Rectangle 9"/>
              <p:cNvSpPr>
                <a:spLocks noChangeArrowheads="1"/>
              </p:cNvSpPr>
              <p:nvPr/>
            </p:nvSpPr>
            <p:spPr bwMode="auto">
              <a:xfrm>
                <a:off x="578" y="1650"/>
                <a:ext cx="257" cy="256"/>
              </a:xfrm>
              <a:prstGeom prst="rect">
                <a:avLst/>
              </a:prstGeom>
              <a:noFill/>
              <a:ln w="762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2" name="Rectangle 10"/>
              <p:cNvSpPr>
                <a:spLocks noChangeArrowheads="1"/>
              </p:cNvSpPr>
              <p:nvPr/>
            </p:nvSpPr>
            <p:spPr bwMode="auto">
              <a:xfrm>
                <a:off x="4952" y="1662"/>
                <a:ext cx="257" cy="256"/>
              </a:xfrm>
              <a:prstGeom prst="rect">
                <a:avLst/>
              </a:prstGeom>
              <a:noFill/>
              <a:ln w="762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3" name="Rectangle 11"/>
              <p:cNvSpPr>
                <a:spLocks noChangeArrowheads="1"/>
              </p:cNvSpPr>
              <p:nvPr/>
            </p:nvSpPr>
            <p:spPr bwMode="auto">
              <a:xfrm>
                <a:off x="574" y="1892"/>
                <a:ext cx="257" cy="256"/>
              </a:xfrm>
              <a:prstGeom prst="rect">
                <a:avLst/>
              </a:prstGeom>
              <a:noFill/>
              <a:ln w="762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204" name="Rectangle 12"/>
            <p:cNvSpPr>
              <a:spLocks noChangeArrowheads="1"/>
            </p:cNvSpPr>
            <p:nvPr/>
          </p:nvSpPr>
          <p:spPr bwMode="auto">
            <a:xfrm>
              <a:off x="832" y="1911"/>
              <a:ext cx="257" cy="256"/>
            </a:xfrm>
            <a:prstGeom prst="rect">
              <a:avLst/>
            </a:prstGeom>
            <a:noFill/>
            <a:ln w="762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206" name="Line 14"/>
          <p:cNvSpPr>
            <a:spLocks noChangeAspect="1" noChangeShapeType="1"/>
          </p:cNvSpPr>
          <p:nvPr/>
        </p:nvSpPr>
        <p:spPr bwMode="auto">
          <a:xfrm flipV="1">
            <a:off x="7245350" y="4208463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Line 15"/>
          <p:cNvSpPr>
            <a:spLocks noChangeAspect="1" noChangeShapeType="1"/>
          </p:cNvSpPr>
          <p:nvPr/>
        </p:nvSpPr>
        <p:spPr bwMode="auto">
          <a:xfrm>
            <a:off x="7623175" y="4233863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8" name="Line 16"/>
          <p:cNvSpPr>
            <a:spLocks noChangeAspect="1" noChangeShapeType="1"/>
          </p:cNvSpPr>
          <p:nvPr/>
        </p:nvSpPr>
        <p:spPr bwMode="auto">
          <a:xfrm flipV="1">
            <a:off x="5546725" y="4208463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Line 17"/>
          <p:cNvSpPr>
            <a:spLocks noChangeAspect="1" noChangeShapeType="1"/>
          </p:cNvSpPr>
          <p:nvPr/>
        </p:nvSpPr>
        <p:spPr bwMode="auto">
          <a:xfrm>
            <a:off x="5924550" y="4233863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210" name="Group 18"/>
          <p:cNvGrpSpPr>
            <a:grpSpLocks/>
          </p:cNvGrpSpPr>
          <p:nvPr/>
        </p:nvGrpSpPr>
        <p:grpSpPr bwMode="auto">
          <a:xfrm>
            <a:off x="5140325" y="4065588"/>
            <a:ext cx="1200150" cy="1954212"/>
            <a:chOff x="1126" y="1734"/>
            <a:chExt cx="756" cy="1231"/>
          </a:xfrm>
        </p:grpSpPr>
        <p:sp>
          <p:nvSpPr>
            <p:cNvPr id="136211" name="Rectangle 19"/>
            <p:cNvSpPr>
              <a:spLocks noChangeArrowheads="1"/>
            </p:cNvSpPr>
            <p:nvPr/>
          </p:nvSpPr>
          <p:spPr bwMode="auto">
            <a:xfrm>
              <a:off x="1273" y="2408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99FF33"/>
                  </a:solidFill>
                </a:rPr>
                <a:t>1s</a:t>
              </a:r>
            </a:p>
          </p:txBody>
        </p:sp>
        <p:sp>
          <p:nvSpPr>
            <p:cNvPr id="136212" name="Rectangle 20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213" name="Group 21"/>
          <p:cNvGrpSpPr>
            <a:grpSpLocks/>
          </p:cNvGrpSpPr>
          <p:nvPr/>
        </p:nvGrpSpPr>
        <p:grpSpPr bwMode="auto">
          <a:xfrm>
            <a:off x="6832600" y="4062413"/>
            <a:ext cx="1200150" cy="1955800"/>
            <a:chOff x="2192" y="1732"/>
            <a:chExt cx="756" cy="1232"/>
          </a:xfrm>
        </p:grpSpPr>
        <p:sp>
          <p:nvSpPr>
            <p:cNvPr id="136214" name="Rectangle 22"/>
            <p:cNvSpPr>
              <a:spLocks noChangeArrowheads="1"/>
            </p:cNvSpPr>
            <p:nvPr/>
          </p:nvSpPr>
          <p:spPr bwMode="auto">
            <a:xfrm>
              <a:off x="2347" y="2407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FFFF00"/>
                  </a:solidFill>
                </a:rPr>
                <a:t>2s</a:t>
              </a:r>
            </a:p>
          </p:txBody>
        </p:sp>
        <p:sp>
          <p:nvSpPr>
            <p:cNvPr id="136215" name="Rectangle 23"/>
            <p:cNvSpPr>
              <a:spLocks noChangeArrowheads="1"/>
            </p:cNvSpPr>
            <p:nvPr/>
          </p:nvSpPr>
          <p:spPr bwMode="auto">
            <a:xfrm>
              <a:off x="2192" y="1732"/>
              <a:ext cx="756" cy="707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utoUpdateAnimBg="0"/>
      <p:bldP spid="136206" grpId="0" animBg="1"/>
      <p:bldP spid="136207" grpId="0" animBg="1"/>
      <p:bldP spid="136208" grpId="0" animBg="1"/>
      <p:bldP spid="1362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465138" y="4883150"/>
            <a:ext cx="17033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1s</a:t>
            </a:r>
            <a:r>
              <a:rPr lang="en-US" sz="7200" baseline="30000">
                <a:solidFill>
                  <a:srgbClr val="FFFF00"/>
                </a:solidFill>
              </a:rPr>
              <a:t>2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graphicFrame>
        <p:nvGraphicFramePr>
          <p:cNvPr id="115725" name="Object 13"/>
          <p:cNvGraphicFramePr>
            <a:graphicFrameLocks noChangeAspect="1"/>
          </p:cNvGraphicFramePr>
          <p:nvPr/>
        </p:nvGraphicFramePr>
        <p:xfrm>
          <a:off x="696913" y="1487488"/>
          <a:ext cx="787400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6" name="Document" r:id="rId4" imgW="4247640" imgH="2367000" progId="Word.Document.8">
                  <p:embed/>
                </p:oleObj>
              </mc:Choice>
              <mc:Fallback>
                <p:oleObj name="Document" r:id="rId4" imgW="4247640" imgH="2367000" progId="Word.Document.8">
                  <p:embed/>
                  <p:pic>
                    <p:nvPicPr>
                      <p:cNvPr id="0" name="Picture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548"/>
                      <a:stretch>
                        <a:fillRect/>
                      </a:stretch>
                    </p:blipFill>
                    <p:spPr bwMode="auto">
                      <a:xfrm>
                        <a:off x="696913" y="1487488"/>
                        <a:ext cx="7874000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6923088" y="2300288"/>
            <a:ext cx="411162" cy="400050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</a:t>
            </a:r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16200" y="1673225"/>
            <a:ext cx="3484563" cy="858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5400"/>
              <a:t>Phophorus</a:t>
            </a:r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2114550" y="4843463"/>
            <a:ext cx="17033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2s</a:t>
            </a:r>
            <a:r>
              <a:rPr lang="en-US" sz="7200" baseline="30000">
                <a:solidFill>
                  <a:srgbClr val="FFFF00"/>
                </a:solidFill>
              </a:rPr>
              <a:t>2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3668713" y="4840288"/>
            <a:ext cx="170338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66FF"/>
                </a:solidFill>
              </a:rPr>
              <a:t>2p</a:t>
            </a:r>
            <a:r>
              <a:rPr lang="en-US" sz="7200" baseline="30000">
                <a:solidFill>
                  <a:srgbClr val="FF66FF"/>
                </a:solidFill>
              </a:rPr>
              <a:t>6</a:t>
            </a:r>
            <a:endParaRPr lang="en-US" sz="4400" baseline="30000">
              <a:solidFill>
                <a:srgbClr val="FF66FF"/>
              </a:solidFill>
            </a:endParaRP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5207000" y="4914900"/>
            <a:ext cx="17033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FF00"/>
                </a:solidFill>
              </a:rPr>
              <a:t>3s</a:t>
            </a:r>
            <a:r>
              <a:rPr lang="en-US" sz="7200" baseline="30000">
                <a:solidFill>
                  <a:srgbClr val="FFFF00"/>
                </a:solidFill>
              </a:rPr>
              <a:t>2</a:t>
            </a:r>
            <a:endParaRPr lang="en-US" sz="4400" baseline="30000">
              <a:solidFill>
                <a:srgbClr val="FFFF00"/>
              </a:solidFill>
            </a:endParaRPr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6759575" y="4913313"/>
            <a:ext cx="170338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7200">
                <a:solidFill>
                  <a:srgbClr val="FF66FF"/>
                </a:solidFill>
              </a:rPr>
              <a:t>3p</a:t>
            </a:r>
            <a:r>
              <a:rPr lang="en-US" sz="7200" baseline="30000">
                <a:solidFill>
                  <a:srgbClr val="FF66FF"/>
                </a:solidFill>
              </a:rPr>
              <a:t>3</a:t>
            </a:r>
            <a:endParaRPr lang="en-US" sz="4400" baseline="30000">
              <a:solidFill>
                <a:srgbClr val="FF66FF"/>
              </a:solidFill>
            </a:endParaRPr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1231900" y="1497013"/>
            <a:ext cx="363538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8197850" y="1511300"/>
            <a:ext cx="363538" cy="3635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1244600" y="1909763"/>
            <a:ext cx="363538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1657350" y="1935163"/>
            <a:ext cx="363538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6154738" y="1935163"/>
            <a:ext cx="363537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8" name="Line 26"/>
          <p:cNvSpPr>
            <a:spLocks noChangeShapeType="1"/>
          </p:cNvSpPr>
          <p:nvPr/>
        </p:nvSpPr>
        <p:spPr bwMode="auto">
          <a:xfrm>
            <a:off x="6554788" y="1933575"/>
            <a:ext cx="363537" cy="3635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39" name="Line 27"/>
          <p:cNvSpPr>
            <a:spLocks noChangeShapeType="1"/>
          </p:cNvSpPr>
          <p:nvPr/>
        </p:nvSpPr>
        <p:spPr bwMode="auto">
          <a:xfrm>
            <a:off x="6956425" y="1935163"/>
            <a:ext cx="363538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>
            <a:off x="7381875" y="1946275"/>
            <a:ext cx="363538" cy="3635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1" name="Line 29"/>
          <p:cNvSpPr>
            <a:spLocks noChangeShapeType="1"/>
          </p:cNvSpPr>
          <p:nvPr/>
        </p:nvSpPr>
        <p:spPr bwMode="auto">
          <a:xfrm>
            <a:off x="7820025" y="1946275"/>
            <a:ext cx="363538" cy="3635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>
            <a:off x="8208963" y="1922463"/>
            <a:ext cx="363537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>
            <a:off x="1217613" y="2322513"/>
            <a:ext cx="363537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>
            <a:off x="1658938" y="2347913"/>
            <a:ext cx="363537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>
            <a:off x="6154738" y="2333625"/>
            <a:ext cx="363537" cy="3635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>
            <a:off x="6503988" y="2308225"/>
            <a:ext cx="363537" cy="363538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6958013" y="2360613"/>
            <a:ext cx="363537" cy="36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5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5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5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 autoUpdateAnimBg="0"/>
      <p:bldP spid="115729" grpId="0" autoUpdateAnimBg="0"/>
      <p:bldP spid="115730" grpId="0" autoUpdateAnimBg="0"/>
      <p:bldP spid="115731" grpId="0" autoUpdateAnimBg="0"/>
      <p:bldP spid="115732" grpId="0" autoUpdateAnimBg="0"/>
      <p:bldP spid="115733" grpId="0" animBg="1"/>
      <p:bldP spid="115734" grpId="0" animBg="1"/>
      <p:bldP spid="115735" grpId="0" animBg="1"/>
      <p:bldP spid="115736" grpId="0" animBg="1"/>
      <p:bldP spid="115737" grpId="0" animBg="1"/>
      <p:bldP spid="115738" grpId="0" animBg="1"/>
      <p:bldP spid="115739" grpId="0" animBg="1"/>
      <p:bldP spid="115740" grpId="0" animBg="1"/>
      <p:bldP spid="115741" grpId="0" animBg="1"/>
      <p:bldP spid="115742" grpId="0" animBg="1"/>
      <p:bldP spid="115743" grpId="0" animBg="1"/>
      <p:bldP spid="115744" grpId="0" animBg="1"/>
      <p:bldP spid="115745" grpId="0" animBg="1"/>
      <p:bldP spid="115746" grpId="0" animBg="1"/>
      <p:bldP spid="1157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14325" y="4826000"/>
            <a:ext cx="16684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/>
              <a:t>   O</a:t>
            </a:r>
            <a:endParaRPr lang="en-US"/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    8e</a:t>
            </a:r>
            <a:r>
              <a:rPr lang="en-US" baseline="30000"/>
              <a:t>-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3881438"/>
            <a:ext cx="8178800" cy="949325"/>
          </a:xfrm>
        </p:spPr>
        <p:txBody>
          <a:bodyPr/>
          <a:lstStyle/>
          <a:p>
            <a:r>
              <a:rPr lang="en-US" b="1"/>
              <a:t>Orbital Diagram</a:t>
            </a:r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39763" y="306388"/>
            <a:ext cx="81788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buFontTx/>
              <a:buChar char="•"/>
            </a:pPr>
            <a:r>
              <a:rPr lang="en-US" b="1">
                <a:latin typeface="Franklin Gothic Medium Cond" pitchFamily="34" charset="0"/>
              </a:rPr>
              <a:t>Electron Configuration</a:t>
            </a:r>
            <a:endParaRPr lang="en-US">
              <a:latin typeface="Franklin Gothic Medium Cond" pitchFamily="34" charset="0"/>
            </a:endParaRPr>
          </a:p>
        </p:txBody>
      </p:sp>
      <p:sp>
        <p:nvSpPr>
          <p:cNvPr id="98309" name="Line 5"/>
          <p:cNvSpPr>
            <a:spLocks noChangeAspect="1" noChangeShapeType="1"/>
          </p:cNvSpPr>
          <p:nvPr/>
        </p:nvSpPr>
        <p:spPr bwMode="auto">
          <a:xfrm flipV="1">
            <a:off x="5773738" y="4894263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Line 6"/>
          <p:cNvSpPr>
            <a:spLocks noChangeAspect="1" noChangeShapeType="1"/>
          </p:cNvSpPr>
          <p:nvPr/>
        </p:nvSpPr>
        <p:spPr bwMode="auto">
          <a:xfrm>
            <a:off x="6161088" y="4918075"/>
            <a:ext cx="0" cy="823913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Line 7"/>
          <p:cNvSpPr>
            <a:spLocks noChangeAspect="1" noChangeShapeType="1"/>
          </p:cNvSpPr>
          <p:nvPr/>
        </p:nvSpPr>
        <p:spPr bwMode="auto">
          <a:xfrm flipV="1">
            <a:off x="6970713" y="4894263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Line 8"/>
          <p:cNvSpPr>
            <a:spLocks noChangeAspect="1" noChangeShapeType="1"/>
          </p:cNvSpPr>
          <p:nvPr/>
        </p:nvSpPr>
        <p:spPr bwMode="auto">
          <a:xfrm flipV="1">
            <a:off x="4037013" y="4887913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9"/>
          <p:cNvSpPr>
            <a:spLocks noChangeAspect="1" noChangeShapeType="1"/>
          </p:cNvSpPr>
          <p:nvPr/>
        </p:nvSpPr>
        <p:spPr bwMode="auto">
          <a:xfrm>
            <a:off x="4414838" y="4913313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Aspect="1" noChangeShapeType="1"/>
          </p:cNvSpPr>
          <p:nvPr/>
        </p:nvSpPr>
        <p:spPr bwMode="auto">
          <a:xfrm flipV="1">
            <a:off x="2338388" y="4887913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1"/>
          <p:cNvSpPr>
            <a:spLocks noChangeAspect="1" noChangeShapeType="1"/>
          </p:cNvSpPr>
          <p:nvPr/>
        </p:nvSpPr>
        <p:spPr bwMode="auto">
          <a:xfrm>
            <a:off x="2716213" y="4913313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608013" y="1574800"/>
            <a:ext cx="3967162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6000" b="1">
                <a:solidFill>
                  <a:srgbClr val="99FF33"/>
                </a:solidFill>
              </a:rPr>
              <a:t>1s</a:t>
            </a:r>
            <a:r>
              <a:rPr lang="en-US" sz="6000" b="1" baseline="30000">
                <a:solidFill>
                  <a:srgbClr val="99FF33"/>
                </a:solidFill>
              </a:rPr>
              <a:t>2 </a:t>
            </a:r>
            <a:r>
              <a:rPr lang="en-US" sz="6000" b="1">
                <a:solidFill>
                  <a:srgbClr val="FFFF00"/>
                </a:solidFill>
              </a:rPr>
              <a:t>2s</a:t>
            </a:r>
            <a:r>
              <a:rPr lang="en-US" sz="6000" b="1" baseline="30000">
                <a:solidFill>
                  <a:srgbClr val="FFFF00"/>
                </a:solidFill>
              </a:rPr>
              <a:t>2</a:t>
            </a:r>
            <a:r>
              <a:rPr lang="en-US" sz="6000" b="1" baseline="30000">
                <a:solidFill>
                  <a:srgbClr val="FF9900"/>
                </a:solidFill>
              </a:rPr>
              <a:t> </a:t>
            </a:r>
            <a:r>
              <a:rPr lang="en-US" sz="6000" b="1">
                <a:solidFill>
                  <a:srgbClr val="FF66FF"/>
                </a:solidFill>
              </a:rPr>
              <a:t>2p</a:t>
            </a:r>
            <a:r>
              <a:rPr lang="en-US" sz="6000" b="1" baseline="30000">
                <a:solidFill>
                  <a:srgbClr val="FF66FF"/>
                </a:solidFill>
              </a:rPr>
              <a:t>4</a:t>
            </a:r>
            <a:endParaRPr lang="en-US" b="1"/>
          </a:p>
        </p:txBody>
      </p:sp>
      <p:sp>
        <p:nvSpPr>
          <p:cNvPr id="98317" name="Line 13"/>
          <p:cNvSpPr>
            <a:spLocks noChangeAspect="1" noChangeShapeType="1"/>
          </p:cNvSpPr>
          <p:nvPr/>
        </p:nvSpPr>
        <p:spPr bwMode="auto">
          <a:xfrm flipV="1">
            <a:off x="8161338" y="4913313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2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</a:t>
            </a:r>
          </a:p>
        </p:txBody>
      </p:sp>
      <p:grpSp>
        <p:nvGrpSpPr>
          <p:cNvPr id="98345" name="Group 41"/>
          <p:cNvGrpSpPr>
            <a:grpSpLocks/>
          </p:cNvGrpSpPr>
          <p:nvPr/>
        </p:nvGrpSpPr>
        <p:grpSpPr bwMode="auto">
          <a:xfrm>
            <a:off x="1931988" y="4745038"/>
            <a:ext cx="1200150" cy="1954212"/>
            <a:chOff x="1126" y="1734"/>
            <a:chExt cx="756" cy="1231"/>
          </a:xfrm>
        </p:grpSpPr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1273" y="2408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99FF33"/>
                  </a:solidFill>
                </a:rPr>
                <a:t>1s</a:t>
              </a:r>
            </a:p>
          </p:txBody>
        </p:sp>
        <p:sp>
          <p:nvSpPr>
            <p:cNvPr id="98333" name="Rectangle 29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346" name="Group 42"/>
          <p:cNvGrpSpPr>
            <a:grpSpLocks/>
          </p:cNvGrpSpPr>
          <p:nvPr/>
        </p:nvGrpSpPr>
        <p:grpSpPr bwMode="auto">
          <a:xfrm>
            <a:off x="3624263" y="4741863"/>
            <a:ext cx="1200150" cy="1955800"/>
            <a:chOff x="2192" y="1732"/>
            <a:chExt cx="756" cy="1232"/>
          </a:xfrm>
        </p:grpSpPr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2347" y="2407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FFFF00"/>
                  </a:solidFill>
                </a:rPr>
                <a:t>2s</a:t>
              </a:r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2192" y="1732"/>
              <a:ext cx="756" cy="707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8347" name="Group 43"/>
          <p:cNvGrpSpPr>
            <a:grpSpLocks/>
          </p:cNvGrpSpPr>
          <p:nvPr/>
        </p:nvGrpSpPr>
        <p:grpSpPr bwMode="auto">
          <a:xfrm>
            <a:off x="5372100" y="4756150"/>
            <a:ext cx="3589338" cy="1941513"/>
            <a:chOff x="3293" y="1741"/>
            <a:chExt cx="2261" cy="1223"/>
          </a:xfrm>
        </p:grpSpPr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4187" y="2407"/>
              <a:ext cx="472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FF66FF"/>
                  </a:solidFill>
                </a:rPr>
                <a:t>2p</a:t>
              </a:r>
            </a:p>
          </p:txBody>
        </p:sp>
        <p:grpSp>
          <p:nvGrpSpPr>
            <p:cNvPr id="98341" name="Group 37"/>
            <p:cNvGrpSpPr>
              <a:grpSpLocks/>
            </p:cNvGrpSpPr>
            <p:nvPr/>
          </p:nvGrpSpPr>
          <p:grpSpPr bwMode="auto">
            <a:xfrm>
              <a:off x="3293" y="1741"/>
              <a:ext cx="2261" cy="707"/>
              <a:chOff x="247" y="3043"/>
              <a:chExt cx="2261" cy="707"/>
            </a:xfrm>
          </p:grpSpPr>
          <p:sp>
            <p:nvSpPr>
              <p:cNvPr id="98342" name="Rectangle 38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4" name="Rectangle 40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8348" name="Text Box 44"/>
          <p:cNvSpPr txBox="1">
            <a:spLocks noChangeArrowheads="1"/>
          </p:cNvSpPr>
          <p:nvPr/>
        </p:nvSpPr>
        <p:spPr bwMode="auto">
          <a:xfrm>
            <a:off x="6659563" y="1844675"/>
            <a:ext cx="2290762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6600" b="1"/>
              <a:t>   O</a:t>
            </a:r>
            <a:endParaRPr lang="en-US" sz="4800" b="1"/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 b="1"/>
              <a:t>   8e</a:t>
            </a:r>
            <a:r>
              <a:rPr lang="en-US" sz="4800" b="1" baseline="30000"/>
              <a:t>-</a:t>
            </a:r>
            <a:endParaRPr lang="en-US" sz="4800" b="1">
              <a:solidFill>
                <a:schemeClr val="accent2"/>
              </a:solidFill>
            </a:endParaRPr>
          </a:p>
        </p:txBody>
      </p:sp>
      <p:sp>
        <p:nvSpPr>
          <p:cNvPr id="98349" name="Line 45"/>
          <p:cNvSpPr>
            <a:spLocks noChangeShapeType="1"/>
          </p:cNvSpPr>
          <p:nvPr/>
        </p:nvSpPr>
        <p:spPr bwMode="auto">
          <a:xfrm>
            <a:off x="4791075" y="2352675"/>
            <a:ext cx="2328863" cy="127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build="p" autoUpdateAnimBg="0"/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7" grpId="0" animBg="1"/>
      <p:bldP spid="983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5268913" y="6127750"/>
            <a:ext cx="3063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400" i="1">
                <a:latin typeface="Times New Roman" pitchFamily="18" charset="0"/>
              </a:rPr>
              <a:t>© 1998 by Harcourt Brace &amp; Company </a:t>
            </a: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0" y="1166813"/>
          <a:ext cx="9144000" cy="548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4" name="Photo Editor Photo" r:id="rId3" imgW="5342857" imgH="2905531" progId="MSPhotoEd.3">
                  <p:embed/>
                </p:oleObj>
              </mc:Choice>
              <mc:Fallback>
                <p:oleObj name="Photo Editor Photo" r:id="rId3" imgW="5342857" imgH="2905531" progId="MSPhotoEd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6813"/>
                        <a:ext cx="9144000" cy="548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60363" y="268288"/>
            <a:ext cx="5095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600" b="1" i="1">
                <a:latin typeface="Times New Roman" pitchFamily="18" charset="0"/>
              </a:rPr>
              <a:t>s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7224713" y="735013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600" b="1" i="1">
                <a:solidFill>
                  <a:srgbClr val="FFCC99"/>
                </a:solidFill>
                <a:latin typeface="Times New Roman" pitchFamily="18" charset="0"/>
              </a:rPr>
              <a:t>p</a:t>
            </a:r>
            <a:endParaRPr lang="en-US" sz="6600" b="1" i="1">
              <a:latin typeface="Times New Roman" pitchFamily="18" charset="0"/>
            </a:endParaRP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690813" y="1963738"/>
            <a:ext cx="2322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 i="1">
                <a:solidFill>
                  <a:srgbClr val="CAE6AE"/>
                </a:solidFill>
                <a:latin typeface="Times New Roman" pitchFamily="18" charset="0"/>
              </a:rPr>
              <a:t>d (n-1)</a:t>
            </a:r>
            <a:endParaRPr lang="en-US" sz="6000" b="1" i="1">
              <a:latin typeface="Times New Roman" pitchFamily="18" charset="0"/>
            </a:endParaRP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0" y="5491163"/>
            <a:ext cx="199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5400" b="1" i="1">
                <a:solidFill>
                  <a:srgbClr val="BFEAFF"/>
                </a:solidFill>
                <a:latin typeface="Times New Roman" pitchFamily="18" charset="0"/>
              </a:rPr>
              <a:t>f (n-2)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utoUpdateAnimBg="0"/>
      <p:bldP spid="138245" grpId="0" autoUpdateAnimBg="0"/>
      <p:bldP spid="138246" grpId="0" autoUpdateAnimBg="0"/>
      <p:bldP spid="13824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Core vs. Valence Electrons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8" y="1452563"/>
            <a:ext cx="4013200" cy="3995737"/>
          </a:xfrm>
          <a:ln w="76200">
            <a:solidFill>
              <a:schemeClr val="tx2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u="sng"/>
              <a:t>Core electrons:</a:t>
            </a:r>
            <a:endParaRPr lang="en-US" sz="4800" u="sng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5400">
                <a:sym typeface="Wingdings" pitchFamily="2" charset="2"/>
              </a:rPr>
              <a:t>electrons found on the </a:t>
            </a:r>
            <a:r>
              <a:rPr lang="en-US" sz="5400">
                <a:solidFill>
                  <a:schemeClr val="accent1"/>
                </a:solidFill>
                <a:sym typeface="Wingdings" pitchFamily="2" charset="2"/>
              </a:rPr>
              <a:t>inner energy levels</a:t>
            </a:r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98988" y="1452563"/>
            <a:ext cx="4367212" cy="3981450"/>
          </a:xfrm>
          <a:ln w="76200">
            <a:solidFill>
              <a:schemeClr val="tx2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u="sng"/>
              <a:t>Valence Electrons: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5400"/>
              <a:t>electrons found on the </a:t>
            </a:r>
            <a:r>
              <a:rPr lang="en-US" sz="5400">
                <a:solidFill>
                  <a:srgbClr val="FF0000"/>
                </a:solidFill>
              </a:rPr>
              <a:t>outer-most energy level</a:t>
            </a: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635000" y="5545138"/>
            <a:ext cx="1703388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6000">
                <a:solidFill>
                  <a:schemeClr val="accent2"/>
                </a:solidFill>
              </a:rPr>
              <a:t>1s</a:t>
            </a:r>
            <a:r>
              <a:rPr lang="en-US" sz="6000" baseline="30000">
                <a:solidFill>
                  <a:schemeClr val="accent2"/>
                </a:solidFill>
              </a:rPr>
              <a:t>2</a:t>
            </a:r>
            <a:endParaRPr lang="en-US" sz="3600" baseline="30000">
              <a:solidFill>
                <a:schemeClr val="accent2"/>
              </a:solidFill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2284413" y="5505450"/>
            <a:ext cx="1703387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6000">
                <a:solidFill>
                  <a:schemeClr val="accent2"/>
                </a:solidFill>
              </a:rPr>
              <a:t>2s</a:t>
            </a:r>
            <a:r>
              <a:rPr lang="en-US" sz="6000" baseline="30000">
                <a:solidFill>
                  <a:schemeClr val="accent2"/>
                </a:solidFill>
              </a:rPr>
              <a:t>2</a:t>
            </a:r>
            <a:endParaRPr lang="en-US" sz="3600" baseline="30000">
              <a:solidFill>
                <a:schemeClr val="accent2"/>
              </a:solidFill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3838575" y="5502275"/>
            <a:ext cx="1703388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6000">
                <a:solidFill>
                  <a:schemeClr val="accent2"/>
                </a:solidFill>
              </a:rPr>
              <a:t>2p</a:t>
            </a:r>
            <a:r>
              <a:rPr lang="en-US" sz="6000" baseline="30000">
                <a:solidFill>
                  <a:schemeClr val="accent2"/>
                </a:solidFill>
              </a:rPr>
              <a:t>6</a:t>
            </a:r>
            <a:endParaRPr lang="en-US" sz="3600" baseline="30000">
              <a:solidFill>
                <a:schemeClr val="accent2"/>
              </a:solidFill>
            </a:endParaRP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5376863" y="5576888"/>
            <a:ext cx="1703387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6000">
                <a:solidFill>
                  <a:srgbClr val="FF0000"/>
                </a:solidFill>
              </a:rPr>
              <a:t>3s</a:t>
            </a:r>
            <a:r>
              <a:rPr lang="en-US" sz="6000" baseline="30000">
                <a:solidFill>
                  <a:srgbClr val="FF0000"/>
                </a:solidFill>
              </a:rPr>
              <a:t>2</a:t>
            </a:r>
            <a:endParaRPr lang="en-US" sz="3600" baseline="30000">
              <a:solidFill>
                <a:srgbClr val="FF0000"/>
              </a:solidFill>
            </a:endParaRPr>
          </a:p>
        </p:txBody>
      </p:sp>
      <p:sp>
        <p:nvSpPr>
          <p:cNvPr id="139273" name="Rectangle 9"/>
          <p:cNvSpPr>
            <a:spLocks noChangeArrowheads="1"/>
          </p:cNvSpPr>
          <p:nvPr/>
        </p:nvSpPr>
        <p:spPr bwMode="auto">
          <a:xfrm>
            <a:off x="6929438" y="5575300"/>
            <a:ext cx="1703387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6000">
                <a:solidFill>
                  <a:srgbClr val="FF0000"/>
                </a:solidFill>
              </a:rPr>
              <a:t>3p</a:t>
            </a:r>
            <a:r>
              <a:rPr lang="en-US" sz="6000" baseline="30000">
                <a:solidFill>
                  <a:srgbClr val="FF0000"/>
                </a:solidFill>
              </a:rPr>
              <a:t>3</a:t>
            </a:r>
            <a:endParaRPr lang="en-US" sz="3600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  <p:bldP spid="13926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100138" y="2135188"/>
            <a:ext cx="2192337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/>
              <a:t>S  16e</a:t>
            </a:r>
            <a:r>
              <a:rPr lang="en-US" sz="4800" baseline="30000"/>
              <a:t>-</a:t>
            </a:r>
            <a:endParaRPr lang="en-US" sz="4800"/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4735513" y="3116263"/>
            <a:ext cx="4408487" cy="1168400"/>
            <a:chOff x="2983" y="2111"/>
            <a:chExt cx="2777" cy="736"/>
          </a:xfrm>
        </p:grpSpPr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 flipH="1" flipV="1">
              <a:off x="4381" y="2111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2983" y="2443"/>
              <a:ext cx="277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chemeClr val="hlink"/>
                  </a:solidFill>
                  <a:latin typeface="Comic Sans MS" pitchFamily="66" charset="0"/>
                </a:rPr>
                <a:t>Valence Electrons</a:t>
              </a:r>
              <a:endParaRPr lang="en-US" sz="36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9336" name="Group 8"/>
          <p:cNvGrpSpPr>
            <a:grpSpLocks/>
          </p:cNvGrpSpPr>
          <p:nvPr/>
        </p:nvGrpSpPr>
        <p:grpSpPr bwMode="auto">
          <a:xfrm>
            <a:off x="720725" y="3078163"/>
            <a:ext cx="3748088" cy="1206500"/>
            <a:chOff x="454" y="2087"/>
            <a:chExt cx="2361" cy="760"/>
          </a:xfrm>
        </p:grpSpPr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454" y="2443"/>
              <a:ext cx="235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rgbClr val="99FF33"/>
                  </a:solidFill>
                  <a:latin typeface="Comic Sans MS" pitchFamily="66" charset="0"/>
                </a:rPr>
                <a:t>Core Electrons</a:t>
              </a:r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 flipV="1">
              <a:off x="2477" y="2087"/>
              <a:ext cx="338" cy="408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949325" y="4733925"/>
            <a:ext cx="271303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/>
              <a:t>Mg	  12e</a:t>
            </a:r>
            <a:r>
              <a:rPr lang="en-US" sz="4800" baseline="30000"/>
              <a:t>-</a:t>
            </a:r>
            <a:r>
              <a:rPr lang="en-US" sz="4800" baseline="30000">
                <a:solidFill>
                  <a:schemeClr val="tx1"/>
                </a:solidFill>
              </a:rPr>
              <a:t>		</a:t>
            </a:r>
            <a:endParaRPr lang="en-US" sz="48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3330575" y="2146300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1s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4308475" y="2144713"/>
            <a:ext cx="105410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5295900" y="2143125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2p</a:t>
            </a:r>
            <a:r>
              <a:rPr lang="en-US" sz="4800" baseline="30000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6311900" y="2146300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3s</a:t>
            </a:r>
            <a:r>
              <a:rPr lang="en-US" sz="4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7302500" y="2146300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3p</a:t>
            </a:r>
            <a:r>
              <a:rPr lang="en-US" sz="4800" baseline="30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Core vs. Valence Electrons</a:t>
            </a: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4184650" y="4854575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1s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5111750" y="4865688"/>
            <a:ext cx="105410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6026150" y="4813300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2p</a:t>
            </a:r>
            <a:r>
              <a:rPr lang="en-US" sz="4800" baseline="30000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6965950" y="4816475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3s</a:t>
            </a:r>
            <a:r>
              <a:rPr lang="en-US" sz="4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3795713" y="4284663"/>
            <a:ext cx="638175" cy="8128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 flipH="1">
            <a:off x="7505700" y="4235450"/>
            <a:ext cx="314325" cy="838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4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9" grpId="0" build="p" autoUpdateAnimBg="0" advAuto="1000"/>
      <p:bldP spid="99340" grpId="0" autoUpdateAnimBg="0"/>
      <p:bldP spid="99341" grpId="0" autoUpdateAnimBg="0"/>
      <p:bldP spid="99342" grpId="0" autoUpdateAnimBg="0"/>
      <p:bldP spid="99343" grpId="0" autoUpdateAnimBg="0"/>
      <p:bldP spid="99344" grpId="0" autoUpdateAnimBg="0"/>
      <p:bldP spid="99348" grpId="0" autoUpdateAnimBg="0"/>
      <p:bldP spid="99349" grpId="0" autoUpdateAnimBg="0"/>
      <p:bldP spid="99350" grpId="0" autoUpdateAnimBg="0"/>
      <p:bldP spid="99351" grpId="0" autoUpdateAnimBg="0"/>
      <p:bldP spid="99352" grpId="0" animBg="1"/>
      <p:bldP spid="993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Grp="1" noChangeArrowheads="1"/>
          </p:cNvSpPr>
          <p:nvPr>
            <p:ph type="title"/>
          </p:nvPr>
        </p:nvSpPr>
        <p:spPr>
          <a:xfrm>
            <a:off x="671513" y="608013"/>
            <a:ext cx="4841875" cy="2212975"/>
          </a:xfrm>
          <a:noFill/>
          <a:ln>
            <a:noFill/>
          </a:ln>
        </p:spPr>
        <p:txBody>
          <a:bodyPr/>
          <a:lstStyle/>
          <a:p>
            <a:pPr algn="l"/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 the following in your P. table:</a:t>
            </a:r>
          </a:p>
        </p:txBody>
      </p:sp>
      <p:graphicFrame>
        <p:nvGraphicFramePr>
          <p:cNvPr id="11878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-158750" y="3135313"/>
          <a:ext cx="9302750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Document" r:id="rId4" imgW="4276080" imgH="1711800" progId="Word.Document.8">
                  <p:embed/>
                </p:oleObj>
              </mc:Choice>
              <mc:Fallback>
                <p:oleObj name="Document" r:id="rId4" imgW="4276080" imgH="1711800" progId="Word.Document.8">
                  <p:embed/>
                  <p:pic>
                    <p:nvPicPr>
                      <p:cNvPr id="0" name="Picture 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406"/>
                      <a:stretch>
                        <a:fillRect/>
                      </a:stretch>
                    </p:blipFill>
                    <p:spPr bwMode="auto">
                      <a:xfrm>
                        <a:off x="-158750" y="3135313"/>
                        <a:ext cx="9302750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097588" y="354013"/>
            <a:ext cx="3595687" cy="2071687"/>
            <a:chOff x="3841" y="223"/>
            <a:chExt cx="2265" cy="1305"/>
          </a:xfrm>
        </p:grpSpPr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3841" y="223"/>
              <a:ext cx="2265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/>
                <a:t>Noble Gases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>
              <a:off x="5560" y="814"/>
              <a:ext cx="0" cy="7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Noble Gas Notation</a:t>
            </a:r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1428750"/>
            <a:ext cx="8948738" cy="418623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b="1"/>
              <a:t>Noble Gas Notation</a:t>
            </a:r>
          </a:p>
          <a:p>
            <a:pPr marL="1011238" lvl="1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Write the noble gas of previous row in brackets </a:t>
            </a:r>
            <a:r>
              <a:rPr lang="en-US">
                <a:solidFill>
                  <a:srgbClr val="FFFF00"/>
                </a:solidFill>
              </a:rPr>
              <a:t>(</a:t>
            </a:r>
            <a:r>
              <a:rPr lang="en-US" b="1">
                <a:solidFill>
                  <a:srgbClr val="FFFF00"/>
                </a:solidFill>
              </a:rPr>
              <a:t>Core e</a:t>
            </a:r>
            <a:r>
              <a:rPr lang="en-US" b="1" baseline="30000">
                <a:solidFill>
                  <a:srgbClr val="FFFF00"/>
                </a:solidFill>
              </a:rPr>
              <a:t>-</a:t>
            </a:r>
            <a:r>
              <a:rPr lang="en-US" b="1">
                <a:solidFill>
                  <a:srgbClr val="FFFF00"/>
                </a:solidFill>
              </a:rPr>
              <a:t>)</a:t>
            </a:r>
          </a:p>
          <a:p>
            <a:pPr marL="1011238" lvl="1" indent="-609600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/>
              <a:t>Fill in the rest of the configuration  </a:t>
            </a:r>
            <a:r>
              <a:rPr lang="en-US">
                <a:solidFill>
                  <a:srgbClr val="009900"/>
                </a:solidFill>
              </a:rPr>
              <a:t>(</a:t>
            </a:r>
            <a:r>
              <a:rPr lang="en-US" b="1">
                <a:solidFill>
                  <a:srgbClr val="009900"/>
                </a:solidFill>
              </a:rPr>
              <a:t>Valence e</a:t>
            </a:r>
            <a:r>
              <a:rPr lang="en-US" b="1" baseline="30000">
                <a:solidFill>
                  <a:srgbClr val="009900"/>
                </a:solidFill>
              </a:rPr>
              <a:t>-</a:t>
            </a:r>
            <a:r>
              <a:rPr lang="en-US">
                <a:solidFill>
                  <a:srgbClr val="009900"/>
                </a:solidFill>
              </a:rPr>
              <a:t>).</a:t>
            </a:r>
          </a:p>
          <a:p>
            <a:pPr marL="1011238" lvl="1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4800" b="1"/>
              <a:t>Ex:  Ca  20 e</a:t>
            </a:r>
            <a:r>
              <a:rPr lang="en-US" sz="4800" b="1" baseline="30000"/>
              <a:t>-			</a:t>
            </a:r>
            <a:r>
              <a:rPr lang="en-US" sz="4800" b="1"/>
              <a:t>Cl  17 e</a:t>
            </a:r>
            <a:r>
              <a:rPr lang="en-US" sz="4800" b="1" baseline="30000"/>
              <a:t>-</a:t>
            </a:r>
          </a:p>
          <a:p>
            <a:pPr marL="1011238" lvl="1" indent="-609600">
              <a:lnSpc>
                <a:spcPct val="90000"/>
              </a:lnSpc>
              <a:buFont typeface="Monotype Sorts" pitchFamily="2" charset="2"/>
              <a:buNone/>
            </a:pPr>
            <a:endParaRPr lang="en-US" baseline="30000"/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1320800" y="5413375"/>
            <a:ext cx="1481138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>
                <a:solidFill>
                  <a:srgbClr val="FFFF00"/>
                </a:solidFill>
              </a:rPr>
              <a:t>[Ar]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2346325" y="5451475"/>
            <a:ext cx="1481138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>
                <a:solidFill>
                  <a:srgbClr val="009900"/>
                </a:solidFill>
              </a:rPr>
              <a:t>4s</a:t>
            </a:r>
            <a:r>
              <a:rPr lang="en-US" sz="4400" b="1" baseline="3000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5045075" y="5392738"/>
            <a:ext cx="1481138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>
                <a:solidFill>
                  <a:srgbClr val="FFFF00"/>
                </a:solidFill>
              </a:rPr>
              <a:t>[Ne]</a:t>
            </a:r>
          </a:p>
        </p:txBody>
      </p: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6142038" y="5413375"/>
            <a:ext cx="2554287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>
                <a:solidFill>
                  <a:srgbClr val="009900"/>
                </a:solidFill>
              </a:rPr>
              <a:t>3s</a:t>
            </a:r>
            <a:r>
              <a:rPr lang="en-US" sz="4400" b="1" baseline="30000">
                <a:solidFill>
                  <a:srgbClr val="009900"/>
                </a:solidFill>
              </a:rPr>
              <a:t>2</a:t>
            </a:r>
            <a:r>
              <a:rPr lang="en-US" sz="4400" b="1">
                <a:solidFill>
                  <a:srgbClr val="009900"/>
                </a:solidFill>
              </a:rPr>
              <a:t>3p</a:t>
            </a:r>
            <a:r>
              <a:rPr lang="en-US" sz="4400" b="1" baseline="30000">
                <a:solidFill>
                  <a:srgbClr val="0099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3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6" grpId="0" build="p" bldLvl="2" autoUpdateAnimBg="0"/>
      <p:bldP spid="103437" grpId="0"/>
      <p:bldP spid="103439" grpId="0"/>
      <p:bldP spid="103440" grpId="0"/>
      <p:bldP spid="1034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5268913" y="6127750"/>
            <a:ext cx="3063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400" i="1">
                <a:latin typeface="Times New Roman" pitchFamily="18" charset="0"/>
              </a:rPr>
              <a:t>© 1998 by Harcourt Brace &amp; Company </a:t>
            </a: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2278063" y="3140075"/>
          <a:ext cx="6561137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Photo Editor Photo" r:id="rId3" imgW="5342857" imgH="2905531" progId="MSPhotoEd.3">
                  <p:embed/>
                </p:oleObj>
              </mc:Choice>
              <mc:Fallback>
                <p:oleObj name="Photo Editor Photo" r:id="rId3" imgW="5342857" imgH="2905531" progId="MSPhotoEd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3140075"/>
                        <a:ext cx="6561137" cy="356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544763" y="2452688"/>
            <a:ext cx="382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latin typeface="Times New Roman" pitchFamily="18" charset="0"/>
              </a:rPr>
              <a:t>s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7597775" y="2892425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solidFill>
                  <a:srgbClr val="FFCC99"/>
                </a:solidFill>
                <a:latin typeface="Times New Roman" pitchFamily="18" charset="0"/>
              </a:rPr>
              <a:t>p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4144963" y="3533775"/>
            <a:ext cx="1611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solidFill>
                  <a:srgbClr val="CAE6AE"/>
                </a:solidFill>
                <a:latin typeface="Times New Roman" pitchFamily="18" charset="0"/>
              </a:rPr>
              <a:t>d (n-1)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1085850" y="5973763"/>
            <a:ext cx="152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>
                <a:solidFill>
                  <a:srgbClr val="BFEAFF"/>
                </a:solidFill>
                <a:latin typeface="Times New Roman" pitchFamily="18" charset="0"/>
              </a:rPr>
              <a:t>f (n-2)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2049463" y="3224213"/>
            <a:ext cx="317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1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2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3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4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5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6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100" b="1" i="1">
                <a:latin typeface="Times New Roman" pitchFamily="18" charset="0"/>
              </a:rPr>
              <a:t>7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3470275" y="5818188"/>
            <a:ext cx="3429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6</a:t>
            </a:r>
          </a:p>
          <a:p>
            <a:pPr>
              <a:lnSpc>
                <a:spcPct val="10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500" b="1" i="1">
                <a:latin typeface="Times New Roman" pitchFamily="18" charset="0"/>
              </a:rPr>
              <a:t>7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Configuration:</a:t>
            </a: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231775" y="1257300"/>
            <a:ext cx="87645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00000"/>
              </a:lnSpc>
              <a:buFontTx/>
              <a:buChar char="•"/>
            </a:pPr>
            <a:r>
              <a:rPr lang="en-US" sz="5400" b="1">
                <a:latin typeface="Franklin Gothic Medium Cond" pitchFamily="34" charset="0"/>
              </a:rPr>
              <a:t>The </a:t>
            </a:r>
            <a:r>
              <a:rPr lang="en-US" sz="5400" b="1" u="sng">
                <a:latin typeface="Franklin Gothic Medium Cond" pitchFamily="34" charset="0"/>
              </a:rPr>
              <a:t>arrangement</a:t>
            </a:r>
            <a:r>
              <a:rPr lang="en-US" sz="5400" b="1">
                <a:latin typeface="Franklin Gothic Medium Cond" pitchFamily="34" charset="0"/>
              </a:rPr>
              <a:t> of </a:t>
            </a:r>
            <a:r>
              <a:rPr lang="en-US" sz="5400" b="1" u="sng">
                <a:latin typeface="Franklin Gothic Medium Cond" pitchFamily="34" charset="0"/>
              </a:rPr>
              <a:t>electrons</a:t>
            </a:r>
            <a:r>
              <a:rPr lang="en-US" sz="5400" b="1">
                <a:latin typeface="Franklin Gothic Medium Cond" pitchFamily="34" charset="0"/>
              </a:rPr>
              <a:t> in an 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  <p:bldP spid="100358" grpId="0" autoUpdateAnimBg="0"/>
      <p:bldP spid="100359" grpId="0" autoUpdateAnimBg="0"/>
      <p:bldP spid="10036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68313" y="4757738"/>
            <a:ext cx="81788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buFontTx/>
              <a:buChar char="•"/>
            </a:pPr>
            <a:r>
              <a:rPr lang="en-US" b="1">
                <a:latin typeface="Franklin Gothic Medium Cond" pitchFamily="34" charset="0"/>
              </a:rPr>
              <a:t>Noble Gas Notation (shorthand)</a:t>
            </a:r>
            <a:endParaRPr lang="en-US">
              <a:latin typeface="Franklin Gothic Medium Cond" pitchFamily="34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100138" y="2135188"/>
            <a:ext cx="2192337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/>
              <a:t>S  16e</a:t>
            </a:r>
            <a:r>
              <a:rPr lang="en-US" sz="4800" baseline="30000"/>
              <a:t>-</a:t>
            </a:r>
            <a:endParaRPr lang="en-US" sz="4800"/>
          </a:p>
        </p:txBody>
      </p:sp>
      <p:grpSp>
        <p:nvGrpSpPr>
          <p:cNvPr id="117764" name="Group 4"/>
          <p:cNvGrpSpPr>
            <a:grpSpLocks/>
          </p:cNvGrpSpPr>
          <p:nvPr/>
        </p:nvGrpSpPr>
        <p:grpSpPr bwMode="auto">
          <a:xfrm>
            <a:off x="4735513" y="3116263"/>
            <a:ext cx="4408487" cy="1168400"/>
            <a:chOff x="2983" y="2111"/>
            <a:chExt cx="2777" cy="736"/>
          </a:xfrm>
        </p:grpSpPr>
        <p:sp>
          <p:nvSpPr>
            <p:cNvPr id="117765" name="Line 5"/>
            <p:cNvSpPr>
              <a:spLocks noChangeShapeType="1"/>
            </p:cNvSpPr>
            <p:nvPr/>
          </p:nvSpPr>
          <p:spPr bwMode="auto">
            <a:xfrm flipH="1" flipV="1">
              <a:off x="4381" y="2111"/>
              <a:ext cx="338" cy="40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66" name="Text Box 6"/>
            <p:cNvSpPr txBox="1">
              <a:spLocks noChangeArrowheads="1"/>
            </p:cNvSpPr>
            <p:nvPr/>
          </p:nvSpPr>
          <p:spPr bwMode="auto">
            <a:xfrm>
              <a:off x="2983" y="2443"/>
              <a:ext cx="277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chemeClr val="hlink"/>
                  </a:solidFill>
                  <a:latin typeface="Comic Sans MS" pitchFamily="66" charset="0"/>
                </a:rPr>
                <a:t>Valence Electrons</a:t>
              </a:r>
              <a:endParaRPr lang="en-US" sz="3600" b="1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7767" name="Group 7"/>
          <p:cNvGrpSpPr>
            <a:grpSpLocks/>
          </p:cNvGrpSpPr>
          <p:nvPr/>
        </p:nvGrpSpPr>
        <p:grpSpPr bwMode="auto">
          <a:xfrm>
            <a:off x="720725" y="3078163"/>
            <a:ext cx="3748088" cy="1206500"/>
            <a:chOff x="454" y="2087"/>
            <a:chExt cx="2361" cy="760"/>
          </a:xfrm>
        </p:grpSpPr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454" y="2443"/>
              <a:ext cx="235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b="1">
                  <a:solidFill>
                    <a:srgbClr val="99FF33"/>
                  </a:solidFill>
                  <a:latin typeface="Comic Sans MS" pitchFamily="66" charset="0"/>
                </a:rPr>
                <a:t>Core Electrons</a:t>
              </a:r>
            </a:p>
          </p:txBody>
        </p:sp>
        <p:sp>
          <p:nvSpPr>
            <p:cNvPr id="117769" name="Line 9"/>
            <p:cNvSpPr>
              <a:spLocks noChangeShapeType="1"/>
            </p:cNvSpPr>
            <p:nvPr/>
          </p:nvSpPr>
          <p:spPr bwMode="auto">
            <a:xfrm flipV="1">
              <a:off x="2477" y="2087"/>
              <a:ext cx="338" cy="408"/>
            </a:xfrm>
            <a:prstGeom prst="line">
              <a:avLst/>
            </a:prstGeom>
            <a:noFill/>
            <a:ln w="76200">
              <a:solidFill>
                <a:srgbClr val="99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1100138" y="5448300"/>
            <a:ext cx="4278312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800"/>
              <a:t>S	16e</a:t>
            </a:r>
            <a:r>
              <a:rPr lang="en-US" sz="4800" baseline="30000"/>
              <a:t>-</a:t>
            </a:r>
            <a:r>
              <a:rPr lang="en-US" sz="4800" baseline="30000">
                <a:solidFill>
                  <a:schemeClr val="tx1"/>
                </a:solidFill>
              </a:rPr>
              <a:t>	</a:t>
            </a:r>
            <a:r>
              <a:rPr lang="en-US" sz="4800">
                <a:solidFill>
                  <a:srgbClr val="99FF33"/>
                </a:solidFill>
              </a:rPr>
              <a:t>[Ne]</a:t>
            </a:r>
            <a:endParaRPr lang="en-US" sz="4800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3330575" y="2146300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1s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4308475" y="2144713"/>
            <a:ext cx="1054100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2s</a:t>
            </a:r>
            <a:r>
              <a:rPr lang="en-US" sz="4800" baseline="30000">
                <a:solidFill>
                  <a:srgbClr val="66FF33"/>
                </a:solidFill>
              </a:rPr>
              <a:t>2</a:t>
            </a:r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5295900" y="2143125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rgbClr val="66FF33"/>
                </a:solidFill>
              </a:rPr>
              <a:t>2p</a:t>
            </a:r>
            <a:r>
              <a:rPr lang="en-US" sz="4800" baseline="30000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6311900" y="2146300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3s</a:t>
            </a:r>
            <a:r>
              <a:rPr lang="en-US" sz="4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7302500" y="2146300"/>
            <a:ext cx="108902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3p</a:t>
            </a:r>
            <a:r>
              <a:rPr lang="en-US" sz="4800" baseline="300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17776" name="Rectangle 1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Noble Gas Notation</a:t>
            </a:r>
          </a:p>
        </p:txBody>
      </p:sp>
      <p:sp>
        <p:nvSpPr>
          <p:cNvPr id="11777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674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Regular Notation (longhand)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5083175" y="5508625"/>
            <a:ext cx="10541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3s</a:t>
            </a:r>
            <a:r>
              <a:rPr lang="en-US" sz="4800" baseline="30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6154738" y="5468938"/>
            <a:ext cx="108902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4800">
                <a:solidFill>
                  <a:schemeClr val="hlink"/>
                </a:solidFill>
              </a:rPr>
              <a:t>3p</a:t>
            </a:r>
            <a:r>
              <a:rPr lang="en-US" sz="4800" baseline="30000">
                <a:solidFill>
                  <a:schemeClr val="hlink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70" grpId="0" autoUpdateAnimBg="0"/>
      <p:bldP spid="117778" grpId="0" autoUpdateAnimBg="0"/>
      <p:bldP spid="11777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5" name="Rectangle 2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Ion Notation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4845050"/>
          </a:xfrm>
        </p:spPr>
        <p:txBody>
          <a:bodyPr/>
          <a:lstStyle/>
          <a:p>
            <a:r>
              <a:rPr lang="en-US" sz="4800" b="1" u="sng"/>
              <a:t>Ion</a:t>
            </a:r>
            <a:r>
              <a:rPr lang="en-US" sz="4800" b="1"/>
              <a:t>- atom with a charge because of a </a:t>
            </a:r>
            <a:r>
              <a:rPr lang="en-US" sz="4800" u="sng"/>
              <a:t>gain or lose </a:t>
            </a:r>
            <a:r>
              <a:rPr lang="en-US" sz="4800" u="sng">
                <a:solidFill>
                  <a:srgbClr val="FF0000"/>
                </a:solidFill>
              </a:rPr>
              <a:t>valence</a:t>
            </a:r>
            <a:r>
              <a:rPr lang="en-US" sz="4800" u="sng"/>
              <a:t> electrons</a:t>
            </a:r>
            <a:r>
              <a:rPr lang="en-US" sz="4800"/>
              <a:t> to become more stable.</a:t>
            </a:r>
          </a:p>
          <a:p>
            <a:r>
              <a:rPr lang="en-US" sz="4800"/>
              <a:t>Noble Gases are already stable</a:t>
            </a:r>
          </a:p>
          <a:p>
            <a:r>
              <a:rPr lang="en-US" sz="4800"/>
              <a:t>Other atoms will try to be like the Noble 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6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4841875" cy="2212975"/>
          </a:xfrm>
          <a:noFill/>
          <a:ln>
            <a:noFill/>
          </a:ln>
        </p:spPr>
        <p:txBody>
          <a:bodyPr/>
          <a:lstStyle/>
          <a:p>
            <a:pPr algn="l"/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Label the following in your P. table:</a:t>
            </a:r>
          </a:p>
        </p:txBody>
      </p:sp>
      <p:graphicFrame>
        <p:nvGraphicFramePr>
          <p:cNvPr id="14131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158750" y="3135313"/>
          <a:ext cx="9302750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16" name="Document" r:id="rId4" imgW="4276080" imgH="1711800" progId="Word.Document.8">
                  <p:embed/>
                </p:oleObj>
              </mc:Choice>
              <mc:Fallback>
                <p:oleObj name="Document" r:id="rId4" imgW="4276080" imgH="1711800" progId="Word.Document.8">
                  <p:embed/>
                  <p:pic>
                    <p:nvPicPr>
                      <p:cNvPr id="0" name="Picture 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406"/>
                      <a:stretch>
                        <a:fillRect/>
                      </a:stretch>
                    </p:blipFill>
                    <p:spPr bwMode="auto">
                      <a:xfrm>
                        <a:off x="-158750" y="3135313"/>
                        <a:ext cx="9302750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6" name="WordArt 4"/>
          <p:cNvSpPr>
            <a:spLocks noChangeArrowheads="1" noChangeShapeType="1" noTextEdit="1"/>
          </p:cNvSpPr>
          <p:nvPr/>
        </p:nvSpPr>
        <p:spPr bwMode="auto">
          <a:xfrm>
            <a:off x="366713" y="2641600"/>
            <a:ext cx="425450" cy="414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1+</a:t>
            </a:r>
          </a:p>
        </p:txBody>
      </p:sp>
      <p:sp>
        <p:nvSpPr>
          <p:cNvPr id="141317" name="WordArt 5"/>
          <p:cNvSpPr>
            <a:spLocks noChangeAspect="1" noChangeArrowheads="1" noChangeShapeType="1" noTextEdit="1"/>
          </p:cNvSpPr>
          <p:nvPr/>
        </p:nvSpPr>
        <p:spPr bwMode="auto">
          <a:xfrm>
            <a:off x="920750" y="2644775"/>
            <a:ext cx="430213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2+</a:t>
            </a:r>
          </a:p>
        </p:txBody>
      </p:sp>
      <p:sp>
        <p:nvSpPr>
          <p:cNvPr id="141318" name="WordArt 6"/>
          <p:cNvSpPr>
            <a:spLocks noChangeAspect="1" noChangeArrowheads="1" noChangeShapeType="1" noTextEdit="1"/>
          </p:cNvSpPr>
          <p:nvPr/>
        </p:nvSpPr>
        <p:spPr bwMode="auto">
          <a:xfrm>
            <a:off x="6219825" y="3086100"/>
            <a:ext cx="398463" cy="417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3+</a:t>
            </a:r>
          </a:p>
        </p:txBody>
      </p:sp>
      <p:sp>
        <p:nvSpPr>
          <p:cNvPr id="141319" name="WordArt 7"/>
          <p:cNvSpPr>
            <a:spLocks noChangeAspect="1" noChangeArrowheads="1" noChangeShapeType="1" noTextEdit="1"/>
          </p:cNvSpPr>
          <p:nvPr/>
        </p:nvSpPr>
        <p:spPr bwMode="auto">
          <a:xfrm>
            <a:off x="6735763" y="3109913"/>
            <a:ext cx="411162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NA</a:t>
            </a:r>
          </a:p>
        </p:txBody>
      </p:sp>
      <p:sp>
        <p:nvSpPr>
          <p:cNvPr id="141320" name="WordArt 8"/>
          <p:cNvSpPr>
            <a:spLocks noChangeAspect="1" noChangeArrowheads="1" noChangeShapeType="1" noTextEdit="1"/>
          </p:cNvSpPr>
          <p:nvPr/>
        </p:nvSpPr>
        <p:spPr bwMode="auto">
          <a:xfrm>
            <a:off x="7231063" y="3117850"/>
            <a:ext cx="36195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3-</a:t>
            </a:r>
          </a:p>
        </p:txBody>
      </p:sp>
      <p:sp>
        <p:nvSpPr>
          <p:cNvPr id="141321" name="WordArt 9"/>
          <p:cNvSpPr>
            <a:spLocks noChangeAspect="1" noChangeArrowheads="1" noChangeShapeType="1" noTextEdit="1"/>
          </p:cNvSpPr>
          <p:nvPr/>
        </p:nvSpPr>
        <p:spPr bwMode="auto">
          <a:xfrm>
            <a:off x="7726363" y="3117850"/>
            <a:ext cx="3254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2-</a:t>
            </a:r>
          </a:p>
        </p:txBody>
      </p:sp>
      <p:sp>
        <p:nvSpPr>
          <p:cNvPr id="141322" name="WordArt 10"/>
          <p:cNvSpPr>
            <a:spLocks noChangeAspect="1" noChangeArrowheads="1" noChangeShapeType="1" noTextEdit="1"/>
          </p:cNvSpPr>
          <p:nvPr/>
        </p:nvSpPr>
        <p:spPr bwMode="auto">
          <a:xfrm>
            <a:off x="8228013" y="3113088"/>
            <a:ext cx="336550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1-</a:t>
            </a:r>
          </a:p>
        </p:txBody>
      </p:sp>
      <p:sp>
        <p:nvSpPr>
          <p:cNvPr id="141323" name="WordArt 11"/>
          <p:cNvSpPr>
            <a:spLocks noChangeAspect="1" noChangeArrowheads="1" noChangeShapeType="1" noTextEdit="1"/>
          </p:cNvSpPr>
          <p:nvPr/>
        </p:nvSpPr>
        <p:spPr bwMode="auto">
          <a:xfrm>
            <a:off x="8597900" y="2644775"/>
            <a:ext cx="261938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grpSp>
        <p:nvGrpSpPr>
          <p:cNvPr id="141324" name="Group 12"/>
          <p:cNvGrpSpPr>
            <a:grpSpLocks/>
          </p:cNvGrpSpPr>
          <p:nvPr/>
        </p:nvGrpSpPr>
        <p:grpSpPr bwMode="auto">
          <a:xfrm>
            <a:off x="6097588" y="354013"/>
            <a:ext cx="3595687" cy="2071687"/>
            <a:chOff x="3841" y="223"/>
            <a:chExt cx="2265" cy="1305"/>
          </a:xfrm>
        </p:grpSpPr>
        <p:sp>
          <p:nvSpPr>
            <p:cNvPr id="141325" name="Text Box 13"/>
            <p:cNvSpPr txBox="1">
              <a:spLocks noChangeArrowheads="1"/>
            </p:cNvSpPr>
            <p:nvPr/>
          </p:nvSpPr>
          <p:spPr bwMode="auto">
            <a:xfrm>
              <a:off x="3841" y="223"/>
              <a:ext cx="2265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/>
                <a:t>Noble Gases</a:t>
              </a:r>
            </a:p>
          </p:txBody>
        </p:sp>
        <p:sp>
          <p:nvSpPr>
            <p:cNvPr id="141326" name="Line 14"/>
            <p:cNvSpPr>
              <a:spLocks noChangeShapeType="1"/>
            </p:cNvSpPr>
            <p:nvPr/>
          </p:nvSpPr>
          <p:spPr bwMode="auto">
            <a:xfrm>
              <a:off x="5560" y="814"/>
              <a:ext cx="0" cy="7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  <p:bldP spid="141317" grpId="0" animBg="1"/>
      <p:bldP spid="141318" grpId="0" animBg="1"/>
      <p:bldP spid="141319" grpId="0" animBg="1"/>
      <p:bldP spid="141320" grpId="0" animBg="1"/>
      <p:bldP spid="141321" grpId="0" animBg="1"/>
      <p:bldP spid="141322" grpId="0" animBg="1"/>
      <p:bldP spid="1413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28613" y="4240213"/>
            <a:ext cx="1633537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6588" lvl="1" indent="-234950">
              <a:buFontTx/>
              <a:buNone/>
            </a:pPr>
            <a:r>
              <a:rPr lang="en-US" sz="6600" b="1">
                <a:solidFill>
                  <a:schemeClr val="accent2"/>
                </a:solidFill>
                <a:latin typeface="Franklin Gothic Medium Cond" pitchFamily="34" charset="0"/>
              </a:rPr>
              <a:t>O</a:t>
            </a:r>
            <a:r>
              <a:rPr lang="en-US" sz="6600" b="1" baseline="30000">
                <a:solidFill>
                  <a:schemeClr val="accent2"/>
                </a:solidFill>
                <a:latin typeface="Franklin Gothic Medium Cond" pitchFamily="34" charset="0"/>
              </a:rPr>
              <a:t>2-  	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Ion Notation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5275" y="850900"/>
            <a:ext cx="8848725" cy="1587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5400" b="1"/>
          </a:p>
          <a:p>
            <a:pPr lvl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6000" b="1"/>
              <a:t>O   8e</a:t>
            </a:r>
            <a:r>
              <a:rPr lang="en-US" sz="6000" b="1" baseline="30000"/>
              <a:t>-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533775" y="1900238"/>
            <a:ext cx="4189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0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sz="5400" b="1"/>
              <a:t>1s</a:t>
            </a:r>
            <a:r>
              <a:rPr lang="en-US" sz="5400" b="1" baseline="30000"/>
              <a:t>2</a:t>
            </a:r>
            <a:r>
              <a:rPr lang="en-US" sz="5400" b="1"/>
              <a:t>2s</a:t>
            </a:r>
            <a:r>
              <a:rPr lang="en-US" sz="5400" b="1" baseline="30000"/>
              <a:t>2</a:t>
            </a:r>
            <a:r>
              <a:rPr lang="en-US" sz="5400" b="1"/>
              <a:t>2p</a:t>
            </a:r>
            <a:r>
              <a:rPr lang="en-US" sz="5400" b="1" baseline="30000"/>
              <a:t>4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711200" y="2941638"/>
            <a:ext cx="2452688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/>
              <a:t>O</a:t>
            </a:r>
            <a:r>
              <a:rPr lang="en-US" sz="5400" b="1" baseline="30000"/>
              <a:t>2- 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931988" y="2867025"/>
            <a:ext cx="178435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/>
              <a:t>10e</a:t>
            </a:r>
            <a:r>
              <a:rPr lang="en-US" sz="5400" b="1" baseline="30000"/>
              <a:t>-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581400" y="3108325"/>
            <a:ext cx="4276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0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sz="5400" b="1"/>
              <a:t>1s</a:t>
            </a:r>
            <a:r>
              <a:rPr lang="en-US" sz="5400" b="1" baseline="30000"/>
              <a:t>2</a:t>
            </a:r>
            <a:r>
              <a:rPr lang="en-US" sz="5400" b="1"/>
              <a:t>2s</a:t>
            </a:r>
            <a:r>
              <a:rPr lang="en-US" sz="5400" b="1" baseline="30000"/>
              <a:t>2</a:t>
            </a:r>
            <a:r>
              <a:rPr lang="en-US" sz="5400" b="1"/>
              <a:t>2p</a:t>
            </a:r>
            <a:r>
              <a:rPr lang="en-US" sz="5400" b="1" baseline="300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076450" y="4129088"/>
            <a:ext cx="17843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chemeClr val="tx2"/>
                </a:solidFill>
              </a:rPr>
              <a:t>10e</a:t>
            </a:r>
            <a:r>
              <a:rPr lang="en-US" sz="5400" b="1" baseline="30000">
                <a:solidFill>
                  <a:schemeClr val="tx2"/>
                </a:solidFill>
              </a:rPr>
              <a:t>-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3811588" y="4167188"/>
            <a:ext cx="39687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5400" b="1">
                <a:solidFill>
                  <a:schemeClr val="accent2"/>
                </a:solidFill>
              </a:rPr>
              <a:t>[He] 2s</a:t>
            </a:r>
            <a:r>
              <a:rPr lang="en-US" sz="5400" b="1" baseline="30000">
                <a:solidFill>
                  <a:schemeClr val="accent2"/>
                </a:solidFill>
              </a:rPr>
              <a:t>2</a:t>
            </a:r>
            <a:r>
              <a:rPr lang="en-US" sz="5400" b="1">
                <a:solidFill>
                  <a:schemeClr val="accent2"/>
                </a:solidFill>
              </a:rPr>
              <a:t> 2p</a:t>
            </a:r>
            <a:r>
              <a:rPr lang="en-US" sz="5400" b="1" baseline="30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4962525" y="1800225"/>
            <a:ext cx="2546350" cy="10699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Oval 16"/>
          <p:cNvSpPr>
            <a:spLocks noChangeArrowheads="1"/>
          </p:cNvSpPr>
          <p:nvPr/>
        </p:nvSpPr>
        <p:spPr bwMode="auto">
          <a:xfrm>
            <a:off x="5003800" y="3008313"/>
            <a:ext cx="2546350" cy="10699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5327650" y="4327525"/>
            <a:ext cx="2546350" cy="10699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1725613" y="5465763"/>
            <a:ext cx="4327525" cy="119856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chemeClr val="bg2"/>
                </a:solidFill>
              </a:rPr>
              <a:t>O</a:t>
            </a:r>
            <a:r>
              <a:rPr lang="en-US" sz="5400" b="1" baseline="30000">
                <a:solidFill>
                  <a:schemeClr val="bg2"/>
                </a:solidFill>
              </a:rPr>
              <a:t>2-</a:t>
            </a:r>
            <a:r>
              <a:rPr lang="en-US" sz="5400" b="1">
                <a:solidFill>
                  <a:schemeClr val="bg2"/>
                </a:solidFill>
              </a:rPr>
              <a:t>  = 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  <p:bldP spid="109575" grpId="0" uiExpand="1" build="p" bldLvl="2" autoUpdateAnimBg="0"/>
      <p:bldP spid="109576" grpId="0"/>
      <p:bldP spid="109577" grpId="0"/>
      <p:bldP spid="109578" grpId="0"/>
      <p:bldP spid="109579" grpId="0"/>
      <p:bldP spid="109580" grpId="0"/>
      <p:bldP spid="109582" grpId="0"/>
      <p:bldP spid="109583" grpId="0" animBg="1"/>
      <p:bldP spid="109584" grpId="0" animBg="1"/>
      <p:bldP spid="109585" grpId="0" animBg="1"/>
      <p:bldP spid="1095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Ion Notation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4613"/>
            <a:ext cx="2206625" cy="50069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6000" b="1"/>
              <a:t>Fe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60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6000" b="1"/>
              <a:t>Fe</a:t>
            </a:r>
            <a:r>
              <a:rPr lang="en-US" sz="6000" b="1" baseline="30000"/>
              <a:t>2+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60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6000" b="1"/>
              <a:t>Fe</a:t>
            </a:r>
            <a:r>
              <a:rPr lang="en-US" sz="6000" b="1" baseline="30000"/>
              <a:t>3+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308100" y="1182688"/>
            <a:ext cx="185896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rgbClr val="FF0000"/>
                </a:solidFill>
              </a:rPr>
              <a:t>26 e-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2041525" y="3176588"/>
            <a:ext cx="1858963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rgbClr val="FF0000"/>
                </a:solidFill>
              </a:rPr>
              <a:t>24 e-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2017713" y="5203825"/>
            <a:ext cx="1858962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b="1">
                <a:solidFill>
                  <a:srgbClr val="FF0000"/>
                </a:solidFill>
              </a:rPr>
              <a:t>23 e-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2967038" y="1452563"/>
            <a:ext cx="63849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/>
              <a:t>1s</a:t>
            </a:r>
            <a:r>
              <a:rPr lang="en-US" sz="4400" b="1" baseline="30000"/>
              <a:t>2</a:t>
            </a:r>
            <a:r>
              <a:rPr lang="en-US" sz="4400" b="1"/>
              <a:t>2s</a:t>
            </a:r>
            <a:r>
              <a:rPr lang="en-US" sz="4400" b="1" baseline="30000"/>
              <a:t>2</a:t>
            </a:r>
            <a:r>
              <a:rPr lang="en-US" sz="4400" b="1"/>
              <a:t>2p</a:t>
            </a:r>
            <a:r>
              <a:rPr lang="en-US" sz="4400" b="1" baseline="30000"/>
              <a:t>6</a:t>
            </a:r>
            <a:r>
              <a:rPr lang="en-US" sz="4400" b="1"/>
              <a:t>3s</a:t>
            </a:r>
            <a:r>
              <a:rPr lang="en-US" sz="4400" b="1" baseline="30000"/>
              <a:t>2</a:t>
            </a:r>
            <a:r>
              <a:rPr lang="en-US" sz="4400" b="1"/>
              <a:t>3p</a:t>
            </a:r>
            <a:r>
              <a:rPr lang="en-US" sz="4400" b="1" baseline="30000"/>
              <a:t>6</a:t>
            </a:r>
            <a:r>
              <a:rPr lang="en-US" sz="4400" b="1">
                <a:solidFill>
                  <a:schemeClr val="tx1"/>
                </a:solidFill>
              </a:rPr>
              <a:t>4s</a:t>
            </a:r>
            <a:r>
              <a:rPr lang="en-US" sz="4400" b="1" baseline="30000">
                <a:solidFill>
                  <a:schemeClr val="tx1"/>
                </a:solidFill>
              </a:rPr>
              <a:t>2</a:t>
            </a:r>
            <a:r>
              <a:rPr lang="en-US" sz="4400" b="1"/>
              <a:t>3d</a:t>
            </a:r>
            <a:r>
              <a:rPr lang="en-US" sz="4400" b="1" baseline="30000"/>
              <a:t>6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3662363" y="3403600"/>
            <a:ext cx="638492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/>
              <a:t>1s</a:t>
            </a:r>
            <a:r>
              <a:rPr lang="en-US" sz="4400" b="1" baseline="30000"/>
              <a:t>2</a:t>
            </a:r>
            <a:r>
              <a:rPr lang="en-US" sz="4400" b="1"/>
              <a:t>2s</a:t>
            </a:r>
            <a:r>
              <a:rPr lang="en-US" sz="4400" b="1" baseline="30000"/>
              <a:t>2</a:t>
            </a:r>
            <a:r>
              <a:rPr lang="en-US" sz="4400" b="1"/>
              <a:t>2p</a:t>
            </a:r>
            <a:r>
              <a:rPr lang="en-US" sz="4400" b="1" baseline="30000"/>
              <a:t>6</a:t>
            </a:r>
            <a:r>
              <a:rPr lang="en-US" sz="4400" b="1"/>
              <a:t>3s</a:t>
            </a:r>
            <a:r>
              <a:rPr lang="en-US" sz="4400" b="1" baseline="30000"/>
              <a:t>2</a:t>
            </a:r>
            <a:r>
              <a:rPr lang="en-US" sz="4400" b="1"/>
              <a:t>3p</a:t>
            </a:r>
            <a:r>
              <a:rPr lang="en-US" sz="4400" b="1" baseline="30000"/>
              <a:t>6</a:t>
            </a:r>
            <a:r>
              <a:rPr lang="en-US" sz="4400" b="1">
                <a:solidFill>
                  <a:schemeClr val="tx1"/>
                </a:solidFill>
              </a:rPr>
              <a:t>3d</a:t>
            </a:r>
            <a:r>
              <a:rPr lang="en-US" sz="4400" b="1" baseline="300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3824288" y="5324475"/>
            <a:ext cx="6384925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4400" b="1">
                <a:solidFill>
                  <a:schemeClr val="tx1"/>
                </a:solidFill>
              </a:rPr>
              <a:t>1s</a:t>
            </a:r>
            <a:r>
              <a:rPr lang="en-US" sz="4400" b="1" baseline="30000">
                <a:solidFill>
                  <a:schemeClr val="tx1"/>
                </a:solidFill>
              </a:rPr>
              <a:t>2</a:t>
            </a:r>
            <a:r>
              <a:rPr lang="en-US" sz="4400" b="1">
                <a:solidFill>
                  <a:schemeClr val="tx1"/>
                </a:solidFill>
              </a:rPr>
              <a:t>2s</a:t>
            </a:r>
            <a:r>
              <a:rPr lang="en-US" sz="4400" b="1" baseline="30000">
                <a:solidFill>
                  <a:schemeClr val="tx1"/>
                </a:solidFill>
              </a:rPr>
              <a:t>2</a:t>
            </a:r>
            <a:r>
              <a:rPr lang="en-US" sz="4400" b="1">
                <a:solidFill>
                  <a:schemeClr val="tx1"/>
                </a:solidFill>
              </a:rPr>
              <a:t>2p</a:t>
            </a:r>
            <a:r>
              <a:rPr lang="en-US" sz="4400" b="1" baseline="30000">
                <a:solidFill>
                  <a:schemeClr val="tx1"/>
                </a:solidFill>
              </a:rPr>
              <a:t>6</a:t>
            </a:r>
            <a:r>
              <a:rPr lang="en-US" sz="4400" b="1">
                <a:solidFill>
                  <a:schemeClr val="tx1"/>
                </a:solidFill>
              </a:rPr>
              <a:t>3s</a:t>
            </a:r>
            <a:r>
              <a:rPr lang="en-US" sz="4400" b="1" baseline="30000">
                <a:solidFill>
                  <a:schemeClr val="tx1"/>
                </a:solidFill>
              </a:rPr>
              <a:t>2</a:t>
            </a:r>
            <a:r>
              <a:rPr lang="en-US" sz="4400" b="1">
                <a:solidFill>
                  <a:schemeClr val="tx1"/>
                </a:solidFill>
              </a:rPr>
              <a:t>3p</a:t>
            </a:r>
            <a:r>
              <a:rPr lang="en-US" sz="4400" b="1" baseline="30000">
                <a:solidFill>
                  <a:schemeClr val="tx1"/>
                </a:solidFill>
              </a:rPr>
              <a:t>6</a:t>
            </a:r>
            <a:r>
              <a:rPr lang="en-US" sz="4400" b="1">
                <a:solidFill>
                  <a:schemeClr val="tx1"/>
                </a:solidFill>
              </a:rPr>
              <a:t>3d</a:t>
            </a:r>
            <a:r>
              <a:rPr lang="en-US" sz="4400" b="1" baseline="30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7175500" y="1393825"/>
            <a:ext cx="1016000" cy="130651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>
            <a:off x="7931150" y="3230563"/>
            <a:ext cx="1058863" cy="130651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0" y="4303713"/>
            <a:ext cx="2255838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Fe (II)</a:t>
            </a:r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0" y="6132513"/>
            <a:ext cx="2255838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Fe (III)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1" grpId="0"/>
      <p:bldP spid="121862" grpId="0"/>
      <p:bldP spid="121863" grpId="0"/>
      <p:bldP spid="121864" grpId="0"/>
      <p:bldP spid="121865" grpId="0"/>
      <p:bldP spid="121867" grpId="0" animBg="1"/>
      <p:bldP spid="1218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03388"/>
          </a:xfrm>
          <a:ln/>
        </p:spPr>
        <p:txBody>
          <a:bodyPr/>
          <a:lstStyle/>
          <a:p>
            <a:r>
              <a:rPr lang="en-US" sz="4800"/>
              <a:t>Why do the elements in the f-block sit below the rest of the Periodic table?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2030413"/>
            <a:ext cx="8785225" cy="79533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b="1">
                <a:solidFill>
                  <a:srgbClr val="FF0000"/>
                </a:solidFill>
              </a:rPr>
              <a:t>So it can fit better on one page!</a:t>
            </a:r>
          </a:p>
        </p:txBody>
      </p:sp>
      <p:grpSp>
        <p:nvGrpSpPr>
          <p:cNvPr id="112644" name="Group 4"/>
          <p:cNvGrpSpPr>
            <a:grpSpLocks/>
          </p:cNvGrpSpPr>
          <p:nvPr/>
        </p:nvGrpSpPr>
        <p:grpSpPr bwMode="auto">
          <a:xfrm>
            <a:off x="158750" y="4573588"/>
            <a:ext cx="8828088" cy="2284412"/>
            <a:chOff x="100" y="2881"/>
            <a:chExt cx="5561" cy="1439"/>
          </a:xfrm>
        </p:grpSpPr>
        <p:graphicFrame>
          <p:nvGraphicFramePr>
            <p:cNvPr id="112645" name="Object 5"/>
            <p:cNvGraphicFramePr>
              <a:graphicFrameLocks noChangeAspect="1"/>
            </p:cNvGraphicFramePr>
            <p:nvPr/>
          </p:nvGraphicFramePr>
          <p:xfrm>
            <a:off x="100" y="2881"/>
            <a:ext cx="5561" cy="1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2" name="Document" r:id="rId4" imgW="8538840" imgH="2346840" progId="Word.Document.8">
                    <p:embed/>
                  </p:oleObj>
                </mc:Choice>
                <mc:Fallback>
                  <p:oleObj name="Document" r:id="rId4" imgW="8538840" imgH="2346840" progId="Word.Document.8">
                    <p:embed/>
                    <p:pic>
                      <p:nvPicPr>
                        <p:cNvPr id="0" name="Picture 5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" y="2881"/>
                          <a:ext cx="5561" cy="1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4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59" y="3438"/>
              <a:ext cx="181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2787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s</a:t>
              </a:r>
            </a:p>
          </p:txBody>
        </p:sp>
        <p:sp>
          <p:nvSpPr>
            <p:cNvPr id="11264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198" y="3562"/>
              <a:ext cx="1128" cy="3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d (n-1)</a:t>
              </a:r>
            </a:p>
          </p:txBody>
        </p:sp>
        <p:sp>
          <p:nvSpPr>
            <p:cNvPr id="11264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233" y="3914"/>
              <a:ext cx="1017" cy="25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f (n-2)</a:t>
              </a:r>
            </a:p>
          </p:txBody>
        </p:sp>
        <p:sp>
          <p:nvSpPr>
            <p:cNvPr id="11264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037" y="3346"/>
              <a:ext cx="191" cy="3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Rockwell"/>
                </a:rPr>
                <a:t>p</a:t>
              </a:r>
            </a:p>
          </p:txBody>
        </p:sp>
      </p:grpSp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622300" y="2732088"/>
          <a:ext cx="7243763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Photo Editor Photo" r:id="rId6" imgW="5342857" imgH="2905531" progId="MSPhotoEd.3">
                  <p:embed/>
                </p:oleObj>
              </mc:Choice>
              <mc:Fallback>
                <p:oleObj name="Photo Editor Photo" r:id="rId6" imgW="5342857" imgH="2905531" progId="MSPhotoEd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32088"/>
                        <a:ext cx="7243763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5268913" y="6127750"/>
            <a:ext cx="3063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400" i="1">
                <a:latin typeface="Times New Roman" pitchFamily="18" charset="0"/>
              </a:rPr>
              <a:t>© 1998 by Harcourt Brace &amp; Company </a:t>
            </a:r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0" y="1166813"/>
          <a:ext cx="9144000" cy="548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Photo Editor Photo" r:id="rId3" imgW="5342857" imgH="2905531" progId="MSPhotoEd.3">
                  <p:embed/>
                </p:oleObj>
              </mc:Choice>
              <mc:Fallback>
                <p:oleObj name="Photo Editor Photo" r:id="rId3" imgW="5342857" imgH="2905531" progId="MSPhotoEd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6813"/>
                        <a:ext cx="9144000" cy="548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60363" y="268288"/>
            <a:ext cx="5095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600" b="1" i="1">
                <a:latin typeface="Times New Roman" pitchFamily="18" charset="0"/>
              </a:rPr>
              <a:t>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7224713" y="735013"/>
            <a:ext cx="603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600" b="1" i="1">
                <a:solidFill>
                  <a:srgbClr val="FFCC99"/>
                </a:solidFill>
                <a:latin typeface="Times New Roman" pitchFamily="18" charset="0"/>
              </a:rPr>
              <a:t>p</a:t>
            </a:r>
            <a:endParaRPr lang="en-US" sz="6600" b="1" i="1">
              <a:latin typeface="Times New Roman" pitchFamily="18" charset="0"/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690813" y="1963738"/>
            <a:ext cx="2322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 i="1">
                <a:solidFill>
                  <a:srgbClr val="CAE6AE"/>
                </a:solidFill>
                <a:latin typeface="Times New Roman" pitchFamily="18" charset="0"/>
              </a:rPr>
              <a:t>d (n-1)</a:t>
            </a:r>
            <a:endParaRPr lang="en-US" sz="6000" b="1" i="1">
              <a:latin typeface="Times New Roman" pitchFamily="18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0" y="5491163"/>
            <a:ext cx="199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5400" b="1" i="1">
                <a:solidFill>
                  <a:srgbClr val="BFEAFF"/>
                </a:solidFill>
                <a:latin typeface="Times New Roman" pitchFamily="18" charset="0"/>
              </a:rPr>
              <a:t>f (n-2)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  <p:bldP spid="116741" grpId="0" autoUpdateAnimBg="0"/>
      <p:bldP spid="116742" grpId="0" autoUpdateAnimBg="0"/>
      <p:bldP spid="11674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60350" y="1238250"/>
            <a:ext cx="9182100" cy="3881438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4800" b="1" u="sng"/>
              <a:t>Quantum model</a:t>
            </a:r>
            <a:r>
              <a:rPr lang="en-US" sz="4800" b="1"/>
              <a:t> states that electrons are found in </a:t>
            </a:r>
            <a:r>
              <a:rPr lang="en-US" sz="4800" b="1" u="sng">
                <a:solidFill>
                  <a:schemeClr val="accent1"/>
                </a:solidFill>
              </a:rPr>
              <a:t>Orbitals:</a:t>
            </a:r>
            <a:r>
              <a:rPr lang="en-US" sz="4800" b="1">
                <a:solidFill>
                  <a:schemeClr val="accent1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4800" b="1"/>
              <a:t>a  </a:t>
            </a:r>
            <a:r>
              <a:rPr lang="en-US" sz="4800" b="1" u="sng"/>
              <a:t>3-D space</a:t>
            </a:r>
            <a:r>
              <a:rPr lang="en-US" sz="4800" b="1"/>
              <a:t> around the nucleus   </a:t>
            </a:r>
            <a:r>
              <a:rPr lang="en-US" sz="4800" b="1">
                <a:solidFill>
                  <a:schemeClr val="accent1"/>
                </a:solidFill>
              </a:rPr>
              <a:t>(“electron cloud”)</a:t>
            </a:r>
          </a:p>
          <a:p>
            <a:pPr lvl="1">
              <a:lnSpc>
                <a:spcPct val="90000"/>
              </a:lnSpc>
            </a:pPr>
            <a:r>
              <a:rPr lang="en-US" sz="4800" b="1"/>
              <a:t>Electron Orbitals:</a:t>
            </a:r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800"/>
              <a:t>Electron Configuration:	</a:t>
            </a:r>
          </a:p>
        </p:txBody>
      </p:sp>
      <p:grpSp>
        <p:nvGrpSpPr>
          <p:cNvPr id="125961" name="Group 9"/>
          <p:cNvGrpSpPr>
            <a:grpSpLocks/>
          </p:cNvGrpSpPr>
          <p:nvPr/>
        </p:nvGrpSpPr>
        <p:grpSpPr bwMode="auto">
          <a:xfrm>
            <a:off x="381000" y="4968875"/>
            <a:ext cx="1165225" cy="1889125"/>
            <a:chOff x="166" y="3194"/>
            <a:chExt cx="655" cy="1069"/>
          </a:xfrm>
        </p:grpSpPr>
        <p:pic>
          <p:nvPicPr>
            <p:cNvPr id="12596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6" y="3194"/>
              <a:ext cx="655" cy="655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125963" name="Text Box 11"/>
            <p:cNvSpPr txBox="1">
              <a:spLocks noChangeArrowheads="1"/>
            </p:cNvSpPr>
            <p:nvPr/>
          </p:nvSpPr>
          <p:spPr bwMode="auto">
            <a:xfrm>
              <a:off x="325" y="3763"/>
              <a:ext cx="309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>
                  <a:solidFill>
                    <a:srgbClr val="FF0000"/>
                  </a:solidFill>
                </a:rPr>
                <a:t>s</a:t>
              </a:r>
            </a:p>
          </p:txBody>
        </p:sp>
      </p:grpSp>
      <p:grpSp>
        <p:nvGrpSpPr>
          <p:cNvPr id="125964" name="Group 12"/>
          <p:cNvGrpSpPr>
            <a:grpSpLocks/>
          </p:cNvGrpSpPr>
          <p:nvPr/>
        </p:nvGrpSpPr>
        <p:grpSpPr bwMode="auto">
          <a:xfrm>
            <a:off x="1776413" y="5227638"/>
            <a:ext cx="2555875" cy="1630362"/>
            <a:chOff x="1095" y="3307"/>
            <a:chExt cx="1555" cy="996"/>
          </a:xfrm>
        </p:grpSpPr>
        <p:pic>
          <p:nvPicPr>
            <p:cNvPr id="125965" name="Picture 1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95" y="3307"/>
              <a:ext cx="1555" cy="54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125966" name="Text Box 14"/>
            <p:cNvSpPr txBox="1">
              <a:spLocks noChangeArrowheads="1"/>
            </p:cNvSpPr>
            <p:nvPr/>
          </p:nvSpPr>
          <p:spPr bwMode="auto">
            <a:xfrm>
              <a:off x="1688" y="3763"/>
              <a:ext cx="309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>
                  <a:solidFill>
                    <a:srgbClr val="FF0000"/>
                  </a:solidFill>
                </a:rPr>
                <a:t>p</a:t>
              </a:r>
            </a:p>
          </p:txBody>
        </p:sp>
      </p:grpSp>
      <p:grpSp>
        <p:nvGrpSpPr>
          <p:cNvPr id="125967" name="Group 15"/>
          <p:cNvGrpSpPr>
            <a:grpSpLocks/>
          </p:cNvGrpSpPr>
          <p:nvPr/>
        </p:nvGrpSpPr>
        <p:grpSpPr bwMode="auto">
          <a:xfrm>
            <a:off x="4713288" y="4256088"/>
            <a:ext cx="1662112" cy="2601912"/>
            <a:chOff x="2924" y="2681"/>
            <a:chExt cx="1047" cy="1639"/>
          </a:xfrm>
        </p:grpSpPr>
        <p:pic>
          <p:nvPicPr>
            <p:cNvPr id="125968" name="Picture 1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4" y="2681"/>
              <a:ext cx="1047" cy="116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</p:pic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3295" y="3763"/>
              <a:ext cx="309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125970" name="Group 18"/>
          <p:cNvGrpSpPr>
            <a:grpSpLocks/>
          </p:cNvGrpSpPr>
          <p:nvPr/>
        </p:nvGrpSpPr>
        <p:grpSpPr bwMode="auto">
          <a:xfrm>
            <a:off x="6592888" y="3681413"/>
            <a:ext cx="2322512" cy="3176587"/>
            <a:chOff x="4091" y="2319"/>
            <a:chExt cx="1463" cy="2001"/>
          </a:xfrm>
        </p:grpSpPr>
        <p:sp>
          <p:nvSpPr>
            <p:cNvPr id="125971" name="Text Box 19"/>
            <p:cNvSpPr txBox="1">
              <a:spLocks noChangeArrowheads="1"/>
            </p:cNvSpPr>
            <p:nvPr/>
          </p:nvSpPr>
          <p:spPr bwMode="auto">
            <a:xfrm>
              <a:off x="4680" y="3763"/>
              <a:ext cx="309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>
                  <a:solidFill>
                    <a:srgbClr val="FF0000"/>
                  </a:solidFill>
                </a:rPr>
                <a:t>f</a:t>
              </a:r>
            </a:p>
          </p:txBody>
        </p:sp>
        <p:pic>
          <p:nvPicPr>
            <p:cNvPr id="125972" name="Picture 20" descr="f-orbital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91" y="2319"/>
              <a:ext cx="1463" cy="153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289050"/>
            <a:ext cx="8953500" cy="4629150"/>
          </a:xfrm>
        </p:spPr>
        <p:txBody>
          <a:bodyPr/>
          <a:lstStyle/>
          <a:p>
            <a:r>
              <a:rPr lang="en-US" sz="4800"/>
              <a:t>Orbitals correspond to sublevels on the periodic table</a:t>
            </a:r>
          </a:p>
        </p:txBody>
      </p:sp>
      <p:graphicFrame>
        <p:nvGraphicFramePr>
          <p:cNvPr id="126980" name="Object 1028"/>
          <p:cNvGraphicFramePr>
            <a:graphicFrameLocks noChangeAspect="1"/>
          </p:cNvGraphicFramePr>
          <p:nvPr/>
        </p:nvGraphicFramePr>
        <p:xfrm>
          <a:off x="1598613" y="2970213"/>
          <a:ext cx="7345362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1" name="Document" r:id="rId4" imgW="4247640" imgH="2367000" progId="Word.Document.8">
                  <p:embed/>
                </p:oleObj>
              </mc:Choice>
              <mc:Fallback>
                <p:oleObj name="Document" r:id="rId4" imgW="4247640" imgH="2367000" progId="Word.Document.8">
                  <p:embed/>
                  <p:pic>
                    <p:nvPicPr>
                      <p:cNvPr id="0" name="Picture 102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970213"/>
                        <a:ext cx="7345362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Rectangle 102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Configuration:	</a:t>
            </a:r>
          </a:p>
        </p:txBody>
      </p:sp>
      <p:grpSp>
        <p:nvGrpSpPr>
          <p:cNvPr id="126989" name="Group 1037"/>
          <p:cNvGrpSpPr>
            <a:grpSpLocks/>
          </p:cNvGrpSpPr>
          <p:nvPr/>
        </p:nvGrpSpPr>
        <p:grpSpPr bwMode="auto">
          <a:xfrm>
            <a:off x="2209800" y="2227263"/>
            <a:ext cx="6350000" cy="4452937"/>
            <a:chOff x="1024" y="1515"/>
            <a:chExt cx="4000" cy="2805"/>
          </a:xfrm>
        </p:grpSpPr>
        <p:sp>
          <p:nvSpPr>
            <p:cNvPr id="126982" name="Text Box 1030"/>
            <p:cNvSpPr txBox="1">
              <a:spLocks noChangeArrowheads="1"/>
            </p:cNvSpPr>
            <p:nvPr/>
          </p:nvSpPr>
          <p:spPr bwMode="auto">
            <a:xfrm>
              <a:off x="1024" y="2024"/>
              <a:ext cx="48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6600">
                  <a:solidFill>
                    <a:schemeClr val="bg2"/>
                  </a:solidFill>
                </a:rPr>
                <a:t>s</a:t>
              </a:r>
            </a:p>
          </p:txBody>
        </p:sp>
        <p:sp>
          <p:nvSpPr>
            <p:cNvPr id="126983" name="Text Box 1031"/>
            <p:cNvSpPr txBox="1">
              <a:spLocks noChangeArrowheads="1"/>
            </p:cNvSpPr>
            <p:nvPr/>
          </p:nvSpPr>
          <p:spPr bwMode="auto">
            <a:xfrm>
              <a:off x="2432" y="2408"/>
              <a:ext cx="48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6600">
                  <a:solidFill>
                    <a:schemeClr val="bg2"/>
                  </a:solidFill>
                </a:rPr>
                <a:t>d</a:t>
              </a:r>
            </a:p>
          </p:txBody>
        </p:sp>
        <p:sp>
          <p:nvSpPr>
            <p:cNvPr id="126984" name="Text Box 1032"/>
            <p:cNvSpPr txBox="1">
              <a:spLocks noChangeArrowheads="1"/>
            </p:cNvSpPr>
            <p:nvPr/>
          </p:nvSpPr>
          <p:spPr bwMode="auto">
            <a:xfrm>
              <a:off x="4456" y="2176"/>
              <a:ext cx="48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6600">
                  <a:solidFill>
                    <a:schemeClr val="bg2"/>
                  </a:solidFill>
                </a:rPr>
                <a:t>p</a:t>
              </a:r>
            </a:p>
          </p:txBody>
        </p:sp>
        <p:sp>
          <p:nvSpPr>
            <p:cNvPr id="126985" name="Text Box 1033"/>
            <p:cNvSpPr txBox="1">
              <a:spLocks noChangeArrowheads="1"/>
            </p:cNvSpPr>
            <p:nvPr/>
          </p:nvSpPr>
          <p:spPr bwMode="auto">
            <a:xfrm>
              <a:off x="2824" y="3438"/>
              <a:ext cx="480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6600">
                  <a:solidFill>
                    <a:schemeClr val="bg2"/>
                  </a:solidFill>
                </a:rPr>
                <a:t>f</a:t>
              </a:r>
            </a:p>
          </p:txBody>
        </p:sp>
        <p:sp>
          <p:nvSpPr>
            <p:cNvPr id="126986" name="Freeform 1034"/>
            <p:cNvSpPr>
              <a:spLocks/>
            </p:cNvSpPr>
            <p:nvPr/>
          </p:nvSpPr>
          <p:spPr bwMode="auto">
            <a:xfrm>
              <a:off x="1224" y="1515"/>
              <a:ext cx="3800" cy="861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2064" y="53"/>
                </a:cxn>
                <a:cxn ang="0">
                  <a:pos x="3800" y="541"/>
                </a:cxn>
              </a:cxnLst>
              <a:rect l="0" t="0" r="r" b="b"/>
              <a:pathLst>
                <a:path w="3800" h="861">
                  <a:moveTo>
                    <a:pt x="0" y="861"/>
                  </a:moveTo>
                  <a:cubicBezTo>
                    <a:pt x="715" y="483"/>
                    <a:pt x="1431" y="106"/>
                    <a:pt x="2064" y="53"/>
                  </a:cubicBezTo>
                  <a:cubicBezTo>
                    <a:pt x="2697" y="0"/>
                    <a:pt x="3248" y="270"/>
                    <a:pt x="3800" y="541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87" name="Line 1035"/>
            <p:cNvSpPr>
              <a:spLocks noChangeShapeType="1"/>
            </p:cNvSpPr>
            <p:nvPr/>
          </p:nvSpPr>
          <p:spPr bwMode="auto">
            <a:xfrm flipH="1" flipV="1">
              <a:off x="4944" y="1832"/>
              <a:ext cx="72" cy="21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88" name="Line 1036"/>
            <p:cNvSpPr>
              <a:spLocks noChangeShapeType="1"/>
            </p:cNvSpPr>
            <p:nvPr/>
          </p:nvSpPr>
          <p:spPr bwMode="auto">
            <a:xfrm flipH="1">
              <a:off x="4744" y="2064"/>
              <a:ext cx="272" cy="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92" name="Text Box 1040"/>
          <p:cNvSpPr txBox="1">
            <a:spLocks noChangeArrowheads="1"/>
          </p:cNvSpPr>
          <p:nvPr/>
        </p:nvSpPr>
        <p:spPr bwMode="auto">
          <a:xfrm>
            <a:off x="177800" y="5156200"/>
            <a:ext cx="16192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400" b="1"/>
              <a:t>Period (Energy level )</a:t>
            </a:r>
          </a:p>
        </p:txBody>
      </p:sp>
      <p:sp>
        <p:nvSpPr>
          <p:cNvPr id="126993" name="Line 1041"/>
          <p:cNvSpPr>
            <a:spLocks noChangeShapeType="1"/>
          </p:cNvSpPr>
          <p:nvPr/>
        </p:nvSpPr>
        <p:spPr bwMode="auto">
          <a:xfrm flipV="1">
            <a:off x="520700" y="3900488"/>
            <a:ext cx="10541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360488"/>
            <a:ext cx="8978900" cy="5345112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sz="5000" b="1" u="sng"/>
              <a:t> Aufbau Principle</a:t>
            </a:r>
          </a:p>
          <a:p>
            <a:pPr marL="1011238" lvl="1" indent="-609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5000" b="1"/>
              <a:t>Electrons occupy the lowest energy orbitals first - “Lazy Tenant  Rule” </a:t>
            </a:r>
          </a:p>
          <a:p>
            <a:pPr marL="1011238" lvl="1" indent="-6096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5000" b="1"/>
              <a:t>s </a:t>
            </a:r>
            <a:r>
              <a:rPr lang="en-US" sz="5000" b="1">
                <a:sym typeface="Wingdings" pitchFamily="2" charset="2"/>
              </a:rPr>
              <a:t> p  d  f</a:t>
            </a:r>
            <a:endParaRPr lang="en-US" sz="5000" b="1"/>
          </a:p>
        </p:txBody>
      </p:sp>
      <p:sp>
        <p:nvSpPr>
          <p:cNvPr id="96266" name="Rectangle 1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 Rules: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 descr="orbital energy diagra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4646613" y="4113213"/>
            <a:ext cx="4181475" cy="2292350"/>
          </a:xfrm>
          <a:prstGeom prst="rect">
            <a:avLst/>
          </a:prstGeom>
          <a:solidFill>
            <a:srgbClr val="FF99CC"/>
          </a:solidFill>
          <a:ln w="57150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>
                <a:solidFill>
                  <a:schemeClr val="bg2"/>
                </a:solidFill>
              </a:rPr>
              <a:t>Orbitals are in order of increasing energy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 Rules:	</a:t>
            </a:r>
          </a:p>
        </p:txBody>
      </p:sp>
      <p:grpSp>
        <p:nvGrpSpPr>
          <p:cNvPr id="95244" name="Group 12"/>
          <p:cNvGrpSpPr>
            <a:grpSpLocks/>
          </p:cNvGrpSpPr>
          <p:nvPr/>
        </p:nvGrpSpPr>
        <p:grpSpPr bwMode="auto">
          <a:xfrm>
            <a:off x="404813" y="4443413"/>
            <a:ext cx="2011362" cy="1968500"/>
            <a:chOff x="2416" y="2967"/>
            <a:chExt cx="929" cy="879"/>
          </a:xfrm>
        </p:grpSpPr>
        <p:grpSp>
          <p:nvGrpSpPr>
            <p:cNvPr id="95239" name="Group 7"/>
            <p:cNvGrpSpPr>
              <a:grpSpLocks/>
            </p:cNvGrpSpPr>
            <p:nvPr/>
          </p:nvGrpSpPr>
          <p:grpSpPr bwMode="auto">
            <a:xfrm>
              <a:off x="2718" y="3078"/>
              <a:ext cx="326" cy="657"/>
              <a:chOff x="2761" y="3300"/>
              <a:chExt cx="211" cy="657"/>
            </a:xfrm>
          </p:grpSpPr>
          <p:sp>
            <p:nvSpPr>
              <p:cNvPr id="95240" name="Line 8"/>
              <p:cNvSpPr>
                <a:spLocks noChangeShapeType="1"/>
              </p:cNvSpPr>
              <p:nvPr/>
            </p:nvSpPr>
            <p:spPr bwMode="auto">
              <a:xfrm flipV="1">
                <a:off x="2761" y="3300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1" name="Line 9"/>
              <p:cNvSpPr>
                <a:spLocks noChangeShapeType="1"/>
              </p:cNvSpPr>
              <p:nvPr/>
            </p:nvSpPr>
            <p:spPr bwMode="auto">
              <a:xfrm>
                <a:off x="2972" y="3319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2416" y="2967"/>
              <a:ext cx="929" cy="879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4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686800" cy="3300413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 startAt="2"/>
            </a:pPr>
            <a:r>
              <a:rPr lang="en-US" sz="5400" b="1" u="sng"/>
              <a:t>Pauli Exclusion Principle</a:t>
            </a:r>
            <a:r>
              <a:rPr lang="en-US" sz="5400" b="1"/>
              <a:t>:</a:t>
            </a:r>
          </a:p>
          <a:p>
            <a:pPr marL="1011238" lvl="1" indent="-609600">
              <a:buFont typeface="Wingdings" pitchFamily="2" charset="2"/>
              <a:buChar char="§"/>
            </a:pPr>
            <a:r>
              <a:rPr lang="en-US" sz="5400" b="1"/>
              <a:t>Each orbital can hold </a:t>
            </a:r>
            <a:r>
              <a:rPr lang="en-US" sz="5400" b="1">
                <a:solidFill>
                  <a:schemeClr val="accent1"/>
                </a:solidFill>
              </a:rPr>
              <a:t>TWO</a:t>
            </a:r>
            <a:r>
              <a:rPr lang="en-US" sz="5400" b="1"/>
              <a:t> electrons with opposite spins.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4672013" y="4926013"/>
            <a:ext cx="400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(Orbital diagram notation)</a:t>
            </a:r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 flipH="1" flipV="1">
            <a:off x="2778125" y="5305425"/>
            <a:ext cx="1665288" cy="111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Line 4"/>
          <p:cNvSpPr>
            <a:spLocks noChangeAspect="1" noChangeShapeType="1"/>
          </p:cNvSpPr>
          <p:nvPr/>
        </p:nvSpPr>
        <p:spPr bwMode="auto">
          <a:xfrm flipV="1">
            <a:off x="5505450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Line 5"/>
          <p:cNvSpPr>
            <a:spLocks noChangeAspect="1" noChangeShapeType="1"/>
          </p:cNvSpPr>
          <p:nvPr/>
        </p:nvSpPr>
        <p:spPr bwMode="auto">
          <a:xfrm>
            <a:off x="5894388" y="5011738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6"/>
          <p:cNvSpPr>
            <a:spLocks noChangeAspect="1" noChangeShapeType="1"/>
          </p:cNvSpPr>
          <p:nvPr/>
        </p:nvSpPr>
        <p:spPr bwMode="auto">
          <a:xfrm flipV="1">
            <a:off x="670242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Line 11"/>
          <p:cNvSpPr>
            <a:spLocks noChangeAspect="1" noChangeShapeType="1"/>
          </p:cNvSpPr>
          <p:nvPr/>
        </p:nvSpPr>
        <p:spPr bwMode="auto">
          <a:xfrm flipV="1">
            <a:off x="788987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Line 12"/>
          <p:cNvSpPr>
            <a:spLocks noChangeAspect="1" noChangeShapeType="1"/>
          </p:cNvSpPr>
          <p:nvPr/>
        </p:nvSpPr>
        <p:spPr bwMode="auto">
          <a:xfrm flipV="1">
            <a:off x="2082800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Line 13"/>
          <p:cNvSpPr>
            <a:spLocks noChangeAspect="1" noChangeShapeType="1"/>
          </p:cNvSpPr>
          <p:nvPr/>
        </p:nvSpPr>
        <p:spPr bwMode="auto">
          <a:xfrm>
            <a:off x="2511425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Line 14"/>
          <p:cNvSpPr>
            <a:spLocks noChangeAspect="1" noChangeShapeType="1"/>
          </p:cNvSpPr>
          <p:nvPr/>
        </p:nvSpPr>
        <p:spPr bwMode="auto">
          <a:xfrm flipV="1">
            <a:off x="906463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Line 15"/>
          <p:cNvSpPr>
            <a:spLocks noChangeAspect="1" noChangeShapeType="1"/>
          </p:cNvSpPr>
          <p:nvPr/>
        </p:nvSpPr>
        <p:spPr bwMode="auto">
          <a:xfrm>
            <a:off x="1308100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5627688" y="5853113"/>
            <a:ext cx="25304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RIGHT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868363" y="5870575"/>
            <a:ext cx="2847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WRONG</a:t>
            </a:r>
          </a:p>
        </p:txBody>
      </p:sp>
      <p:sp>
        <p:nvSpPr>
          <p:cNvPr id="97306" name="Rectangle 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Electron Configuration Rules:	</a:t>
            </a:r>
          </a:p>
        </p:txBody>
      </p:sp>
      <p:grpSp>
        <p:nvGrpSpPr>
          <p:cNvPr id="97321" name="Group 41"/>
          <p:cNvGrpSpPr>
            <a:grpSpLocks/>
          </p:cNvGrpSpPr>
          <p:nvPr/>
        </p:nvGrpSpPr>
        <p:grpSpPr bwMode="auto">
          <a:xfrm>
            <a:off x="496888" y="4851400"/>
            <a:ext cx="8189912" cy="1127125"/>
            <a:chOff x="313" y="3056"/>
            <a:chExt cx="5159" cy="710"/>
          </a:xfrm>
        </p:grpSpPr>
        <p:grpSp>
          <p:nvGrpSpPr>
            <p:cNvPr id="97316" name="Group 36"/>
            <p:cNvGrpSpPr>
              <a:grpSpLocks/>
            </p:cNvGrpSpPr>
            <p:nvPr/>
          </p:nvGrpSpPr>
          <p:grpSpPr bwMode="auto">
            <a:xfrm>
              <a:off x="313" y="3059"/>
              <a:ext cx="2261" cy="707"/>
              <a:chOff x="247" y="3043"/>
              <a:chExt cx="2261" cy="707"/>
            </a:xfrm>
          </p:grpSpPr>
          <p:sp>
            <p:nvSpPr>
              <p:cNvPr id="97313" name="Rectangle 33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4" name="Rectangle 34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5" name="Rectangle 35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317" name="Group 37"/>
            <p:cNvGrpSpPr>
              <a:grpSpLocks/>
            </p:cNvGrpSpPr>
            <p:nvPr/>
          </p:nvGrpSpPr>
          <p:grpSpPr bwMode="auto">
            <a:xfrm>
              <a:off x="3211" y="3056"/>
              <a:ext cx="2261" cy="707"/>
              <a:chOff x="247" y="3043"/>
              <a:chExt cx="2261" cy="707"/>
            </a:xfrm>
          </p:grpSpPr>
          <p:sp>
            <p:nvSpPr>
              <p:cNvPr id="97318" name="Rectangle 38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9" name="Rectangle 39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20" name="Rectangle 40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302" name="Group 22"/>
          <p:cNvGrpSpPr>
            <a:grpSpLocks noChangeAspect="1"/>
          </p:cNvGrpSpPr>
          <p:nvPr/>
        </p:nvGrpSpPr>
        <p:grpSpPr bwMode="auto">
          <a:xfrm>
            <a:off x="1263650" y="4373563"/>
            <a:ext cx="2055813" cy="2066925"/>
            <a:chOff x="1531" y="1900"/>
            <a:chExt cx="1347" cy="1355"/>
          </a:xfrm>
        </p:grpSpPr>
        <p:sp>
          <p:nvSpPr>
            <p:cNvPr id="97303" name="Oval 23"/>
            <p:cNvSpPr>
              <a:spLocks noChangeAspect="1" noChangeArrowheads="1"/>
            </p:cNvSpPr>
            <p:nvPr/>
          </p:nvSpPr>
          <p:spPr bwMode="auto">
            <a:xfrm>
              <a:off x="1531" y="1900"/>
              <a:ext cx="1347" cy="1355"/>
            </a:xfrm>
            <a:prstGeom prst="ellipse">
              <a:avLst/>
            </a:prstGeom>
            <a:noFill/>
            <a:ln w="254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4" name="Line 24"/>
            <p:cNvSpPr>
              <a:spLocks noChangeAspect="1" noChangeShapeType="1"/>
            </p:cNvSpPr>
            <p:nvPr/>
          </p:nvSpPr>
          <p:spPr bwMode="auto">
            <a:xfrm flipV="1">
              <a:off x="1677" y="2200"/>
              <a:ext cx="1084" cy="792"/>
            </a:xfrm>
            <a:prstGeom prst="line">
              <a:avLst/>
            </a:prstGeom>
            <a:noFill/>
            <a:ln w="254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32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457200" y="1255713"/>
            <a:ext cx="8178800" cy="27892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AutoNum type="arabicPeriod" startAt="3"/>
            </a:pPr>
            <a:r>
              <a:rPr lang="en-US" sz="4400" b="1" u="sng"/>
              <a:t>Hund’s Rule</a:t>
            </a:r>
          </a:p>
          <a:p>
            <a:pPr marL="1011238" lvl="1" indent="-6096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4400" b="1"/>
              <a:t>Within a sublevel, place one e</a:t>
            </a:r>
            <a:r>
              <a:rPr lang="en-US" sz="4400" b="1" baseline="30000"/>
              <a:t>-</a:t>
            </a:r>
            <a:r>
              <a:rPr lang="en-US" sz="4400" b="1"/>
              <a:t> per orbital before pairing them.</a:t>
            </a:r>
          </a:p>
          <a:p>
            <a:pPr marL="1011238" lvl="1" indent="-6096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4400" b="1"/>
              <a:t>“Empty Bus Seat Rule”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5" grpId="0" animBg="1"/>
      <p:bldP spid="97286" grpId="0" animBg="1"/>
      <p:bldP spid="97291" grpId="0" animBg="1"/>
      <p:bldP spid="97292" grpId="0" animBg="1"/>
      <p:bldP spid="97293" grpId="0" animBg="1"/>
      <p:bldP spid="97294" grpId="0" animBg="1"/>
      <p:bldP spid="97295" grpId="0" animBg="1"/>
      <p:bldP spid="97300" grpId="0" autoUpdateAnimBg="0"/>
      <p:bldP spid="97301" grpId="0" autoUpdateAnimBg="0"/>
      <p:bldP spid="9732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2813"/>
          </a:xfrm>
          <a:ln/>
        </p:spPr>
        <p:txBody>
          <a:bodyPr/>
          <a:lstStyle/>
          <a:p>
            <a:r>
              <a:rPr lang="en-US"/>
              <a:t>Electron Configuration</a:t>
            </a:r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 flipH="1" flipV="1">
            <a:off x="4505325" y="2252663"/>
            <a:ext cx="1270000" cy="4397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761038" y="2476500"/>
            <a:ext cx="19700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b="1">
                <a:solidFill>
                  <a:srgbClr val="FFFF00"/>
                </a:solidFill>
                <a:latin typeface="Comic Sans MS" pitchFamily="66" charset="0"/>
              </a:rPr>
              <a:t>Energy sublevel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203200" y="2270125"/>
            <a:ext cx="2879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1"/>
                </a:solidFill>
                <a:latin typeface="Comic Sans MS" pitchFamily="66" charset="0"/>
              </a:rPr>
              <a:t>Energy Level (Period #)</a:t>
            </a: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 flipV="1">
            <a:off x="2886075" y="2058988"/>
            <a:ext cx="617538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3341688" y="895350"/>
            <a:ext cx="16319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8000">
                <a:solidFill>
                  <a:schemeClr val="tx1"/>
                </a:solidFill>
              </a:rPr>
              <a:t>1</a:t>
            </a:r>
            <a:r>
              <a:rPr lang="en-US" sz="8000">
                <a:solidFill>
                  <a:srgbClr val="FFFF00"/>
                </a:solidFill>
              </a:rPr>
              <a:t>s</a:t>
            </a:r>
            <a:r>
              <a:rPr lang="en-US" sz="8000" baseline="30000">
                <a:solidFill>
                  <a:srgbClr val="FF66FF"/>
                </a:solidFill>
              </a:rPr>
              <a:t>1</a:t>
            </a:r>
            <a:endParaRPr lang="en-US" sz="4800" baseline="30000">
              <a:solidFill>
                <a:srgbClr val="FF66FF"/>
              </a:solidFill>
            </a:endParaRPr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 rot="3021635" flipH="1">
            <a:off x="5232400" y="1244601"/>
            <a:ext cx="536575" cy="6477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6000750" y="960438"/>
            <a:ext cx="25701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b="1">
                <a:solidFill>
                  <a:srgbClr val="FF66FF"/>
                </a:solidFill>
                <a:latin typeface="Comic Sans MS" pitchFamily="66" charset="0"/>
              </a:rPr>
              <a:t># of e- in sub level</a:t>
            </a:r>
          </a:p>
        </p:txBody>
      </p:sp>
      <p:sp>
        <p:nvSpPr>
          <p:cNvPr id="13108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0038" y="6056313"/>
            <a:ext cx="8348662" cy="8016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/>
              <a:t>What element? ____________  </a:t>
            </a:r>
            <a:endParaRPr lang="en-US" sz="4800"/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645025" y="5815013"/>
            <a:ext cx="3900488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/>
              <a:t>Hydrogen</a:t>
            </a:r>
          </a:p>
        </p:txBody>
      </p:sp>
      <p:graphicFrame>
        <p:nvGraphicFramePr>
          <p:cNvPr id="131089" name="Object 17"/>
          <p:cNvGraphicFramePr>
            <a:graphicFrameLocks noChangeAspect="1"/>
          </p:cNvGraphicFramePr>
          <p:nvPr/>
        </p:nvGraphicFramePr>
        <p:xfrm>
          <a:off x="309563" y="3646488"/>
          <a:ext cx="5314950" cy="229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0" name="Document" r:id="rId4" imgW="4247640" imgH="2367000" progId="Word.Document.8">
                  <p:embed/>
                </p:oleObj>
              </mc:Choice>
              <mc:Fallback>
                <p:oleObj name="Document" r:id="rId4" imgW="4247640" imgH="2367000" progId="Word.Document.8">
                  <p:embed/>
                  <p:pic>
                    <p:nvPicPr>
                      <p:cNvPr id="0" name="Picture 1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0548"/>
                      <a:stretch>
                        <a:fillRect/>
                      </a:stretch>
                    </p:blipFill>
                    <p:spPr bwMode="auto">
                      <a:xfrm>
                        <a:off x="309563" y="3646488"/>
                        <a:ext cx="5314950" cy="229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649288" y="3630613"/>
            <a:ext cx="274637" cy="307975"/>
          </a:xfrm>
          <a:prstGeom prst="rect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92" name="Line 20"/>
          <p:cNvSpPr>
            <a:spLocks noChangeAspect="1" noChangeShapeType="1"/>
          </p:cNvSpPr>
          <p:nvPr/>
        </p:nvSpPr>
        <p:spPr bwMode="auto">
          <a:xfrm flipV="1">
            <a:off x="6948488" y="4111625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094" name="Group 22"/>
          <p:cNvGrpSpPr>
            <a:grpSpLocks/>
          </p:cNvGrpSpPr>
          <p:nvPr/>
        </p:nvGrpSpPr>
        <p:grpSpPr bwMode="auto">
          <a:xfrm>
            <a:off x="6651625" y="3981450"/>
            <a:ext cx="1200150" cy="1954213"/>
            <a:chOff x="1126" y="1734"/>
            <a:chExt cx="756" cy="1231"/>
          </a:xfrm>
        </p:grpSpPr>
        <p:sp>
          <p:nvSpPr>
            <p:cNvPr id="131095" name="Rectangle 23"/>
            <p:cNvSpPr>
              <a:spLocks noChangeArrowheads="1"/>
            </p:cNvSpPr>
            <p:nvPr/>
          </p:nvSpPr>
          <p:spPr bwMode="auto">
            <a:xfrm>
              <a:off x="1273" y="2408"/>
              <a:ext cx="454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>
                  <a:solidFill>
                    <a:srgbClr val="99FF33"/>
                  </a:solidFill>
                </a:rPr>
                <a:t>1s</a:t>
              </a:r>
            </a:p>
          </p:txBody>
        </p:sp>
        <p:sp>
          <p:nvSpPr>
            <p:cNvPr id="131096" name="Rectangle 24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7" grpId="0" autoUpdateAnimBg="0"/>
      <p:bldP spid="131090" grpId="0" animBg="1"/>
      <p:bldP spid="131092" grpId="0" animBg="1"/>
    </p:bld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Franklin Gothic Medium Cond"/>
        <a:ea typeface=""/>
        <a:cs typeface=""/>
      </a:majorFont>
      <a:minorFont>
        <a:latin typeface="Franklin Gothic Medium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2142</TotalTime>
  <Words>560</Words>
  <Application>Microsoft Office PowerPoint</Application>
  <PresentationFormat>On-screen Show (4:3)</PresentationFormat>
  <Paragraphs>198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Black</vt:lpstr>
      <vt:lpstr>Comic Sans MS</vt:lpstr>
      <vt:lpstr>Franklin Gothic Medium Cond</vt:lpstr>
      <vt:lpstr>Monotype Sorts</vt:lpstr>
      <vt:lpstr>Rockwell</vt:lpstr>
      <vt:lpstr>Times New Roman</vt:lpstr>
      <vt:lpstr>Wingdings</vt:lpstr>
      <vt:lpstr>Contemporary Portrait</vt:lpstr>
      <vt:lpstr>Photo Editor Photo</vt:lpstr>
      <vt:lpstr>Document</vt:lpstr>
      <vt:lpstr>Electron Configuration </vt:lpstr>
      <vt:lpstr>Electron Configuration:</vt:lpstr>
      <vt:lpstr>Electron Configuration: </vt:lpstr>
      <vt:lpstr>Electron Configuration: </vt:lpstr>
      <vt:lpstr>Electron Configuration Rules: </vt:lpstr>
      <vt:lpstr>PowerPoint Presentation</vt:lpstr>
      <vt:lpstr>Electron Configuration Rules: </vt:lpstr>
      <vt:lpstr>Electron Configuration Rules: </vt:lpstr>
      <vt:lpstr>Electron Configuration</vt:lpstr>
      <vt:lpstr>Electron Configuration</vt:lpstr>
      <vt:lpstr>Electron Configuration</vt:lpstr>
      <vt:lpstr>Electron Configuration</vt:lpstr>
      <vt:lpstr>Electron Configuration</vt:lpstr>
      <vt:lpstr>Electron Configuration</vt:lpstr>
      <vt:lpstr>PowerPoint Presentation</vt:lpstr>
      <vt:lpstr>Core vs. Valence Electrons</vt:lpstr>
      <vt:lpstr>Core vs. Valence Electrons</vt:lpstr>
      <vt:lpstr>Label the following in your P. table:</vt:lpstr>
      <vt:lpstr>Noble Gas Notation</vt:lpstr>
      <vt:lpstr>Noble Gas Notation</vt:lpstr>
      <vt:lpstr>Ion Notation</vt:lpstr>
      <vt:lpstr>Label the following in your P. table:</vt:lpstr>
      <vt:lpstr>Ion Notation</vt:lpstr>
      <vt:lpstr>Ion Notation</vt:lpstr>
      <vt:lpstr>Why do the elements in the f-block sit below the rest of the Periodic table?</vt:lpstr>
      <vt:lpstr>PowerPoint Presentation</vt:lpstr>
    </vt:vector>
  </TitlesOfParts>
  <Company>Northside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Electron Configuration</dc:title>
  <dc:creator>Mrs. Johannesson</dc:creator>
  <cp:lastModifiedBy>GARCIA, XAVIER</cp:lastModifiedBy>
  <cp:revision>132</cp:revision>
  <cp:lastPrinted>1999-10-07T15:36:46Z</cp:lastPrinted>
  <dcterms:created xsi:type="dcterms:W3CDTF">1999-10-06T14:47:50Z</dcterms:created>
  <dcterms:modified xsi:type="dcterms:W3CDTF">2017-08-28T18:22:37Z</dcterms:modified>
</cp:coreProperties>
</file>