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84" r:id="rId3"/>
    <p:sldId id="259" r:id="rId4"/>
    <p:sldId id="277" r:id="rId5"/>
    <p:sldId id="260" r:id="rId6"/>
    <p:sldId id="261" r:id="rId7"/>
    <p:sldId id="278" r:id="rId8"/>
    <p:sldId id="285" r:id="rId9"/>
    <p:sldId id="286" r:id="rId10"/>
    <p:sldId id="287" r:id="rId11"/>
    <p:sldId id="262" r:id="rId12"/>
    <p:sldId id="279" r:id="rId13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99"/>
    <a:srgbClr val="FFFF99"/>
    <a:srgbClr val="0066FF"/>
    <a:srgbClr val="AFD7FF"/>
    <a:srgbClr val="0099FF"/>
    <a:srgbClr val="99CCFF"/>
    <a:srgbClr val="FFCCCC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1650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0788"/>
            <a:ext cx="3041650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0788"/>
            <a:ext cx="3041650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/>
            </a:lvl1pPr>
          </a:lstStyle>
          <a:p>
            <a:pPr>
              <a:defRPr/>
            </a:pPr>
            <a:fld id="{56265D88-539D-44EB-9C16-79DA6139C4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113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>
            <p:ph type="sldImg" idx="2"/>
          </p:nvPr>
        </p:nvSpPr>
        <p:spPr bwMode="auto">
          <a:xfrm>
            <a:off x="1184275" y="698500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19600"/>
            <a:ext cx="5146675" cy="41878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1650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0788"/>
            <a:ext cx="3041650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0788"/>
            <a:ext cx="3041650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/>
            </a:lvl1pPr>
          </a:lstStyle>
          <a:p>
            <a:pPr>
              <a:defRPr/>
            </a:pPr>
            <a:fld id="{A3BC420D-3A73-483E-BD62-1C811B505E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11517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0" y="1981200"/>
            <a:ext cx="9142413" cy="1371600"/>
            <a:chOff x="0" y="1248"/>
            <a:chExt cx="5759" cy="864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0" y="1968"/>
              <a:ext cx="5759" cy="14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192" y="1584"/>
              <a:ext cx="5376" cy="192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193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>
              <a:off x="577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961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" name="AutoShape 7"/>
            <p:cNvSpPr>
              <a:spLocks noChangeArrowheads="1"/>
            </p:cNvSpPr>
            <p:nvPr/>
          </p:nvSpPr>
          <p:spPr bwMode="auto">
            <a:xfrm>
              <a:off x="1345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" name="AutoShape 8"/>
            <p:cNvSpPr>
              <a:spLocks noChangeArrowheads="1"/>
            </p:cNvSpPr>
            <p:nvPr/>
          </p:nvSpPr>
          <p:spPr bwMode="auto">
            <a:xfrm>
              <a:off x="1729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" name="AutoShape 9"/>
            <p:cNvSpPr>
              <a:spLocks noChangeArrowheads="1"/>
            </p:cNvSpPr>
            <p:nvPr/>
          </p:nvSpPr>
          <p:spPr bwMode="auto">
            <a:xfrm>
              <a:off x="2113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" name="AutoShape 10"/>
            <p:cNvSpPr>
              <a:spLocks noChangeArrowheads="1"/>
            </p:cNvSpPr>
            <p:nvPr/>
          </p:nvSpPr>
          <p:spPr bwMode="auto">
            <a:xfrm>
              <a:off x="2497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" name="AutoShape 11"/>
            <p:cNvSpPr>
              <a:spLocks noChangeArrowheads="1"/>
            </p:cNvSpPr>
            <p:nvPr/>
          </p:nvSpPr>
          <p:spPr bwMode="auto">
            <a:xfrm>
              <a:off x="2881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" name="AutoShape 12"/>
            <p:cNvSpPr>
              <a:spLocks noChangeArrowheads="1"/>
            </p:cNvSpPr>
            <p:nvPr/>
          </p:nvSpPr>
          <p:spPr bwMode="auto">
            <a:xfrm>
              <a:off x="3265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" name="AutoShape 13"/>
            <p:cNvSpPr>
              <a:spLocks noChangeArrowheads="1"/>
            </p:cNvSpPr>
            <p:nvPr/>
          </p:nvSpPr>
          <p:spPr bwMode="auto">
            <a:xfrm>
              <a:off x="3649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7" name="AutoShape 14"/>
            <p:cNvSpPr>
              <a:spLocks noChangeArrowheads="1"/>
            </p:cNvSpPr>
            <p:nvPr/>
          </p:nvSpPr>
          <p:spPr bwMode="auto">
            <a:xfrm>
              <a:off x="4033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" name="AutoShape 15"/>
            <p:cNvSpPr>
              <a:spLocks noChangeArrowheads="1"/>
            </p:cNvSpPr>
            <p:nvPr/>
          </p:nvSpPr>
          <p:spPr bwMode="auto">
            <a:xfrm>
              <a:off x="4417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" name="AutoShape 16"/>
            <p:cNvSpPr>
              <a:spLocks noChangeArrowheads="1"/>
            </p:cNvSpPr>
            <p:nvPr/>
          </p:nvSpPr>
          <p:spPr bwMode="auto">
            <a:xfrm>
              <a:off x="4801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" name="AutoShape 17"/>
            <p:cNvSpPr>
              <a:spLocks noChangeArrowheads="1"/>
            </p:cNvSpPr>
            <p:nvPr/>
          </p:nvSpPr>
          <p:spPr bwMode="auto">
            <a:xfrm>
              <a:off x="5185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0" y="1248"/>
              <a:ext cx="5759" cy="14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0" y="6627813"/>
            <a:ext cx="9142413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871913"/>
            <a:ext cx="7772400" cy="1143000"/>
          </a:xfrm>
          <a:effectLst/>
        </p:spPr>
        <p:txBody>
          <a:bodyPr anchor="t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600075"/>
            <a:ext cx="9144000" cy="1152525"/>
          </a:xfrm>
          <a:effectLst>
            <a:outerShdw dist="63500" dir="3187806" algn="ctr" rotWithShape="0">
              <a:schemeClr val="bg2"/>
            </a:outerShdw>
          </a:effectLst>
        </p:spPr>
        <p:txBody>
          <a:bodyPr anchor="b"/>
          <a:lstStyle>
            <a:lvl1pPr marL="0" indent="0" algn="ctr">
              <a:buFont typeface="Wingdings" pitchFamily="2" charset="2"/>
              <a:buNone/>
              <a:defRPr sz="4400">
                <a:solidFill>
                  <a:schemeClr val="tx2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C4558A8-640F-48A5-99C5-FAC3D03881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9601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39F98-BC0C-4CE9-913E-4AADA3814F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2360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1145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1912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C9DD5-4788-4012-AD7D-4E185488AE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7433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A274D-2986-4CA0-AEA5-A450AFC4E7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9453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B4621-5BDF-4961-8801-BB59AFC094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5663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152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752600"/>
            <a:ext cx="4152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4B533-0110-49EC-BA1F-23A4EE281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3597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0D151-1B7E-49EB-8658-931982B4B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82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2189A-A52E-4A6F-8CF7-11A0A840ED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1714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59C0C-9751-4A54-B30F-B4D9AEE761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7387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7B100-C420-4026-80CE-8B4E646BA7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1778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7C7E9-DAA0-4990-956C-84ABF415AC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613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023938"/>
            <a:ext cx="9142413" cy="650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34938" y="1243013"/>
            <a:ext cx="8856662" cy="144462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231775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503238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773113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1044575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1316038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1585913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>
            <a:off x="1857375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5" name="AutoShape 11"/>
          <p:cNvSpPr>
            <a:spLocks noChangeArrowheads="1"/>
          </p:cNvSpPr>
          <p:nvPr/>
        </p:nvSpPr>
        <p:spPr bwMode="auto">
          <a:xfrm>
            <a:off x="2128838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6" name="AutoShape 12"/>
          <p:cNvSpPr>
            <a:spLocks noChangeArrowheads="1"/>
          </p:cNvSpPr>
          <p:nvPr/>
        </p:nvSpPr>
        <p:spPr bwMode="auto">
          <a:xfrm>
            <a:off x="2398713" y="1184275"/>
            <a:ext cx="273050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7" name="AutoShape 13"/>
          <p:cNvSpPr>
            <a:spLocks noChangeArrowheads="1"/>
          </p:cNvSpPr>
          <p:nvPr/>
        </p:nvSpPr>
        <p:spPr bwMode="auto">
          <a:xfrm>
            <a:off x="2671763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>
            <a:off x="2941638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9" name="AutoShape 15"/>
          <p:cNvSpPr>
            <a:spLocks noChangeArrowheads="1"/>
          </p:cNvSpPr>
          <p:nvPr/>
        </p:nvSpPr>
        <p:spPr bwMode="auto">
          <a:xfrm>
            <a:off x="3213100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40" name="AutoShape 16"/>
          <p:cNvSpPr>
            <a:spLocks noChangeArrowheads="1"/>
          </p:cNvSpPr>
          <p:nvPr/>
        </p:nvSpPr>
        <p:spPr bwMode="auto">
          <a:xfrm>
            <a:off x="3484563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41" name="AutoShape 17"/>
          <p:cNvSpPr>
            <a:spLocks noChangeArrowheads="1"/>
          </p:cNvSpPr>
          <p:nvPr/>
        </p:nvSpPr>
        <p:spPr bwMode="auto">
          <a:xfrm>
            <a:off x="3754438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627813"/>
            <a:ext cx="9142413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7620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458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545965D-72AA-473F-92B1-C0679750BE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1535113"/>
            <a:ext cx="9142413" cy="650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49" name="AutoShape 25"/>
          <p:cNvSpPr>
            <a:spLocks noChangeArrowheads="1"/>
          </p:cNvSpPr>
          <p:nvPr/>
        </p:nvSpPr>
        <p:spPr bwMode="auto">
          <a:xfrm>
            <a:off x="4027488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50" name="AutoShape 26"/>
          <p:cNvSpPr>
            <a:spLocks noChangeArrowheads="1"/>
          </p:cNvSpPr>
          <p:nvPr/>
        </p:nvSpPr>
        <p:spPr bwMode="auto">
          <a:xfrm>
            <a:off x="4298950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51" name="AutoShape 27"/>
          <p:cNvSpPr>
            <a:spLocks noChangeArrowheads="1"/>
          </p:cNvSpPr>
          <p:nvPr/>
        </p:nvSpPr>
        <p:spPr bwMode="auto">
          <a:xfrm>
            <a:off x="4568825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52" name="AutoShape 28"/>
          <p:cNvSpPr>
            <a:spLocks noChangeArrowheads="1"/>
          </p:cNvSpPr>
          <p:nvPr/>
        </p:nvSpPr>
        <p:spPr bwMode="auto">
          <a:xfrm>
            <a:off x="4840288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53" name="AutoShape 29"/>
          <p:cNvSpPr>
            <a:spLocks noChangeArrowheads="1"/>
          </p:cNvSpPr>
          <p:nvPr/>
        </p:nvSpPr>
        <p:spPr bwMode="auto">
          <a:xfrm>
            <a:off x="5111750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54" name="AutoShape 30"/>
          <p:cNvSpPr>
            <a:spLocks noChangeArrowheads="1"/>
          </p:cNvSpPr>
          <p:nvPr/>
        </p:nvSpPr>
        <p:spPr bwMode="auto">
          <a:xfrm>
            <a:off x="5381625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55" name="AutoShape 31"/>
          <p:cNvSpPr>
            <a:spLocks noChangeArrowheads="1"/>
          </p:cNvSpPr>
          <p:nvPr/>
        </p:nvSpPr>
        <p:spPr bwMode="auto">
          <a:xfrm>
            <a:off x="5653088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56" name="AutoShape 32"/>
          <p:cNvSpPr>
            <a:spLocks noChangeArrowheads="1"/>
          </p:cNvSpPr>
          <p:nvPr/>
        </p:nvSpPr>
        <p:spPr bwMode="auto">
          <a:xfrm>
            <a:off x="5924550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57" name="AutoShape 33"/>
          <p:cNvSpPr>
            <a:spLocks noChangeArrowheads="1"/>
          </p:cNvSpPr>
          <p:nvPr/>
        </p:nvSpPr>
        <p:spPr bwMode="auto">
          <a:xfrm>
            <a:off x="6194425" y="1184275"/>
            <a:ext cx="273050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58" name="AutoShape 34"/>
          <p:cNvSpPr>
            <a:spLocks noChangeArrowheads="1"/>
          </p:cNvSpPr>
          <p:nvPr/>
        </p:nvSpPr>
        <p:spPr bwMode="auto">
          <a:xfrm>
            <a:off x="6467475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59" name="AutoShape 35"/>
          <p:cNvSpPr>
            <a:spLocks noChangeArrowheads="1"/>
          </p:cNvSpPr>
          <p:nvPr/>
        </p:nvSpPr>
        <p:spPr bwMode="auto">
          <a:xfrm>
            <a:off x="6737350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60" name="AutoShape 36"/>
          <p:cNvSpPr>
            <a:spLocks noChangeArrowheads="1"/>
          </p:cNvSpPr>
          <p:nvPr/>
        </p:nvSpPr>
        <p:spPr bwMode="auto">
          <a:xfrm>
            <a:off x="7008813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61" name="AutoShape 37"/>
          <p:cNvSpPr>
            <a:spLocks noChangeArrowheads="1"/>
          </p:cNvSpPr>
          <p:nvPr/>
        </p:nvSpPr>
        <p:spPr bwMode="auto">
          <a:xfrm>
            <a:off x="7280275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62" name="AutoShape 38"/>
          <p:cNvSpPr>
            <a:spLocks noChangeArrowheads="1"/>
          </p:cNvSpPr>
          <p:nvPr/>
        </p:nvSpPr>
        <p:spPr bwMode="auto">
          <a:xfrm>
            <a:off x="7550150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63" name="AutoShape 39"/>
          <p:cNvSpPr>
            <a:spLocks noChangeArrowheads="1"/>
          </p:cNvSpPr>
          <p:nvPr/>
        </p:nvSpPr>
        <p:spPr bwMode="auto">
          <a:xfrm>
            <a:off x="7818438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64" name="AutoShape 40"/>
          <p:cNvSpPr>
            <a:spLocks noChangeArrowheads="1"/>
          </p:cNvSpPr>
          <p:nvPr/>
        </p:nvSpPr>
        <p:spPr bwMode="auto">
          <a:xfrm>
            <a:off x="8089900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65" name="AutoShape 41"/>
          <p:cNvSpPr>
            <a:spLocks noChangeArrowheads="1"/>
          </p:cNvSpPr>
          <p:nvPr/>
        </p:nvSpPr>
        <p:spPr bwMode="auto">
          <a:xfrm>
            <a:off x="8361363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66" name="AutoShape 42"/>
          <p:cNvSpPr>
            <a:spLocks noChangeArrowheads="1"/>
          </p:cNvSpPr>
          <p:nvPr/>
        </p:nvSpPr>
        <p:spPr bwMode="auto">
          <a:xfrm>
            <a:off x="8631238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9pPr>
    </p:titleStyle>
    <p:bodyStyle>
      <a:lvl1pPr marL="404813" indent="-4048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u"/>
        <a:defRPr kumimoji="1" sz="3400">
          <a:solidFill>
            <a:srgbClr val="FFFFFF"/>
          </a:solidFill>
          <a:latin typeface="+mn-lt"/>
          <a:ea typeface="+mn-ea"/>
          <a:cs typeface="+mn-cs"/>
        </a:defRPr>
      </a:lvl1pPr>
      <a:lvl2pPr marL="804863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400">
          <a:solidFill>
            <a:srgbClr val="FFFFFF"/>
          </a:solidFill>
          <a:latin typeface="+mn-lt"/>
        </a:defRPr>
      </a:lvl2pPr>
      <a:lvl3pPr marL="11477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3400">
          <a:solidFill>
            <a:srgbClr val="FFFF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3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8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8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8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8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My%20Documents\Christy's%20Stuff\Teaching%20Stuff\Media\strong%20acid.avi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My%20Documents\Christy's%20Stuff\Teaching%20Stuff\Media\weak%20acid.av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My%20Documents\Christy's%20Stuff\Teaching%20Stuff\Media\Bronsted2.avi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My%20Documents\Christy's%20Stuff\Teaching%20Stuff\Media\Bronsted.avi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ctrTitle"/>
          </p:nvPr>
        </p:nvSpPr>
        <p:spPr>
          <a:effectLst>
            <a:outerShdw dist="5388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mtClean="0"/>
              <a:t>I. Introduction to</a:t>
            </a:r>
            <a:br>
              <a:rPr lang="en-US" altLang="en-US" smtClean="0"/>
            </a:br>
            <a:r>
              <a:rPr lang="en-US" altLang="en-US" smtClean="0"/>
              <a:t>Acids &amp; Bases</a:t>
            </a:r>
            <a:br>
              <a:rPr lang="en-US" altLang="en-US" smtClean="0"/>
            </a:br>
            <a:r>
              <a:rPr lang="en-US" altLang="en-US" sz="3600" smtClean="0">
                <a:latin typeface="Arial" panose="020B0604020202020204" pitchFamily="34" charset="0"/>
              </a:rPr>
              <a:t>(p. 453 - 473)</a:t>
            </a:r>
            <a:endParaRPr lang="en-US" altLang="en-US" smtClean="0"/>
          </a:p>
        </p:txBody>
      </p:sp>
      <p:sp>
        <p:nvSpPr>
          <p:cNvPr id="5123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mtClean="0"/>
              <a:t>Ch. 15 &amp; 16 - Acids &amp; Bases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B. Definitions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1475"/>
            <a:ext cx="8686800" cy="684213"/>
          </a:xfrm>
        </p:spPr>
        <p:txBody>
          <a:bodyPr/>
          <a:lstStyle/>
          <a:p>
            <a:pPr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Lewis</a:t>
            </a:r>
            <a:endParaRPr lang="en-US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457200" y="2271713"/>
            <a:ext cx="8686800" cy="152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804863" lvl="1" indent="-285750">
              <a:spcBef>
                <a:spcPct val="20000"/>
              </a:spcBef>
              <a:buClr>
                <a:schemeClr val="tx2"/>
              </a:buClr>
              <a:buFontTx/>
              <a:buChar char="•"/>
              <a:defRPr/>
            </a:pPr>
            <a:r>
              <a:rPr lang="en-US" sz="3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Acids</a:t>
            </a:r>
            <a:r>
              <a:rPr lang="en-US" sz="3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>
                <a:latin typeface="Arial" charset="0"/>
              </a:rPr>
              <a:t>are electron pair acceptors. </a:t>
            </a:r>
          </a:p>
          <a:p>
            <a:pPr marL="804863" lvl="1" indent="-285750">
              <a:spcBef>
                <a:spcPct val="20000"/>
              </a:spcBef>
              <a:buClr>
                <a:schemeClr val="tx2"/>
              </a:buClr>
              <a:buFontTx/>
              <a:buChar char="•"/>
              <a:defRPr/>
            </a:pPr>
            <a:r>
              <a:rPr lang="en-US" sz="3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Bases</a:t>
            </a:r>
            <a:r>
              <a:rPr lang="en-US" sz="3400">
                <a:latin typeface="Arial" charset="0"/>
              </a:rPr>
              <a:t> are electron pair donors.</a:t>
            </a:r>
          </a:p>
        </p:txBody>
      </p:sp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633413" y="5797550"/>
            <a:ext cx="1670050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3200" b="1">
                <a:solidFill>
                  <a:srgbClr val="FFFF99"/>
                </a:solidFill>
              </a:rPr>
              <a:t>Lewis base</a:t>
            </a:r>
            <a:endParaRPr kumimoji="0" lang="en-US" altLang="en-US" sz="3200" b="1"/>
          </a:p>
        </p:txBody>
      </p:sp>
      <p:pic>
        <p:nvPicPr>
          <p:cNvPr id="81935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551238"/>
            <a:ext cx="7620000" cy="2190750"/>
          </a:xfrm>
          <a:prstGeom prst="rect">
            <a:avLst/>
          </a:prstGeom>
          <a:noFill/>
          <a:ln w="28575" cap="sq">
            <a:solidFill>
              <a:schemeClr val="bg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36" name="Text Box 16"/>
          <p:cNvSpPr txBox="1">
            <a:spLocks noChangeArrowheads="1"/>
          </p:cNvSpPr>
          <p:nvPr/>
        </p:nvSpPr>
        <p:spPr bwMode="auto">
          <a:xfrm>
            <a:off x="2486025" y="5797550"/>
            <a:ext cx="1670050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3200" b="1">
                <a:solidFill>
                  <a:srgbClr val="FFFF99"/>
                </a:solidFill>
              </a:rPr>
              <a:t>Lewis acid</a:t>
            </a:r>
            <a:endParaRPr kumimoji="0" lang="en-US" alt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1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1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5" grpId="0" build="p" bldLvl="2" autoUpdateAnimBg="0"/>
      <p:bldP spid="81930" grpId="0" autoUpdateAnimBg="0"/>
      <p:bldP spid="8193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C. Strength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44650"/>
            <a:ext cx="8686800" cy="684213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Strong Acid/Base</a:t>
            </a:r>
          </a:p>
          <a:p>
            <a:pPr lvl="1">
              <a:spcBef>
                <a:spcPct val="0"/>
              </a:spcBef>
              <a:defRPr/>
            </a:pPr>
            <a:r>
              <a:rPr lang="en-US" smtClean="0"/>
              <a:t>100% ionized in water</a:t>
            </a:r>
          </a:p>
          <a:p>
            <a:pPr lvl="1">
              <a:spcBef>
                <a:spcPct val="0"/>
              </a:spcBef>
              <a:defRPr/>
            </a:pPr>
            <a:r>
              <a:rPr lang="en-US" smtClean="0"/>
              <a:t>strong electrolyte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483350" y="1751013"/>
            <a:ext cx="2503488" cy="2170112"/>
            <a:chOff x="717" y="1359"/>
            <a:chExt cx="1172" cy="977"/>
          </a:xfrm>
        </p:grpSpPr>
        <p:sp>
          <p:nvSpPr>
            <p:cNvPr id="15368" name="Oval 11"/>
            <p:cNvSpPr>
              <a:spLocks noChangeArrowheads="1"/>
            </p:cNvSpPr>
            <p:nvPr/>
          </p:nvSpPr>
          <p:spPr bwMode="auto">
            <a:xfrm>
              <a:off x="1521" y="1671"/>
              <a:ext cx="245" cy="74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69" name="Rectangle 12"/>
            <p:cNvSpPr>
              <a:spLocks noChangeArrowheads="1"/>
            </p:cNvSpPr>
            <p:nvPr/>
          </p:nvSpPr>
          <p:spPr bwMode="auto">
            <a:xfrm>
              <a:off x="1096" y="1688"/>
              <a:ext cx="89" cy="5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70" name="Rectangle 13"/>
            <p:cNvSpPr>
              <a:spLocks noChangeArrowheads="1"/>
            </p:cNvSpPr>
            <p:nvPr/>
          </p:nvSpPr>
          <p:spPr bwMode="auto">
            <a:xfrm>
              <a:off x="1083" y="1653"/>
              <a:ext cx="115" cy="596"/>
            </a:xfrm>
            <a:prstGeom prst="rect">
              <a:avLst/>
            </a:prstGeom>
            <a:gradFill rotWithShape="0">
              <a:gsLst>
                <a:gs pos="0">
                  <a:srgbClr val="618FFD"/>
                </a:gs>
                <a:gs pos="50000">
                  <a:srgbClr val="FFFFFF"/>
                </a:gs>
                <a:gs pos="100000">
                  <a:srgbClr val="618FFD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71" name="Oval 14"/>
            <p:cNvSpPr>
              <a:spLocks noChangeArrowheads="1"/>
            </p:cNvSpPr>
            <p:nvPr/>
          </p:nvSpPr>
          <p:spPr bwMode="auto">
            <a:xfrm>
              <a:off x="1083" y="2192"/>
              <a:ext cx="115" cy="136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666666"/>
                </a:gs>
                <a:gs pos="100000">
                  <a:srgbClr val="FFFFFF"/>
                </a:gs>
              </a:gsLst>
              <a:lin ang="27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72" name="Oval 15"/>
            <p:cNvSpPr>
              <a:spLocks noChangeArrowheads="1"/>
            </p:cNvSpPr>
            <p:nvPr/>
          </p:nvSpPr>
          <p:spPr bwMode="auto">
            <a:xfrm>
              <a:off x="1084" y="2167"/>
              <a:ext cx="112" cy="146"/>
            </a:xfrm>
            <a:prstGeom prst="ellipse">
              <a:avLst/>
            </a:prstGeom>
            <a:gradFill rotWithShape="0">
              <a:gsLst>
                <a:gs pos="0">
                  <a:srgbClr val="618FFD"/>
                </a:gs>
                <a:gs pos="50000">
                  <a:srgbClr val="FFFFFF"/>
                </a:gs>
                <a:gs pos="100000">
                  <a:srgbClr val="618FFD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73" name="Oval 16"/>
            <p:cNvSpPr>
              <a:spLocks noChangeArrowheads="1"/>
            </p:cNvSpPr>
            <p:nvPr/>
          </p:nvSpPr>
          <p:spPr bwMode="auto">
            <a:xfrm>
              <a:off x="1069" y="1642"/>
              <a:ext cx="143" cy="1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74" name="Arc 17"/>
            <p:cNvSpPr>
              <a:spLocks/>
            </p:cNvSpPr>
            <p:nvPr/>
          </p:nvSpPr>
          <p:spPr bwMode="auto">
            <a:xfrm>
              <a:off x="1067" y="1654"/>
              <a:ext cx="13" cy="72"/>
            </a:xfrm>
            <a:custGeom>
              <a:avLst/>
              <a:gdLst>
                <a:gd name="T0" fmla="*/ 0 w 21598"/>
                <a:gd name="T1" fmla="*/ 0 h 21600"/>
                <a:gd name="T2" fmla="*/ 0 w 21598"/>
                <a:gd name="T3" fmla="*/ 0 h 21600"/>
                <a:gd name="T4" fmla="*/ 0 w 21598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8"/>
                <a:gd name="T10" fmla="*/ 0 h 21600"/>
                <a:gd name="T11" fmla="*/ 21598 w 2159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8" h="21600" fill="none" extrusionOk="0">
                  <a:moveTo>
                    <a:pt x="-1" y="0"/>
                  </a:moveTo>
                  <a:cubicBezTo>
                    <a:pt x="11811" y="0"/>
                    <a:pt x="21432" y="9487"/>
                    <a:pt x="21597" y="21298"/>
                  </a:cubicBezTo>
                </a:path>
                <a:path w="21598" h="21600" stroke="0" extrusionOk="0">
                  <a:moveTo>
                    <a:pt x="-1" y="0"/>
                  </a:moveTo>
                  <a:cubicBezTo>
                    <a:pt x="11811" y="0"/>
                    <a:pt x="21432" y="9487"/>
                    <a:pt x="21597" y="212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5" name="Arc 18"/>
            <p:cNvSpPr>
              <a:spLocks/>
            </p:cNvSpPr>
            <p:nvPr/>
          </p:nvSpPr>
          <p:spPr bwMode="auto">
            <a:xfrm>
              <a:off x="1202" y="1649"/>
              <a:ext cx="13" cy="72"/>
            </a:xfrm>
            <a:custGeom>
              <a:avLst/>
              <a:gdLst>
                <a:gd name="T0" fmla="*/ 0 w 21598"/>
                <a:gd name="T1" fmla="*/ 0 h 21537"/>
                <a:gd name="T2" fmla="*/ 0 w 21598"/>
                <a:gd name="T3" fmla="*/ 0 h 21537"/>
                <a:gd name="T4" fmla="*/ 0 w 21598"/>
                <a:gd name="T5" fmla="*/ 0 h 21537"/>
                <a:gd name="T6" fmla="*/ 0 60000 65536"/>
                <a:gd name="T7" fmla="*/ 0 60000 65536"/>
                <a:gd name="T8" fmla="*/ 0 60000 65536"/>
                <a:gd name="T9" fmla="*/ 0 w 21598"/>
                <a:gd name="T10" fmla="*/ 0 h 21537"/>
                <a:gd name="T11" fmla="*/ 21598 w 21598"/>
                <a:gd name="T12" fmla="*/ 21537 h 215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8" h="21537" fill="none" extrusionOk="0">
                  <a:moveTo>
                    <a:pt x="0" y="21239"/>
                  </a:moveTo>
                  <a:cubicBezTo>
                    <a:pt x="154" y="10063"/>
                    <a:pt x="8808" y="850"/>
                    <a:pt x="19952" y="-1"/>
                  </a:cubicBezTo>
                </a:path>
                <a:path w="21598" h="21537" stroke="0" extrusionOk="0">
                  <a:moveTo>
                    <a:pt x="0" y="21239"/>
                  </a:moveTo>
                  <a:cubicBezTo>
                    <a:pt x="154" y="10063"/>
                    <a:pt x="8808" y="850"/>
                    <a:pt x="19952" y="-1"/>
                  </a:cubicBezTo>
                  <a:lnTo>
                    <a:pt x="21598" y="21537"/>
                  </a:lnTo>
                  <a:lnTo>
                    <a:pt x="0" y="21239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6" name="Oval 19"/>
            <p:cNvSpPr>
              <a:spLocks noChangeArrowheads="1"/>
            </p:cNvSpPr>
            <p:nvPr/>
          </p:nvSpPr>
          <p:spPr bwMode="auto">
            <a:xfrm>
              <a:off x="1081" y="1647"/>
              <a:ext cx="117" cy="29"/>
            </a:xfrm>
            <a:prstGeom prst="ellipse">
              <a:avLst/>
            </a:prstGeom>
            <a:gradFill rotWithShape="0">
              <a:gsLst>
                <a:gs pos="0">
                  <a:srgbClr val="CECECE"/>
                </a:gs>
                <a:gs pos="100000">
                  <a:srgbClr val="B9B9B9"/>
                </a:gs>
              </a:gsLst>
              <a:path path="rect">
                <a:fillToRect l="100000" b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77" name="Freeform 20"/>
            <p:cNvSpPr>
              <a:spLocks/>
            </p:cNvSpPr>
            <p:nvPr/>
          </p:nvSpPr>
          <p:spPr bwMode="auto">
            <a:xfrm>
              <a:off x="1064" y="1645"/>
              <a:ext cx="153" cy="23"/>
            </a:xfrm>
            <a:custGeom>
              <a:avLst/>
              <a:gdLst>
                <a:gd name="T0" fmla="*/ 9 w 153"/>
                <a:gd name="T1" fmla="*/ 0 h 23"/>
                <a:gd name="T2" fmla="*/ 0 w 153"/>
                <a:gd name="T3" fmla="*/ 5 h 23"/>
                <a:gd name="T4" fmla="*/ 1 w 153"/>
                <a:gd name="T5" fmla="*/ 8 h 23"/>
                <a:gd name="T6" fmla="*/ 3 w 153"/>
                <a:gd name="T7" fmla="*/ 9 h 23"/>
                <a:gd name="T8" fmla="*/ 7 w 153"/>
                <a:gd name="T9" fmla="*/ 13 h 23"/>
                <a:gd name="T10" fmla="*/ 16 w 153"/>
                <a:gd name="T11" fmla="*/ 14 h 23"/>
                <a:gd name="T12" fmla="*/ 33 w 153"/>
                <a:gd name="T13" fmla="*/ 19 h 23"/>
                <a:gd name="T14" fmla="*/ 55 w 153"/>
                <a:gd name="T15" fmla="*/ 22 h 23"/>
                <a:gd name="T16" fmla="*/ 72 w 153"/>
                <a:gd name="T17" fmla="*/ 22 h 23"/>
                <a:gd name="T18" fmla="*/ 94 w 153"/>
                <a:gd name="T19" fmla="*/ 22 h 23"/>
                <a:gd name="T20" fmla="*/ 119 w 153"/>
                <a:gd name="T21" fmla="*/ 20 h 23"/>
                <a:gd name="T22" fmla="*/ 138 w 153"/>
                <a:gd name="T23" fmla="*/ 16 h 23"/>
                <a:gd name="T24" fmla="*/ 146 w 153"/>
                <a:gd name="T25" fmla="*/ 13 h 23"/>
                <a:gd name="T26" fmla="*/ 152 w 153"/>
                <a:gd name="T27" fmla="*/ 5 h 23"/>
                <a:gd name="T28" fmla="*/ 152 w 153"/>
                <a:gd name="T29" fmla="*/ 2 h 23"/>
                <a:gd name="T30" fmla="*/ 151 w 153"/>
                <a:gd name="T31" fmla="*/ 2 h 23"/>
                <a:gd name="T32" fmla="*/ 145 w 153"/>
                <a:gd name="T33" fmla="*/ 7 h 23"/>
                <a:gd name="T34" fmla="*/ 130 w 153"/>
                <a:gd name="T35" fmla="*/ 11 h 23"/>
                <a:gd name="T36" fmla="*/ 115 w 153"/>
                <a:gd name="T37" fmla="*/ 11 h 23"/>
                <a:gd name="T38" fmla="*/ 98 w 153"/>
                <a:gd name="T39" fmla="*/ 12 h 23"/>
                <a:gd name="T40" fmla="*/ 84 w 153"/>
                <a:gd name="T41" fmla="*/ 12 h 23"/>
                <a:gd name="T42" fmla="*/ 70 w 153"/>
                <a:gd name="T43" fmla="*/ 13 h 23"/>
                <a:gd name="T44" fmla="*/ 52 w 153"/>
                <a:gd name="T45" fmla="*/ 13 h 23"/>
                <a:gd name="T46" fmla="*/ 38 w 153"/>
                <a:gd name="T47" fmla="*/ 11 h 23"/>
                <a:gd name="T48" fmla="*/ 14 w 153"/>
                <a:gd name="T49" fmla="*/ 8 h 23"/>
                <a:gd name="T50" fmla="*/ 3 w 153"/>
                <a:gd name="T51" fmla="*/ 4 h 23"/>
                <a:gd name="T52" fmla="*/ 9 w 153"/>
                <a:gd name="T53" fmla="*/ 0 h 2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53"/>
                <a:gd name="T82" fmla="*/ 0 h 23"/>
                <a:gd name="T83" fmla="*/ 153 w 153"/>
                <a:gd name="T84" fmla="*/ 23 h 23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53" h="23">
                  <a:moveTo>
                    <a:pt x="9" y="0"/>
                  </a:moveTo>
                  <a:lnTo>
                    <a:pt x="0" y="5"/>
                  </a:lnTo>
                  <a:lnTo>
                    <a:pt x="1" y="8"/>
                  </a:lnTo>
                  <a:lnTo>
                    <a:pt x="3" y="9"/>
                  </a:lnTo>
                  <a:lnTo>
                    <a:pt x="7" y="13"/>
                  </a:lnTo>
                  <a:lnTo>
                    <a:pt x="16" y="14"/>
                  </a:lnTo>
                  <a:lnTo>
                    <a:pt x="33" y="19"/>
                  </a:lnTo>
                  <a:lnTo>
                    <a:pt x="55" y="22"/>
                  </a:lnTo>
                  <a:lnTo>
                    <a:pt x="72" y="22"/>
                  </a:lnTo>
                  <a:lnTo>
                    <a:pt x="94" y="22"/>
                  </a:lnTo>
                  <a:lnTo>
                    <a:pt x="119" y="20"/>
                  </a:lnTo>
                  <a:lnTo>
                    <a:pt x="138" y="16"/>
                  </a:lnTo>
                  <a:lnTo>
                    <a:pt x="146" y="13"/>
                  </a:lnTo>
                  <a:lnTo>
                    <a:pt x="152" y="5"/>
                  </a:lnTo>
                  <a:lnTo>
                    <a:pt x="152" y="2"/>
                  </a:lnTo>
                  <a:lnTo>
                    <a:pt x="151" y="2"/>
                  </a:lnTo>
                  <a:lnTo>
                    <a:pt x="145" y="7"/>
                  </a:lnTo>
                  <a:lnTo>
                    <a:pt x="130" y="11"/>
                  </a:lnTo>
                  <a:lnTo>
                    <a:pt x="115" y="11"/>
                  </a:lnTo>
                  <a:lnTo>
                    <a:pt x="98" y="12"/>
                  </a:lnTo>
                  <a:lnTo>
                    <a:pt x="84" y="12"/>
                  </a:lnTo>
                  <a:lnTo>
                    <a:pt x="70" y="13"/>
                  </a:lnTo>
                  <a:lnTo>
                    <a:pt x="52" y="13"/>
                  </a:lnTo>
                  <a:lnTo>
                    <a:pt x="38" y="11"/>
                  </a:lnTo>
                  <a:lnTo>
                    <a:pt x="14" y="8"/>
                  </a:lnTo>
                  <a:lnTo>
                    <a:pt x="3" y="4"/>
                  </a:lnTo>
                  <a:lnTo>
                    <a:pt x="9" y="0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Rectangle 21"/>
            <p:cNvSpPr>
              <a:spLocks noChangeArrowheads="1"/>
            </p:cNvSpPr>
            <p:nvPr/>
          </p:nvSpPr>
          <p:spPr bwMode="auto">
            <a:xfrm>
              <a:off x="1083" y="1666"/>
              <a:ext cx="113" cy="1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79" name="Freeform 22"/>
            <p:cNvSpPr>
              <a:spLocks/>
            </p:cNvSpPr>
            <p:nvPr/>
          </p:nvSpPr>
          <p:spPr bwMode="auto">
            <a:xfrm>
              <a:off x="1074" y="1659"/>
              <a:ext cx="130" cy="75"/>
            </a:xfrm>
            <a:custGeom>
              <a:avLst/>
              <a:gdLst>
                <a:gd name="T0" fmla="*/ 11 w 130"/>
                <a:gd name="T1" fmla="*/ 66 h 75"/>
                <a:gd name="T2" fmla="*/ 10 w 130"/>
                <a:gd name="T3" fmla="*/ 27 h 75"/>
                <a:gd name="T4" fmla="*/ 14 w 130"/>
                <a:gd name="T5" fmla="*/ 13 h 75"/>
                <a:gd name="T6" fmla="*/ 30 w 130"/>
                <a:gd name="T7" fmla="*/ 12 h 75"/>
                <a:gd name="T8" fmla="*/ 67 w 130"/>
                <a:gd name="T9" fmla="*/ 15 h 75"/>
                <a:gd name="T10" fmla="*/ 101 w 130"/>
                <a:gd name="T11" fmla="*/ 17 h 75"/>
                <a:gd name="T12" fmla="*/ 114 w 130"/>
                <a:gd name="T13" fmla="*/ 36 h 75"/>
                <a:gd name="T14" fmla="*/ 119 w 130"/>
                <a:gd name="T15" fmla="*/ 60 h 75"/>
                <a:gd name="T16" fmla="*/ 122 w 130"/>
                <a:gd name="T17" fmla="*/ 74 h 75"/>
                <a:gd name="T18" fmla="*/ 124 w 130"/>
                <a:gd name="T19" fmla="*/ 27 h 75"/>
                <a:gd name="T20" fmla="*/ 127 w 130"/>
                <a:gd name="T21" fmla="*/ 14 h 75"/>
                <a:gd name="T22" fmla="*/ 129 w 130"/>
                <a:gd name="T23" fmla="*/ 1 h 75"/>
                <a:gd name="T24" fmla="*/ 119 w 130"/>
                <a:gd name="T25" fmla="*/ 3 h 75"/>
                <a:gd name="T26" fmla="*/ 102 w 130"/>
                <a:gd name="T27" fmla="*/ 7 h 75"/>
                <a:gd name="T28" fmla="*/ 66 w 130"/>
                <a:gd name="T29" fmla="*/ 9 h 75"/>
                <a:gd name="T30" fmla="*/ 33 w 130"/>
                <a:gd name="T31" fmla="*/ 9 h 75"/>
                <a:gd name="T32" fmla="*/ 7 w 130"/>
                <a:gd name="T33" fmla="*/ 3 h 75"/>
                <a:gd name="T34" fmla="*/ 0 w 130"/>
                <a:gd name="T35" fmla="*/ 0 h 75"/>
                <a:gd name="T36" fmla="*/ 7 w 130"/>
                <a:gd name="T37" fmla="*/ 28 h 75"/>
                <a:gd name="T38" fmla="*/ 11 w 130"/>
                <a:gd name="T39" fmla="*/ 69 h 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30"/>
                <a:gd name="T61" fmla="*/ 0 h 75"/>
                <a:gd name="T62" fmla="*/ 130 w 130"/>
                <a:gd name="T63" fmla="*/ 75 h 7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30" h="75">
                  <a:moveTo>
                    <a:pt x="11" y="66"/>
                  </a:moveTo>
                  <a:lnTo>
                    <a:pt x="10" y="27"/>
                  </a:lnTo>
                  <a:lnTo>
                    <a:pt x="14" y="13"/>
                  </a:lnTo>
                  <a:lnTo>
                    <a:pt x="30" y="12"/>
                  </a:lnTo>
                  <a:lnTo>
                    <a:pt x="67" y="15"/>
                  </a:lnTo>
                  <a:lnTo>
                    <a:pt x="101" y="17"/>
                  </a:lnTo>
                  <a:lnTo>
                    <a:pt x="114" y="36"/>
                  </a:lnTo>
                  <a:lnTo>
                    <a:pt x="119" y="60"/>
                  </a:lnTo>
                  <a:lnTo>
                    <a:pt x="122" y="74"/>
                  </a:lnTo>
                  <a:lnTo>
                    <a:pt x="124" y="27"/>
                  </a:lnTo>
                  <a:lnTo>
                    <a:pt x="127" y="14"/>
                  </a:lnTo>
                  <a:lnTo>
                    <a:pt x="129" y="1"/>
                  </a:lnTo>
                  <a:lnTo>
                    <a:pt x="119" y="3"/>
                  </a:lnTo>
                  <a:lnTo>
                    <a:pt x="102" y="7"/>
                  </a:lnTo>
                  <a:lnTo>
                    <a:pt x="66" y="9"/>
                  </a:lnTo>
                  <a:lnTo>
                    <a:pt x="33" y="9"/>
                  </a:lnTo>
                  <a:lnTo>
                    <a:pt x="7" y="3"/>
                  </a:lnTo>
                  <a:lnTo>
                    <a:pt x="0" y="0"/>
                  </a:lnTo>
                  <a:lnTo>
                    <a:pt x="7" y="28"/>
                  </a:lnTo>
                  <a:lnTo>
                    <a:pt x="11" y="69"/>
                  </a:lnTo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Oval 23"/>
            <p:cNvSpPr>
              <a:spLocks noChangeArrowheads="1"/>
            </p:cNvSpPr>
            <p:nvPr/>
          </p:nvSpPr>
          <p:spPr bwMode="auto">
            <a:xfrm>
              <a:off x="1099" y="1837"/>
              <a:ext cx="82" cy="9"/>
            </a:xfrm>
            <a:prstGeom prst="ellipse">
              <a:avLst/>
            </a:prstGeom>
            <a:solidFill>
              <a:srgbClr val="063DE8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1" name="Oval 24"/>
            <p:cNvSpPr>
              <a:spLocks noChangeArrowheads="1"/>
            </p:cNvSpPr>
            <p:nvPr/>
          </p:nvSpPr>
          <p:spPr bwMode="auto">
            <a:xfrm>
              <a:off x="1086" y="1831"/>
              <a:ext cx="109" cy="1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2" name="Rectangle 25"/>
            <p:cNvSpPr>
              <a:spLocks noChangeArrowheads="1"/>
            </p:cNvSpPr>
            <p:nvPr/>
          </p:nvSpPr>
          <p:spPr bwMode="auto">
            <a:xfrm>
              <a:off x="1347" y="1696"/>
              <a:ext cx="89" cy="5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3" name="Rectangle 26"/>
            <p:cNvSpPr>
              <a:spLocks noChangeArrowheads="1"/>
            </p:cNvSpPr>
            <p:nvPr/>
          </p:nvSpPr>
          <p:spPr bwMode="auto">
            <a:xfrm>
              <a:off x="1333" y="1661"/>
              <a:ext cx="116" cy="597"/>
            </a:xfrm>
            <a:prstGeom prst="rect">
              <a:avLst/>
            </a:prstGeom>
            <a:gradFill rotWithShape="0">
              <a:gsLst>
                <a:gs pos="0">
                  <a:srgbClr val="618FFD"/>
                </a:gs>
                <a:gs pos="50000">
                  <a:srgbClr val="FFFFFF"/>
                </a:gs>
                <a:gs pos="100000">
                  <a:srgbClr val="618FFD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4" name="Oval 27"/>
            <p:cNvSpPr>
              <a:spLocks noChangeArrowheads="1"/>
            </p:cNvSpPr>
            <p:nvPr/>
          </p:nvSpPr>
          <p:spPr bwMode="auto">
            <a:xfrm>
              <a:off x="1333" y="2200"/>
              <a:ext cx="116" cy="136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666666"/>
                </a:gs>
                <a:gs pos="100000">
                  <a:srgbClr val="FFFFFF"/>
                </a:gs>
              </a:gsLst>
              <a:lin ang="27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5" name="Oval 28"/>
            <p:cNvSpPr>
              <a:spLocks noChangeArrowheads="1"/>
            </p:cNvSpPr>
            <p:nvPr/>
          </p:nvSpPr>
          <p:spPr bwMode="auto">
            <a:xfrm>
              <a:off x="1335" y="2175"/>
              <a:ext cx="112" cy="147"/>
            </a:xfrm>
            <a:prstGeom prst="ellipse">
              <a:avLst/>
            </a:prstGeom>
            <a:gradFill rotWithShape="0">
              <a:gsLst>
                <a:gs pos="0">
                  <a:srgbClr val="618FFD"/>
                </a:gs>
                <a:gs pos="50000">
                  <a:srgbClr val="FFFFFF"/>
                </a:gs>
                <a:gs pos="100000">
                  <a:srgbClr val="618FFD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6" name="Oval 29"/>
            <p:cNvSpPr>
              <a:spLocks noChangeArrowheads="1"/>
            </p:cNvSpPr>
            <p:nvPr/>
          </p:nvSpPr>
          <p:spPr bwMode="auto">
            <a:xfrm>
              <a:off x="1320" y="1649"/>
              <a:ext cx="142" cy="1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7" name="Arc 30"/>
            <p:cNvSpPr>
              <a:spLocks/>
            </p:cNvSpPr>
            <p:nvPr/>
          </p:nvSpPr>
          <p:spPr bwMode="auto">
            <a:xfrm>
              <a:off x="1318" y="1662"/>
              <a:ext cx="13" cy="72"/>
            </a:xfrm>
            <a:custGeom>
              <a:avLst/>
              <a:gdLst>
                <a:gd name="T0" fmla="*/ 0 w 21598"/>
                <a:gd name="T1" fmla="*/ 0 h 21600"/>
                <a:gd name="T2" fmla="*/ 0 w 21598"/>
                <a:gd name="T3" fmla="*/ 0 h 21600"/>
                <a:gd name="T4" fmla="*/ 0 w 21598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8"/>
                <a:gd name="T10" fmla="*/ 0 h 21600"/>
                <a:gd name="T11" fmla="*/ 21598 w 2159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8" h="21600" fill="none" extrusionOk="0">
                  <a:moveTo>
                    <a:pt x="-1" y="0"/>
                  </a:moveTo>
                  <a:cubicBezTo>
                    <a:pt x="11811" y="0"/>
                    <a:pt x="21432" y="9487"/>
                    <a:pt x="21597" y="21298"/>
                  </a:cubicBezTo>
                </a:path>
                <a:path w="21598" h="21600" stroke="0" extrusionOk="0">
                  <a:moveTo>
                    <a:pt x="-1" y="0"/>
                  </a:moveTo>
                  <a:cubicBezTo>
                    <a:pt x="11811" y="0"/>
                    <a:pt x="21432" y="9487"/>
                    <a:pt x="21597" y="212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8" name="Arc 31"/>
            <p:cNvSpPr>
              <a:spLocks/>
            </p:cNvSpPr>
            <p:nvPr/>
          </p:nvSpPr>
          <p:spPr bwMode="auto">
            <a:xfrm>
              <a:off x="1453" y="1658"/>
              <a:ext cx="13" cy="72"/>
            </a:xfrm>
            <a:custGeom>
              <a:avLst/>
              <a:gdLst>
                <a:gd name="T0" fmla="*/ 0 w 21598"/>
                <a:gd name="T1" fmla="*/ 0 h 21537"/>
                <a:gd name="T2" fmla="*/ 0 w 21598"/>
                <a:gd name="T3" fmla="*/ 0 h 21537"/>
                <a:gd name="T4" fmla="*/ 0 w 21598"/>
                <a:gd name="T5" fmla="*/ 0 h 21537"/>
                <a:gd name="T6" fmla="*/ 0 60000 65536"/>
                <a:gd name="T7" fmla="*/ 0 60000 65536"/>
                <a:gd name="T8" fmla="*/ 0 60000 65536"/>
                <a:gd name="T9" fmla="*/ 0 w 21598"/>
                <a:gd name="T10" fmla="*/ 0 h 21537"/>
                <a:gd name="T11" fmla="*/ 21598 w 21598"/>
                <a:gd name="T12" fmla="*/ 21537 h 215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8" h="21537" fill="none" extrusionOk="0">
                  <a:moveTo>
                    <a:pt x="0" y="21239"/>
                  </a:moveTo>
                  <a:cubicBezTo>
                    <a:pt x="154" y="10063"/>
                    <a:pt x="8808" y="850"/>
                    <a:pt x="19952" y="-1"/>
                  </a:cubicBezTo>
                </a:path>
                <a:path w="21598" h="21537" stroke="0" extrusionOk="0">
                  <a:moveTo>
                    <a:pt x="0" y="21239"/>
                  </a:moveTo>
                  <a:cubicBezTo>
                    <a:pt x="154" y="10063"/>
                    <a:pt x="8808" y="850"/>
                    <a:pt x="19952" y="-1"/>
                  </a:cubicBezTo>
                  <a:lnTo>
                    <a:pt x="21598" y="21537"/>
                  </a:lnTo>
                  <a:lnTo>
                    <a:pt x="0" y="21239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9" name="Oval 32"/>
            <p:cNvSpPr>
              <a:spLocks noChangeArrowheads="1"/>
            </p:cNvSpPr>
            <p:nvPr/>
          </p:nvSpPr>
          <p:spPr bwMode="auto">
            <a:xfrm>
              <a:off x="1332" y="1655"/>
              <a:ext cx="117" cy="29"/>
            </a:xfrm>
            <a:prstGeom prst="ellipse">
              <a:avLst/>
            </a:prstGeom>
            <a:gradFill rotWithShape="0">
              <a:gsLst>
                <a:gs pos="0">
                  <a:srgbClr val="CECECE"/>
                </a:gs>
                <a:gs pos="100000">
                  <a:srgbClr val="B9B9B9"/>
                </a:gs>
              </a:gsLst>
              <a:path path="rect">
                <a:fillToRect l="100000" b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0" name="Freeform 33"/>
            <p:cNvSpPr>
              <a:spLocks/>
            </p:cNvSpPr>
            <p:nvPr/>
          </p:nvSpPr>
          <p:spPr bwMode="auto">
            <a:xfrm>
              <a:off x="1315" y="1653"/>
              <a:ext cx="153" cy="24"/>
            </a:xfrm>
            <a:custGeom>
              <a:avLst/>
              <a:gdLst>
                <a:gd name="T0" fmla="*/ 9 w 153"/>
                <a:gd name="T1" fmla="*/ 0 h 24"/>
                <a:gd name="T2" fmla="*/ 0 w 153"/>
                <a:gd name="T3" fmla="*/ 5 h 24"/>
                <a:gd name="T4" fmla="*/ 1 w 153"/>
                <a:gd name="T5" fmla="*/ 8 h 24"/>
                <a:gd name="T6" fmla="*/ 3 w 153"/>
                <a:gd name="T7" fmla="*/ 10 h 24"/>
                <a:gd name="T8" fmla="*/ 7 w 153"/>
                <a:gd name="T9" fmla="*/ 13 h 24"/>
                <a:gd name="T10" fmla="*/ 16 w 153"/>
                <a:gd name="T11" fmla="*/ 15 h 24"/>
                <a:gd name="T12" fmla="*/ 33 w 153"/>
                <a:gd name="T13" fmla="*/ 20 h 24"/>
                <a:gd name="T14" fmla="*/ 55 w 153"/>
                <a:gd name="T15" fmla="*/ 23 h 24"/>
                <a:gd name="T16" fmla="*/ 72 w 153"/>
                <a:gd name="T17" fmla="*/ 23 h 24"/>
                <a:gd name="T18" fmla="*/ 94 w 153"/>
                <a:gd name="T19" fmla="*/ 23 h 24"/>
                <a:gd name="T20" fmla="*/ 119 w 153"/>
                <a:gd name="T21" fmla="*/ 21 h 24"/>
                <a:gd name="T22" fmla="*/ 138 w 153"/>
                <a:gd name="T23" fmla="*/ 17 h 24"/>
                <a:gd name="T24" fmla="*/ 146 w 153"/>
                <a:gd name="T25" fmla="*/ 13 h 24"/>
                <a:gd name="T26" fmla="*/ 152 w 153"/>
                <a:gd name="T27" fmla="*/ 5 h 24"/>
                <a:gd name="T28" fmla="*/ 152 w 153"/>
                <a:gd name="T29" fmla="*/ 2 h 24"/>
                <a:gd name="T30" fmla="*/ 151 w 153"/>
                <a:gd name="T31" fmla="*/ 2 h 24"/>
                <a:gd name="T32" fmla="*/ 145 w 153"/>
                <a:gd name="T33" fmla="*/ 7 h 24"/>
                <a:gd name="T34" fmla="*/ 130 w 153"/>
                <a:gd name="T35" fmla="*/ 11 h 24"/>
                <a:gd name="T36" fmla="*/ 115 w 153"/>
                <a:gd name="T37" fmla="*/ 12 h 24"/>
                <a:gd name="T38" fmla="*/ 98 w 153"/>
                <a:gd name="T39" fmla="*/ 13 h 24"/>
                <a:gd name="T40" fmla="*/ 84 w 153"/>
                <a:gd name="T41" fmla="*/ 13 h 24"/>
                <a:gd name="T42" fmla="*/ 70 w 153"/>
                <a:gd name="T43" fmla="*/ 13 h 24"/>
                <a:gd name="T44" fmla="*/ 52 w 153"/>
                <a:gd name="T45" fmla="*/ 13 h 24"/>
                <a:gd name="T46" fmla="*/ 38 w 153"/>
                <a:gd name="T47" fmla="*/ 11 h 24"/>
                <a:gd name="T48" fmla="*/ 14 w 153"/>
                <a:gd name="T49" fmla="*/ 8 h 24"/>
                <a:gd name="T50" fmla="*/ 3 w 153"/>
                <a:gd name="T51" fmla="*/ 4 h 24"/>
                <a:gd name="T52" fmla="*/ 9 w 153"/>
                <a:gd name="T53" fmla="*/ 0 h 2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53"/>
                <a:gd name="T82" fmla="*/ 0 h 24"/>
                <a:gd name="T83" fmla="*/ 153 w 153"/>
                <a:gd name="T84" fmla="*/ 24 h 2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53" h="24">
                  <a:moveTo>
                    <a:pt x="9" y="0"/>
                  </a:moveTo>
                  <a:lnTo>
                    <a:pt x="0" y="5"/>
                  </a:lnTo>
                  <a:lnTo>
                    <a:pt x="1" y="8"/>
                  </a:lnTo>
                  <a:lnTo>
                    <a:pt x="3" y="10"/>
                  </a:lnTo>
                  <a:lnTo>
                    <a:pt x="7" y="13"/>
                  </a:lnTo>
                  <a:lnTo>
                    <a:pt x="16" y="15"/>
                  </a:lnTo>
                  <a:lnTo>
                    <a:pt x="33" y="20"/>
                  </a:lnTo>
                  <a:lnTo>
                    <a:pt x="55" y="23"/>
                  </a:lnTo>
                  <a:lnTo>
                    <a:pt x="72" y="23"/>
                  </a:lnTo>
                  <a:lnTo>
                    <a:pt x="94" y="23"/>
                  </a:lnTo>
                  <a:lnTo>
                    <a:pt x="119" y="21"/>
                  </a:lnTo>
                  <a:lnTo>
                    <a:pt x="138" y="17"/>
                  </a:lnTo>
                  <a:lnTo>
                    <a:pt x="146" y="13"/>
                  </a:lnTo>
                  <a:lnTo>
                    <a:pt x="152" y="5"/>
                  </a:lnTo>
                  <a:lnTo>
                    <a:pt x="152" y="2"/>
                  </a:lnTo>
                  <a:lnTo>
                    <a:pt x="151" y="2"/>
                  </a:lnTo>
                  <a:lnTo>
                    <a:pt x="145" y="7"/>
                  </a:lnTo>
                  <a:lnTo>
                    <a:pt x="130" y="11"/>
                  </a:lnTo>
                  <a:lnTo>
                    <a:pt x="115" y="12"/>
                  </a:lnTo>
                  <a:lnTo>
                    <a:pt x="98" y="13"/>
                  </a:lnTo>
                  <a:lnTo>
                    <a:pt x="84" y="13"/>
                  </a:lnTo>
                  <a:lnTo>
                    <a:pt x="70" y="13"/>
                  </a:lnTo>
                  <a:lnTo>
                    <a:pt x="52" y="13"/>
                  </a:lnTo>
                  <a:lnTo>
                    <a:pt x="38" y="11"/>
                  </a:lnTo>
                  <a:lnTo>
                    <a:pt x="14" y="8"/>
                  </a:lnTo>
                  <a:lnTo>
                    <a:pt x="3" y="4"/>
                  </a:lnTo>
                  <a:lnTo>
                    <a:pt x="9" y="0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Rectangle 34"/>
            <p:cNvSpPr>
              <a:spLocks noChangeArrowheads="1"/>
            </p:cNvSpPr>
            <p:nvPr/>
          </p:nvSpPr>
          <p:spPr bwMode="auto">
            <a:xfrm>
              <a:off x="1334" y="1674"/>
              <a:ext cx="113" cy="1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2" name="Freeform 35"/>
            <p:cNvSpPr>
              <a:spLocks/>
            </p:cNvSpPr>
            <p:nvPr/>
          </p:nvSpPr>
          <p:spPr bwMode="auto">
            <a:xfrm>
              <a:off x="1325" y="1667"/>
              <a:ext cx="130" cy="75"/>
            </a:xfrm>
            <a:custGeom>
              <a:avLst/>
              <a:gdLst>
                <a:gd name="T0" fmla="*/ 11 w 130"/>
                <a:gd name="T1" fmla="*/ 66 h 75"/>
                <a:gd name="T2" fmla="*/ 10 w 130"/>
                <a:gd name="T3" fmla="*/ 27 h 75"/>
                <a:gd name="T4" fmla="*/ 14 w 130"/>
                <a:gd name="T5" fmla="*/ 13 h 75"/>
                <a:gd name="T6" fmla="*/ 30 w 130"/>
                <a:gd name="T7" fmla="*/ 12 h 75"/>
                <a:gd name="T8" fmla="*/ 67 w 130"/>
                <a:gd name="T9" fmla="*/ 15 h 75"/>
                <a:gd name="T10" fmla="*/ 101 w 130"/>
                <a:gd name="T11" fmla="*/ 17 h 75"/>
                <a:gd name="T12" fmla="*/ 114 w 130"/>
                <a:gd name="T13" fmla="*/ 36 h 75"/>
                <a:gd name="T14" fmla="*/ 119 w 130"/>
                <a:gd name="T15" fmla="*/ 60 h 75"/>
                <a:gd name="T16" fmla="*/ 122 w 130"/>
                <a:gd name="T17" fmla="*/ 74 h 75"/>
                <a:gd name="T18" fmla="*/ 124 w 130"/>
                <a:gd name="T19" fmla="*/ 27 h 75"/>
                <a:gd name="T20" fmla="*/ 127 w 130"/>
                <a:gd name="T21" fmla="*/ 14 h 75"/>
                <a:gd name="T22" fmla="*/ 129 w 130"/>
                <a:gd name="T23" fmla="*/ 1 h 75"/>
                <a:gd name="T24" fmla="*/ 119 w 130"/>
                <a:gd name="T25" fmla="*/ 3 h 75"/>
                <a:gd name="T26" fmla="*/ 102 w 130"/>
                <a:gd name="T27" fmla="*/ 7 h 75"/>
                <a:gd name="T28" fmla="*/ 66 w 130"/>
                <a:gd name="T29" fmla="*/ 9 h 75"/>
                <a:gd name="T30" fmla="*/ 33 w 130"/>
                <a:gd name="T31" fmla="*/ 9 h 75"/>
                <a:gd name="T32" fmla="*/ 7 w 130"/>
                <a:gd name="T33" fmla="*/ 3 h 75"/>
                <a:gd name="T34" fmla="*/ 0 w 130"/>
                <a:gd name="T35" fmla="*/ 0 h 75"/>
                <a:gd name="T36" fmla="*/ 7 w 130"/>
                <a:gd name="T37" fmla="*/ 28 h 75"/>
                <a:gd name="T38" fmla="*/ 11 w 130"/>
                <a:gd name="T39" fmla="*/ 69 h 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30"/>
                <a:gd name="T61" fmla="*/ 0 h 75"/>
                <a:gd name="T62" fmla="*/ 130 w 130"/>
                <a:gd name="T63" fmla="*/ 75 h 7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30" h="75">
                  <a:moveTo>
                    <a:pt x="11" y="66"/>
                  </a:moveTo>
                  <a:lnTo>
                    <a:pt x="10" y="27"/>
                  </a:lnTo>
                  <a:lnTo>
                    <a:pt x="14" y="13"/>
                  </a:lnTo>
                  <a:lnTo>
                    <a:pt x="30" y="12"/>
                  </a:lnTo>
                  <a:lnTo>
                    <a:pt x="67" y="15"/>
                  </a:lnTo>
                  <a:lnTo>
                    <a:pt x="101" y="17"/>
                  </a:lnTo>
                  <a:lnTo>
                    <a:pt x="114" y="36"/>
                  </a:lnTo>
                  <a:lnTo>
                    <a:pt x="119" y="60"/>
                  </a:lnTo>
                  <a:lnTo>
                    <a:pt x="122" y="74"/>
                  </a:lnTo>
                  <a:lnTo>
                    <a:pt x="124" y="27"/>
                  </a:lnTo>
                  <a:lnTo>
                    <a:pt x="127" y="14"/>
                  </a:lnTo>
                  <a:lnTo>
                    <a:pt x="129" y="1"/>
                  </a:lnTo>
                  <a:lnTo>
                    <a:pt x="119" y="3"/>
                  </a:lnTo>
                  <a:lnTo>
                    <a:pt x="102" y="7"/>
                  </a:lnTo>
                  <a:lnTo>
                    <a:pt x="66" y="9"/>
                  </a:lnTo>
                  <a:lnTo>
                    <a:pt x="33" y="9"/>
                  </a:lnTo>
                  <a:lnTo>
                    <a:pt x="7" y="3"/>
                  </a:lnTo>
                  <a:lnTo>
                    <a:pt x="0" y="0"/>
                  </a:lnTo>
                  <a:lnTo>
                    <a:pt x="7" y="28"/>
                  </a:lnTo>
                  <a:lnTo>
                    <a:pt x="11" y="69"/>
                  </a:lnTo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Oval 36"/>
            <p:cNvSpPr>
              <a:spLocks noChangeArrowheads="1"/>
            </p:cNvSpPr>
            <p:nvPr/>
          </p:nvSpPr>
          <p:spPr bwMode="auto">
            <a:xfrm>
              <a:off x="1350" y="1845"/>
              <a:ext cx="82" cy="9"/>
            </a:xfrm>
            <a:prstGeom prst="ellipse">
              <a:avLst/>
            </a:prstGeom>
            <a:solidFill>
              <a:srgbClr val="063DE8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4" name="Oval 37"/>
            <p:cNvSpPr>
              <a:spLocks noChangeArrowheads="1"/>
            </p:cNvSpPr>
            <p:nvPr/>
          </p:nvSpPr>
          <p:spPr bwMode="auto">
            <a:xfrm>
              <a:off x="1337" y="1839"/>
              <a:ext cx="108" cy="1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5" name="Rectangle 38"/>
            <p:cNvSpPr>
              <a:spLocks noChangeArrowheads="1"/>
            </p:cNvSpPr>
            <p:nvPr/>
          </p:nvSpPr>
          <p:spPr bwMode="auto">
            <a:xfrm>
              <a:off x="1202" y="1919"/>
              <a:ext cx="126" cy="79"/>
            </a:xfrm>
            <a:prstGeom prst="rect">
              <a:avLst/>
            </a:prstGeom>
            <a:gradFill rotWithShape="0">
              <a:gsLst>
                <a:gs pos="0">
                  <a:srgbClr val="618FFD"/>
                </a:gs>
                <a:gs pos="50000">
                  <a:srgbClr val="FFFFFF"/>
                </a:gs>
                <a:gs pos="100000">
                  <a:srgbClr val="618FFD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6" name="Rectangle 39"/>
            <p:cNvSpPr>
              <a:spLocks noChangeArrowheads="1"/>
            </p:cNvSpPr>
            <p:nvPr/>
          </p:nvSpPr>
          <p:spPr bwMode="auto">
            <a:xfrm>
              <a:off x="1061" y="1359"/>
              <a:ext cx="13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solidFill>
                    <a:schemeClr val="tx1"/>
                  </a:solidFill>
                </a:rPr>
                <a:t>-</a:t>
              </a:r>
            </a:p>
          </p:txBody>
        </p:sp>
        <p:sp>
          <p:nvSpPr>
            <p:cNvPr id="15397" name="Rectangle 40"/>
            <p:cNvSpPr>
              <a:spLocks noChangeArrowheads="1"/>
            </p:cNvSpPr>
            <p:nvPr/>
          </p:nvSpPr>
          <p:spPr bwMode="auto">
            <a:xfrm>
              <a:off x="1297" y="1362"/>
              <a:ext cx="169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15398" name="Rectangle 41"/>
            <p:cNvSpPr>
              <a:spLocks noChangeArrowheads="1"/>
            </p:cNvSpPr>
            <p:nvPr/>
          </p:nvSpPr>
          <p:spPr bwMode="auto">
            <a:xfrm>
              <a:off x="1112" y="2010"/>
              <a:ext cx="63" cy="89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FFFFFF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9" name="Line 42"/>
            <p:cNvSpPr>
              <a:spLocks noChangeShapeType="1"/>
            </p:cNvSpPr>
            <p:nvPr/>
          </p:nvSpPr>
          <p:spPr bwMode="auto">
            <a:xfrm flipV="1">
              <a:off x="1136" y="1504"/>
              <a:ext cx="0" cy="5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0" name="Line 43"/>
            <p:cNvSpPr>
              <a:spLocks noChangeShapeType="1"/>
            </p:cNvSpPr>
            <p:nvPr/>
          </p:nvSpPr>
          <p:spPr bwMode="auto">
            <a:xfrm flipV="1">
              <a:off x="1387" y="1512"/>
              <a:ext cx="0" cy="5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1" name="Rectangle 44"/>
            <p:cNvSpPr>
              <a:spLocks noChangeArrowheads="1"/>
            </p:cNvSpPr>
            <p:nvPr/>
          </p:nvSpPr>
          <p:spPr bwMode="auto">
            <a:xfrm>
              <a:off x="1362" y="2018"/>
              <a:ext cx="64" cy="89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FFFFFF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02" name="Oval 45"/>
            <p:cNvSpPr>
              <a:spLocks noChangeArrowheads="1"/>
            </p:cNvSpPr>
            <p:nvPr/>
          </p:nvSpPr>
          <p:spPr bwMode="auto">
            <a:xfrm>
              <a:off x="1549" y="1693"/>
              <a:ext cx="36" cy="19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03" name="Oval 46"/>
            <p:cNvSpPr>
              <a:spLocks noChangeArrowheads="1"/>
            </p:cNvSpPr>
            <p:nvPr/>
          </p:nvSpPr>
          <p:spPr bwMode="auto">
            <a:xfrm>
              <a:off x="1597" y="1690"/>
              <a:ext cx="97" cy="2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04" name="Oval 47"/>
            <p:cNvSpPr>
              <a:spLocks noChangeArrowheads="1"/>
            </p:cNvSpPr>
            <p:nvPr/>
          </p:nvSpPr>
          <p:spPr bwMode="auto">
            <a:xfrm>
              <a:off x="1564" y="1404"/>
              <a:ext cx="164" cy="181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AFD00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05" name="AutoShape 48"/>
            <p:cNvSpPr>
              <a:spLocks noChangeArrowheads="1"/>
            </p:cNvSpPr>
            <p:nvPr/>
          </p:nvSpPr>
          <p:spPr bwMode="auto">
            <a:xfrm>
              <a:off x="1597" y="1579"/>
              <a:ext cx="97" cy="113"/>
            </a:xfrm>
            <a:prstGeom prst="roundRect">
              <a:avLst>
                <a:gd name="adj" fmla="val 12495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000000"/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06" name="Oval 49"/>
            <p:cNvSpPr>
              <a:spLocks noChangeArrowheads="1"/>
            </p:cNvSpPr>
            <p:nvPr/>
          </p:nvSpPr>
          <p:spPr bwMode="auto">
            <a:xfrm>
              <a:off x="1712" y="1692"/>
              <a:ext cx="37" cy="18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07" name="Freeform 50"/>
            <p:cNvSpPr>
              <a:spLocks/>
            </p:cNvSpPr>
            <p:nvPr/>
          </p:nvSpPr>
          <p:spPr bwMode="auto">
            <a:xfrm>
              <a:off x="1521" y="1708"/>
              <a:ext cx="246" cy="64"/>
            </a:xfrm>
            <a:custGeom>
              <a:avLst/>
              <a:gdLst>
                <a:gd name="T0" fmla="*/ 0 w 246"/>
                <a:gd name="T1" fmla="*/ 0 h 64"/>
                <a:gd name="T2" fmla="*/ 1 w 246"/>
                <a:gd name="T3" fmla="*/ 27 h 64"/>
                <a:gd name="T4" fmla="*/ 6 w 246"/>
                <a:gd name="T5" fmla="*/ 37 h 64"/>
                <a:gd name="T6" fmla="*/ 17 w 246"/>
                <a:gd name="T7" fmla="*/ 46 h 64"/>
                <a:gd name="T8" fmla="*/ 32 w 246"/>
                <a:gd name="T9" fmla="*/ 51 h 64"/>
                <a:gd name="T10" fmla="*/ 50 w 246"/>
                <a:gd name="T11" fmla="*/ 56 h 64"/>
                <a:gd name="T12" fmla="*/ 70 w 246"/>
                <a:gd name="T13" fmla="*/ 60 h 64"/>
                <a:gd name="T14" fmla="*/ 89 w 246"/>
                <a:gd name="T15" fmla="*/ 61 h 64"/>
                <a:gd name="T16" fmla="*/ 120 w 246"/>
                <a:gd name="T17" fmla="*/ 63 h 64"/>
                <a:gd name="T18" fmla="*/ 147 w 246"/>
                <a:gd name="T19" fmla="*/ 62 h 64"/>
                <a:gd name="T20" fmla="*/ 169 w 246"/>
                <a:gd name="T21" fmla="*/ 61 h 64"/>
                <a:gd name="T22" fmla="*/ 188 w 246"/>
                <a:gd name="T23" fmla="*/ 58 h 64"/>
                <a:gd name="T24" fmla="*/ 204 w 246"/>
                <a:gd name="T25" fmla="*/ 53 h 64"/>
                <a:gd name="T26" fmla="*/ 223 w 246"/>
                <a:gd name="T27" fmla="*/ 47 h 64"/>
                <a:gd name="T28" fmla="*/ 231 w 246"/>
                <a:gd name="T29" fmla="*/ 43 h 64"/>
                <a:gd name="T30" fmla="*/ 240 w 246"/>
                <a:gd name="T31" fmla="*/ 36 h 64"/>
                <a:gd name="T32" fmla="*/ 244 w 246"/>
                <a:gd name="T33" fmla="*/ 28 h 64"/>
                <a:gd name="T34" fmla="*/ 245 w 246"/>
                <a:gd name="T35" fmla="*/ 26 h 64"/>
                <a:gd name="T36" fmla="*/ 245 w 246"/>
                <a:gd name="T37" fmla="*/ 1 h 64"/>
                <a:gd name="T38" fmla="*/ 242 w 246"/>
                <a:gd name="T39" fmla="*/ 5 h 64"/>
                <a:gd name="T40" fmla="*/ 238 w 246"/>
                <a:gd name="T41" fmla="*/ 12 h 64"/>
                <a:gd name="T42" fmla="*/ 231 w 246"/>
                <a:gd name="T43" fmla="*/ 16 h 64"/>
                <a:gd name="T44" fmla="*/ 222 w 246"/>
                <a:gd name="T45" fmla="*/ 21 h 64"/>
                <a:gd name="T46" fmla="*/ 212 w 246"/>
                <a:gd name="T47" fmla="*/ 25 h 64"/>
                <a:gd name="T48" fmla="*/ 203 w 246"/>
                <a:gd name="T49" fmla="*/ 27 h 64"/>
                <a:gd name="T50" fmla="*/ 189 w 246"/>
                <a:gd name="T51" fmla="*/ 30 h 64"/>
                <a:gd name="T52" fmla="*/ 175 w 246"/>
                <a:gd name="T53" fmla="*/ 33 h 64"/>
                <a:gd name="T54" fmla="*/ 155 w 246"/>
                <a:gd name="T55" fmla="*/ 35 h 64"/>
                <a:gd name="T56" fmla="*/ 134 w 246"/>
                <a:gd name="T57" fmla="*/ 36 h 64"/>
                <a:gd name="T58" fmla="*/ 110 w 246"/>
                <a:gd name="T59" fmla="*/ 36 h 64"/>
                <a:gd name="T60" fmla="*/ 87 w 246"/>
                <a:gd name="T61" fmla="*/ 34 h 64"/>
                <a:gd name="T62" fmla="*/ 67 w 246"/>
                <a:gd name="T63" fmla="*/ 32 h 64"/>
                <a:gd name="T64" fmla="*/ 45 w 246"/>
                <a:gd name="T65" fmla="*/ 28 h 64"/>
                <a:gd name="T66" fmla="*/ 17 w 246"/>
                <a:gd name="T67" fmla="*/ 18 h 64"/>
                <a:gd name="T68" fmla="*/ 4 w 246"/>
                <a:gd name="T69" fmla="*/ 8 h 64"/>
                <a:gd name="T70" fmla="*/ 0 w 246"/>
                <a:gd name="T71" fmla="*/ 0 h 6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46"/>
                <a:gd name="T109" fmla="*/ 0 h 64"/>
                <a:gd name="T110" fmla="*/ 246 w 246"/>
                <a:gd name="T111" fmla="*/ 64 h 6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46" h="64">
                  <a:moveTo>
                    <a:pt x="0" y="0"/>
                  </a:moveTo>
                  <a:lnTo>
                    <a:pt x="1" y="27"/>
                  </a:lnTo>
                  <a:lnTo>
                    <a:pt x="6" y="37"/>
                  </a:lnTo>
                  <a:lnTo>
                    <a:pt x="17" y="46"/>
                  </a:lnTo>
                  <a:lnTo>
                    <a:pt x="32" y="51"/>
                  </a:lnTo>
                  <a:lnTo>
                    <a:pt x="50" y="56"/>
                  </a:lnTo>
                  <a:lnTo>
                    <a:pt x="70" y="60"/>
                  </a:lnTo>
                  <a:lnTo>
                    <a:pt x="89" y="61"/>
                  </a:lnTo>
                  <a:lnTo>
                    <a:pt x="120" y="63"/>
                  </a:lnTo>
                  <a:lnTo>
                    <a:pt x="147" y="62"/>
                  </a:lnTo>
                  <a:lnTo>
                    <a:pt x="169" y="61"/>
                  </a:lnTo>
                  <a:lnTo>
                    <a:pt x="188" y="58"/>
                  </a:lnTo>
                  <a:lnTo>
                    <a:pt x="204" y="53"/>
                  </a:lnTo>
                  <a:lnTo>
                    <a:pt x="223" y="47"/>
                  </a:lnTo>
                  <a:lnTo>
                    <a:pt x="231" y="43"/>
                  </a:lnTo>
                  <a:lnTo>
                    <a:pt x="240" y="36"/>
                  </a:lnTo>
                  <a:lnTo>
                    <a:pt x="244" y="28"/>
                  </a:lnTo>
                  <a:lnTo>
                    <a:pt x="245" y="26"/>
                  </a:lnTo>
                  <a:lnTo>
                    <a:pt x="245" y="1"/>
                  </a:lnTo>
                  <a:lnTo>
                    <a:pt x="242" y="5"/>
                  </a:lnTo>
                  <a:lnTo>
                    <a:pt x="238" y="12"/>
                  </a:lnTo>
                  <a:lnTo>
                    <a:pt x="231" y="16"/>
                  </a:lnTo>
                  <a:lnTo>
                    <a:pt x="222" y="21"/>
                  </a:lnTo>
                  <a:lnTo>
                    <a:pt x="212" y="25"/>
                  </a:lnTo>
                  <a:lnTo>
                    <a:pt x="203" y="27"/>
                  </a:lnTo>
                  <a:lnTo>
                    <a:pt x="189" y="30"/>
                  </a:lnTo>
                  <a:lnTo>
                    <a:pt x="175" y="33"/>
                  </a:lnTo>
                  <a:lnTo>
                    <a:pt x="155" y="35"/>
                  </a:lnTo>
                  <a:lnTo>
                    <a:pt x="134" y="36"/>
                  </a:lnTo>
                  <a:lnTo>
                    <a:pt x="110" y="36"/>
                  </a:lnTo>
                  <a:lnTo>
                    <a:pt x="87" y="34"/>
                  </a:lnTo>
                  <a:lnTo>
                    <a:pt x="67" y="32"/>
                  </a:lnTo>
                  <a:lnTo>
                    <a:pt x="45" y="28"/>
                  </a:lnTo>
                  <a:lnTo>
                    <a:pt x="17" y="18"/>
                  </a:lnTo>
                  <a:lnTo>
                    <a:pt x="4" y="8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408" name="Group 51"/>
            <p:cNvGrpSpPr>
              <a:grpSpLocks/>
            </p:cNvGrpSpPr>
            <p:nvPr/>
          </p:nvGrpSpPr>
          <p:grpSpPr bwMode="auto">
            <a:xfrm>
              <a:off x="1358" y="1549"/>
              <a:ext cx="160" cy="68"/>
              <a:chOff x="1358" y="1549"/>
              <a:chExt cx="160" cy="68"/>
            </a:xfrm>
          </p:grpSpPr>
          <p:sp>
            <p:nvSpPr>
              <p:cNvPr id="15433" name="Freeform 52"/>
              <p:cNvSpPr>
                <a:spLocks/>
              </p:cNvSpPr>
              <p:nvPr/>
            </p:nvSpPr>
            <p:spPr bwMode="auto">
              <a:xfrm>
                <a:off x="1360" y="1567"/>
                <a:ext cx="130" cy="38"/>
              </a:xfrm>
              <a:custGeom>
                <a:avLst/>
                <a:gdLst>
                  <a:gd name="T0" fmla="*/ 0 w 130"/>
                  <a:gd name="T1" fmla="*/ 25 h 38"/>
                  <a:gd name="T2" fmla="*/ 13 w 130"/>
                  <a:gd name="T3" fmla="*/ 37 h 38"/>
                  <a:gd name="T4" fmla="*/ 129 w 130"/>
                  <a:gd name="T5" fmla="*/ 26 h 38"/>
                  <a:gd name="T6" fmla="*/ 110 w 130"/>
                  <a:gd name="T7" fmla="*/ 19 h 38"/>
                  <a:gd name="T8" fmla="*/ 77 w 130"/>
                  <a:gd name="T9" fmla="*/ 22 h 38"/>
                  <a:gd name="T10" fmla="*/ 67 w 130"/>
                  <a:gd name="T11" fmla="*/ 16 h 38"/>
                  <a:gd name="T12" fmla="*/ 89 w 130"/>
                  <a:gd name="T13" fmla="*/ 6 h 38"/>
                  <a:gd name="T14" fmla="*/ 72 w 130"/>
                  <a:gd name="T15" fmla="*/ 0 h 38"/>
                  <a:gd name="T16" fmla="*/ 0 w 130"/>
                  <a:gd name="T17" fmla="*/ 25 h 3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0"/>
                  <a:gd name="T28" fmla="*/ 0 h 38"/>
                  <a:gd name="T29" fmla="*/ 130 w 130"/>
                  <a:gd name="T30" fmla="*/ 38 h 3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0" h="38">
                    <a:moveTo>
                      <a:pt x="0" y="25"/>
                    </a:moveTo>
                    <a:lnTo>
                      <a:pt x="13" y="37"/>
                    </a:lnTo>
                    <a:lnTo>
                      <a:pt x="129" y="26"/>
                    </a:lnTo>
                    <a:lnTo>
                      <a:pt x="110" y="19"/>
                    </a:lnTo>
                    <a:lnTo>
                      <a:pt x="77" y="22"/>
                    </a:lnTo>
                    <a:lnTo>
                      <a:pt x="67" y="16"/>
                    </a:lnTo>
                    <a:lnTo>
                      <a:pt x="89" y="6"/>
                    </a:lnTo>
                    <a:lnTo>
                      <a:pt x="72" y="0"/>
                    </a:lnTo>
                    <a:lnTo>
                      <a:pt x="0" y="25"/>
                    </a:lnTo>
                  </a:path>
                </a:pathLst>
              </a:custGeom>
              <a:gradFill rotWithShape="0">
                <a:gsLst>
                  <a:gs pos="0">
                    <a:srgbClr val="000000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4" name="Freeform 53"/>
              <p:cNvSpPr>
                <a:spLocks/>
              </p:cNvSpPr>
              <p:nvPr/>
            </p:nvSpPr>
            <p:spPr bwMode="auto">
              <a:xfrm>
                <a:off x="1371" y="1594"/>
                <a:ext cx="115" cy="23"/>
              </a:xfrm>
              <a:custGeom>
                <a:avLst/>
                <a:gdLst>
                  <a:gd name="T0" fmla="*/ 0 w 115"/>
                  <a:gd name="T1" fmla="*/ 8 h 23"/>
                  <a:gd name="T2" fmla="*/ 0 w 115"/>
                  <a:gd name="T3" fmla="*/ 22 h 23"/>
                  <a:gd name="T4" fmla="*/ 114 w 115"/>
                  <a:gd name="T5" fmla="*/ 14 h 23"/>
                  <a:gd name="T6" fmla="*/ 114 w 115"/>
                  <a:gd name="T7" fmla="*/ 0 h 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5"/>
                  <a:gd name="T13" fmla="*/ 0 h 23"/>
                  <a:gd name="T14" fmla="*/ 115 w 115"/>
                  <a:gd name="T15" fmla="*/ 23 h 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5" h="23">
                    <a:moveTo>
                      <a:pt x="0" y="8"/>
                    </a:moveTo>
                    <a:lnTo>
                      <a:pt x="0" y="22"/>
                    </a:lnTo>
                    <a:lnTo>
                      <a:pt x="114" y="14"/>
                    </a:lnTo>
                    <a:lnTo>
                      <a:pt x="114" y="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4C4C4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5" name="Freeform 54"/>
              <p:cNvSpPr>
                <a:spLocks/>
              </p:cNvSpPr>
              <p:nvPr/>
            </p:nvSpPr>
            <p:spPr bwMode="auto">
              <a:xfrm>
                <a:off x="1365" y="1599"/>
                <a:ext cx="17" cy="18"/>
              </a:xfrm>
              <a:custGeom>
                <a:avLst/>
                <a:gdLst>
                  <a:gd name="T0" fmla="*/ 0 w 17"/>
                  <a:gd name="T1" fmla="*/ 0 h 18"/>
                  <a:gd name="T2" fmla="*/ 0 w 17"/>
                  <a:gd name="T3" fmla="*/ 12 h 18"/>
                  <a:gd name="T4" fmla="*/ 16 w 17"/>
                  <a:gd name="T5" fmla="*/ 17 h 18"/>
                  <a:gd name="T6" fmla="*/ 16 w 17"/>
                  <a:gd name="T7" fmla="*/ 2 h 18"/>
                  <a:gd name="T8" fmla="*/ 0 w 17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8"/>
                  <a:gd name="T17" fmla="*/ 17 w 17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8">
                    <a:moveTo>
                      <a:pt x="0" y="0"/>
                    </a:moveTo>
                    <a:lnTo>
                      <a:pt x="0" y="12"/>
                    </a:lnTo>
                    <a:lnTo>
                      <a:pt x="16" y="17"/>
                    </a:lnTo>
                    <a:lnTo>
                      <a:pt x="16" y="2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000000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6" name="Freeform 55"/>
              <p:cNvSpPr>
                <a:spLocks/>
              </p:cNvSpPr>
              <p:nvPr/>
            </p:nvSpPr>
            <p:spPr bwMode="auto">
              <a:xfrm>
                <a:off x="1358" y="1594"/>
                <a:ext cx="17" cy="17"/>
              </a:xfrm>
              <a:custGeom>
                <a:avLst/>
                <a:gdLst>
                  <a:gd name="T0" fmla="*/ 0 w 17"/>
                  <a:gd name="T1" fmla="*/ 0 h 17"/>
                  <a:gd name="T2" fmla="*/ 0 w 17"/>
                  <a:gd name="T3" fmla="*/ 11 h 17"/>
                  <a:gd name="T4" fmla="*/ 16 w 17"/>
                  <a:gd name="T5" fmla="*/ 16 h 17"/>
                  <a:gd name="T6" fmla="*/ 16 w 17"/>
                  <a:gd name="T7" fmla="*/ 2 h 17"/>
                  <a:gd name="T8" fmla="*/ 0 w 17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7"/>
                  <a:gd name="T17" fmla="*/ 17 w 17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7">
                    <a:moveTo>
                      <a:pt x="0" y="0"/>
                    </a:moveTo>
                    <a:lnTo>
                      <a:pt x="0" y="11"/>
                    </a:lnTo>
                    <a:lnTo>
                      <a:pt x="16" y="16"/>
                    </a:lnTo>
                    <a:lnTo>
                      <a:pt x="16" y="2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000000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7" name="Line 56"/>
              <p:cNvSpPr>
                <a:spLocks noChangeShapeType="1"/>
              </p:cNvSpPr>
              <p:nvPr/>
            </p:nvSpPr>
            <p:spPr bwMode="auto">
              <a:xfrm flipV="1">
                <a:off x="1366" y="1587"/>
                <a:ext cx="64" cy="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8" name="Rectangle 57"/>
              <p:cNvSpPr>
                <a:spLocks noChangeArrowheads="1"/>
              </p:cNvSpPr>
              <p:nvPr/>
            </p:nvSpPr>
            <p:spPr bwMode="auto">
              <a:xfrm>
                <a:off x="1465" y="1587"/>
                <a:ext cx="53" cy="22"/>
              </a:xfrm>
              <a:prstGeom prst="rect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4B000C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u"/>
                  <a:defRPr kumimoji="1" sz="3400">
                    <a:solidFill>
                      <a:srgbClr val="FFFFFF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•"/>
                  <a:defRPr kumimoji="1" sz="3400">
                    <a:solidFill>
                      <a:srgbClr val="FFFFFF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1" sz="3400">
                    <a:solidFill>
                      <a:srgbClr val="FFFFFF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3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3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439" name="Freeform 58"/>
              <p:cNvSpPr>
                <a:spLocks/>
              </p:cNvSpPr>
              <p:nvPr/>
            </p:nvSpPr>
            <p:spPr bwMode="auto">
              <a:xfrm>
                <a:off x="1429" y="1549"/>
                <a:ext cx="57" cy="35"/>
              </a:xfrm>
              <a:custGeom>
                <a:avLst/>
                <a:gdLst>
                  <a:gd name="T0" fmla="*/ 0 w 57"/>
                  <a:gd name="T1" fmla="*/ 18 h 35"/>
                  <a:gd name="T2" fmla="*/ 17 w 57"/>
                  <a:gd name="T3" fmla="*/ 24 h 35"/>
                  <a:gd name="T4" fmla="*/ 17 w 57"/>
                  <a:gd name="T5" fmla="*/ 34 h 35"/>
                  <a:gd name="T6" fmla="*/ 56 w 57"/>
                  <a:gd name="T7" fmla="*/ 21 h 35"/>
                  <a:gd name="T8" fmla="*/ 56 w 57"/>
                  <a:gd name="T9" fmla="*/ 8 h 35"/>
                  <a:gd name="T10" fmla="*/ 37 w 57"/>
                  <a:gd name="T11" fmla="*/ 0 h 35"/>
                  <a:gd name="T12" fmla="*/ 0 w 57"/>
                  <a:gd name="T13" fmla="*/ 18 h 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7"/>
                  <a:gd name="T22" fmla="*/ 0 h 35"/>
                  <a:gd name="T23" fmla="*/ 57 w 57"/>
                  <a:gd name="T24" fmla="*/ 35 h 3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7" h="35">
                    <a:moveTo>
                      <a:pt x="0" y="18"/>
                    </a:moveTo>
                    <a:lnTo>
                      <a:pt x="17" y="24"/>
                    </a:lnTo>
                    <a:lnTo>
                      <a:pt x="17" y="34"/>
                    </a:lnTo>
                    <a:lnTo>
                      <a:pt x="56" y="21"/>
                    </a:lnTo>
                    <a:lnTo>
                      <a:pt x="56" y="8"/>
                    </a:lnTo>
                    <a:lnTo>
                      <a:pt x="37" y="0"/>
                    </a:lnTo>
                    <a:lnTo>
                      <a:pt x="0" y="18"/>
                    </a:lnTo>
                  </a:path>
                </a:pathLst>
              </a:custGeom>
              <a:gradFill rotWithShape="0">
                <a:gsLst>
                  <a:gs pos="0">
                    <a:srgbClr val="FC0128"/>
                  </a:gs>
                  <a:gs pos="100000">
                    <a:srgbClr val="4B000C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409" name="Freeform 59"/>
            <p:cNvSpPr>
              <a:spLocks/>
            </p:cNvSpPr>
            <p:nvPr/>
          </p:nvSpPr>
          <p:spPr bwMode="auto">
            <a:xfrm>
              <a:off x="1518" y="1602"/>
              <a:ext cx="371" cy="278"/>
            </a:xfrm>
            <a:custGeom>
              <a:avLst/>
              <a:gdLst>
                <a:gd name="T0" fmla="*/ 0 w 371"/>
                <a:gd name="T1" fmla="*/ 0 h 278"/>
                <a:gd name="T2" fmla="*/ 48 w 371"/>
                <a:gd name="T3" fmla="*/ 16 h 278"/>
                <a:gd name="T4" fmla="*/ 82 w 371"/>
                <a:gd name="T5" fmla="*/ 52 h 278"/>
                <a:gd name="T6" fmla="*/ 146 w 371"/>
                <a:gd name="T7" fmla="*/ 122 h 278"/>
                <a:gd name="T8" fmla="*/ 197 w 371"/>
                <a:gd name="T9" fmla="*/ 235 h 278"/>
                <a:gd name="T10" fmla="*/ 231 w 371"/>
                <a:gd name="T11" fmla="*/ 270 h 278"/>
                <a:gd name="T12" fmla="*/ 276 w 371"/>
                <a:gd name="T13" fmla="*/ 277 h 278"/>
                <a:gd name="T14" fmla="*/ 327 w 371"/>
                <a:gd name="T15" fmla="*/ 254 h 278"/>
                <a:gd name="T16" fmla="*/ 355 w 371"/>
                <a:gd name="T17" fmla="*/ 206 h 278"/>
                <a:gd name="T18" fmla="*/ 370 w 371"/>
                <a:gd name="T19" fmla="*/ 139 h 278"/>
                <a:gd name="T20" fmla="*/ 342 w 371"/>
                <a:gd name="T21" fmla="*/ 91 h 278"/>
                <a:gd name="T22" fmla="*/ 285 w 371"/>
                <a:gd name="T23" fmla="*/ 75 h 278"/>
                <a:gd name="T24" fmla="*/ 227 w 371"/>
                <a:gd name="T25" fmla="*/ 97 h 2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71"/>
                <a:gd name="T40" fmla="*/ 0 h 278"/>
                <a:gd name="T41" fmla="*/ 371 w 371"/>
                <a:gd name="T42" fmla="*/ 278 h 27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71" h="278">
                  <a:moveTo>
                    <a:pt x="0" y="0"/>
                  </a:moveTo>
                  <a:lnTo>
                    <a:pt x="48" y="16"/>
                  </a:lnTo>
                  <a:lnTo>
                    <a:pt x="82" y="52"/>
                  </a:lnTo>
                  <a:lnTo>
                    <a:pt x="146" y="122"/>
                  </a:lnTo>
                  <a:lnTo>
                    <a:pt x="197" y="235"/>
                  </a:lnTo>
                  <a:lnTo>
                    <a:pt x="231" y="270"/>
                  </a:lnTo>
                  <a:lnTo>
                    <a:pt x="276" y="277"/>
                  </a:lnTo>
                  <a:lnTo>
                    <a:pt x="327" y="254"/>
                  </a:lnTo>
                  <a:lnTo>
                    <a:pt x="355" y="206"/>
                  </a:lnTo>
                  <a:lnTo>
                    <a:pt x="370" y="139"/>
                  </a:lnTo>
                  <a:lnTo>
                    <a:pt x="342" y="91"/>
                  </a:lnTo>
                  <a:lnTo>
                    <a:pt x="285" y="75"/>
                  </a:lnTo>
                  <a:lnTo>
                    <a:pt x="227" y="97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0" name="Rectangle 60"/>
            <p:cNvSpPr>
              <a:spLocks noChangeArrowheads="1"/>
            </p:cNvSpPr>
            <p:nvPr/>
          </p:nvSpPr>
          <p:spPr bwMode="auto">
            <a:xfrm>
              <a:off x="718" y="1583"/>
              <a:ext cx="205" cy="28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11" name="Freeform 61"/>
            <p:cNvSpPr>
              <a:spLocks/>
            </p:cNvSpPr>
            <p:nvPr/>
          </p:nvSpPr>
          <p:spPr bwMode="auto">
            <a:xfrm>
              <a:off x="925" y="1519"/>
              <a:ext cx="72" cy="357"/>
            </a:xfrm>
            <a:custGeom>
              <a:avLst/>
              <a:gdLst>
                <a:gd name="T0" fmla="*/ 0 w 72"/>
                <a:gd name="T1" fmla="*/ 356 h 357"/>
                <a:gd name="T2" fmla="*/ 71 w 72"/>
                <a:gd name="T3" fmla="*/ 290 h 357"/>
                <a:gd name="T4" fmla="*/ 71 w 72"/>
                <a:gd name="T5" fmla="*/ 0 h 357"/>
                <a:gd name="T6" fmla="*/ 0 w 72"/>
                <a:gd name="T7" fmla="*/ 65 h 357"/>
                <a:gd name="T8" fmla="*/ 0 w 72"/>
                <a:gd name="T9" fmla="*/ 356 h 3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"/>
                <a:gd name="T16" fmla="*/ 0 h 357"/>
                <a:gd name="T17" fmla="*/ 72 w 72"/>
                <a:gd name="T18" fmla="*/ 357 h 3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" h="357">
                  <a:moveTo>
                    <a:pt x="0" y="356"/>
                  </a:moveTo>
                  <a:lnTo>
                    <a:pt x="71" y="290"/>
                  </a:lnTo>
                  <a:lnTo>
                    <a:pt x="71" y="0"/>
                  </a:lnTo>
                  <a:lnTo>
                    <a:pt x="0" y="65"/>
                  </a:lnTo>
                  <a:lnTo>
                    <a:pt x="0" y="356"/>
                  </a:lnTo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0" scaled="1"/>
            </a:gra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2" name="Freeform 62"/>
            <p:cNvSpPr>
              <a:spLocks/>
            </p:cNvSpPr>
            <p:nvPr/>
          </p:nvSpPr>
          <p:spPr bwMode="auto">
            <a:xfrm>
              <a:off x="717" y="1518"/>
              <a:ext cx="279" cy="62"/>
            </a:xfrm>
            <a:custGeom>
              <a:avLst/>
              <a:gdLst>
                <a:gd name="T0" fmla="*/ 0 w 279"/>
                <a:gd name="T1" fmla="*/ 61 h 62"/>
                <a:gd name="T2" fmla="*/ 64 w 279"/>
                <a:gd name="T3" fmla="*/ 0 h 62"/>
                <a:gd name="T4" fmla="*/ 278 w 279"/>
                <a:gd name="T5" fmla="*/ 0 h 62"/>
                <a:gd name="T6" fmla="*/ 211 w 279"/>
                <a:gd name="T7" fmla="*/ 61 h 62"/>
                <a:gd name="T8" fmla="*/ 0 w 279"/>
                <a:gd name="T9" fmla="*/ 6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9"/>
                <a:gd name="T16" fmla="*/ 0 h 62"/>
                <a:gd name="T17" fmla="*/ 279 w 279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9" h="62">
                  <a:moveTo>
                    <a:pt x="0" y="61"/>
                  </a:moveTo>
                  <a:lnTo>
                    <a:pt x="64" y="0"/>
                  </a:lnTo>
                  <a:lnTo>
                    <a:pt x="278" y="0"/>
                  </a:lnTo>
                  <a:lnTo>
                    <a:pt x="211" y="61"/>
                  </a:lnTo>
                  <a:lnTo>
                    <a:pt x="0" y="61"/>
                  </a:lnTo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0" scaled="1"/>
            </a:gra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3" name="Freeform 63"/>
            <p:cNvSpPr>
              <a:spLocks/>
            </p:cNvSpPr>
            <p:nvPr/>
          </p:nvSpPr>
          <p:spPr bwMode="auto">
            <a:xfrm>
              <a:off x="1038" y="1556"/>
              <a:ext cx="129" cy="38"/>
            </a:xfrm>
            <a:custGeom>
              <a:avLst/>
              <a:gdLst>
                <a:gd name="T0" fmla="*/ 128 w 129"/>
                <a:gd name="T1" fmla="*/ 25 h 38"/>
                <a:gd name="T2" fmla="*/ 115 w 129"/>
                <a:gd name="T3" fmla="*/ 37 h 38"/>
                <a:gd name="T4" fmla="*/ 0 w 129"/>
                <a:gd name="T5" fmla="*/ 26 h 38"/>
                <a:gd name="T6" fmla="*/ 19 w 129"/>
                <a:gd name="T7" fmla="*/ 19 h 38"/>
                <a:gd name="T8" fmla="*/ 52 w 129"/>
                <a:gd name="T9" fmla="*/ 22 h 38"/>
                <a:gd name="T10" fmla="*/ 62 w 129"/>
                <a:gd name="T11" fmla="*/ 16 h 38"/>
                <a:gd name="T12" fmla="*/ 40 w 129"/>
                <a:gd name="T13" fmla="*/ 6 h 38"/>
                <a:gd name="T14" fmla="*/ 57 w 129"/>
                <a:gd name="T15" fmla="*/ 0 h 38"/>
                <a:gd name="T16" fmla="*/ 128 w 129"/>
                <a:gd name="T17" fmla="*/ 25 h 3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9"/>
                <a:gd name="T28" fmla="*/ 0 h 38"/>
                <a:gd name="T29" fmla="*/ 129 w 129"/>
                <a:gd name="T30" fmla="*/ 38 h 3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9" h="38">
                  <a:moveTo>
                    <a:pt x="128" y="25"/>
                  </a:moveTo>
                  <a:lnTo>
                    <a:pt x="115" y="37"/>
                  </a:lnTo>
                  <a:lnTo>
                    <a:pt x="0" y="26"/>
                  </a:lnTo>
                  <a:lnTo>
                    <a:pt x="19" y="19"/>
                  </a:lnTo>
                  <a:lnTo>
                    <a:pt x="52" y="22"/>
                  </a:lnTo>
                  <a:lnTo>
                    <a:pt x="62" y="16"/>
                  </a:lnTo>
                  <a:lnTo>
                    <a:pt x="40" y="6"/>
                  </a:lnTo>
                  <a:lnTo>
                    <a:pt x="57" y="0"/>
                  </a:lnTo>
                  <a:lnTo>
                    <a:pt x="128" y="25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4" name="Freeform 64"/>
            <p:cNvSpPr>
              <a:spLocks/>
            </p:cNvSpPr>
            <p:nvPr/>
          </p:nvSpPr>
          <p:spPr bwMode="auto">
            <a:xfrm>
              <a:off x="1041" y="1583"/>
              <a:ext cx="115" cy="22"/>
            </a:xfrm>
            <a:custGeom>
              <a:avLst/>
              <a:gdLst>
                <a:gd name="T0" fmla="*/ 114 w 115"/>
                <a:gd name="T1" fmla="*/ 8 h 22"/>
                <a:gd name="T2" fmla="*/ 114 w 115"/>
                <a:gd name="T3" fmla="*/ 21 h 22"/>
                <a:gd name="T4" fmla="*/ 0 w 115"/>
                <a:gd name="T5" fmla="*/ 13 h 22"/>
                <a:gd name="T6" fmla="*/ 0 w 115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5"/>
                <a:gd name="T13" fmla="*/ 0 h 22"/>
                <a:gd name="T14" fmla="*/ 115 w 115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5" h="22">
                  <a:moveTo>
                    <a:pt x="114" y="8"/>
                  </a:moveTo>
                  <a:lnTo>
                    <a:pt x="114" y="21"/>
                  </a:lnTo>
                  <a:lnTo>
                    <a:pt x="0" y="13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4C4C4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5" name="Freeform 65"/>
            <p:cNvSpPr>
              <a:spLocks/>
            </p:cNvSpPr>
            <p:nvPr/>
          </p:nvSpPr>
          <p:spPr bwMode="auto">
            <a:xfrm>
              <a:off x="1156" y="1587"/>
              <a:ext cx="17" cy="18"/>
            </a:xfrm>
            <a:custGeom>
              <a:avLst/>
              <a:gdLst>
                <a:gd name="T0" fmla="*/ 16 w 17"/>
                <a:gd name="T1" fmla="*/ 0 h 18"/>
                <a:gd name="T2" fmla="*/ 16 w 17"/>
                <a:gd name="T3" fmla="*/ 12 h 18"/>
                <a:gd name="T4" fmla="*/ 0 w 17"/>
                <a:gd name="T5" fmla="*/ 17 h 18"/>
                <a:gd name="T6" fmla="*/ 0 w 17"/>
                <a:gd name="T7" fmla="*/ 2 h 18"/>
                <a:gd name="T8" fmla="*/ 16 w 17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16" y="0"/>
                  </a:moveTo>
                  <a:lnTo>
                    <a:pt x="16" y="12"/>
                  </a:lnTo>
                  <a:lnTo>
                    <a:pt x="0" y="17"/>
                  </a:lnTo>
                  <a:lnTo>
                    <a:pt x="0" y="2"/>
                  </a:lnTo>
                  <a:lnTo>
                    <a:pt x="16" y="0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6" name="Freeform 66"/>
            <p:cNvSpPr>
              <a:spLocks/>
            </p:cNvSpPr>
            <p:nvPr/>
          </p:nvSpPr>
          <p:spPr bwMode="auto">
            <a:xfrm>
              <a:off x="1162" y="1582"/>
              <a:ext cx="17" cy="18"/>
            </a:xfrm>
            <a:custGeom>
              <a:avLst/>
              <a:gdLst>
                <a:gd name="T0" fmla="*/ 16 w 17"/>
                <a:gd name="T1" fmla="*/ 0 h 18"/>
                <a:gd name="T2" fmla="*/ 16 w 17"/>
                <a:gd name="T3" fmla="*/ 12 h 18"/>
                <a:gd name="T4" fmla="*/ 0 w 17"/>
                <a:gd name="T5" fmla="*/ 17 h 18"/>
                <a:gd name="T6" fmla="*/ 0 w 17"/>
                <a:gd name="T7" fmla="*/ 2 h 18"/>
                <a:gd name="T8" fmla="*/ 16 w 17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16" y="0"/>
                  </a:moveTo>
                  <a:lnTo>
                    <a:pt x="16" y="12"/>
                  </a:lnTo>
                  <a:lnTo>
                    <a:pt x="0" y="17"/>
                  </a:lnTo>
                  <a:lnTo>
                    <a:pt x="0" y="2"/>
                  </a:lnTo>
                  <a:lnTo>
                    <a:pt x="16" y="0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7" name="Line 67"/>
            <p:cNvSpPr>
              <a:spLocks noChangeShapeType="1"/>
            </p:cNvSpPr>
            <p:nvPr/>
          </p:nvSpPr>
          <p:spPr bwMode="auto">
            <a:xfrm flipH="1" flipV="1">
              <a:off x="1096" y="1575"/>
              <a:ext cx="6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8" name="Rectangle 68"/>
            <p:cNvSpPr>
              <a:spLocks noChangeArrowheads="1"/>
            </p:cNvSpPr>
            <p:nvPr/>
          </p:nvSpPr>
          <p:spPr bwMode="auto">
            <a:xfrm>
              <a:off x="1008" y="1575"/>
              <a:ext cx="53" cy="23"/>
            </a:xfrm>
            <a:prstGeom prst="rect">
              <a:avLst/>
            </a:prstGeom>
            <a:gradFill rotWithShape="0">
              <a:gsLst>
                <a:gs pos="0">
                  <a:srgbClr val="919191"/>
                </a:gs>
                <a:gs pos="100000">
                  <a:srgbClr val="2B2B2B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19" name="Freeform 69"/>
            <p:cNvSpPr>
              <a:spLocks/>
            </p:cNvSpPr>
            <p:nvPr/>
          </p:nvSpPr>
          <p:spPr bwMode="auto">
            <a:xfrm>
              <a:off x="1041" y="1538"/>
              <a:ext cx="57" cy="35"/>
            </a:xfrm>
            <a:custGeom>
              <a:avLst/>
              <a:gdLst>
                <a:gd name="T0" fmla="*/ 56 w 57"/>
                <a:gd name="T1" fmla="*/ 18 h 35"/>
                <a:gd name="T2" fmla="*/ 39 w 57"/>
                <a:gd name="T3" fmla="*/ 24 h 35"/>
                <a:gd name="T4" fmla="*/ 39 w 57"/>
                <a:gd name="T5" fmla="*/ 34 h 35"/>
                <a:gd name="T6" fmla="*/ 0 w 57"/>
                <a:gd name="T7" fmla="*/ 21 h 35"/>
                <a:gd name="T8" fmla="*/ 0 w 57"/>
                <a:gd name="T9" fmla="*/ 8 h 35"/>
                <a:gd name="T10" fmla="*/ 19 w 57"/>
                <a:gd name="T11" fmla="*/ 0 h 35"/>
                <a:gd name="T12" fmla="*/ 56 w 57"/>
                <a:gd name="T13" fmla="*/ 18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7"/>
                <a:gd name="T22" fmla="*/ 0 h 35"/>
                <a:gd name="T23" fmla="*/ 57 w 57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7" h="35">
                  <a:moveTo>
                    <a:pt x="56" y="18"/>
                  </a:moveTo>
                  <a:lnTo>
                    <a:pt x="39" y="24"/>
                  </a:lnTo>
                  <a:lnTo>
                    <a:pt x="39" y="34"/>
                  </a:lnTo>
                  <a:lnTo>
                    <a:pt x="0" y="21"/>
                  </a:lnTo>
                  <a:lnTo>
                    <a:pt x="0" y="8"/>
                  </a:lnTo>
                  <a:lnTo>
                    <a:pt x="19" y="0"/>
                  </a:lnTo>
                  <a:lnTo>
                    <a:pt x="56" y="18"/>
                  </a:lnTo>
                </a:path>
              </a:pathLst>
            </a:custGeom>
            <a:gradFill rotWithShape="0">
              <a:gsLst>
                <a:gs pos="0">
                  <a:srgbClr val="919191"/>
                </a:gs>
                <a:gs pos="100000">
                  <a:srgbClr val="2B2B2B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0" name="Line 70"/>
            <p:cNvSpPr>
              <a:spLocks noChangeShapeType="1"/>
            </p:cNvSpPr>
            <p:nvPr/>
          </p:nvSpPr>
          <p:spPr bwMode="auto">
            <a:xfrm flipV="1">
              <a:off x="1387" y="1576"/>
              <a:ext cx="0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1" name="Freeform 71"/>
            <p:cNvSpPr>
              <a:spLocks/>
            </p:cNvSpPr>
            <p:nvPr/>
          </p:nvSpPr>
          <p:spPr bwMode="auto">
            <a:xfrm>
              <a:off x="1427" y="1573"/>
              <a:ext cx="20" cy="17"/>
            </a:xfrm>
            <a:custGeom>
              <a:avLst/>
              <a:gdLst>
                <a:gd name="T0" fmla="*/ 8 w 20"/>
                <a:gd name="T1" fmla="*/ 16 h 17"/>
                <a:gd name="T2" fmla="*/ 19 w 20"/>
                <a:gd name="T3" fmla="*/ 10 h 17"/>
                <a:gd name="T4" fmla="*/ 19 w 20"/>
                <a:gd name="T5" fmla="*/ 0 h 17"/>
                <a:gd name="T6" fmla="*/ 0 w 20"/>
                <a:gd name="T7" fmla="*/ 8 h 17"/>
                <a:gd name="T8" fmla="*/ 8 w 20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7"/>
                <a:gd name="T17" fmla="*/ 20 w 2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7">
                  <a:moveTo>
                    <a:pt x="8" y="16"/>
                  </a:moveTo>
                  <a:lnTo>
                    <a:pt x="19" y="10"/>
                  </a:lnTo>
                  <a:lnTo>
                    <a:pt x="19" y="0"/>
                  </a:lnTo>
                  <a:lnTo>
                    <a:pt x="0" y="8"/>
                  </a:lnTo>
                  <a:lnTo>
                    <a:pt x="8" y="16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2" name="Freeform 72"/>
            <p:cNvSpPr>
              <a:spLocks/>
            </p:cNvSpPr>
            <p:nvPr/>
          </p:nvSpPr>
          <p:spPr bwMode="auto">
            <a:xfrm>
              <a:off x="1081" y="1564"/>
              <a:ext cx="21" cy="17"/>
            </a:xfrm>
            <a:custGeom>
              <a:avLst/>
              <a:gdLst>
                <a:gd name="T0" fmla="*/ 11 w 21"/>
                <a:gd name="T1" fmla="*/ 16 h 17"/>
                <a:gd name="T2" fmla="*/ 0 w 21"/>
                <a:gd name="T3" fmla="*/ 9 h 17"/>
                <a:gd name="T4" fmla="*/ 0 w 21"/>
                <a:gd name="T5" fmla="*/ 0 h 17"/>
                <a:gd name="T6" fmla="*/ 20 w 21"/>
                <a:gd name="T7" fmla="*/ 8 h 17"/>
                <a:gd name="T8" fmla="*/ 11 w 2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11" y="16"/>
                  </a:moveTo>
                  <a:lnTo>
                    <a:pt x="0" y="9"/>
                  </a:lnTo>
                  <a:lnTo>
                    <a:pt x="0" y="0"/>
                  </a:lnTo>
                  <a:lnTo>
                    <a:pt x="20" y="8"/>
                  </a:lnTo>
                  <a:lnTo>
                    <a:pt x="11" y="16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3" name="Freeform 73"/>
            <p:cNvSpPr>
              <a:spLocks/>
            </p:cNvSpPr>
            <p:nvPr/>
          </p:nvSpPr>
          <p:spPr bwMode="auto">
            <a:xfrm>
              <a:off x="838" y="1370"/>
              <a:ext cx="730" cy="327"/>
            </a:xfrm>
            <a:custGeom>
              <a:avLst/>
              <a:gdLst>
                <a:gd name="T0" fmla="*/ 0 w 730"/>
                <a:gd name="T1" fmla="*/ 168 h 327"/>
                <a:gd name="T2" fmla="*/ 29 w 730"/>
                <a:gd name="T3" fmla="*/ 132 h 327"/>
                <a:gd name="T4" fmla="*/ 46 w 730"/>
                <a:gd name="T5" fmla="*/ 110 h 327"/>
                <a:gd name="T6" fmla="*/ 68 w 730"/>
                <a:gd name="T7" fmla="*/ 94 h 327"/>
                <a:gd name="T8" fmla="*/ 118 w 730"/>
                <a:gd name="T9" fmla="*/ 60 h 327"/>
                <a:gd name="T10" fmla="*/ 176 w 730"/>
                <a:gd name="T11" fmla="*/ 36 h 327"/>
                <a:gd name="T12" fmla="*/ 270 w 730"/>
                <a:gd name="T13" fmla="*/ 10 h 327"/>
                <a:gd name="T14" fmla="*/ 392 w 730"/>
                <a:gd name="T15" fmla="*/ 0 h 327"/>
                <a:gd name="T16" fmla="*/ 507 w 730"/>
                <a:gd name="T17" fmla="*/ 8 h 327"/>
                <a:gd name="T18" fmla="*/ 597 w 730"/>
                <a:gd name="T19" fmla="*/ 36 h 327"/>
                <a:gd name="T20" fmla="*/ 664 w 730"/>
                <a:gd name="T21" fmla="*/ 105 h 327"/>
                <a:gd name="T22" fmla="*/ 702 w 730"/>
                <a:gd name="T23" fmla="*/ 174 h 327"/>
                <a:gd name="T24" fmla="*/ 715 w 730"/>
                <a:gd name="T25" fmla="*/ 221 h 327"/>
                <a:gd name="T26" fmla="*/ 716 w 730"/>
                <a:gd name="T27" fmla="*/ 281 h 327"/>
                <a:gd name="T28" fmla="*/ 729 w 730"/>
                <a:gd name="T29" fmla="*/ 326 h 32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30"/>
                <a:gd name="T46" fmla="*/ 0 h 327"/>
                <a:gd name="T47" fmla="*/ 730 w 730"/>
                <a:gd name="T48" fmla="*/ 327 h 32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30" h="327">
                  <a:moveTo>
                    <a:pt x="0" y="168"/>
                  </a:moveTo>
                  <a:lnTo>
                    <a:pt x="29" y="132"/>
                  </a:lnTo>
                  <a:lnTo>
                    <a:pt x="46" y="110"/>
                  </a:lnTo>
                  <a:lnTo>
                    <a:pt x="68" y="94"/>
                  </a:lnTo>
                  <a:lnTo>
                    <a:pt x="118" y="60"/>
                  </a:lnTo>
                  <a:lnTo>
                    <a:pt x="176" y="36"/>
                  </a:lnTo>
                  <a:lnTo>
                    <a:pt x="270" y="10"/>
                  </a:lnTo>
                  <a:lnTo>
                    <a:pt x="392" y="0"/>
                  </a:lnTo>
                  <a:lnTo>
                    <a:pt x="507" y="8"/>
                  </a:lnTo>
                  <a:lnTo>
                    <a:pt x="597" y="36"/>
                  </a:lnTo>
                  <a:lnTo>
                    <a:pt x="664" y="105"/>
                  </a:lnTo>
                  <a:lnTo>
                    <a:pt x="702" y="174"/>
                  </a:lnTo>
                  <a:lnTo>
                    <a:pt x="715" y="221"/>
                  </a:lnTo>
                  <a:lnTo>
                    <a:pt x="716" y="281"/>
                  </a:lnTo>
                  <a:lnTo>
                    <a:pt x="729" y="32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4" name="Oval 74"/>
            <p:cNvSpPr>
              <a:spLocks noChangeArrowheads="1"/>
            </p:cNvSpPr>
            <p:nvPr/>
          </p:nvSpPr>
          <p:spPr bwMode="auto">
            <a:xfrm>
              <a:off x="794" y="1537"/>
              <a:ext cx="48" cy="1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25" name="Oval 75"/>
            <p:cNvSpPr>
              <a:spLocks noChangeArrowheads="1"/>
            </p:cNvSpPr>
            <p:nvPr/>
          </p:nvSpPr>
          <p:spPr bwMode="auto">
            <a:xfrm>
              <a:off x="894" y="1535"/>
              <a:ext cx="49" cy="9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26" name="Oval 76"/>
            <p:cNvSpPr>
              <a:spLocks noChangeArrowheads="1"/>
            </p:cNvSpPr>
            <p:nvPr/>
          </p:nvSpPr>
          <p:spPr bwMode="auto">
            <a:xfrm>
              <a:off x="797" y="1489"/>
              <a:ext cx="39" cy="16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27" name="Oval 77"/>
            <p:cNvSpPr>
              <a:spLocks noChangeArrowheads="1"/>
            </p:cNvSpPr>
            <p:nvPr/>
          </p:nvSpPr>
          <p:spPr bwMode="auto">
            <a:xfrm>
              <a:off x="898" y="1488"/>
              <a:ext cx="38" cy="16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28" name="Rectangle 78"/>
            <p:cNvSpPr>
              <a:spLocks noChangeArrowheads="1"/>
            </p:cNvSpPr>
            <p:nvPr/>
          </p:nvSpPr>
          <p:spPr bwMode="auto">
            <a:xfrm>
              <a:off x="797" y="1496"/>
              <a:ext cx="38" cy="45"/>
            </a:xfrm>
            <a:prstGeom prst="rect">
              <a:avLst/>
            </a:prstGeom>
            <a:gradFill rotWithShape="0">
              <a:gsLst>
                <a:gs pos="0">
                  <a:srgbClr val="7F7F7F"/>
                </a:gs>
                <a:gs pos="50000">
                  <a:srgbClr val="FFFFFF"/>
                </a:gs>
                <a:gs pos="100000">
                  <a:srgbClr val="7F7F7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29" name="Rectangle 79"/>
            <p:cNvSpPr>
              <a:spLocks noChangeArrowheads="1"/>
            </p:cNvSpPr>
            <p:nvPr/>
          </p:nvSpPr>
          <p:spPr bwMode="auto">
            <a:xfrm>
              <a:off x="898" y="1496"/>
              <a:ext cx="38" cy="45"/>
            </a:xfrm>
            <a:prstGeom prst="rect">
              <a:avLst/>
            </a:prstGeom>
            <a:gradFill rotWithShape="0">
              <a:gsLst>
                <a:gs pos="0">
                  <a:srgbClr val="7F7F7F"/>
                </a:gs>
                <a:gs pos="50000">
                  <a:srgbClr val="FFFFFF"/>
                </a:gs>
                <a:gs pos="100000">
                  <a:srgbClr val="7F7F7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30" name="Freeform 80"/>
            <p:cNvSpPr>
              <a:spLocks/>
            </p:cNvSpPr>
            <p:nvPr/>
          </p:nvSpPr>
          <p:spPr bwMode="auto">
            <a:xfrm>
              <a:off x="876" y="1542"/>
              <a:ext cx="133" cy="103"/>
            </a:xfrm>
            <a:custGeom>
              <a:avLst/>
              <a:gdLst>
                <a:gd name="T0" fmla="*/ 132 w 133"/>
                <a:gd name="T1" fmla="*/ 45 h 103"/>
                <a:gd name="T2" fmla="*/ 102 w 133"/>
                <a:gd name="T3" fmla="*/ 58 h 103"/>
                <a:gd name="T4" fmla="*/ 84 w 133"/>
                <a:gd name="T5" fmla="*/ 79 h 103"/>
                <a:gd name="T6" fmla="*/ 59 w 133"/>
                <a:gd name="T7" fmla="*/ 97 h 103"/>
                <a:gd name="T8" fmla="*/ 41 w 133"/>
                <a:gd name="T9" fmla="*/ 102 h 103"/>
                <a:gd name="T10" fmla="*/ 22 w 133"/>
                <a:gd name="T11" fmla="*/ 97 h 103"/>
                <a:gd name="T12" fmla="*/ 6 w 133"/>
                <a:gd name="T13" fmla="*/ 87 h 103"/>
                <a:gd name="T14" fmla="*/ 0 w 133"/>
                <a:gd name="T15" fmla="*/ 74 h 103"/>
                <a:gd name="T16" fmla="*/ 0 w 133"/>
                <a:gd name="T17" fmla="*/ 62 h 103"/>
                <a:gd name="T18" fmla="*/ 0 w 133"/>
                <a:gd name="T19" fmla="*/ 44 h 103"/>
                <a:gd name="T20" fmla="*/ 5 w 133"/>
                <a:gd name="T21" fmla="*/ 26 h 103"/>
                <a:gd name="T22" fmla="*/ 11 w 133"/>
                <a:gd name="T23" fmla="*/ 11 h 103"/>
                <a:gd name="T24" fmla="*/ 24 w 133"/>
                <a:gd name="T25" fmla="*/ 0 h 10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3"/>
                <a:gd name="T40" fmla="*/ 0 h 103"/>
                <a:gd name="T41" fmla="*/ 133 w 133"/>
                <a:gd name="T42" fmla="*/ 103 h 10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3" h="103">
                  <a:moveTo>
                    <a:pt x="132" y="45"/>
                  </a:moveTo>
                  <a:lnTo>
                    <a:pt x="102" y="58"/>
                  </a:lnTo>
                  <a:lnTo>
                    <a:pt x="84" y="79"/>
                  </a:lnTo>
                  <a:lnTo>
                    <a:pt x="59" y="97"/>
                  </a:lnTo>
                  <a:lnTo>
                    <a:pt x="41" y="102"/>
                  </a:lnTo>
                  <a:lnTo>
                    <a:pt x="22" y="97"/>
                  </a:lnTo>
                  <a:lnTo>
                    <a:pt x="6" y="87"/>
                  </a:lnTo>
                  <a:lnTo>
                    <a:pt x="0" y="74"/>
                  </a:lnTo>
                  <a:lnTo>
                    <a:pt x="0" y="62"/>
                  </a:lnTo>
                  <a:lnTo>
                    <a:pt x="0" y="44"/>
                  </a:lnTo>
                  <a:lnTo>
                    <a:pt x="5" y="26"/>
                  </a:lnTo>
                  <a:lnTo>
                    <a:pt x="11" y="11"/>
                  </a:lnTo>
                  <a:lnTo>
                    <a:pt x="24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1" name="Oval 81"/>
            <p:cNvSpPr>
              <a:spLocks noChangeArrowheads="1"/>
            </p:cNvSpPr>
            <p:nvPr/>
          </p:nvSpPr>
          <p:spPr bwMode="auto">
            <a:xfrm>
              <a:off x="782" y="1675"/>
              <a:ext cx="88" cy="110"/>
            </a:xfrm>
            <a:prstGeom prst="ellipse">
              <a:avLst/>
            </a:pr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0" scaled="1"/>
            </a:gradFill>
            <a:ln w="508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32" name="Freeform 82"/>
            <p:cNvSpPr>
              <a:spLocks/>
            </p:cNvSpPr>
            <p:nvPr/>
          </p:nvSpPr>
          <p:spPr bwMode="auto">
            <a:xfrm>
              <a:off x="760" y="1704"/>
              <a:ext cx="146" cy="74"/>
            </a:xfrm>
            <a:custGeom>
              <a:avLst/>
              <a:gdLst>
                <a:gd name="T0" fmla="*/ 0 w 146"/>
                <a:gd name="T1" fmla="*/ 73 h 74"/>
                <a:gd name="T2" fmla="*/ 56 w 146"/>
                <a:gd name="T3" fmla="*/ 41 h 74"/>
                <a:gd name="T4" fmla="*/ 52 w 146"/>
                <a:gd name="T5" fmla="*/ 66 h 74"/>
                <a:gd name="T6" fmla="*/ 145 w 146"/>
                <a:gd name="T7" fmla="*/ 0 h 74"/>
                <a:gd name="T8" fmla="*/ 76 w 146"/>
                <a:gd name="T9" fmla="*/ 28 h 74"/>
                <a:gd name="T10" fmla="*/ 81 w 146"/>
                <a:gd name="T11" fmla="*/ 1 h 74"/>
                <a:gd name="T12" fmla="*/ 0 w 146"/>
                <a:gd name="T13" fmla="*/ 73 h 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6"/>
                <a:gd name="T22" fmla="*/ 0 h 74"/>
                <a:gd name="T23" fmla="*/ 146 w 146"/>
                <a:gd name="T24" fmla="*/ 74 h 7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6" h="74">
                  <a:moveTo>
                    <a:pt x="0" y="73"/>
                  </a:moveTo>
                  <a:lnTo>
                    <a:pt x="56" y="41"/>
                  </a:lnTo>
                  <a:lnTo>
                    <a:pt x="52" y="66"/>
                  </a:lnTo>
                  <a:lnTo>
                    <a:pt x="145" y="0"/>
                  </a:lnTo>
                  <a:lnTo>
                    <a:pt x="76" y="28"/>
                  </a:lnTo>
                  <a:lnTo>
                    <a:pt x="81" y="1"/>
                  </a:lnTo>
                  <a:lnTo>
                    <a:pt x="0" y="73"/>
                  </a:lnTo>
                </a:path>
              </a:pathLst>
            </a:custGeom>
            <a:solidFill>
              <a:srgbClr val="FAFD00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3404" name="strong acid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863" y="4237038"/>
            <a:ext cx="4233862" cy="19050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405" name="Text Box 157"/>
          <p:cNvSpPr txBox="1">
            <a:spLocks noChangeArrowheads="1"/>
          </p:cNvSpPr>
          <p:nvPr/>
        </p:nvSpPr>
        <p:spPr bwMode="auto">
          <a:xfrm>
            <a:off x="508000" y="3448050"/>
            <a:ext cx="1223963" cy="308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kumimoji="0" lang="en-US" altLang="en-US" sz="2800">
                <a:solidFill>
                  <a:schemeClr val="tx1"/>
                </a:solidFill>
              </a:rPr>
              <a:t>HCl</a:t>
            </a:r>
          </a:p>
          <a:p>
            <a:pPr>
              <a:buClrTx/>
              <a:buSzTx/>
              <a:buFontTx/>
              <a:buNone/>
            </a:pPr>
            <a:r>
              <a:rPr kumimoji="0" lang="en-US" altLang="en-US" sz="2800">
                <a:solidFill>
                  <a:schemeClr val="tx1"/>
                </a:solidFill>
              </a:rPr>
              <a:t>HNO</a:t>
            </a:r>
            <a:r>
              <a:rPr kumimoji="0" lang="en-US" altLang="en-US" sz="2800" baseline="-25000">
                <a:solidFill>
                  <a:schemeClr val="tx1"/>
                </a:solidFill>
              </a:rPr>
              <a:t>3</a:t>
            </a:r>
            <a:endParaRPr kumimoji="0" lang="en-US" altLang="en-US" sz="2800">
              <a:solidFill>
                <a:schemeClr val="tx1"/>
              </a:solidFill>
            </a:endParaRPr>
          </a:p>
          <a:p>
            <a:pPr>
              <a:buClrTx/>
              <a:buSzTx/>
              <a:buFontTx/>
              <a:buNone/>
            </a:pPr>
            <a:r>
              <a:rPr kumimoji="0" lang="en-US" altLang="en-US" sz="2800">
                <a:solidFill>
                  <a:schemeClr val="tx1"/>
                </a:solidFill>
              </a:rPr>
              <a:t>H</a:t>
            </a:r>
            <a:r>
              <a:rPr kumimoji="0" lang="en-US" altLang="en-US" sz="2800" baseline="-25000">
                <a:solidFill>
                  <a:schemeClr val="tx1"/>
                </a:solidFill>
              </a:rPr>
              <a:t>2</a:t>
            </a:r>
            <a:r>
              <a:rPr kumimoji="0" lang="en-US" altLang="en-US" sz="2800">
                <a:solidFill>
                  <a:schemeClr val="tx1"/>
                </a:solidFill>
              </a:rPr>
              <a:t>SO</a:t>
            </a:r>
            <a:r>
              <a:rPr kumimoji="0" lang="en-US" altLang="en-US" sz="2800" baseline="-25000">
                <a:solidFill>
                  <a:schemeClr val="tx1"/>
                </a:solidFill>
              </a:rPr>
              <a:t>4</a:t>
            </a:r>
            <a:endParaRPr kumimoji="0" lang="en-US" altLang="en-US" sz="2800">
              <a:solidFill>
                <a:schemeClr val="tx1"/>
              </a:solidFill>
            </a:endParaRPr>
          </a:p>
          <a:p>
            <a:pPr>
              <a:buClrTx/>
              <a:buSzTx/>
              <a:buFontTx/>
              <a:buNone/>
            </a:pPr>
            <a:r>
              <a:rPr kumimoji="0" lang="en-US" altLang="en-US" sz="2800">
                <a:solidFill>
                  <a:schemeClr val="tx1"/>
                </a:solidFill>
              </a:rPr>
              <a:t>HBr</a:t>
            </a:r>
          </a:p>
          <a:p>
            <a:pPr>
              <a:buClrTx/>
              <a:buSzTx/>
              <a:buFontTx/>
              <a:buNone/>
            </a:pPr>
            <a:r>
              <a:rPr kumimoji="0" lang="en-US" altLang="en-US" sz="2800">
                <a:solidFill>
                  <a:schemeClr val="tx1"/>
                </a:solidFill>
              </a:rPr>
              <a:t>HI</a:t>
            </a:r>
          </a:p>
          <a:p>
            <a:pPr>
              <a:buClrTx/>
              <a:buSzTx/>
              <a:buFontTx/>
              <a:buNone/>
            </a:pPr>
            <a:r>
              <a:rPr kumimoji="0" lang="en-US" altLang="en-US" sz="2800">
                <a:solidFill>
                  <a:schemeClr val="tx1"/>
                </a:solidFill>
              </a:rPr>
              <a:t>HClO</a:t>
            </a:r>
            <a:r>
              <a:rPr kumimoji="0" lang="en-US" altLang="en-US" sz="2800" baseline="-25000">
                <a:solidFill>
                  <a:schemeClr val="tx1"/>
                </a:solidFill>
              </a:rPr>
              <a:t>4</a:t>
            </a:r>
            <a:endParaRPr kumimoji="0" lang="en-US" altLang="en-US" sz="2800">
              <a:solidFill>
                <a:schemeClr val="tx1"/>
              </a:solidFill>
            </a:endParaRPr>
          </a:p>
        </p:txBody>
      </p:sp>
      <p:sp>
        <p:nvSpPr>
          <p:cNvPr id="53406" name="Text Box 158"/>
          <p:cNvSpPr txBox="1">
            <a:spLocks noChangeArrowheads="1"/>
          </p:cNvSpPr>
          <p:nvPr/>
        </p:nvSpPr>
        <p:spPr bwMode="auto">
          <a:xfrm>
            <a:off x="7170738" y="4267200"/>
            <a:ext cx="154622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kumimoji="0" lang="en-US" altLang="en-US" sz="2800">
                <a:solidFill>
                  <a:schemeClr val="tx1"/>
                </a:solidFill>
              </a:rPr>
              <a:t>NaOH</a:t>
            </a:r>
          </a:p>
          <a:p>
            <a:pPr>
              <a:buClrTx/>
              <a:buSzTx/>
              <a:buFontTx/>
              <a:buNone/>
            </a:pPr>
            <a:r>
              <a:rPr kumimoji="0" lang="en-US" altLang="en-US" sz="2800">
                <a:solidFill>
                  <a:schemeClr val="tx1"/>
                </a:solidFill>
              </a:rPr>
              <a:t>KOH</a:t>
            </a:r>
          </a:p>
          <a:p>
            <a:pPr>
              <a:buClrTx/>
              <a:buSzTx/>
              <a:buFontTx/>
              <a:buNone/>
            </a:pPr>
            <a:r>
              <a:rPr kumimoji="0" lang="en-US" altLang="en-US" sz="2800">
                <a:solidFill>
                  <a:schemeClr val="tx1"/>
                </a:solidFill>
              </a:rPr>
              <a:t>Ca(OH)</a:t>
            </a:r>
            <a:r>
              <a:rPr kumimoji="0" lang="en-US" altLang="en-US" sz="2800" baseline="-25000">
                <a:solidFill>
                  <a:schemeClr val="tx1"/>
                </a:solidFill>
              </a:rPr>
              <a:t>2</a:t>
            </a:r>
            <a:endParaRPr kumimoji="0" lang="en-US" altLang="en-US" sz="2800">
              <a:solidFill>
                <a:schemeClr val="tx1"/>
              </a:solidFill>
            </a:endParaRPr>
          </a:p>
          <a:p>
            <a:pPr>
              <a:buClrTx/>
              <a:buSzTx/>
              <a:buFontTx/>
              <a:buNone/>
            </a:pPr>
            <a:r>
              <a:rPr kumimoji="0" lang="en-US" altLang="en-US" sz="2800">
                <a:solidFill>
                  <a:schemeClr val="tx1"/>
                </a:solidFill>
              </a:rPr>
              <a:t>Ba(OH)</a:t>
            </a:r>
            <a:r>
              <a:rPr kumimoji="0" lang="en-US" altLang="en-US" sz="2800" baseline="-25000">
                <a:solidFill>
                  <a:schemeClr val="tx1"/>
                </a:solidFill>
              </a:rPr>
              <a:t>2</a:t>
            </a:r>
            <a:endParaRPr kumimoji="0" lang="en-US" altLang="en-US" sz="2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1" fill="hold"/>
                                        <p:tgtEl>
                                          <p:spTgt spid="5340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3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3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3404"/>
                </p:tgtEl>
              </p:cMediaNode>
            </p:video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534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4" dur="1" fill="hold"/>
                                        <p:tgtEl>
                                          <p:spTgt spid="5340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404"/>
                  </p:tgtEl>
                </p:cond>
              </p:nextCondLst>
            </p:seq>
          </p:childTnLst>
        </p:cTn>
      </p:par>
    </p:tnLst>
    <p:bldLst>
      <p:bldP spid="53251" grpId="0" build="p" bldLvl="2" autoUpdateAnimBg="0"/>
      <p:bldP spid="53405" grpId="0" autoUpdateAnimBg="0"/>
      <p:bldP spid="5340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C. Strength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455613" y="1644650"/>
            <a:ext cx="8686800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04813" indent="-404813">
              <a:buClr>
                <a:schemeClr val="accent1"/>
              </a:buClr>
              <a:buSzPct val="80000"/>
              <a:buFont typeface="Wingdings" pitchFamily="2" charset="2"/>
              <a:buChar char="u"/>
              <a:defRPr/>
            </a:pPr>
            <a:r>
              <a:rPr lang="en-US" sz="3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Weak Acid/Base</a:t>
            </a:r>
          </a:p>
          <a:p>
            <a:pPr marL="804863" lvl="1" indent="-285750">
              <a:buClr>
                <a:schemeClr val="tx2"/>
              </a:buClr>
              <a:buFontTx/>
              <a:buChar char="•"/>
              <a:defRPr/>
            </a:pPr>
            <a:r>
              <a:rPr lang="en-US" sz="3400">
                <a:solidFill>
                  <a:srgbClr val="FFFFFF"/>
                </a:solidFill>
                <a:latin typeface="Arial" charset="0"/>
              </a:rPr>
              <a:t>does not ionize completely</a:t>
            </a:r>
          </a:p>
          <a:p>
            <a:pPr marL="804863" lvl="1" indent="-285750">
              <a:buClr>
                <a:schemeClr val="tx2"/>
              </a:buClr>
              <a:buFontTx/>
              <a:buChar char="•"/>
              <a:defRPr/>
            </a:pPr>
            <a:r>
              <a:rPr lang="en-US" sz="3400">
                <a:solidFill>
                  <a:srgbClr val="FFFFFF"/>
                </a:solidFill>
                <a:latin typeface="Arial" charset="0"/>
              </a:rPr>
              <a:t>weak electrolyte</a:t>
            </a:r>
          </a:p>
        </p:txBody>
      </p:sp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6480175" y="1754188"/>
            <a:ext cx="2505075" cy="2166937"/>
            <a:chOff x="2208" y="1359"/>
            <a:chExt cx="1172" cy="977"/>
          </a:xfrm>
        </p:grpSpPr>
        <p:sp>
          <p:nvSpPr>
            <p:cNvPr id="16392" name="Oval 79"/>
            <p:cNvSpPr>
              <a:spLocks noChangeArrowheads="1"/>
            </p:cNvSpPr>
            <p:nvPr/>
          </p:nvSpPr>
          <p:spPr bwMode="auto">
            <a:xfrm>
              <a:off x="3012" y="1671"/>
              <a:ext cx="245" cy="74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393" name="Rectangle 80"/>
            <p:cNvSpPr>
              <a:spLocks noChangeArrowheads="1"/>
            </p:cNvSpPr>
            <p:nvPr/>
          </p:nvSpPr>
          <p:spPr bwMode="auto">
            <a:xfrm>
              <a:off x="2587" y="1688"/>
              <a:ext cx="89" cy="5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394" name="Rectangle 81"/>
            <p:cNvSpPr>
              <a:spLocks noChangeArrowheads="1"/>
            </p:cNvSpPr>
            <p:nvPr/>
          </p:nvSpPr>
          <p:spPr bwMode="auto">
            <a:xfrm>
              <a:off x="2574" y="1653"/>
              <a:ext cx="115" cy="596"/>
            </a:xfrm>
            <a:prstGeom prst="rect">
              <a:avLst/>
            </a:prstGeom>
            <a:gradFill rotWithShape="0">
              <a:gsLst>
                <a:gs pos="0">
                  <a:srgbClr val="618FFD"/>
                </a:gs>
                <a:gs pos="50000">
                  <a:srgbClr val="FFFFFF"/>
                </a:gs>
                <a:gs pos="100000">
                  <a:srgbClr val="618FFD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395" name="Oval 82"/>
            <p:cNvSpPr>
              <a:spLocks noChangeArrowheads="1"/>
            </p:cNvSpPr>
            <p:nvPr/>
          </p:nvSpPr>
          <p:spPr bwMode="auto">
            <a:xfrm>
              <a:off x="2574" y="2192"/>
              <a:ext cx="115" cy="136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666666"/>
                </a:gs>
                <a:gs pos="100000">
                  <a:srgbClr val="FFFFFF"/>
                </a:gs>
              </a:gsLst>
              <a:lin ang="27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396" name="Oval 83"/>
            <p:cNvSpPr>
              <a:spLocks noChangeArrowheads="1"/>
            </p:cNvSpPr>
            <p:nvPr/>
          </p:nvSpPr>
          <p:spPr bwMode="auto">
            <a:xfrm>
              <a:off x="2575" y="2167"/>
              <a:ext cx="112" cy="146"/>
            </a:xfrm>
            <a:prstGeom prst="ellipse">
              <a:avLst/>
            </a:prstGeom>
            <a:gradFill rotWithShape="0">
              <a:gsLst>
                <a:gs pos="0">
                  <a:srgbClr val="618FFD"/>
                </a:gs>
                <a:gs pos="50000">
                  <a:srgbClr val="FFFFFF"/>
                </a:gs>
                <a:gs pos="100000">
                  <a:srgbClr val="618FFD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397" name="Oval 84"/>
            <p:cNvSpPr>
              <a:spLocks noChangeArrowheads="1"/>
            </p:cNvSpPr>
            <p:nvPr/>
          </p:nvSpPr>
          <p:spPr bwMode="auto">
            <a:xfrm>
              <a:off x="2560" y="1642"/>
              <a:ext cx="143" cy="1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398" name="Arc 85"/>
            <p:cNvSpPr>
              <a:spLocks/>
            </p:cNvSpPr>
            <p:nvPr/>
          </p:nvSpPr>
          <p:spPr bwMode="auto">
            <a:xfrm>
              <a:off x="2558" y="1654"/>
              <a:ext cx="13" cy="72"/>
            </a:xfrm>
            <a:custGeom>
              <a:avLst/>
              <a:gdLst>
                <a:gd name="T0" fmla="*/ 0 w 21598"/>
                <a:gd name="T1" fmla="*/ 0 h 21600"/>
                <a:gd name="T2" fmla="*/ 0 w 21598"/>
                <a:gd name="T3" fmla="*/ 0 h 21600"/>
                <a:gd name="T4" fmla="*/ 0 w 21598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8"/>
                <a:gd name="T10" fmla="*/ 0 h 21600"/>
                <a:gd name="T11" fmla="*/ 21598 w 2159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8" h="21600" fill="none" extrusionOk="0">
                  <a:moveTo>
                    <a:pt x="-1" y="0"/>
                  </a:moveTo>
                  <a:cubicBezTo>
                    <a:pt x="11811" y="0"/>
                    <a:pt x="21432" y="9487"/>
                    <a:pt x="21597" y="21298"/>
                  </a:cubicBezTo>
                </a:path>
                <a:path w="21598" h="21600" stroke="0" extrusionOk="0">
                  <a:moveTo>
                    <a:pt x="-1" y="0"/>
                  </a:moveTo>
                  <a:cubicBezTo>
                    <a:pt x="11811" y="0"/>
                    <a:pt x="21432" y="9487"/>
                    <a:pt x="21597" y="212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9" name="Arc 86"/>
            <p:cNvSpPr>
              <a:spLocks/>
            </p:cNvSpPr>
            <p:nvPr/>
          </p:nvSpPr>
          <p:spPr bwMode="auto">
            <a:xfrm>
              <a:off x="2693" y="1649"/>
              <a:ext cx="13" cy="72"/>
            </a:xfrm>
            <a:custGeom>
              <a:avLst/>
              <a:gdLst>
                <a:gd name="T0" fmla="*/ 0 w 21598"/>
                <a:gd name="T1" fmla="*/ 0 h 21537"/>
                <a:gd name="T2" fmla="*/ 0 w 21598"/>
                <a:gd name="T3" fmla="*/ 0 h 21537"/>
                <a:gd name="T4" fmla="*/ 0 w 21598"/>
                <a:gd name="T5" fmla="*/ 0 h 21537"/>
                <a:gd name="T6" fmla="*/ 0 60000 65536"/>
                <a:gd name="T7" fmla="*/ 0 60000 65536"/>
                <a:gd name="T8" fmla="*/ 0 60000 65536"/>
                <a:gd name="T9" fmla="*/ 0 w 21598"/>
                <a:gd name="T10" fmla="*/ 0 h 21537"/>
                <a:gd name="T11" fmla="*/ 21598 w 21598"/>
                <a:gd name="T12" fmla="*/ 21537 h 215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8" h="21537" fill="none" extrusionOk="0">
                  <a:moveTo>
                    <a:pt x="0" y="21239"/>
                  </a:moveTo>
                  <a:cubicBezTo>
                    <a:pt x="154" y="10063"/>
                    <a:pt x="8808" y="850"/>
                    <a:pt x="19952" y="-1"/>
                  </a:cubicBezTo>
                </a:path>
                <a:path w="21598" h="21537" stroke="0" extrusionOk="0">
                  <a:moveTo>
                    <a:pt x="0" y="21239"/>
                  </a:moveTo>
                  <a:cubicBezTo>
                    <a:pt x="154" y="10063"/>
                    <a:pt x="8808" y="850"/>
                    <a:pt x="19952" y="-1"/>
                  </a:cubicBezTo>
                  <a:lnTo>
                    <a:pt x="21598" y="21537"/>
                  </a:lnTo>
                  <a:lnTo>
                    <a:pt x="0" y="21239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0" name="Oval 87"/>
            <p:cNvSpPr>
              <a:spLocks noChangeArrowheads="1"/>
            </p:cNvSpPr>
            <p:nvPr/>
          </p:nvSpPr>
          <p:spPr bwMode="auto">
            <a:xfrm>
              <a:off x="2572" y="1647"/>
              <a:ext cx="117" cy="29"/>
            </a:xfrm>
            <a:prstGeom prst="ellipse">
              <a:avLst/>
            </a:prstGeom>
            <a:gradFill rotWithShape="0">
              <a:gsLst>
                <a:gs pos="0">
                  <a:srgbClr val="CECECE"/>
                </a:gs>
                <a:gs pos="100000">
                  <a:srgbClr val="B9B9B9"/>
                </a:gs>
              </a:gsLst>
              <a:path path="rect">
                <a:fillToRect l="100000" b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01" name="Freeform 88"/>
            <p:cNvSpPr>
              <a:spLocks/>
            </p:cNvSpPr>
            <p:nvPr/>
          </p:nvSpPr>
          <p:spPr bwMode="auto">
            <a:xfrm>
              <a:off x="2555" y="1645"/>
              <a:ext cx="153" cy="23"/>
            </a:xfrm>
            <a:custGeom>
              <a:avLst/>
              <a:gdLst>
                <a:gd name="T0" fmla="*/ 9 w 153"/>
                <a:gd name="T1" fmla="*/ 0 h 23"/>
                <a:gd name="T2" fmla="*/ 0 w 153"/>
                <a:gd name="T3" fmla="*/ 5 h 23"/>
                <a:gd name="T4" fmla="*/ 1 w 153"/>
                <a:gd name="T5" fmla="*/ 8 h 23"/>
                <a:gd name="T6" fmla="*/ 3 w 153"/>
                <a:gd name="T7" fmla="*/ 9 h 23"/>
                <a:gd name="T8" fmla="*/ 7 w 153"/>
                <a:gd name="T9" fmla="*/ 13 h 23"/>
                <a:gd name="T10" fmla="*/ 16 w 153"/>
                <a:gd name="T11" fmla="*/ 14 h 23"/>
                <a:gd name="T12" fmla="*/ 33 w 153"/>
                <a:gd name="T13" fmla="*/ 19 h 23"/>
                <a:gd name="T14" fmla="*/ 55 w 153"/>
                <a:gd name="T15" fmla="*/ 22 h 23"/>
                <a:gd name="T16" fmla="*/ 72 w 153"/>
                <a:gd name="T17" fmla="*/ 22 h 23"/>
                <a:gd name="T18" fmla="*/ 94 w 153"/>
                <a:gd name="T19" fmla="*/ 22 h 23"/>
                <a:gd name="T20" fmla="*/ 119 w 153"/>
                <a:gd name="T21" fmla="*/ 20 h 23"/>
                <a:gd name="T22" fmla="*/ 138 w 153"/>
                <a:gd name="T23" fmla="*/ 16 h 23"/>
                <a:gd name="T24" fmla="*/ 146 w 153"/>
                <a:gd name="T25" fmla="*/ 13 h 23"/>
                <a:gd name="T26" fmla="*/ 152 w 153"/>
                <a:gd name="T27" fmla="*/ 5 h 23"/>
                <a:gd name="T28" fmla="*/ 152 w 153"/>
                <a:gd name="T29" fmla="*/ 2 h 23"/>
                <a:gd name="T30" fmla="*/ 151 w 153"/>
                <a:gd name="T31" fmla="*/ 2 h 23"/>
                <a:gd name="T32" fmla="*/ 145 w 153"/>
                <a:gd name="T33" fmla="*/ 7 h 23"/>
                <a:gd name="T34" fmla="*/ 130 w 153"/>
                <a:gd name="T35" fmla="*/ 11 h 23"/>
                <a:gd name="T36" fmla="*/ 115 w 153"/>
                <a:gd name="T37" fmla="*/ 11 h 23"/>
                <a:gd name="T38" fmla="*/ 98 w 153"/>
                <a:gd name="T39" fmla="*/ 12 h 23"/>
                <a:gd name="T40" fmla="*/ 84 w 153"/>
                <a:gd name="T41" fmla="*/ 12 h 23"/>
                <a:gd name="T42" fmla="*/ 70 w 153"/>
                <a:gd name="T43" fmla="*/ 13 h 23"/>
                <a:gd name="T44" fmla="*/ 52 w 153"/>
                <a:gd name="T45" fmla="*/ 13 h 23"/>
                <a:gd name="T46" fmla="*/ 38 w 153"/>
                <a:gd name="T47" fmla="*/ 11 h 23"/>
                <a:gd name="T48" fmla="*/ 14 w 153"/>
                <a:gd name="T49" fmla="*/ 8 h 23"/>
                <a:gd name="T50" fmla="*/ 3 w 153"/>
                <a:gd name="T51" fmla="*/ 4 h 23"/>
                <a:gd name="T52" fmla="*/ 9 w 153"/>
                <a:gd name="T53" fmla="*/ 0 h 2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53"/>
                <a:gd name="T82" fmla="*/ 0 h 23"/>
                <a:gd name="T83" fmla="*/ 153 w 153"/>
                <a:gd name="T84" fmla="*/ 23 h 23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53" h="23">
                  <a:moveTo>
                    <a:pt x="9" y="0"/>
                  </a:moveTo>
                  <a:lnTo>
                    <a:pt x="0" y="5"/>
                  </a:lnTo>
                  <a:lnTo>
                    <a:pt x="1" y="8"/>
                  </a:lnTo>
                  <a:lnTo>
                    <a:pt x="3" y="9"/>
                  </a:lnTo>
                  <a:lnTo>
                    <a:pt x="7" y="13"/>
                  </a:lnTo>
                  <a:lnTo>
                    <a:pt x="16" y="14"/>
                  </a:lnTo>
                  <a:lnTo>
                    <a:pt x="33" y="19"/>
                  </a:lnTo>
                  <a:lnTo>
                    <a:pt x="55" y="22"/>
                  </a:lnTo>
                  <a:lnTo>
                    <a:pt x="72" y="22"/>
                  </a:lnTo>
                  <a:lnTo>
                    <a:pt x="94" y="22"/>
                  </a:lnTo>
                  <a:lnTo>
                    <a:pt x="119" y="20"/>
                  </a:lnTo>
                  <a:lnTo>
                    <a:pt x="138" y="16"/>
                  </a:lnTo>
                  <a:lnTo>
                    <a:pt x="146" y="13"/>
                  </a:lnTo>
                  <a:lnTo>
                    <a:pt x="152" y="5"/>
                  </a:lnTo>
                  <a:lnTo>
                    <a:pt x="152" y="2"/>
                  </a:lnTo>
                  <a:lnTo>
                    <a:pt x="151" y="2"/>
                  </a:lnTo>
                  <a:lnTo>
                    <a:pt x="145" y="7"/>
                  </a:lnTo>
                  <a:lnTo>
                    <a:pt x="130" y="11"/>
                  </a:lnTo>
                  <a:lnTo>
                    <a:pt x="115" y="11"/>
                  </a:lnTo>
                  <a:lnTo>
                    <a:pt x="98" y="12"/>
                  </a:lnTo>
                  <a:lnTo>
                    <a:pt x="84" y="12"/>
                  </a:lnTo>
                  <a:lnTo>
                    <a:pt x="70" y="13"/>
                  </a:lnTo>
                  <a:lnTo>
                    <a:pt x="52" y="13"/>
                  </a:lnTo>
                  <a:lnTo>
                    <a:pt x="38" y="11"/>
                  </a:lnTo>
                  <a:lnTo>
                    <a:pt x="14" y="8"/>
                  </a:lnTo>
                  <a:lnTo>
                    <a:pt x="3" y="4"/>
                  </a:lnTo>
                  <a:lnTo>
                    <a:pt x="9" y="0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2" name="Rectangle 89"/>
            <p:cNvSpPr>
              <a:spLocks noChangeArrowheads="1"/>
            </p:cNvSpPr>
            <p:nvPr/>
          </p:nvSpPr>
          <p:spPr bwMode="auto">
            <a:xfrm>
              <a:off x="2574" y="1666"/>
              <a:ext cx="113" cy="1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03" name="Freeform 90"/>
            <p:cNvSpPr>
              <a:spLocks/>
            </p:cNvSpPr>
            <p:nvPr/>
          </p:nvSpPr>
          <p:spPr bwMode="auto">
            <a:xfrm>
              <a:off x="2565" y="1659"/>
              <a:ext cx="130" cy="75"/>
            </a:xfrm>
            <a:custGeom>
              <a:avLst/>
              <a:gdLst>
                <a:gd name="T0" fmla="*/ 11 w 130"/>
                <a:gd name="T1" fmla="*/ 66 h 75"/>
                <a:gd name="T2" fmla="*/ 10 w 130"/>
                <a:gd name="T3" fmla="*/ 27 h 75"/>
                <a:gd name="T4" fmla="*/ 14 w 130"/>
                <a:gd name="T5" fmla="*/ 13 h 75"/>
                <a:gd name="T6" fmla="*/ 30 w 130"/>
                <a:gd name="T7" fmla="*/ 12 h 75"/>
                <a:gd name="T8" fmla="*/ 67 w 130"/>
                <a:gd name="T9" fmla="*/ 15 h 75"/>
                <a:gd name="T10" fmla="*/ 101 w 130"/>
                <a:gd name="T11" fmla="*/ 17 h 75"/>
                <a:gd name="T12" fmla="*/ 114 w 130"/>
                <a:gd name="T13" fmla="*/ 36 h 75"/>
                <a:gd name="T14" fmla="*/ 119 w 130"/>
                <a:gd name="T15" fmla="*/ 60 h 75"/>
                <a:gd name="T16" fmla="*/ 122 w 130"/>
                <a:gd name="T17" fmla="*/ 74 h 75"/>
                <a:gd name="T18" fmla="*/ 124 w 130"/>
                <a:gd name="T19" fmla="*/ 27 h 75"/>
                <a:gd name="T20" fmla="*/ 127 w 130"/>
                <a:gd name="T21" fmla="*/ 14 h 75"/>
                <a:gd name="T22" fmla="*/ 129 w 130"/>
                <a:gd name="T23" fmla="*/ 1 h 75"/>
                <a:gd name="T24" fmla="*/ 119 w 130"/>
                <a:gd name="T25" fmla="*/ 3 h 75"/>
                <a:gd name="T26" fmla="*/ 102 w 130"/>
                <a:gd name="T27" fmla="*/ 7 h 75"/>
                <a:gd name="T28" fmla="*/ 66 w 130"/>
                <a:gd name="T29" fmla="*/ 9 h 75"/>
                <a:gd name="T30" fmla="*/ 33 w 130"/>
                <a:gd name="T31" fmla="*/ 9 h 75"/>
                <a:gd name="T32" fmla="*/ 7 w 130"/>
                <a:gd name="T33" fmla="*/ 3 h 75"/>
                <a:gd name="T34" fmla="*/ 0 w 130"/>
                <a:gd name="T35" fmla="*/ 0 h 75"/>
                <a:gd name="T36" fmla="*/ 7 w 130"/>
                <a:gd name="T37" fmla="*/ 28 h 75"/>
                <a:gd name="T38" fmla="*/ 11 w 130"/>
                <a:gd name="T39" fmla="*/ 69 h 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30"/>
                <a:gd name="T61" fmla="*/ 0 h 75"/>
                <a:gd name="T62" fmla="*/ 130 w 130"/>
                <a:gd name="T63" fmla="*/ 75 h 7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30" h="75">
                  <a:moveTo>
                    <a:pt x="11" y="66"/>
                  </a:moveTo>
                  <a:lnTo>
                    <a:pt x="10" y="27"/>
                  </a:lnTo>
                  <a:lnTo>
                    <a:pt x="14" y="13"/>
                  </a:lnTo>
                  <a:lnTo>
                    <a:pt x="30" y="12"/>
                  </a:lnTo>
                  <a:lnTo>
                    <a:pt x="67" y="15"/>
                  </a:lnTo>
                  <a:lnTo>
                    <a:pt x="101" y="17"/>
                  </a:lnTo>
                  <a:lnTo>
                    <a:pt x="114" y="36"/>
                  </a:lnTo>
                  <a:lnTo>
                    <a:pt x="119" y="60"/>
                  </a:lnTo>
                  <a:lnTo>
                    <a:pt x="122" y="74"/>
                  </a:lnTo>
                  <a:lnTo>
                    <a:pt x="124" y="27"/>
                  </a:lnTo>
                  <a:lnTo>
                    <a:pt x="127" y="14"/>
                  </a:lnTo>
                  <a:lnTo>
                    <a:pt x="129" y="1"/>
                  </a:lnTo>
                  <a:lnTo>
                    <a:pt x="119" y="3"/>
                  </a:lnTo>
                  <a:lnTo>
                    <a:pt x="102" y="7"/>
                  </a:lnTo>
                  <a:lnTo>
                    <a:pt x="66" y="9"/>
                  </a:lnTo>
                  <a:lnTo>
                    <a:pt x="33" y="9"/>
                  </a:lnTo>
                  <a:lnTo>
                    <a:pt x="7" y="3"/>
                  </a:lnTo>
                  <a:lnTo>
                    <a:pt x="0" y="0"/>
                  </a:lnTo>
                  <a:lnTo>
                    <a:pt x="7" y="28"/>
                  </a:lnTo>
                  <a:lnTo>
                    <a:pt x="11" y="69"/>
                  </a:lnTo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Oval 91"/>
            <p:cNvSpPr>
              <a:spLocks noChangeArrowheads="1"/>
            </p:cNvSpPr>
            <p:nvPr/>
          </p:nvSpPr>
          <p:spPr bwMode="auto">
            <a:xfrm>
              <a:off x="2590" y="1837"/>
              <a:ext cx="82" cy="9"/>
            </a:xfrm>
            <a:prstGeom prst="ellipse">
              <a:avLst/>
            </a:prstGeom>
            <a:solidFill>
              <a:srgbClr val="063DE8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05" name="Oval 92"/>
            <p:cNvSpPr>
              <a:spLocks noChangeArrowheads="1"/>
            </p:cNvSpPr>
            <p:nvPr/>
          </p:nvSpPr>
          <p:spPr bwMode="auto">
            <a:xfrm>
              <a:off x="2577" y="1831"/>
              <a:ext cx="109" cy="1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06" name="Rectangle 93"/>
            <p:cNvSpPr>
              <a:spLocks noChangeArrowheads="1"/>
            </p:cNvSpPr>
            <p:nvPr/>
          </p:nvSpPr>
          <p:spPr bwMode="auto">
            <a:xfrm>
              <a:off x="2838" y="1696"/>
              <a:ext cx="89" cy="5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07" name="Rectangle 94"/>
            <p:cNvSpPr>
              <a:spLocks noChangeArrowheads="1"/>
            </p:cNvSpPr>
            <p:nvPr/>
          </p:nvSpPr>
          <p:spPr bwMode="auto">
            <a:xfrm>
              <a:off x="2824" y="1661"/>
              <a:ext cx="116" cy="597"/>
            </a:xfrm>
            <a:prstGeom prst="rect">
              <a:avLst/>
            </a:prstGeom>
            <a:gradFill rotWithShape="0">
              <a:gsLst>
                <a:gs pos="0">
                  <a:srgbClr val="618FFD"/>
                </a:gs>
                <a:gs pos="50000">
                  <a:srgbClr val="FFFFFF"/>
                </a:gs>
                <a:gs pos="100000">
                  <a:srgbClr val="618FFD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08" name="Oval 95"/>
            <p:cNvSpPr>
              <a:spLocks noChangeArrowheads="1"/>
            </p:cNvSpPr>
            <p:nvPr/>
          </p:nvSpPr>
          <p:spPr bwMode="auto">
            <a:xfrm>
              <a:off x="2824" y="2200"/>
              <a:ext cx="116" cy="136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666666"/>
                </a:gs>
                <a:gs pos="100000">
                  <a:srgbClr val="FFFFFF"/>
                </a:gs>
              </a:gsLst>
              <a:lin ang="27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09" name="Oval 96"/>
            <p:cNvSpPr>
              <a:spLocks noChangeArrowheads="1"/>
            </p:cNvSpPr>
            <p:nvPr/>
          </p:nvSpPr>
          <p:spPr bwMode="auto">
            <a:xfrm>
              <a:off x="2826" y="2175"/>
              <a:ext cx="112" cy="147"/>
            </a:xfrm>
            <a:prstGeom prst="ellipse">
              <a:avLst/>
            </a:prstGeom>
            <a:gradFill rotWithShape="0">
              <a:gsLst>
                <a:gs pos="0">
                  <a:srgbClr val="618FFD"/>
                </a:gs>
                <a:gs pos="50000">
                  <a:srgbClr val="FFFFFF"/>
                </a:gs>
                <a:gs pos="100000">
                  <a:srgbClr val="618FFD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10" name="Oval 97"/>
            <p:cNvSpPr>
              <a:spLocks noChangeArrowheads="1"/>
            </p:cNvSpPr>
            <p:nvPr/>
          </p:nvSpPr>
          <p:spPr bwMode="auto">
            <a:xfrm>
              <a:off x="2811" y="1649"/>
              <a:ext cx="142" cy="1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11" name="Arc 98"/>
            <p:cNvSpPr>
              <a:spLocks/>
            </p:cNvSpPr>
            <p:nvPr/>
          </p:nvSpPr>
          <p:spPr bwMode="auto">
            <a:xfrm>
              <a:off x="2809" y="1662"/>
              <a:ext cx="13" cy="72"/>
            </a:xfrm>
            <a:custGeom>
              <a:avLst/>
              <a:gdLst>
                <a:gd name="T0" fmla="*/ 0 w 21598"/>
                <a:gd name="T1" fmla="*/ 0 h 21600"/>
                <a:gd name="T2" fmla="*/ 0 w 21598"/>
                <a:gd name="T3" fmla="*/ 0 h 21600"/>
                <a:gd name="T4" fmla="*/ 0 w 21598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8"/>
                <a:gd name="T10" fmla="*/ 0 h 21600"/>
                <a:gd name="T11" fmla="*/ 21598 w 2159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8" h="21600" fill="none" extrusionOk="0">
                  <a:moveTo>
                    <a:pt x="-1" y="0"/>
                  </a:moveTo>
                  <a:cubicBezTo>
                    <a:pt x="11811" y="0"/>
                    <a:pt x="21432" y="9487"/>
                    <a:pt x="21597" y="21298"/>
                  </a:cubicBezTo>
                </a:path>
                <a:path w="21598" h="21600" stroke="0" extrusionOk="0">
                  <a:moveTo>
                    <a:pt x="-1" y="0"/>
                  </a:moveTo>
                  <a:cubicBezTo>
                    <a:pt x="11811" y="0"/>
                    <a:pt x="21432" y="9487"/>
                    <a:pt x="21597" y="2129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2" name="Arc 99"/>
            <p:cNvSpPr>
              <a:spLocks/>
            </p:cNvSpPr>
            <p:nvPr/>
          </p:nvSpPr>
          <p:spPr bwMode="auto">
            <a:xfrm>
              <a:off x="2944" y="1658"/>
              <a:ext cx="13" cy="72"/>
            </a:xfrm>
            <a:custGeom>
              <a:avLst/>
              <a:gdLst>
                <a:gd name="T0" fmla="*/ 0 w 21598"/>
                <a:gd name="T1" fmla="*/ 0 h 21537"/>
                <a:gd name="T2" fmla="*/ 0 w 21598"/>
                <a:gd name="T3" fmla="*/ 0 h 21537"/>
                <a:gd name="T4" fmla="*/ 0 w 21598"/>
                <a:gd name="T5" fmla="*/ 0 h 21537"/>
                <a:gd name="T6" fmla="*/ 0 60000 65536"/>
                <a:gd name="T7" fmla="*/ 0 60000 65536"/>
                <a:gd name="T8" fmla="*/ 0 60000 65536"/>
                <a:gd name="T9" fmla="*/ 0 w 21598"/>
                <a:gd name="T10" fmla="*/ 0 h 21537"/>
                <a:gd name="T11" fmla="*/ 21598 w 21598"/>
                <a:gd name="T12" fmla="*/ 21537 h 215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8" h="21537" fill="none" extrusionOk="0">
                  <a:moveTo>
                    <a:pt x="0" y="21239"/>
                  </a:moveTo>
                  <a:cubicBezTo>
                    <a:pt x="154" y="10063"/>
                    <a:pt x="8808" y="850"/>
                    <a:pt x="19952" y="-1"/>
                  </a:cubicBezTo>
                </a:path>
                <a:path w="21598" h="21537" stroke="0" extrusionOk="0">
                  <a:moveTo>
                    <a:pt x="0" y="21239"/>
                  </a:moveTo>
                  <a:cubicBezTo>
                    <a:pt x="154" y="10063"/>
                    <a:pt x="8808" y="850"/>
                    <a:pt x="19952" y="-1"/>
                  </a:cubicBezTo>
                  <a:lnTo>
                    <a:pt x="21598" y="21537"/>
                  </a:lnTo>
                  <a:lnTo>
                    <a:pt x="0" y="21239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3" name="Oval 100"/>
            <p:cNvSpPr>
              <a:spLocks noChangeArrowheads="1"/>
            </p:cNvSpPr>
            <p:nvPr/>
          </p:nvSpPr>
          <p:spPr bwMode="auto">
            <a:xfrm>
              <a:off x="2823" y="1655"/>
              <a:ext cx="117" cy="29"/>
            </a:xfrm>
            <a:prstGeom prst="ellipse">
              <a:avLst/>
            </a:prstGeom>
            <a:gradFill rotWithShape="0">
              <a:gsLst>
                <a:gs pos="0">
                  <a:srgbClr val="CECECE"/>
                </a:gs>
                <a:gs pos="100000">
                  <a:srgbClr val="B9B9B9"/>
                </a:gs>
              </a:gsLst>
              <a:path path="rect">
                <a:fillToRect l="100000" b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14" name="Freeform 101"/>
            <p:cNvSpPr>
              <a:spLocks/>
            </p:cNvSpPr>
            <p:nvPr/>
          </p:nvSpPr>
          <p:spPr bwMode="auto">
            <a:xfrm>
              <a:off x="2806" y="1653"/>
              <a:ext cx="153" cy="24"/>
            </a:xfrm>
            <a:custGeom>
              <a:avLst/>
              <a:gdLst>
                <a:gd name="T0" fmla="*/ 9 w 153"/>
                <a:gd name="T1" fmla="*/ 0 h 24"/>
                <a:gd name="T2" fmla="*/ 0 w 153"/>
                <a:gd name="T3" fmla="*/ 5 h 24"/>
                <a:gd name="T4" fmla="*/ 1 w 153"/>
                <a:gd name="T5" fmla="*/ 8 h 24"/>
                <a:gd name="T6" fmla="*/ 3 w 153"/>
                <a:gd name="T7" fmla="*/ 10 h 24"/>
                <a:gd name="T8" fmla="*/ 7 w 153"/>
                <a:gd name="T9" fmla="*/ 13 h 24"/>
                <a:gd name="T10" fmla="*/ 16 w 153"/>
                <a:gd name="T11" fmla="*/ 15 h 24"/>
                <a:gd name="T12" fmla="*/ 33 w 153"/>
                <a:gd name="T13" fmla="*/ 20 h 24"/>
                <a:gd name="T14" fmla="*/ 55 w 153"/>
                <a:gd name="T15" fmla="*/ 23 h 24"/>
                <a:gd name="T16" fmla="*/ 72 w 153"/>
                <a:gd name="T17" fmla="*/ 23 h 24"/>
                <a:gd name="T18" fmla="*/ 94 w 153"/>
                <a:gd name="T19" fmla="*/ 23 h 24"/>
                <a:gd name="T20" fmla="*/ 119 w 153"/>
                <a:gd name="T21" fmla="*/ 21 h 24"/>
                <a:gd name="T22" fmla="*/ 138 w 153"/>
                <a:gd name="T23" fmla="*/ 17 h 24"/>
                <a:gd name="T24" fmla="*/ 146 w 153"/>
                <a:gd name="T25" fmla="*/ 13 h 24"/>
                <a:gd name="T26" fmla="*/ 152 w 153"/>
                <a:gd name="T27" fmla="*/ 5 h 24"/>
                <a:gd name="T28" fmla="*/ 152 w 153"/>
                <a:gd name="T29" fmla="*/ 2 h 24"/>
                <a:gd name="T30" fmla="*/ 151 w 153"/>
                <a:gd name="T31" fmla="*/ 2 h 24"/>
                <a:gd name="T32" fmla="*/ 145 w 153"/>
                <a:gd name="T33" fmla="*/ 7 h 24"/>
                <a:gd name="T34" fmla="*/ 130 w 153"/>
                <a:gd name="T35" fmla="*/ 11 h 24"/>
                <a:gd name="T36" fmla="*/ 115 w 153"/>
                <a:gd name="T37" fmla="*/ 12 h 24"/>
                <a:gd name="T38" fmla="*/ 98 w 153"/>
                <a:gd name="T39" fmla="*/ 13 h 24"/>
                <a:gd name="T40" fmla="*/ 84 w 153"/>
                <a:gd name="T41" fmla="*/ 13 h 24"/>
                <a:gd name="T42" fmla="*/ 70 w 153"/>
                <a:gd name="T43" fmla="*/ 13 h 24"/>
                <a:gd name="T44" fmla="*/ 52 w 153"/>
                <a:gd name="T45" fmla="*/ 13 h 24"/>
                <a:gd name="T46" fmla="*/ 38 w 153"/>
                <a:gd name="T47" fmla="*/ 11 h 24"/>
                <a:gd name="T48" fmla="*/ 14 w 153"/>
                <a:gd name="T49" fmla="*/ 8 h 24"/>
                <a:gd name="T50" fmla="*/ 3 w 153"/>
                <a:gd name="T51" fmla="*/ 4 h 24"/>
                <a:gd name="T52" fmla="*/ 9 w 153"/>
                <a:gd name="T53" fmla="*/ 0 h 2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53"/>
                <a:gd name="T82" fmla="*/ 0 h 24"/>
                <a:gd name="T83" fmla="*/ 153 w 153"/>
                <a:gd name="T84" fmla="*/ 24 h 2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53" h="24">
                  <a:moveTo>
                    <a:pt x="9" y="0"/>
                  </a:moveTo>
                  <a:lnTo>
                    <a:pt x="0" y="5"/>
                  </a:lnTo>
                  <a:lnTo>
                    <a:pt x="1" y="8"/>
                  </a:lnTo>
                  <a:lnTo>
                    <a:pt x="3" y="10"/>
                  </a:lnTo>
                  <a:lnTo>
                    <a:pt x="7" y="13"/>
                  </a:lnTo>
                  <a:lnTo>
                    <a:pt x="16" y="15"/>
                  </a:lnTo>
                  <a:lnTo>
                    <a:pt x="33" y="20"/>
                  </a:lnTo>
                  <a:lnTo>
                    <a:pt x="55" y="23"/>
                  </a:lnTo>
                  <a:lnTo>
                    <a:pt x="72" y="23"/>
                  </a:lnTo>
                  <a:lnTo>
                    <a:pt x="94" y="23"/>
                  </a:lnTo>
                  <a:lnTo>
                    <a:pt x="119" y="21"/>
                  </a:lnTo>
                  <a:lnTo>
                    <a:pt x="138" y="17"/>
                  </a:lnTo>
                  <a:lnTo>
                    <a:pt x="146" y="13"/>
                  </a:lnTo>
                  <a:lnTo>
                    <a:pt x="152" y="5"/>
                  </a:lnTo>
                  <a:lnTo>
                    <a:pt x="152" y="2"/>
                  </a:lnTo>
                  <a:lnTo>
                    <a:pt x="151" y="2"/>
                  </a:lnTo>
                  <a:lnTo>
                    <a:pt x="145" y="7"/>
                  </a:lnTo>
                  <a:lnTo>
                    <a:pt x="130" y="11"/>
                  </a:lnTo>
                  <a:lnTo>
                    <a:pt x="115" y="12"/>
                  </a:lnTo>
                  <a:lnTo>
                    <a:pt x="98" y="13"/>
                  </a:lnTo>
                  <a:lnTo>
                    <a:pt x="84" y="13"/>
                  </a:lnTo>
                  <a:lnTo>
                    <a:pt x="70" y="13"/>
                  </a:lnTo>
                  <a:lnTo>
                    <a:pt x="52" y="13"/>
                  </a:lnTo>
                  <a:lnTo>
                    <a:pt x="38" y="11"/>
                  </a:lnTo>
                  <a:lnTo>
                    <a:pt x="14" y="8"/>
                  </a:lnTo>
                  <a:lnTo>
                    <a:pt x="3" y="4"/>
                  </a:lnTo>
                  <a:lnTo>
                    <a:pt x="9" y="0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5" name="Rectangle 102"/>
            <p:cNvSpPr>
              <a:spLocks noChangeArrowheads="1"/>
            </p:cNvSpPr>
            <p:nvPr/>
          </p:nvSpPr>
          <p:spPr bwMode="auto">
            <a:xfrm>
              <a:off x="2825" y="1674"/>
              <a:ext cx="113" cy="1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16" name="Freeform 103"/>
            <p:cNvSpPr>
              <a:spLocks/>
            </p:cNvSpPr>
            <p:nvPr/>
          </p:nvSpPr>
          <p:spPr bwMode="auto">
            <a:xfrm>
              <a:off x="2816" y="1667"/>
              <a:ext cx="130" cy="75"/>
            </a:xfrm>
            <a:custGeom>
              <a:avLst/>
              <a:gdLst>
                <a:gd name="T0" fmla="*/ 11 w 130"/>
                <a:gd name="T1" fmla="*/ 66 h 75"/>
                <a:gd name="T2" fmla="*/ 10 w 130"/>
                <a:gd name="T3" fmla="*/ 27 h 75"/>
                <a:gd name="T4" fmla="*/ 14 w 130"/>
                <a:gd name="T5" fmla="*/ 13 h 75"/>
                <a:gd name="T6" fmla="*/ 30 w 130"/>
                <a:gd name="T7" fmla="*/ 12 h 75"/>
                <a:gd name="T8" fmla="*/ 67 w 130"/>
                <a:gd name="T9" fmla="*/ 15 h 75"/>
                <a:gd name="T10" fmla="*/ 101 w 130"/>
                <a:gd name="T11" fmla="*/ 17 h 75"/>
                <a:gd name="T12" fmla="*/ 114 w 130"/>
                <a:gd name="T13" fmla="*/ 36 h 75"/>
                <a:gd name="T14" fmla="*/ 119 w 130"/>
                <a:gd name="T15" fmla="*/ 60 h 75"/>
                <a:gd name="T16" fmla="*/ 122 w 130"/>
                <a:gd name="T17" fmla="*/ 74 h 75"/>
                <a:gd name="T18" fmla="*/ 124 w 130"/>
                <a:gd name="T19" fmla="*/ 27 h 75"/>
                <a:gd name="T20" fmla="*/ 127 w 130"/>
                <a:gd name="T21" fmla="*/ 14 h 75"/>
                <a:gd name="T22" fmla="*/ 129 w 130"/>
                <a:gd name="T23" fmla="*/ 1 h 75"/>
                <a:gd name="T24" fmla="*/ 119 w 130"/>
                <a:gd name="T25" fmla="*/ 3 h 75"/>
                <a:gd name="T26" fmla="*/ 102 w 130"/>
                <a:gd name="T27" fmla="*/ 7 h 75"/>
                <a:gd name="T28" fmla="*/ 66 w 130"/>
                <a:gd name="T29" fmla="*/ 9 h 75"/>
                <a:gd name="T30" fmla="*/ 33 w 130"/>
                <a:gd name="T31" fmla="*/ 9 h 75"/>
                <a:gd name="T32" fmla="*/ 7 w 130"/>
                <a:gd name="T33" fmla="*/ 3 h 75"/>
                <a:gd name="T34" fmla="*/ 0 w 130"/>
                <a:gd name="T35" fmla="*/ 0 h 75"/>
                <a:gd name="T36" fmla="*/ 7 w 130"/>
                <a:gd name="T37" fmla="*/ 28 h 75"/>
                <a:gd name="T38" fmla="*/ 11 w 130"/>
                <a:gd name="T39" fmla="*/ 69 h 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30"/>
                <a:gd name="T61" fmla="*/ 0 h 75"/>
                <a:gd name="T62" fmla="*/ 130 w 130"/>
                <a:gd name="T63" fmla="*/ 75 h 7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30" h="75">
                  <a:moveTo>
                    <a:pt x="11" y="66"/>
                  </a:moveTo>
                  <a:lnTo>
                    <a:pt x="10" y="27"/>
                  </a:lnTo>
                  <a:lnTo>
                    <a:pt x="14" y="13"/>
                  </a:lnTo>
                  <a:lnTo>
                    <a:pt x="30" y="12"/>
                  </a:lnTo>
                  <a:lnTo>
                    <a:pt x="67" y="15"/>
                  </a:lnTo>
                  <a:lnTo>
                    <a:pt x="101" y="17"/>
                  </a:lnTo>
                  <a:lnTo>
                    <a:pt x="114" y="36"/>
                  </a:lnTo>
                  <a:lnTo>
                    <a:pt x="119" y="60"/>
                  </a:lnTo>
                  <a:lnTo>
                    <a:pt x="122" y="74"/>
                  </a:lnTo>
                  <a:lnTo>
                    <a:pt x="124" y="27"/>
                  </a:lnTo>
                  <a:lnTo>
                    <a:pt x="127" y="14"/>
                  </a:lnTo>
                  <a:lnTo>
                    <a:pt x="129" y="1"/>
                  </a:lnTo>
                  <a:lnTo>
                    <a:pt x="119" y="3"/>
                  </a:lnTo>
                  <a:lnTo>
                    <a:pt x="102" y="7"/>
                  </a:lnTo>
                  <a:lnTo>
                    <a:pt x="66" y="9"/>
                  </a:lnTo>
                  <a:lnTo>
                    <a:pt x="33" y="9"/>
                  </a:lnTo>
                  <a:lnTo>
                    <a:pt x="7" y="3"/>
                  </a:lnTo>
                  <a:lnTo>
                    <a:pt x="0" y="0"/>
                  </a:lnTo>
                  <a:lnTo>
                    <a:pt x="7" y="28"/>
                  </a:lnTo>
                  <a:lnTo>
                    <a:pt x="11" y="69"/>
                  </a:lnTo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7" name="Oval 104"/>
            <p:cNvSpPr>
              <a:spLocks noChangeArrowheads="1"/>
            </p:cNvSpPr>
            <p:nvPr/>
          </p:nvSpPr>
          <p:spPr bwMode="auto">
            <a:xfrm>
              <a:off x="2841" y="1845"/>
              <a:ext cx="82" cy="9"/>
            </a:xfrm>
            <a:prstGeom prst="ellipse">
              <a:avLst/>
            </a:prstGeom>
            <a:solidFill>
              <a:srgbClr val="063DE8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18" name="Oval 105"/>
            <p:cNvSpPr>
              <a:spLocks noChangeArrowheads="1"/>
            </p:cNvSpPr>
            <p:nvPr/>
          </p:nvSpPr>
          <p:spPr bwMode="auto">
            <a:xfrm>
              <a:off x="2828" y="1839"/>
              <a:ext cx="108" cy="1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19" name="Rectangle 106"/>
            <p:cNvSpPr>
              <a:spLocks noChangeArrowheads="1"/>
            </p:cNvSpPr>
            <p:nvPr/>
          </p:nvSpPr>
          <p:spPr bwMode="auto">
            <a:xfrm>
              <a:off x="2693" y="1919"/>
              <a:ext cx="126" cy="79"/>
            </a:xfrm>
            <a:prstGeom prst="rect">
              <a:avLst/>
            </a:prstGeom>
            <a:gradFill rotWithShape="0">
              <a:gsLst>
                <a:gs pos="0">
                  <a:srgbClr val="618FFD"/>
                </a:gs>
                <a:gs pos="50000">
                  <a:srgbClr val="FFFFFF"/>
                </a:gs>
                <a:gs pos="100000">
                  <a:srgbClr val="618FFD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20" name="Rectangle 107"/>
            <p:cNvSpPr>
              <a:spLocks noChangeArrowheads="1"/>
            </p:cNvSpPr>
            <p:nvPr/>
          </p:nvSpPr>
          <p:spPr bwMode="auto">
            <a:xfrm>
              <a:off x="2552" y="1359"/>
              <a:ext cx="13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solidFill>
                    <a:schemeClr val="tx1"/>
                  </a:solidFill>
                </a:rPr>
                <a:t>-</a:t>
              </a:r>
            </a:p>
          </p:txBody>
        </p:sp>
        <p:sp>
          <p:nvSpPr>
            <p:cNvPr id="16421" name="Rectangle 108"/>
            <p:cNvSpPr>
              <a:spLocks noChangeArrowheads="1"/>
            </p:cNvSpPr>
            <p:nvPr/>
          </p:nvSpPr>
          <p:spPr bwMode="auto">
            <a:xfrm>
              <a:off x="2788" y="1362"/>
              <a:ext cx="169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16422" name="Rectangle 109"/>
            <p:cNvSpPr>
              <a:spLocks noChangeArrowheads="1"/>
            </p:cNvSpPr>
            <p:nvPr/>
          </p:nvSpPr>
          <p:spPr bwMode="auto">
            <a:xfrm>
              <a:off x="2603" y="2010"/>
              <a:ext cx="63" cy="89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FFFFFF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23" name="Line 110"/>
            <p:cNvSpPr>
              <a:spLocks noChangeShapeType="1"/>
            </p:cNvSpPr>
            <p:nvPr/>
          </p:nvSpPr>
          <p:spPr bwMode="auto">
            <a:xfrm flipV="1">
              <a:off x="2627" y="1504"/>
              <a:ext cx="0" cy="5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4" name="Line 111"/>
            <p:cNvSpPr>
              <a:spLocks noChangeShapeType="1"/>
            </p:cNvSpPr>
            <p:nvPr/>
          </p:nvSpPr>
          <p:spPr bwMode="auto">
            <a:xfrm flipV="1">
              <a:off x="2878" y="1512"/>
              <a:ext cx="0" cy="5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5" name="Rectangle 112"/>
            <p:cNvSpPr>
              <a:spLocks noChangeArrowheads="1"/>
            </p:cNvSpPr>
            <p:nvPr/>
          </p:nvSpPr>
          <p:spPr bwMode="auto">
            <a:xfrm>
              <a:off x="2853" y="2018"/>
              <a:ext cx="64" cy="89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FFFFFF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26" name="Oval 113"/>
            <p:cNvSpPr>
              <a:spLocks noChangeArrowheads="1"/>
            </p:cNvSpPr>
            <p:nvPr/>
          </p:nvSpPr>
          <p:spPr bwMode="auto">
            <a:xfrm>
              <a:off x="3040" y="1693"/>
              <a:ext cx="36" cy="19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27" name="Oval 114"/>
            <p:cNvSpPr>
              <a:spLocks noChangeArrowheads="1"/>
            </p:cNvSpPr>
            <p:nvPr/>
          </p:nvSpPr>
          <p:spPr bwMode="auto">
            <a:xfrm>
              <a:off x="3088" y="1690"/>
              <a:ext cx="97" cy="2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28" name="Oval 115"/>
            <p:cNvSpPr>
              <a:spLocks noChangeArrowheads="1"/>
            </p:cNvSpPr>
            <p:nvPr/>
          </p:nvSpPr>
          <p:spPr bwMode="auto">
            <a:xfrm>
              <a:off x="3055" y="1404"/>
              <a:ext cx="164" cy="181"/>
            </a:xfrm>
            <a:prstGeom prst="ellipse">
              <a:avLst/>
            </a:prstGeom>
            <a:gradFill rotWithShape="0">
              <a:gsLst>
                <a:gs pos="0">
                  <a:srgbClr val="FAFD00"/>
                </a:gs>
                <a:gs pos="100000">
                  <a:srgbClr val="7D7E00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29" name="AutoShape 116"/>
            <p:cNvSpPr>
              <a:spLocks noChangeArrowheads="1"/>
            </p:cNvSpPr>
            <p:nvPr/>
          </p:nvSpPr>
          <p:spPr bwMode="auto">
            <a:xfrm>
              <a:off x="3088" y="1579"/>
              <a:ext cx="97" cy="113"/>
            </a:xfrm>
            <a:prstGeom prst="roundRect">
              <a:avLst>
                <a:gd name="adj" fmla="val 12495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000000"/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30" name="Oval 117"/>
            <p:cNvSpPr>
              <a:spLocks noChangeArrowheads="1"/>
            </p:cNvSpPr>
            <p:nvPr/>
          </p:nvSpPr>
          <p:spPr bwMode="auto">
            <a:xfrm>
              <a:off x="3203" y="1692"/>
              <a:ext cx="37" cy="18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31" name="Freeform 118"/>
            <p:cNvSpPr>
              <a:spLocks/>
            </p:cNvSpPr>
            <p:nvPr/>
          </p:nvSpPr>
          <p:spPr bwMode="auto">
            <a:xfrm>
              <a:off x="3012" y="1708"/>
              <a:ext cx="246" cy="64"/>
            </a:xfrm>
            <a:custGeom>
              <a:avLst/>
              <a:gdLst>
                <a:gd name="T0" fmla="*/ 0 w 246"/>
                <a:gd name="T1" fmla="*/ 0 h 64"/>
                <a:gd name="T2" fmla="*/ 1 w 246"/>
                <a:gd name="T3" fmla="*/ 27 h 64"/>
                <a:gd name="T4" fmla="*/ 6 w 246"/>
                <a:gd name="T5" fmla="*/ 37 h 64"/>
                <a:gd name="T6" fmla="*/ 17 w 246"/>
                <a:gd name="T7" fmla="*/ 46 h 64"/>
                <a:gd name="T8" fmla="*/ 32 w 246"/>
                <a:gd name="T9" fmla="*/ 51 h 64"/>
                <a:gd name="T10" fmla="*/ 50 w 246"/>
                <a:gd name="T11" fmla="*/ 56 h 64"/>
                <a:gd name="T12" fmla="*/ 70 w 246"/>
                <a:gd name="T13" fmla="*/ 60 h 64"/>
                <a:gd name="T14" fmla="*/ 89 w 246"/>
                <a:gd name="T15" fmla="*/ 61 h 64"/>
                <a:gd name="T16" fmla="*/ 120 w 246"/>
                <a:gd name="T17" fmla="*/ 63 h 64"/>
                <a:gd name="T18" fmla="*/ 147 w 246"/>
                <a:gd name="T19" fmla="*/ 62 h 64"/>
                <a:gd name="T20" fmla="*/ 169 w 246"/>
                <a:gd name="T21" fmla="*/ 61 h 64"/>
                <a:gd name="T22" fmla="*/ 188 w 246"/>
                <a:gd name="T23" fmla="*/ 58 h 64"/>
                <a:gd name="T24" fmla="*/ 204 w 246"/>
                <a:gd name="T25" fmla="*/ 53 h 64"/>
                <a:gd name="T26" fmla="*/ 223 w 246"/>
                <a:gd name="T27" fmla="*/ 47 h 64"/>
                <a:gd name="T28" fmla="*/ 231 w 246"/>
                <a:gd name="T29" fmla="*/ 43 h 64"/>
                <a:gd name="T30" fmla="*/ 240 w 246"/>
                <a:gd name="T31" fmla="*/ 36 h 64"/>
                <a:gd name="T32" fmla="*/ 244 w 246"/>
                <a:gd name="T33" fmla="*/ 28 h 64"/>
                <a:gd name="T34" fmla="*/ 245 w 246"/>
                <a:gd name="T35" fmla="*/ 26 h 64"/>
                <a:gd name="T36" fmla="*/ 245 w 246"/>
                <a:gd name="T37" fmla="*/ 1 h 64"/>
                <a:gd name="T38" fmla="*/ 242 w 246"/>
                <a:gd name="T39" fmla="*/ 5 h 64"/>
                <a:gd name="T40" fmla="*/ 238 w 246"/>
                <a:gd name="T41" fmla="*/ 12 h 64"/>
                <a:gd name="T42" fmla="*/ 231 w 246"/>
                <a:gd name="T43" fmla="*/ 16 h 64"/>
                <a:gd name="T44" fmla="*/ 222 w 246"/>
                <a:gd name="T45" fmla="*/ 21 h 64"/>
                <a:gd name="T46" fmla="*/ 212 w 246"/>
                <a:gd name="T47" fmla="*/ 25 h 64"/>
                <a:gd name="T48" fmla="*/ 203 w 246"/>
                <a:gd name="T49" fmla="*/ 27 h 64"/>
                <a:gd name="T50" fmla="*/ 189 w 246"/>
                <a:gd name="T51" fmla="*/ 30 h 64"/>
                <a:gd name="T52" fmla="*/ 175 w 246"/>
                <a:gd name="T53" fmla="*/ 33 h 64"/>
                <a:gd name="T54" fmla="*/ 155 w 246"/>
                <a:gd name="T55" fmla="*/ 35 h 64"/>
                <a:gd name="T56" fmla="*/ 134 w 246"/>
                <a:gd name="T57" fmla="*/ 36 h 64"/>
                <a:gd name="T58" fmla="*/ 110 w 246"/>
                <a:gd name="T59" fmla="*/ 36 h 64"/>
                <a:gd name="T60" fmla="*/ 87 w 246"/>
                <a:gd name="T61" fmla="*/ 34 h 64"/>
                <a:gd name="T62" fmla="*/ 67 w 246"/>
                <a:gd name="T63" fmla="*/ 32 h 64"/>
                <a:gd name="T64" fmla="*/ 45 w 246"/>
                <a:gd name="T65" fmla="*/ 28 h 64"/>
                <a:gd name="T66" fmla="*/ 17 w 246"/>
                <a:gd name="T67" fmla="*/ 18 h 64"/>
                <a:gd name="T68" fmla="*/ 4 w 246"/>
                <a:gd name="T69" fmla="*/ 8 h 64"/>
                <a:gd name="T70" fmla="*/ 0 w 246"/>
                <a:gd name="T71" fmla="*/ 0 h 6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46"/>
                <a:gd name="T109" fmla="*/ 0 h 64"/>
                <a:gd name="T110" fmla="*/ 246 w 246"/>
                <a:gd name="T111" fmla="*/ 64 h 6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46" h="64">
                  <a:moveTo>
                    <a:pt x="0" y="0"/>
                  </a:moveTo>
                  <a:lnTo>
                    <a:pt x="1" y="27"/>
                  </a:lnTo>
                  <a:lnTo>
                    <a:pt x="6" y="37"/>
                  </a:lnTo>
                  <a:lnTo>
                    <a:pt x="17" y="46"/>
                  </a:lnTo>
                  <a:lnTo>
                    <a:pt x="32" y="51"/>
                  </a:lnTo>
                  <a:lnTo>
                    <a:pt x="50" y="56"/>
                  </a:lnTo>
                  <a:lnTo>
                    <a:pt x="70" y="60"/>
                  </a:lnTo>
                  <a:lnTo>
                    <a:pt x="89" y="61"/>
                  </a:lnTo>
                  <a:lnTo>
                    <a:pt x="120" y="63"/>
                  </a:lnTo>
                  <a:lnTo>
                    <a:pt x="147" y="62"/>
                  </a:lnTo>
                  <a:lnTo>
                    <a:pt x="169" y="61"/>
                  </a:lnTo>
                  <a:lnTo>
                    <a:pt x="188" y="58"/>
                  </a:lnTo>
                  <a:lnTo>
                    <a:pt x="204" y="53"/>
                  </a:lnTo>
                  <a:lnTo>
                    <a:pt x="223" y="47"/>
                  </a:lnTo>
                  <a:lnTo>
                    <a:pt x="231" y="43"/>
                  </a:lnTo>
                  <a:lnTo>
                    <a:pt x="240" y="36"/>
                  </a:lnTo>
                  <a:lnTo>
                    <a:pt x="244" y="28"/>
                  </a:lnTo>
                  <a:lnTo>
                    <a:pt x="245" y="26"/>
                  </a:lnTo>
                  <a:lnTo>
                    <a:pt x="245" y="1"/>
                  </a:lnTo>
                  <a:lnTo>
                    <a:pt x="242" y="5"/>
                  </a:lnTo>
                  <a:lnTo>
                    <a:pt x="238" y="12"/>
                  </a:lnTo>
                  <a:lnTo>
                    <a:pt x="231" y="16"/>
                  </a:lnTo>
                  <a:lnTo>
                    <a:pt x="222" y="21"/>
                  </a:lnTo>
                  <a:lnTo>
                    <a:pt x="212" y="25"/>
                  </a:lnTo>
                  <a:lnTo>
                    <a:pt x="203" y="27"/>
                  </a:lnTo>
                  <a:lnTo>
                    <a:pt x="189" y="30"/>
                  </a:lnTo>
                  <a:lnTo>
                    <a:pt x="175" y="33"/>
                  </a:lnTo>
                  <a:lnTo>
                    <a:pt x="155" y="35"/>
                  </a:lnTo>
                  <a:lnTo>
                    <a:pt x="134" y="36"/>
                  </a:lnTo>
                  <a:lnTo>
                    <a:pt x="110" y="36"/>
                  </a:lnTo>
                  <a:lnTo>
                    <a:pt x="87" y="34"/>
                  </a:lnTo>
                  <a:lnTo>
                    <a:pt x="67" y="32"/>
                  </a:lnTo>
                  <a:lnTo>
                    <a:pt x="45" y="28"/>
                  </a:lnTo>
                  <a:lnTo>
                    <a:pt x="17" y="18"/>
                  </a:lnTo>
                  <a:lnTo>
                    <a:pt x="4" y="8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432" name="Group 119"/>
            <p:cNvGrpSpPr>
              <a:grpSpLocks/>
            </p:cNvGrpSpPr>
            <p:nvPr/>
          </p:nvGrpSpPr>
          <p:grpSpPr bwMode="auto">
            <a:xfrm>
              <a:off x="2849" y="1549"/>
              <a:ext cx="160" cy="68"/>
              <a:chOff x="2849" y="1549"/>
              <a:chExt cx="160" cy="68"/>
            </a:xfrm>
          </p:grpSpPr>
          <p:sp>
            <p:nvSpPr>
              <p:cNvPr id="16457" name="Freeform 120"/>
              <p:cNvSpPr>
                <a:spLocks/>
              </p:cNvSpPr>
              <p:nvPr/>
            </p:nvSpPr>
            <p:spPr bwMode="auto">
              <a:xfrm>
                <a:off x="2851" y="1567"/>
                <a:ext cx="130" cy="38"/>
              </a:xfrm>
              <a:custGeom>
                <a:avLst/>
                <a:gdLst>
                  <a:gd name="T0" fmla="*/ 0 w 130"/>
                  <a:gd name="T1" fmla="*/ 25 h 38"/>
                  <a:gd name="T2" fmla="*/ 13 w 130"/>
                  <a:gd name="T3" fmla="*/ 37 h 38"/>
                  <a:gd name="T4" fmla="*/ 129 w 130"/>
                  <a:gd name="T5" fmla="*/ 26 h 38"/>
                  <a:gd name="T6" fmla="*/ 110 w 130"/>
                  <a:gd name="T7" fmla="*/ 19 h 38"/>
                  <a:gd name="T8" fmla="*/ 77 w 130"/>
                  <a:gd name="T9" fmla="*/ 22 h 38"/>
                  <a:gd name="T10" fmla="*/ 67 w 130"/>
                  <a:gd name="T11" fmla="*/ 16 h 38"/>
                  <a:gd name="T12" fmla="*/ 89 w 130"/>
                  <a:gd name="T13" fmla="*/ 6 h 38"/>
                  <a:gd name="T14" fmla="*/ 72 w 130"/>
                  <a:gd name="T15" fmla="*/ 0 h 38"/>
                  <a:gd name="T16" fmla="*/ 0 w 130"/>
                  <a:gd name="T17" fmla="*/ 25 h 3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0"/>
                  <a:gd name="T28" fmla="*/ 0 h 38"/>
                  <a:gd name="T29" fmla="*/ 130 w 130"/>
                  <a:gd name="T30" fmla="*/ 38 h 3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0" h="38">
                    <a:moveTo>
                      <a:pt x="0" y="25"/>
                    </a:moveTo>
                    <a:lnTo>
                      <a:pt x="13" y="37"/>
                    </a:lnTo>
                    <a:lnTo>
                      <a:pt x="129" y="26"/>
                    </a:lnTo>
                    <a:lnTo>
                      <a:pt x="110" y="19"/>
                    </a:lnTo>
                    <a:lnTo>
                      <a:pt x="77" y="22"/>
                    </a:lnTo>
                    <a:lnTo>
                      <a:pt x="67" y="16"/>
                    </a:lnTo>
                    <a:lnTo>
                      <a:pt x="89" y="6"/>
                    </a:lnTo>
                    <a:lnTo>
                      <a:pt x="72" y="0"/>
                    </a:lnTo>
                    <a:lnTo>
                      <a:pt x="0" y="25"/>
                    </a:lnTo>
                  </a:path>
                </a:pathLst>
              </a:custGeom>
              <a:gradFill rotWithShape="0">
                <a:gsLst>
                  <a:gs pos="0">
                    <a:srgbClr val="000000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8" name="Freeform 121"/>
              <p:cNvSpPr>
                <a:spLocks/>
              </p:cNvSpPr>
              <p:nvPr/>
            </p:nvSpPr>
            <p:spPr bwMode="auto">
              <a:xfrm>
                <a:off x="2862" y="1594"/>
                <a:ext cx="115" cy="23"/>
              </a:xfrm>
              <a:custGeom>
                <a:avLst/>
                <a:gdLst>
                  <a:gd name="T0" fmla="*/ 0 w 115"/>
                  <a:gd name="T1" fmla="*/ 8 h 23"/>
                  <a:gd name="T2" fmla="*/ 0 w 115"/>
                  <a:gd name="T3" fmla="*/ 22 h 23"/>
                  <a:gd name="T4" fmla="*/ 114 w 115"/>
                  <a:gd name="T5" fmla="*/ 14 h 23"/>
                  <a:gd name="T6" fmla="*/ 114 w 115"/>
                  <a:gd name="T7" fmla="*/ 0 h 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5"/>
                  <a:gd name="T13" fmla="*/ 0 h 23"/>
                  <a:gd name="T14" fmla="*/ 115 w 115"/>
                  <a:gd name="T15" fmla="*/ 23 h 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5" h="23">
                    <a:moveTo>
                      <a:pt x="0" y="8"/>
                    </a:moveTo>
                    <a:lnTo>
                      <a:pt x="0" y="22"/>
                    </a:lnTo>
                    <a:lnTo>
                      <a:pt x="114" y="14"/>
                    </a:lnTo>
                    <a:lnTo>
                      <a:pt x="114" y="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4C4C4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9" name="Freeform 122"/>
              <p:cNvSpPr>
                <a:spLocks/>
              </p:cNvSpPr>
              <p:nvPr/>
            </p:nvSpPr>
            <p:spPr bwMode="auto">
              <a:xfrm>
                <a:off x="2856" y="1599"/>
                <a:ext cx="17" cy="18"/>
              </a:xfrm>
              <a:custGeom>
                <a:avLst/>
                <a:gdLst>
                  <a:gd name="T0" fmla="*/ 0 w 17"/>
                  <a:gd name="T1" fmla="*/ 0 h 18"/>
                  <a:gd name="T2" fmla="*/ 0 w 17"/>
                  <a:gd name="T3" fmla="*/ 12 h 18"/>
                  <a:gd name="T4" fmla="*/ 16 w 17"/>
                  <a:gd name="T5" fmla="*/ 17 h 18"/>
                  <a:gd name="T6" fmla="*/ 16 w 17"/>
                  <a:gd name="T7" fmla="*/ 2 h 18"/>
                  <a:gd name="T8" fmla="*/ 0 w 17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8"/>
                  <a:gd name="T17" fmla="*/ 17 w 17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8">
                    <a:moveTo>
                      <a:pt x="0" y="0"/>
                    </a:moveTo>
                    <a:lnTo>
                      <a:pt x="0" y="12"/>
                    </a:lnTo>
                    <a:lnTo>
                      <a:pt x="16" y="17"/>
                    </a:lnTo>
                    <a:lnTo>
                      <a:pt x="16" y="2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000000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0" name="Freeform 123"/>
              <p:cNvSpPr>
                <a:spLocks/>
              </p:cNvSpPr>
              <p:nvPr/>
            </p:nvSpPr>
            <p:spPr bwMode="auto">
              <a:xfrm>
                <a:off x="2849" y="1594"/>
                <a:ext cx="17" cy="17"/>
              </a:xfrm>
              <a:custGeom>
                <a:avLst/>
                <a:gdLst>
                  <a:gd name="T0" fmla="*/ 0 w 17"/>
                  <a:gd name="T1" fmla="*/ 0 h 17"/>
                  <a:gd name="T2" fmla="*/ 0 w 17"/>
                  <a:gd name="T3" fmla="*/ 11 h 17"/>
                  <a:gd name="T4" fmla="*/ 16 w 17"/>
                  <a:gd name="T5" fmla="*/ 16 h 17"/>
                  <a:gd name="T6" fmla="*/ 16 w 17"/>
                  <a:gd name="T7" fmla="*/ 2 h 17"/>
                  <a:gd name="T8" fmla="*/ 0 w 17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7"/>
                  <a:gd name="T17" fmla="*/ 17 w 17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7">
                    <a:moveTo>
                      <a:pt x="0" y="0"/>
                    </a:moveTo>
                    <a:lnTo>
                      <a:pt x="0" y="11"/>
                    </a:lnTo>
                    <a:lnTo>
                      <a:pt x="16" y="16"/>
                    </a:lnTo>
                    <a:lnTo>
                      <a:pt x="16" y="2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000000"/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1" name="Line 124"/>
              <p:cNvSpPr>
                <a:spLocks noChangeShapeType="1"/>
              </p:cNvSpPr>
              <p:nvPr/>
            </p:nvSpPr>
            <p:spPr bwMode="auto">
              <a:xfrm flipV="1">
                <a:off x="2857" y="1587"/>
                <a:ext cx="64" cy="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62" name="Rectangle 125"/>
              <p:cNvSpPr>
                <a:spLocks noChangeArrowheads="1"/>
              </p:cNvSpPr>
              <p:nvPr/>
            </p:nvSpPr>
            <p:spPr bwMode="auto">
              <a:xfrm>
                <a:off x="2956" y="1587"/>
                <a:ext cx="53" cy="22"/>
              </a:xfrm>
              <a:prstGeom prst="rect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4B000C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u"/>
                  <a:defRPr kumimoji="1" sz="3400">
                    <a:solidFill>
                      <a:srgbClr val="FFFFFF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•"/>
                  <a:defRPr kumimoji="1" sz="3400">
                    <a:solidFill>
                      <a:srgbClr val="FFFFFF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1" sz="3400">
                    <a:solidFill>
                      <a:srgbClr val="FFFFFF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3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3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463" name="Freeform 126"/>
              <p:cNvSpPr>
                <a:spLocks/>
              </p:cNvSpPr>
              <p:nvPr/>
            </p:nvSpPr>
            <p:spPr bwMode="auto">
              <a:xfrm>
                <a:off x="2920" y="1549"/>
                <a:ext cx="57" cy="35"/>
              </a:xfrm>
              <a:custGeom>
                <a:avLst/>
                <a:gdLst>
                  <a:gd name="T0" fmla="*/ 0 w 57"/>
                  <a:gd name="T1" fmla="*/ 18 h 35"/>
                  <a:gd name="T2" fmla="*/ 17 w 57"/>
                  <a:gd name="T3" fmla="*/ 24 h 35"/>
                  <a:gd name="T4" fmla="*/ 17 w 57"/>
                  <a:gd name="T5" fmla="*/ 34 h 35"/>
                  <a:gd name="T6" fmla="*/ 56 w 57"/>
                  <a:gd name="T7" fmla="*/ 21 h 35"/>
                  <a:gd name="T8" fmla="*/ 56 w 57"/>
                  <a:gd name="T9" fmla="*/ 8 h 35"/>
                  <a:gd name="T10" fmla="*/ 37 w 57"/>
                  <a:gd name="T11" fmla="*/ 0 h 35"/>
                  <a:gd name="T12" fmla="*/ 0 w 57"/>
                  <a:gd name="T13" fmla="*/ 18 h 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7"/>
                  <a:gd name="T22" fmla="*/ 0 h 35"/>
                  <a:gd name="T23" fmla="*/ 57 w 57"/>
                  <a:gd name="T24" fmla="*/ 35 h 3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7" h="35">
                    <a:moveTo>
                      <a:pt x="0" y="18"/>
                    </a:moveTo>
                    <a:lnTo>
                      <a:pt x="17" y="24"/>
                    </a:lnTo>
                    <a:lnTo>
                      <a:pt x="17" y="34"/>
                    </a:lnTo>
                    <a:lnTo>
                      <a:pt x="56" y="21"/>
                    </a:lnTo>
                    <a:lnTo>
                      <a:pt x="56" y="8"/>
                    </a:lnTo>
                    <a:lnTo>
                      <a:pt x="37" y="0"/>
                    </a:lnTo>
                    <a:lnTo>
                      <a:pt x="0" y="18"/>
                    </a:lnTo>
                  </a:path>
                </a:pathLst>
              </a:custGeom>
              <a:gradFill rotWithShape="0">
                <a:gsLst>
                  <a:gs pos="0">
                    <a:srgbClr val="FC0128"/>
                  </a:gs>
                  <a:gs pos="100000">
                    <a:srgbClr val="4B000C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33" name="Freeform 127"/>
            <p:cNvSpPr>
              <a:spLocks/>
            </p:cNvSpPr>
            <p:nvPr/>
          </p:nvSpPr>
          <p:spPr bwMode="auto">
            <a:xfrm>
              <a:off x="3009" y="1602"/>
              <a:ext cx="371" cy="278"/>
            </a:xfrm>
            <a:custGeom>
              <a:avLst/>
              <a:gdLst>
                <a:gd name="T0" fmla="*/ 0 w 371"/>
                <a:gd name="T1" fmla="*/ 0 h 278"/>
                <a:gd name="T2" fmla="*/ 48 w 371"/>
                <a:gd name="T3" fmla="*/ 16 h 278"/>
                <a:gd name="T4" fmla="*/ 82 w 371"/>
                <a:gd name="T5" fmla="*/ 52 h 278"/>
                <a:gd name="T6" fmla="*/ 146 w 371"/>
                <a:gd name="T7" fmla="*/ 122 h 278"/>
                <a:gd name="T8" fmla="*/ 197 w 371"/>
                <a:gd name="T9" fmla="*/ 235 h 278"/>
                <a:gd name="T10" fmla="*/ 231 w 371"/>
                <a:gd name="T11" fmla="*/ 270 h 278"/>
                <a:gd name="T12" fmla="*/ 276 w 371"/>
                <a:gd name="T13" fmla="*/ 277 h 278"/>
                <a:gd name="T14" fmla="*/ 327 w 371"/>
                <a:gd name="T15" fmla="*/ 254 h 278"/>
                <a:gd name="T16" fmla="*/ 355 w 371"/>
                <a:gd name="T17" fmla="*/ 206 h 278"/>
                <a:gd name="T18" fmla="*/ 370 w 371"/>
                <a:gd name="T19" fmla="*/ 139 h 278"/>
                <a:gd name="T20" fmla="*/ 342 w 371"/>
                <a:gd name="T21" fmla="*/ 91 h 278"/>
                <a:gd name="T22" fmla="*/ 285 w 371"/>
                <a:gd name="T23" fmla="*/ 75 h 278"/>
                <a:gd name="T24" fmla="*/ 227 w 371"/>
                <a:gd name="T25" fmla="*/ 97 h 2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71"/>
                <a:gd name="T40" fmla="*/ 0 h 278"/>
                <a:gd name="T41" fmla="*/ 371 w 371"/>
                <a:gd name="T42" fmla="*/ 278 h 27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71" h="278">
                  <a:moveTo>
                    <a:pt x="0" y="0"/>
                  </a:moveTo>
                  <a:lnTo>
                    <a:pt x="48" y="16"/>
                  </a:lnTo>
                  <a:lnTo>
                    <a:pt x="82" y="52"/>
                  </a:lnTo>
                  <a:lnTo>
                    <a:pt x="146" y="122"/>
                  </a:lnTo>
                  <a:lnTo>
                    <a:pt x="197" y="235"/>
                  </a:lnTo>
                  <a:lnTo>
                    <a:pt x="231" y="270"/>
                  </a:lnTo>
                  <a:lnTo>
                    <a:pt x="276" y="277"/>
                  </a:lnTo>
                  <a:lnTo>
                    <a:pt x="327" y="254"/>
                  </a:lnTo>
                  <a:lnTo>
                    <a:pt x="355" y="206"/>
                  </a:lnTo>
                  <a:lnTo>
                    <a:pt x="370" y="139"/>
                  </a:lnTo>
                  <a:lnTo>
                    <a:pt x="342" y="91"/>
                  </a:lnTo>
                  <a:lnTo>
                    <a:pt x="285" y="75"/>
                  </a:lnTo>
                  <a:lnTo>
                    <a:pt x="227" y="97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4" name="Rectangle 128"/>
            <p:cNvSpPr>
              <a:spLocks noChangeArrowheads="1"/>
            </p:cNvSpPr>
            <p:nvPr/>
          </p:nvSpPr>
          <p:spPr bwMode="auto">
            <a:xfrm>
              <a:off x="2209" y="1583"/>
              <a:ext cx="205" cy="28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35" name="Freeform 129"/>
            <p:cNvSpPr>
              <a:spLocks/>
            </p:cNvSpPr>
            <p:nvPr/>
          </p:nvSpPr>
          <p:spPr bwMode="auto">
            <a:xfrm>
              <a:off x="2416" y="1519"/>
              <a:ext cx="72" cy="357"/>
            </a:xfrm>
            <a:custGeom>
              <a:avLst/>
              <a:gdLst>
                <a:gd name="T0" fmla="*/ 0 w 72"/>
                <a:gd name="T1" fmla="*/ 356 h 357"/>
                <a:gd name="T2" fmla="*/ 71 w 72"/>
                <a:gd name="T3" fmla="*/ 290 h 357"/>
                <a:gd name="T4" fmla="*/ 71 w 72"/>
                <a:gd name="T5" fmla="*/ 0 h 357"/>
                <a:gd name="T6" fmla="*/ 0 w 72"/>
                <a:gd name="T7" fmla="*/ 65 h 357"/>
                <a:gd name="T8" fmla="*/ 0 w 72"/>
                <a:gd name="T9" fmla="*/ 356 h 3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"/>
                <a:gd name="T16" fmla="*/ 0 h 357"/>
                <a:gd name="T17" fmla="*/ 72 w 72"/>
                <a:gd name="T18" fmla="*/ 357 h 3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" h="357">
                  <a:moveTo>
                    <a:pt x="0" y="356"/>
                  </a:moveTo>
                  <a:lnTo>
                    <a:pt x="71" y="290"/>
                  </a:lnTo>
                  <a:lnTo>
                    <a:pt x="71" y="0"/>
                  </a:lnTo>
                  <a:lnTo>
                    <a:pt x="0" y="65"/>
                  </a:lnTo>
                  <a:lnTo>
                    <a:pt x="0" y="356"/>
                  </a:lnTo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0" scaled="1"/>
            </a:gra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6" name="Freeform 130"/>
            <p:cNvSpPr>
              <a:spLocks/>
            </p:cNvSpPr>
            <p:nvPr/>
          </p:nvSpPr>
          <p:spPr bwMode="auto">
            <a:xfrm>
              <a:off x="2208" y="1518"/>
              <a:ext cx="279" cy="62"/>
            </a:xfrm>
            <a:custGeom>
              <a:avLst/>
              <a:gdLst>
                <a:gd name="T0" fmla="*/ 0 w 279"/>
                <a:gd name="T1" fmla="*/ 61 h 62"/>
                <a:gd name="T2" fmla="*/ 64 w 279"/>
                <a:gd name="T3" fmla="*/ 0 h 62"/>
                <a:gd name="T4" fmla="*/ 278 w 279"/>
                <a:gd name="T5" fmla="*/ 0 h 62"/>
                <a:gd name="T6" fmla="*/ 211 w 279"/>
                <a:gd name="T7" fmla="*/ 61 h 62"/>
                <a:gd name="T8" fmla="*/ 0 w 279"/>
                <a:gd name="T9" fmla="*/ 6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9"/>
                <a:gd name="T16" fmla="*/ 0 h 62"/>
                <a:gd name="T17" fmla="*/ 279 w 279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9" h="62">
                  <a:moveTo>
                    <a:pt x="0" y="61"/>
                  </a:moveTo>
                  <a:lnTo>
                    <a:pt x="64" y="0"/>
                  </a:lnTo>
                  <a:lnTo>
                    <a:pt x="278" y="0"/>
                  </a:lnTo>
                  <a:lnTo>
                    <a:pt x="211" y="61"/>
                  </a:lnTo>
                  <a:lnTo>
                    <a:pt x="0" y="61"/>
                  </a:lnTo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0" scaled="1"/>
            </a:gra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7" name="Freeform 131"/>
            <p:cNvSpPr>
              <a:spLocks/>
            </p:cNvSpPr>
            <p:nvPr/>
          </p:nvSpPr>
          <p:spPr bwMode="auto">
            <a:xfrm>
              <a:off x="2529" y="1556"/>
              <a:ext cx="129" cy="38"/>
            </a:xfrm>
            <a:custGeom>
              <a:avLst/>
              <a:gdLst>
                <a:gd name="T0" fmla="*/ 128 w 129"/>
                <a:gd name="T1" fmla="*/ 25 h 38"/>
                <a:gd name="T2" fmla="*/ 115 w 129"/>
                <a:gd name="T3" fmla="*/ 37 h 38"/>
                <a:gd name="T4" fmla="*/ 0 w 129"/>
                <a:gd name="T5" fmla="*/ 26 h 38"/>
                <a:gd name="T6" fmla="*/ 19 w 129"/>
                <a:gd name="T7" fmla="*/ 19 h 38"/>
                <a:gd name="T8" fmla="*/ 52 w 129"/>
                <a:gd name="T9" fmla="*/ 22 h 38"/>
                <a:gd name="T10" fmla="*/ 62 w 129"/>
                <a:gd name="T11" fmla="*/ 16 h 38"/>
                <a:gd name="T12" fmla="*/ 40 w 129"/>
                <a:gd name="T13" fmla="*/ 6 h 38"/>
                <a:gd name="T14" fmla="*/ 57 w 129"/>
                <a:gd name="T15" fmla="*/ 0 h 38"/>
                <a:gd name="T16" fmla="*/ 128 w 129"/>
                <a:gd name="T17" fmla="*/ 25 h 3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9"/>
                <a:gd name="T28" fmla="*/ 0 h 38"/>
                <a:gd name="T29" fmla="*/ 129 w 129"/>
                <a:gd name="T30" fmla="*/ 38 h 3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9" h="38">
                  <a:moveTo>
                    <a:pt x="128" y="25"/>
                  </a:moveTo>
                  <a:lnTo>
                    <a:pt x="115" y="37"/>
                  </a:lnTo>
                  <a:lnTo>
                    <a:pt x="0" y="26"/>
                  </a:lnTo>
                  <a:lnTo>
                    <a:pt x="19" y="19"/>
                  </a:lnTo>
                  <a:lnTo>
                    <a:pt x="52" y="22"/>
                  </a:lnTo>
                  <a:lnTo>
                    <a:pt x="62" y="16"/>
                  </a:lnTo>
                  <a:lnTo>
                    <a:pt x="40" y="6"/>
                  </a:lnTo>
                  <a:lnTo>
                    <a:pt x="57" y="0"/>
                  </a:lnTo>
                  <a:lnTo>
                    <a:pt x="128" y="25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8" name="Freeform 132"/>
            <p:cNvSpPr>
              <a:spLocks/>
            </p:cNvSpPr>
            <p:nvPr/>
          </p:nvSpPr>
          <p:spPr bwMode="auto">
            <a:xfrm>
              <a:off x="2532" y="1583"/>
              <a:ext cx="115" cy="22"/>
            </a:xfrm>
            <a:custGeom>
              <a:avLst/>
              <a:gdLst>
                <a:gd name="T0" fmla="*/ 114 w 115"/>
                <a:gd name="T1" fmla="*/ 8 h 22"/>
                <a:gd name="T2" fmla="*/ 114 w 115"/>
                <a:gd name="T3" fmla="*/ 21 h 22"/>
                <a:gd name="T4" fmla="*/ 0 w 115"/>
                <a:gd name="T5" fmla="*/ 13 h 22"/>
                <a:gd name="T6" fmla="*/ 0 w 115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5"/>
                <a:gd name="T13" fmla="*/ 0 h 22"/>
                <a:gd name="T14" fmla="*/ 115 w 115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5" h="22">
                  <a:moveTo>
                    <a:pt x="114" y="8"/>
                  </a:moveTo>
                  <a:lnTo>
                    <a:pt x="114" y="21"/>
                  </a:lnTo>
                  <a:lnTo>
                    <a:pt x="0" y="13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4C4C4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9" name="Freeform 133"/>
            <p:cNvSpPr>
              <a:spLocks/>
            </p:cNvSpPr>
            <p:nvPr/>
          </p:nvSpPr>
          <p:spPr bwMode="auto">
            <a:xfrm>
              <a:off x="2647" y="1587"/>
              <a:ext cx="17" cy="18"/>
            </a:xfrm>
            <a:custGeom>
              <a:avLst/>
              <a:gdLst>
                <a:gd name="T0" fmla="*/ 16 w 17"/>
                <a:gd name="T1" fmla="*/ 0 h 18"/>
                <a:gd name="T2" fmla="*/ 16 w 17"/>
                <a:gd name="T3" fmla="*/ 12 h 18"/>
                <a:gd name="T4" fmla="*/ 0 w 17"/>
                <a:gd name="T5" fmla="*/ 17 h 18"/>
                <a:gd name="T6" fmla="*/ 0 w 17"/>
                <a:gd name="T7" fmla="*/ 2 h 18"/>
                <a:gd name="T8" fmla="*/ 16 w 17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16" y="0"/>
                  </a:moveTo>
                  <a:lnTo>
                    <a:pt x="16" y="12"/>
                  </a:lnTo>
                  <a:lnTo>
                    <a:pt x="0" y="17"/>
                  </a:lnTo>
                  <a:lnTo>
                    <a:pt x="0" y="2"/>
                  </a:lnTo>
                  <a:lnTo>
                    <a:pt x="16" y="0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40" name="Freeform 134"/>
            <p:cNvSpPr>
              <a:spLocks/>
            </p:cNvSpPr>
            <p:nvPr/>
          </p:nvSpPr>
          <p:spPr bwMode="auto">
            <a:xfrm>
              <a:off x="2653" y="1582"/>
              <a:ext cx="17" cy="18"/>
            </a:xfrm>
            <a:custGeom>
              <a:avLst/>
              <a:gdLst>
                <a:gd name="T0" fmla="*/ 16 w 17"/>
                <a:gd name="T1" fmla="*/ 0 h 18"/>
                <a:gd name="T2" fmla="*/ 16 w 17"/>
                <a:gd name="T3" fmla="*/ 12 h 18"/>
                <a:gd name="T4" fmla="*/ 0 w 17"/>
                <a:gd name="T5" fmla="*/ 17 h 18"/>
                <a:gd name="T6" fmla="*/ 0 w 17"/>
                <a:gd name="T7" fmla="*/ 2 h 18"/>
                <a:gd name="T8" fmla="*/ 16 w 17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16" y="0"/>
                  </a:moveTo>
                  <a:lnTo>
                    <a:pt x="16" y="12"/>
                  </a:lnTo>
                  <a:lnTo>
                    <a:pt x="0" y="17"/>
                  </a:lnTo>
                  <a:lnTo>
                    <a:pt x="0" y="2"/>
                  </a:lnTo>
                  <a:lnTo>
                    <a:pt x="16" y="0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41" name="Line 135"/>
            <p:cNvSpPr>
              <a:spLocks noChangeShapeType="1"/>
            </p:cNvSpPr>
            <p:nvPr/>
          </p:nvSpPr>
          <p:spPr bwMode="auto">
            <a:xfrm flipH="1" flipV="1">
              <a:off x="2587" y="1575"/>
              <a:ext cx="64" cy="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2" name="Rectangle 136"/>
            <p:cNvSpPr>
              <a:spLocks noChangeArrowheads="1"/>
            </p:cNvSpPr>
            <p:nvPr/>
          </p:nvSpPr>
          <p:spPr bwMode="auto">
            <a:xfrm>
              <a:off x="2499" y="1575"/>
              <a:ext cx="53" cy="23"/>
            </a:xfrm>
            <a:prstGeom prst="rect">
              <a:avLst/>
            </a:prstGeom>
            <a:gradFill rotWithShape="0">
              <a:gsLst>
                <a:gs pos="0">
                  <a:srgbClr val="919191"/>
                </a:gs>
                <a:gs pos="100000">
                  <a:srgbClr val="2B2B2B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43" name="Freeform 137"/>
            <p:cNvSpPr>
              <a:spLocks/>
            </p:cNvSpPr>
            <p:nvPr/>
          </p:nvSpPr>
          <p:spPr bwMode="auto">
            <a:xfrm>
              <a:off x="2532" y="1538"/>
              <a:ext cx="57" cy="35"/>
            </a:xfrm>
            <a:custGeom>
              <a:avLst/>
              <a:gdLst>
                <a:gd name="T0" fmla="*/ 56 w 57"/>
                <a:gd name="T1" fmla="*/ 18 h 35"/>
                <a:gd name="T2" fmla="*/ 39 w 57"/>
                <a:gd name="T3" fmla="*/ 24 h 35"/>
                <a:gd name="T4" fmla="*/ 39 w 57"/>
                <a:gd name="T5" fmla="*/ 34 h 35"/>
                <a:gd name="T6" fmla="*/ 0 w 57"/>
                <a:gd name="T7" fmla="*/ 21 h 35"/>
                <a:gd name="T8" fmla="*/ 0 w 57"/>
                <a:gd name="T9" fmla="*/ 8 h 35"/>
                <a:gd name="T10" fmla="*/ 19 w 57"/>
                <a:gd name="T11" fmla="*/ 0 h 35"/>
                <a:gd name="T12" fmla="*/ 56 w 57"/>
                <a:gd name="T13" fmla="*/ 18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7"/>
                <a:gd name="T22" fmla="*/ 0 h 35"/>
                <a:gd name="T23" fmla="*/ 57 w 57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7" h="35">
                  <a:moveTo>
                    <a:pt x="56" y="18"/>
                  </a:moveTo>
                  <a:lnTo>
                    <a:pt x="39" y="24"/>
                  </a:lnTo>
                  <a:lnTo>
                    <a:pt x="39" y="34"/>
                  </a:lnTo>
                  <a:lnTo>
                    <a:pt x="0" y="21"/>
                  </a:lnTo>
                  <a:lnTo>
                    <a:pt x="0" y="8"/>
                  </a:lnTo>
                  <a:lnTo>
                    <a:pt x="19" y="0"/>
                  </a:lnTo>
                  <a:lnTo>
                    <a:pt x="56" y="18"/>
                  </a:lnTo>
                </a:path>
              </a:pathLst>
            </a:custGeom>
            <a:gradFill rotWithShape="0">
              <a:gsLst>
                <a:gs pos="0">
                  <a:srgbClr val="919191"/>
                </a:gs>
                <a:gs pos="100000">
                  <a:srgbClr val="2B2B2B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44" name="Line 138"/>
            <p:cNvSpPr>
              <a:spLocks noChangeShapeType="1"/>
            </p:cNvSpPr>
            <p:nvPr/>
          </p:nvSpPr>
          <p:spPr bwMode="auto">
            <a:xfrm flipV="1">
              <a:off x="2878" y="1576"/>
              <a:ext cx="0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5" name="Freeform 139"/>
            <p:cNvSpPr>
              <a:spLocks/>
            </p:cNvSpPr>
            <p:nvPr/>
          </p:nvSpPr>
          <p:spPr bwMode="auto">
            <a:xfrm>
              <a:off x="2918" y="1573"/>
              <a:ext cx="20" cy="17"/>
            </a:xfrm>
            <a:custGeom>
              <a:avLst/>
              <a:gdLst>
                <a:gd name="T0" fmla="*/ 8 w 20"/>
                <a:gd name="T1" fmla="*/ 16 h 17"/>
                <a:gd name="T2" fmla="*/ 19 w 20"/>
                <a:gd name="T3" fmla="*/ 10 h 17"/>
                <a:gd name="T4" fmla="*/ 19 w 20"/>
                <a:gd name="T5" fmla="*/ 0 h 17"/>
                <a:gd name="T6" fmla="*/ 0 w 20"/>
                <a:gd name="T7" fmla="*/ 8 h 17"/>
                <a:gd name="T8" fmla="*/ 8 w 20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17"/>
                <a:gd name="T17" fmla="*/ 20 w 2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17">
                  <a:moveTo>
                    <a:pt x="8" y="16"/>
                  </a:moveTo>
                  <a:lnTo>
                    <a:pt x="19" y="10"/>
                  </a:lnTo>
                  <a:lnTo>
                    <a:pt x="19" y="0"/>
                  </a:lnTo>
                  <a:lnTo>
                    <a:pt x="0" y="8"/>
                  </a:lnTo>
                  <a:lnTo>
                    <a:pt x="8" y="16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46" name="Freeform 140"/>
            <p:cNvSpPr>
              <a:spLocks/>
            </p:cNvSpPr>
            <p:nvPr/>
          </p:nvSpPr>
          <p:spPr bwMode="auto">
            <a:xfrm>
              <a:off x="2572" y="1564"/>
              <a:ext cx="21" cy="17"/>
            </a:xfrm>
            <a:custGeom>
              <a:avLst/>
              <a:gdLst>
                <a:gd name="T0" fmla="*/ 11 w 21"/>
                <a:gd name="T1" fmla="*/ 16 h 17"/>
                <a:gd name="T2" fmla="*/ 0 w 21"/>
                <a:gd name="T3" fmla="*/ 9 h 17"/>
                <a:gd name="T4" fmla="*/ 0 w 21"/>
                <a:gd name="T5" fmla="*/ 0 h 17"/>
                <a:gd name="T6" fmla="*/ 20 w 21"/>
                <a:gd name="T7" fmla="*/ 8 h 17"/>
                <a:gd name="T8" fmla="*/ 11 w 2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7"/>
                <a:gd name="T17" fmla="*/ 21 w 2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7">
                  <a:moveTo>
                    <a:pt x="11" y="16"/>
                  </a:moveTo>
                  <a:lnTo>
                    <a:pt x="0" y="9"/>
                  </a:lnTo>
                  <a:lnTo>
                    <a:pt x="0" y="0"/>
                  </a:lnTo>
                  <a:lnTo>
                    <a:pt x="20" y="8"/>
                  </a:lnTo>
                  <a:lnTo>
                    <a:pt x="11" y="16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47" name="Freeform 141"/>
            <p:cNvSpPr>
              <a:spLocks/>
            </p:cNvSpPr>
            <p:nvPr/>
          </p:nvSpPr>
          <p:spPr bwMode="auto">
            <a:xfrm>
              <a:off x="2329" y="1370"/>
              <a:ext cx="730" cy="327"/>
            </a:xfrm>
            <a:custGeom>
              <a:avLst/>
              <a:gdLst>
                <a:gd name="T0" fmla="*/ 0 w 730"/>
                <a:gd name="T1" fmla="*/ 168 h 327"/>
                <a:gd name="T2" fmla="*/ 29 w 730"/>
                <a:gd name="T3" fmla="*/ 132 h 327"/>
                <a:gd name="T4" fmla="*/ 46 w 730"/>
                <a:gd name="T5" fmla="*/ 110 h 327"/>
                <a:gd name="T6" fmla="*/ 68 w 730"/>
                <a:gd name="T7" fmla="*/ 94 h 327"/>
                <a:gd name="T8" fmla="*/ 118 w 730"/>
                <a:gd name="T9" fmla="*/ 60 h 327"/>
                <a:gd name="T10" fmla="*/ 176 w 730"/>
                <a:gd name="T11" fmla="*/ 36 h 327"/>
                <a:gd name="T12" fmla="*/ 270 w 730"/>
                <a:gd name="T13" fmla="*/ 10 h 327"/>
                <a:gd name="T14" fmla="*/ 392 w 730"/>
                <a:gd name="T15" fmla="*/ 0 h 327"/>
                <a:gd name="T16" fmla="*/ 507 w 730"/>
                <a:gd name="T17" fmla="*/ 8 h 327"/>
                <a:gd name="T18" fmla="*/ 597 w 730"/>
                <a:gd name="T19" fmla="*/ 36 h 327"/>
                <a:gd name="T20" fmla="*/ 664 w 730"/>
                <a:gd name="T21" fmla="*/ 105 h 327"/>
                <a:gd name="T22" fmla="*/ 702 w 730"/>
                <a:gd name="T23" fmla="*/ 174 h 327"/>
                <a:gd name="T24" fmla="*/ 715 w 730"/>
                <a:gd name="T25" fmla="*/ 221 h 327"/>
                <a:gd name="T26" fmla="*/ 716 w 730"/>
                <a:gd name="T27" fmla="*/ 281 h 327"/>
                <a:gd name="T28" fmla="*/ 729 w 730"/>
                <a:gd name="T29" fmla="*/ 326 h 32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30"/>
                <a:gd name="T46" fmla="*/ 0 h 327"/>
                <a:gd name="T47" fmla="*/ 730 w 730"/>
                <a:gd name="T48" fmla="*/ 327 h 32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30" h="327">
                  <a:moveTo>
                    <a:pt x="0" y="168"/>
                  </a:moveTo>
                  <a:lnTo>
                    <a:pt x="29" y="132"/>
                  </a:lnTo>
                  <a:lnTo>
                    <a:pt x="46" y="110"/>
                  </a:lnTo>
                  <a:lnTo>
                    <a:pt x="68" y="94"/>
                  </a:lnTo>
                  <a:lnTo>
                    <a:pt x="118" y="60"/>
                  </a:lnTo>
                  <a:lnTo>
                    <a:pt x="176" y="36"/>
                  </a:lnTo>
                  <a:lnTo>
                    <a:pt x="270" y="10"/>
                  </a:lnTo>
                  <a:lnTo>
                    <a:pt x="392" y="0"/>
                  </a:lnTo>
                  <a:lnTo>
                    <a:pt x="507" y="8"/>
                  </a:lnTo>
                  <a:lnTo>
                    <a:pt x="597" y="36"/>
                  </a:lnTo>
                  <a:lnTo>
                    <a:pt x="664" y="105"/>
                  </a:lnTo>
                  <a:lnTo>
                    <a:pt x="702" y="174"/>
                  </a:lnTo>
                  <a:lnTo>
                    <a:pt x="715" y="221"/>
                  </a:lnTo>
                  <a:lnTo>
                    <a:pt x="716" y="281"/>
                  </a:lnTo>
                  <a:lnTo>
                    <a:pt x="729" y="32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48" name="Oval 142"/>
            <p:cNvSpPr>
              <a:spLocks noChangeArrowheads="1"/>
            </p:cNvSpPr>
            <p:nvPr/>
          </p:nvSpPr>
          <p:spPr bwMode="auto">
            <a:xfrm>
              <a:off x="2285" y="1537"/>
              <a:ext cx="48" cy="1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49" name="Oval 143"/>
            <p:cNvSpPr>
              <a:spLocks noChangeArrowheads="1"/>
            </p:cNvSpPr>
            <p:nvPr/>
          </p:nvSpPr>
          <p:spPr bwMode="auto">
            <a:xfrm>
              <a:off x="2385" y="1535"/>
              <a:ext cx="49" cy="9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50" name="Oval 144"/>
            <p:cNvSpPr>
              <a:spLocks noChangeArrowheads="1"/>
            </p:cNvSpPr>
            <p:nvPr/>
          </p:nvSpPr>
          <p:spPr bwMode="auto">
            <a:xfrm>
              <a:off x="2288" y="1489"/>
              <a:ext cx="39" cy="16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51" name="Oval 145"/>
            <p:cNvSpPr>
              <a:spLocks noChangeArrowheads="1"/>
            </p:cNvSpPr>
            <p:nvPr/>
          </p:nvSpPr>
          <p:spPr bwMode="auto">
            <a:xfrm>
              <a:off x="2389" y="1488"/>
              <a:ext cx="38" cy="16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52" name="Rectangle 146"/>
            <p:cNvSpPr>
              <a:spLocks noChangeArrowheads="1"/>
            </p:cNvSpPr>
            <p:nvPr/>
          </p:nvSpPr>
          <p:spPr bwMode="auto">
            <a:xfrm>
              <a:off x="2288" y="1496"/>
              <a:ext cx="38" cy="45"/>
            </a:xfrm>
            <a:prstGeom prst="rect">
              <a:avLst/>
            </a:prstGeom>
            <a:gradFill rotWithShape="0">
              <a:gsLst>
                <a:gs pos="0">
                  <a:srgbClr val="7F7F7F"/>
                </a:gs>
                <a:gs pos="50000">
                  <a:srgbClr val="FFFFFF"/>
                </a:gs>
                <a:gs pos="100000">
                  <a:srgbClr val="7F7F7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53" name="Rectangle 147"/>
            <p:cNvSpPr>
              <a:spLocks noChangeArrowheads="1"/>
            </p:cNvSpPr>
            <p:nvPr/>
          </p:nvSpPr>
          <p:spPr bwMode="auto">
            <a:xfrm>
              <a:off x="2389" y="1496"/>
              <a:ext cx="38" cy="45"/>
            </a:xfrm>
            <a:prstGeom prst="rect">
              <a:avLst/>
            </a:prstGeom>
            <a:gradFill rotWithShape="0">
              <a:gsLst>
                <a:gs pos="0">
                  <a:srgbClr val="7F7F7F"/>
                </a:gs>
                <a:gs pos="50000">
                  <a:srgbClr val="FFFFFF"/>
                </a:gs>
                <a:gs pos="100000">
                  <a:srgbClr val="7F7F7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54" name="Freeform 148"/>
            <p:cNvSpPr>
              <a:spLocks/>
            </p:cNvSpPr>
            <p:nvPr/>
          </p:nvSpPr>
          <p:spPr bwMode="auto">
            <a:xfrm>
              <a:off x="2367" y="1542"/>
              <a:ext cx="133" cy="103"/>
            </a:xfrm>
            <a:custGeom>
              <a:avLst/>
              <a:gdLst>
                <a:gd name="T0" fmla="*/ 132 w 133"/>
                <a:gd name="T1" fmla="*/ 45 h 103"/>
                <a:gd name="T2" fmla="*/ 102 w 133"/>
                <a:gd name="T3" fmla="*/ 58 h 103"/>
                <a:gd name="T4" fmla="*/ 84 w 133"/>
                <a:gd name="T5" fmla="*/ 79 h 103"/>
                <a:gd name="T6" fmla="*/ 59 w 133"/>
                <a:gd name="T7" fmla="*/ 97 h 103"/>
                <a:gd name="T8" fmla="*/ 41 w 133"/>
                <a:gd name="T9" fmla="*/ 102 h 103"/>
                <a:gd name="T10" fmla="*/ 22 w 133"/>
                <a:gd name="T11" fmla="*/ 97 h 103"/>
                <a:gd name="T12" fmla="*/ 6 w 133"/>
                <a:gd name="T13" fmla="*/ 87 h 103"/>
                <a:gd name="T14" fmla="*/ 0 w 133"/>
                <a:gd name="T15" fmla="*/ 74 h 103"/>
                <a:gd name="T16" fmla="*/ 0 w 133"/>
                <a:gd name="T17" fmla="*/ 62 h 103"/>
                <a:gd name="T18" fmla="*/ 0 w 133"/>
                <a:gd name="T19" fmla="*/ 44 h 103"/>
                <a:gd name="T20" fmla="*/ 5 w 133"/>
                <a:gd name="T21" fmla="*/ 26 h 103"/>
                <a:gd name="T22" fmla="*/ 11 w 133"/>
                <a:gd name="T23" fmla="*/ 11 h 103"/>
                <a:gd name="T24" fmla="*/ 24 w 133"/>
                <a:gd name="T25" fmla="*/ 0 h 10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3"/>
                <a:gd name="T40" fmla="*/ 0 h 103"/>
                <a:gd name="T41" fmla="*/ 133 w 133"/>
                <a:gd name="T42" fmla="*/ 103 h 10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3" h="103">
                  <a:moveTo>
                    <a:pt x="132" y="45"/>
                  </a:moveTo>
                  <a:lnTo>
                    <a:pt x="102" y="58"/>
                  </a:lnTo>
                  <a:lnTo>
                    <a:pt x="84" y="79"/>
                  </a:lnTo>
                  <a:lnTo>
                    <a:pt x="59" y="97"/>
                  </a:lnTo>
                  <a:lnTo>
                    <a:pt x="41" y="102"/>
                  </a:lnTo>
                  <a:lnTo>
                    <a:pt x="22" y="97"/>
                  </a:lnTo>
                  <a:lnTo>
                    <a:pt x="6" y="87"/>
                  </a:lnTo>
                  <a:lnTo>
                    <a:pt x="0" y="74"/>
                  </a:lnTo>
                  <a:lnTo>
                    <a:pt x="0" y="62"/>
                  </a:lnTo>
                  <a:lnTo>
                    <a:pt x="0" y="44"/>
                  </a:lnTo>
                  <a:lnTo>
                    <a:pt x="5" y="26"/>
                  </a:lnTo>
                  <a:lnTo>
                    <a:pt x="11" y="11"/>
                  </a:lnTo>
                  <a:lnTo>
                    <a:pt x="24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55" name="Oval 149"/>
            <p:cNvSpPr>
              <a:spLocks noChangeArrowheads="1"/>
            </p:cNvSpPr>
            <p:nvPr/>
          </p:nvSpPr>
          <p:spPr bwMode="auto">
            <a:xfrm>
              <a:off x="2273" y="1675"/>
              <a:ext cx="88" cy="110"/>
            </a:xfrm>
            <a:prstGeom prst="ellipse">
              <a:avLst/>
            </a:prstGeom>
            <a:gradFill rotWithShape="0">
              <a:gsLst>
                <a:gs pos="0">
                  <a:srgbClr val="B2B2B2"/>
                </a:gs>
                <a:gs pos="100000">
                  <a:srgbClr val="FFFFFF"/>
                </a:gs>
              </a:gsLst>
              <a:lin ang="0" scaled="1"/>
            </a:gradFill>
            <a:ln w="508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56" name="Freeform 150"/>
            <p:cNvSpPr>
              <a:spLocks/>
            </p:cNvSpPr>
            <p:nvPr/>
          </p:nvSpPr>
          <p:spPr bwMode="auto">
            <a:xfrm>
              <a:off x="2251" y="1704"/>
              <a:ext cx="146" cy="74"/>
            </a:xfrm>
            <a:custGeom>
              <a:avLst/>
              <a:gdLst>
                <a:gd name="T0" fmla="*/ 0 w 146"/>
                <a:gd name="T1" fmla="*/ 73 h 74"/>
                <a:gd name="T2" fmla="*/ 56 w 146"/>
                <a:gd name="T3" fmla="*/ 41 h 74"/>
                <a:gd name="T4" fmla="*/ 52 w 146"/>
                <a:gd name="T5" fmla="*/ 66 h 74"/>
                <a:gd name="T6" fmla="*/ 145 w 146"/>
                <a:gd name="T7" fmla="*/ 0 h 74"/>
                <a:gd name="T8" fmla="*/ 76 w 146"/>
                <a:gd name="T9" fmla="*/ 28 h 74"/>
                <a:gd name="T10" fmla="*/ 81 w 146"/>
                <a:gd name="T11" fmla="*/ 1 h 74"/>
                <a:gd name="T12" fmla="*/ 0 w 146"/>
                <a:gd name="T13" fmla="*/ 73 h 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6"/>
                <a:gd name="T22" fmla="*/ 0 h 74"/>
                <a:gd name="T23" fmla="*/ 146 w 146"/>
                <a:gd name="T24" fmla="*/ 74 h 7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6" h="74">
                  <a:moveTo>
                    <a:pt x="0" y="73"/>
                  </a:moveTo>
                  <a:lnTo>
                    <a:pt x="56" y="41"/>
                  </a:lnTo>
                  <a:lnTo>
                    <a:pt x="52" y="66"/>
                  </a:lnTo>
                  <a:lnTo>
                    <a:pt x="145" y="0"/>
                  </a:lnTo>
                  <a:lnTo>
                    <a:pt x="76" y="28"/>
                  </a:lnTo>
                  <a:lnTo>
                    <a:pt x="81" y="1"/>
                  </a:lnTo>
                  <a:lnTo>
                    <a:pt x="0" y="73"/>
                  </a:lnTo>
                </a:path>
              </a:pathLst>
            </a:custGeom>
            <a:solidFill>
              <a:srgbClr val="FAFD00"/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72856" name="weak acid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4240213"/>
            <a:ext cx="3573462" cy="190658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857" name="Text Box 153"/>
          <p:cNvSpPr txBox="1">
            <a:spLocks noChangeArrowheads="1"/>
          </p:cNvSpPr>
          <p:nvPr/>
        </p:nvSpPr>
        <p:spPr bwMode="auto">
          <a:xfrm>
            <a:off x="508000" y="3714750"/>
            <a:ext cx="1900238" cy="257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kumimoji="0" lang="en-US" altLang="en-US" sz="2800">
                <a:solidFill>
                  <a:schemeClr val="tx1"/>
                </a:solidFill>
              </a:rPr>
              <a:t>HF</a:t>
            </a:r>
          </a:p>
          <a:p>
            <a:pPr>
              <a:buClrTx/>
              <a:buSzTx/>
              <a:buFontTx/>
              <a:buNone/>
            </a:pPr>
            <a:r>
              <a:rPr kumimoji="0" lang="en-US" altLang="en-US" sz="2800">
                <a:solidFill>
                  <a:schemeClr val="tx1"/>
                </a:solidFill>
              </a:rPr>
              <a:t>CH</a:t>
            </a:r>
            <a:r>
              <a:rPr kumimoji="0" lang="en-US" altLang="en-US" sz="2800" baseline="-25000">
                <a:solidFill>
                  <a:schemeClr val="tx1"/>
                </a:solidFill>
              </a:rPr>
              <a:t>3</a:t>
            </a:r>
            <a:r>
              <a:rPr kumimoji="0" lang="en-US" altLang="en-US" sz="2800">
                <a:solidFill>
                  <a:schemeClr val="tx1"/>
                </a:solidFill>
              </a:rPr>
              <a:t>COOH</a:t>
            </a:r>
          </a:p>
          <a:p>
            <a:pPr>
              <a:buClrTx/>
              <a:buSzTx/>
              <a:buFontTx/>
              <a:buNone/>
            </a:pPr>
            <a:r>
              <a:rPr kumimoji="0" lang="en-US" altLang="en-US" sz="2800">
                <a:solidFill>
                  <a:schemeClr val="tx1"/>
                </a:solidFill>
              </a:rPr>
              <a:t>H</a:t>
            </a:r>
            <a:r>
              <a:rPr kumimoji="0" lang="en-US" altLang="en-US" sz="2800" baseline="-25000">
                <a:solidFill>
                  <a:schemeClr val="tx1"/>
                </a:solidFill>
              </a:rPr>
              <a:t>3</a:t>
            </a:r>
            <a:r>
              <a:rPr kumimoji="0" lang="en-US" altLang="en-US" sz="2800">
                <a:solidFill>
                  <a:schemeClr val="tx1"/>
                </a:solidFill>
              </a:rPr>
              <a:t>PO</a:t>
            </a:r>
            <a:r>
              <a:rPr kumimoji="0" lang="en-US" altLang="en-US" sz="2800" baseline="-25000">
                <a:solidFill>
                  <a:schemeClr val="tx1"/>
                </a:solidFill>
              </a:rPr>
              <a:t>4</a:t>
            </a:r>
            <a:endParaRPr kumimoji="0" lang="en-US" altLang="en-US" sz="2800">
              <a:solidFill>
                <a:schemeClr val="tx1"/>
              </a:solidFill>
            </a:endParaRPr>
          </a:p>
          <a:p>
            <a:pPr>
              <a:buClrTx/>
              <a:buSzTx/>
              <a:buFontTx/>
              <a:buNone/>
            </a:pPr>
            <a:r>
              <a:rPr kumimoji="0" lang="en-US" altLang="en-US" sz="2800">
                <a:solidFill>
                  <a:schemeClr val="tx1"/>
                </a:solidFill>
              </a:rPr>
              <a:t>H</a:t>
            </a:r>
            <a:r>
              <a:rPr kumimoji="0" lang="en-US" altLang="en-US" sz="2800" baseline="-25000">
                <a:solidFill>
                  <a:schemeClr val="tx1"/>
                </a:solidFill>
              </a:rPr>
              <a:t>2</a:t>
            </a:r>
            <a:r>
              <a:rPr kumimoji="0" lang="en-US" altLang="en-US" sz="2800">
                <a:solidFill>
                  <a:schemeClr val="tx1"/>
                </a:solidFill>
              </a:rPr>
              <a:t>CO</a:t>
            </a:r>
            <a:r>
              <a:rPr kumimoji="0" lang="en-US" altLang="en-US" sz="2800" baseline="-25000">
                <a:solidFill>
                  <a:schemeClr val="tx1"/>
                </a:solidFill>
              </a:rPr>
              <a:t>3</a:t>
            </a:r>
            <a:endParaRPr kumimoji="0" lang="en-US" altLang="en-US" sz="2800">
              <a:solidFill>
                <a:schemeClr val="tx1"/>
              </a:solidFill>
            </a:endParaRPr>
          </a:p>
          <a:p>
            <a:pPr>
              <a:buClrTx/>
              <a:buSzTx/>
              <a:buFontTx/>
              <a:buNone/>
            </a:pPr>
            <a:r>
              <a:rPr kumimoji="0" lang="en-US" altLang="en-US" sz="2800">
                <a:solidFill>
                  <a:schemeClr val="tx1"/>
                </a:solidFill>
              </a:rPr>
              <a:t>HCN</a:t>
            </a:r>
          </a:p>
        </p:txBody>
      </p:sp>
      <p:sp>
        <p:nvSpPr>
          <p:cNvPr id="72858" name="Text Box 154"/>
          <p:cNvSpPr txBox="1">
            <a:spLocks noChangeArrowheads="1"/>
          </p:cNvSpPr>
          <p:nvPr/>
        </p:nvSpPr>
        <p:spPr bwMode="auto">
          <a:xfrm>
            <a:off x="7170738" y="4267200"/>
            <a:ext cx="8334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kumimoji="0" lang="en-US" altLang="en-US" sz="2800">
                <a:solidFill>
                  <a:schemeClr val="tx1"/>
                </a:solidFill>
              </a:rPr>
              <a:t>NH</a:t>
            </a:r>
            <a:r>
              <a:rPr kumimoji="0" lang="en-US" altLang="en-US" sz="2800" baseline="-25000">
                <a:solidFill>
                  <a:schemeClr val="tx1"/>
                </a:solidFill>
              </a:rPr>
              <a:t>3</a:t>
            </a:r>
            <a:endParaRPr kumimoji="0" lang="en-US" altLang="en-US" sz="2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2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2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1" fill="hold"/>
                                        <p:tgtEl>
                                          <p:spTgt spid="728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2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2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2856"/>
                </p:tgtEl>
              </p:cMediaNode>
            </p:video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728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4" dur="1" fill="hold"/>
                                        <p:tgtEl>
                                          <p:spTgt spid="728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856"/>
                  </p:tgtEl>
                </p:cond>
              </p:nextCondLst>
            </p:seq>
          </p:childTnLst>
        </p:cTn>
      </p:par>
    </p:tnLst>
    <p:bldLst>
      <p:bldP spid="72708" grpId="0" build="p" bldLvl="2" autoUpdateAnimBg="0"/>
      <p:bldP spid="72857" grpId="0" autoUpdateAnimBg="0"/>
      <p:bldP spid="7285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A. Properties</a:t>
            </a:r>
          </a:p>
        </p:txBody>
      </p:sp>
      <p:sp>
        <p:nvSpPr>
          <p:cNvPr id="6147" name="WordArt 1027"/>
          <p:cNvSpPr>
            <a:spLocks noChangeArrowheads="1" noChangeShapeType="1" noTextEdit="1"/>
          </p:cNvSpPr>
          <p:nvPr/>
        </p:nvSpPr>
        <p:spPr bwMode="auto">
          <a:xfrm>
            <a:off x="793750" y="1763713"/>
            <a:ext cx="2871788" cy="5984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FFCCCC"/>
                    </a:gs>
                    <a:gs pos="100000">
                      <a:srgbClr val="FF7C8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chemeClr val="bg2"/>
                  </a:outerShdw>
                </a:effectLst>
                <a:latin typeface="Impact" panose="020B0806030902050204" pitchFamily="34" charset="0"/>
              </a:rPr>
              <a:t>ACIDS</a:t>
            </a:r>
          </a:p>
        </p:txBody>
      </p:sp>
      <p:sp>
        <p:nvSpPr>
          <p:cNvPr id="6148" name="WordArt 1028"/>
          <p:cNvSpPr>
            <a:spLocks noChangeArrowheads="1" noChangeShapeType="1" noTextEdit="1"/>
          </p:cNvSpPr>
          <p:nvPr/>
        </p:nvSpPr>
        <p:spPr bwMode="auto">
          <a:xfrm>
            <a:off x="5002213" y="1778000"/>
            <a:ext cx="3081337" cy="593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AFD7FF"/>
                    </a:gs>
                    <a:gs pos="100000">
                      <a:srgbClr val="0066FF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chemeClr val="bg2"/>
                  </a:outerShdw>
                </a:effectLst>
                <a:latin typeface="Impact" panose="020B0806030902050204" pitchFamily="34" charset="0"/>
              </a:rPr>
              <a:t>BASES</a:t>
            </a:r>
          </a:p>
        </p:txBody>
      </p:sp>
      <p:sp>
        <p:nvSpPr>
          <p:cNvPr id="6149" name="Rectangle 1029"/>
          <p:cNvSpPr>
            <a:spLocks noGrp="1" noChangeArrowheads="1"/>
          </p:cNvSpPr>
          <p:nvPr>
            <p:ph type="body" sz="half" idx="1"/>
          </p:nvPr>
        </p:nvSpPr>
        <p:spPr>
          <a:xfrm>
            <a:off x="698500" y="2517775"/>
            <a:ext cx="7624763" cy="635000"/>
          </a:xfrm>
        </p:spPr>
        <p:txBody>
          <a:bodyPr/>
          <a:lstStyle/>
          <a:p>
            <a:pPr defTabSz="1311275">
              <a:spcBef>
                <a:spcPct val="40000"/>
              </a:spcBef>
              <a:tabLst>
                <a:tab pos="4175125" algn="l"/>
                <a:tab pos="4567238" algn="l"/>
              </a:tabLst>
            </a:pPr>
            <a:r>
              <a:rPr lang="en-US" altLang="en-US" sz="3000" smtClean="0"/>
              <a:t>electrolytes	</a:t>
            </a:r>
            <a:r>
              <a:rPr lang="en-US" altLang="en-US" sz="2400" smtClean="0">
                <a:solidFill>
                  <a:schemeClr val="accent1"/>
                </a:solidFill>
                <a:sym typeface="Wingdings" panose="05000000000000000000" pitchFamily="2" charset="2"/>
              </a:rPr>
              <a:t></a:t>
            </a:r>
            <a:r>
              <a:rPr lang="en-US" altLang="en-US" sz="2600" smtClean="0">
                <a:solidFill>
                  <a:schemeClr val="accent1"/>
                </a:solidFill>
                <a:sym typeface="Wingdings" panose="05000000000000000000" pitchFamily="2" charset="2"/>
              </a:rPr>
              <a:t>	</a:t>
            </a:r>
            <a:r>
              <a:rPr lang="en-US" altLang="en-US" sz="3000" smtClean="0">
                <a:sym typeface="Wingdings" panose="05000000000000000000" pitchFamily="2" charset="2"/>
              </a:rPr>
              <a:t>electrolytes</a:t>
            </a:r>
            <a:endParaRPr lang="en-US" altLang="en-US" sz="3000" smtClean="0"/>
          </a:p>
        </p:txBody>
      </p:sp>
      <p:sp>
        <p:nvSpPr>
          <p:cNvPr id="6150" name="Rectangle 1034"/>
          <p:cNvSpPr>
            <a:spLocks noChangeArrowheads="1"/>
          </p:cNvSpPr>
          <p:nvPr/>
        </p:nvSpPr>
        <p:spPr bwMode="auto">
          <a:xfrm>
            <a:off x="698500" y="3800475"/>
            <a:ext cx="3776663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04813" indent="-404813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40000"/>
              </a:spcBef>
            </a:pPr>
            <a:r>
              <a:rPr lang="en-US" altLang="en-US" sz="3000"/>
              <a:t>turn litmus red</a:t>
            </a:r>
          </a:p>
        </p:txBody>
      </p:sp>
      <p:sp>
        <p:nvSpPr>
          <p:cNvPr id="6151" name="Rectangle 1035"/>
          <p:cNvSpPr>
            <a:spLocks noChangeArrowheads="1"/>
          </p:cNvSpPr>
          <p:nvPr/>
        </p:nvSpPr>
        <p:spPr bwMode="auto">
          <a:xfrm>
            <a:off x="698500" y="3163888"/>
            <a:ext cx="3776663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04813" indent="-404813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40000"/>
              </a:spcBef>
            </a:pPr>
            <a:r>
              <a:rPr lang="en-US" altLang="en-US" sz="3000"/>
              <a:t>sour taste</a:t>
            </a:r>
          </a:p>
        </p:txBody>
      </p:sp>
      <p:sp>
        <p:nvSpPr>
          <p:cNvPr id="6152" name="Rectangle 1036"/>
          <p:cNvSpPr>
            <a:spLocks noChangeArrowheads="1"/>
          </p:cNvSpPr>
          <p:nvPr/>
        </p:nvSpPr>
        <p:spPr bwMode="auto">
          <a:xfrm>
            <a:off x="698500" y="4438650"/>
            <a:ext cx="3776663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04813" indent="-404813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40000"/>
              </a:spcBef>
            </a:pPr>
            <a:r>
              <a:rPr lang="en-US" altLang="en-US" sz="3000"/>
              <a:t>react with metals to form H</a:t>
            </a:r>
            <a:r>
              <a:rPr lang="en-US" altLang="en-US" sz="3000" baseline="-25000"/>
              <a:t>2</a:t>
            </a:r>
            <a:r>
              <a:rPr lang="en-US" altLang="en-US" sz="3000"/>
              <a:t> gas</a:t>
            </a:r>
          </a:p>
        </p:txBody>
      </p:sp>
      <p:sp>
        <p:nvSpPr>
          <p:cNvPr id="6153" name="Rectangle 1037"/>
          <p:cNvSpPr>
            <a:spLocks noChangeArrowheads="1"/>
          </p:cNvSpPr>
          <p:nvPr/>
        </p:nvSpPr>
        <p:spPr bwMode="auto">
          <a:xfrm>
            <a:off x="4875213" y="4440238"/>
            <a:ext cx="3540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04813" indent="-404813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40000"/>
              </a:spcBef>
            </a:pPr>
            <a:r>
              <a:rPr lang="en-US" altLang="en-US" sz="3000"/>
              <a:t>slippery feel</a:t>
            </a:r>
          </a:p>
        </p:txBody>
      </p:sp>
      <p:sp>
        <p:nvSpPr>
          <p:cNvPr id="6154" name="Rectangle 1039"/>
          <p:cNvSpPr>
            <a:spLocks noChangeArrowheads="1"/>
          </p:cNvSpPr>
          <p:nvPr/>
        </p:nvSpPr>
        <p:spPr bwMode="auto">
          <a:xfrm>
            <a:off x="4875213" y="3803650"/>
            <a:ext cx="354012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04813" indent="-404813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40000"/>
              </a:spcBef>
            </a:pPr>
            <a:r>
              <a:rPr lang="en-US" altLang="en-US" sz="3000"/>
              <a:t>turn litmus blue</a:t>
            </a:r>
          </a:p>
        </p:txBody>
      </p:sp>
      <p:sp>
        <p:nvSpPr>
          <p:cNvPr id="6155" name="Rectangle 1040"/>
          <p:cNvSpPr>
            <a:spLocks noChangeArrowheads="1"/>
          </p:cNvSpPr>
          <p:nvPr/>
        </p:nvSpPr>
        <p:spPr bwMode="auto">
          <a:xfrm>
            <a:off x="4875213" y="3162300"/>
            <a:ext cx="3540125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04813" indent="-404813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40000"/>
              </a:spcBef>
            </a:pPr>
            <a:r>
              <a:rPr lang="en-US" altLang="en-US" sz="3000"/>
              <a:t>bitter taste</a:t>
            </a:r>
          </a:p>
        </p:txBody>
      </p:sp>
      <p:sp>
        <p:nvSpPr>
          <p:cNvPr id="6156" name="Text Box 1051"/>
          <p:cNvSpPr txBox="1">
            <a:spLocks noChangeArrowheads="1"/>
          </p:cNvSpPr>
          <p:nvPr/>
        </p:nvSpPr>
        <p:spPr bwMode="auto">
          <a:xfrm>
            <a:off x="7702550" y="6529388"/>
            <a:ext cx="1441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>
                <a:solidFill>
                  <a:schemeClr val="bg1"/>
                </a:solidFill>
                <a:latin typeface="Times New Roman" panose="02020603050405020304" pitchFamily="18" charset="0"/>
              </a:rPr>
              <a:t>ChemASAP</a:t>
            </a:r>
          </a:p>
        </p:txBody>
      </p:sp>
      <p:sp>
        <p:nvSpPr>
          <p:cNvPr id="6157" name="Rectangle 1054"/>
          <p:cNvSpPr>
            <a:spLocks noChangeArrowheads="1"/>
          </p:cNvSpPr>
          <p:nvPr/>
        </p:nvSpPr>
        <p:spPr bwMode="auto">
          <a:xfrm>
            <a:off x="706438" y="5534025"/>
            <a:ext cx="3946525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04813" indent="-404813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40000"/>
              </a:spcBef>
            </a:pPr>
            <a:r>
              <a:rPr lang="en-US" altLang="en-US" sz="3000"/>
              <a:t>vinegar, milk, soda, apples, citrus fruits</a:t>
            </a:r>
          </a:p>
        </p:txBody>
      </p:sp>
      <p:sp>
        <p:nvSpPr>
          <p:cNvPr id="6158" name="Rectangle 1055"/>
          <p:cNvSpPr>
            <a:spLocks noChangeArrowheads="1"/>
          </p:cNvSpPr>
          <p:nvPr/>
        </p:nvSpPr>
        <p:spPr bwMode="auto">
          <a:xfrm>
            <a:off x="4875213" y="5534025"/>
            <a:ext cx="4268787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04813" indent="-404813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40000"/>
              </a:spcBef>
            </a:pPr>
            <a:r>
              <a:rPr lang="en-US" altLang="en-US" sz="3000"/>
              <a:t>ammonia, lye, antacid, baking soda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B. Definitions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1475"/>
            <a:ext cx="8686800" cy="684213"/>
          </a:xfrm>
        </p:spPr>
        <p:txBody>
          <a:bodyPr/>
          <a:lstStyle/>
          <a:p>
            <a:pPr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Arrhenius</a:t>
            </a:r>
            <a:r>
              <a:rPr 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- In aqueous solution…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0" y="3163888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5400">
                <a:solidFill>
                  <a:srgbClr val="FFFF99"/>
                </a:solidFill>
                <a:latin typeface="Arial Black" panose="020B0A04020102020204" pitchFamily="34" charset="0"/>
              </a:rPr>
              <a:t>HCl</a:t>
            </a:r>
            <a:r>
              <a:rPr lang="en-US" altLang="en-US" sz="5400">
                <a:solidFill>
                  <a:schemeClr val="tx2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5400">
                <a:latin typeface="Arial Black" panose="020B0A04020102020204" pitchFamily="34" charset="0"/>
              </a:rPr>
              <a:t>+ H</a:t>
            </a:r>
            <a:r>
              <a:rPr lang="en-US" altLang="en-US" sz="5400" baseline="-25000">
                <a:latin typeface="Arial Black" panose="020B0A04020102020204" pitchFamily="34" charset="0"/>
              </a:rPr>
              <a:t>2</a:t>
            </a:r>
            <a:r>
              <a:rPr lang="en-US" altLang="en-US" sz="5400">
                <a:latin typeface="Arial Black" panose="020B0A04020102020204" pitchFamily="34" charset="0"/>
              </a:rPr>
              <a:t>O </a:t>
            </a:r>
            <a:r>
              <a:rPr lang="en-US" altLang="en-US" sz="5400">
                <a:latin typeface="Arial Black" panose="020B0A04020102020204" pitchFamily="34" charset="0"/>
                <a:sym typeface="Symbol" panose="05050102010706020507" pitchFamily="18" charset="2"/>
              </a:rPr>
              <a:t> </a:t>
            </a:r>
            <a:r>
              <a:rPr lang="en-US" altLang="en-US" sz="5400">
                <a:solidFill>
                  <a:srgbClr val="FFFF99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H</a:t>
            </a:r>
            <a:r>
              <a:rPr lang="en-US" altLang="en-US" sz="5400" baseline="-25000">
                <a:solidFill>
                  <a:srgbClr val="FFFF99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3</a:t>
            </a:r>
            <a:r>
              <a:rPr lang="en-US" altLang="en-US" sz="5400">
                <a:solidFill>
                  <a:srgbClr val="FFFF99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O</a:t>
            </a:r>
            <a:r>
              <a:rPr lang="en-US" altLang="en-US" sz="5400" baseline="30000">
                <a:solidFill>
                  <a:srgbClr val="FFFF99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+</a:t>
            </a:r>
            <a:r>
              <a:rPr lang="en-US" altLang="en-US" sz="5400">
                <a:latin typeface="Arial Black" panose="020B0A04020102020204" pitchFamily="34" charset="0"/>
                <a:sym typeface="Symbol" panose="05050102010706020507" pitchFamily="18" charset="2"/>
              </a:rPr>
              <a:t> + Cl</a:t>
            </a:r>
            <a:r>
              <a:rPr lang="en-US" altLang="en-US" sz="5400" baseline="30000">
                <a:latin typeface="Arial Black" panose="020B0A04020102020204" pitchFamily="34" charset="0"/>
                <a:sym typeface="Symbol" panose="05050102010706020507" pitchFamily="18" charset="2"/>
              </a:rPr>
              <a:t>–</a:t>
            </a:r>
            <a:r>
              <a:rPr lang="en-US" altLang="en-US" sz="540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457200" y="2414588"/>
            <a:ext cx="8686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804863" lvl="1" indent="-285750">
              <a:spcBef>
                <a:spcPct val="20000"/>
              </a:spcBef>
              <a:buClr>
                <a:schemeClr val="tx2"/>
              </a:buClr>
              <a:buFontTx/>
              <a:buChar char="•"/>
              <a:defRPr/>
            </a:pPr>
            <a:r>
              <a:rPr lang="en-US" sz="3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Acids</a:t>
            </a:r>
            <a:r>
              <a:rPr lang="en-US" sz="3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>
                <a:solidFill>
                  <a:srgbClr val="FFFFFF"/>
                </a:solidFill>
                <a:latin typeface="Arial" charset="0"/>
              </a:rPr>
              <a:t>form hydronium ions (H</a:t>
            </a:r>
            <a:r>
              <a:rPr lang="en-US" sz="3400" baseline="-25000">
                <a:solidFill>
                  <a:srgbClr val="FFFFFF"/>
                </a:solidFill>
                <a:latin typeface="Arial" charset="0"/>
              </a:rPr>
              <a:t>3</a:t>
            </a:r>
            <a:r>
              <a:rPr lang="en-US" sz="3400">
                <a:solidFill>
                  <a:srgbClr val="FFFFFF"/>
                </a:solidFill>
                <a:latin typeface="Arial" charset="0"/>
              </a:rPr>
              <a:t>O</a:t>
            </a:r>
            <a:r>
              <a:rPr lang="en-US" sz="3400" baseline="30000">
                <a:solidFill>
                  <a:srgbClr val="FFFFFF"/>
                </a:solidFill>
                <a:latin typeface="Arial" charset="0"/>
              </a:rPr>
              <a:t>+</a:t>
            </a:r>
            <a:r>
              <a:rPr lang="en-US" sz="3400">
                <a:solidFill>
                  <a:srgbClr val="FFFFFF"/>
                </a:solidFill>
                <a:latin typeface="Arial" charset="0"/>
              </a:rPr>
              <a:t>)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604838" y="4262438"/>
            <a:ext cx="7935912" cy="2033587"/>
            <a:chOff x="381" y="2685"/>
            <a:chExt cx="4999" cy="1281"/>
          </a:xfrm>
        </p:grpSpPr>
        <p:pic>
          <p:nvPicPr>
            <p:cNvPr id="7176" name="Picture 19" descr="K:\Christy's Stuff\Teaching Stuff\99-00 School Year\Lessons\Acids &amp; Bases\HC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937"/>
            <a:stretch>
              <a:fillRect/>
            </a:stretch>
          </p:blipFill>
          <p:spPr bwMode="auto">
            <a:xfrm>
              <a:off x="381" y="2685"/>
              <a:ext cx="4999" cy="1281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177" name="Text Box 20"/>
            <p:cNvSpPr txBox="1">
              <a:spLocks noChangeArrowheads="1"/>
            </p:cNvSpPr>
            <p:nvPr/>
          </p:nvSpPr>
          <p:spPr bwMode="auto">
            <a:xfrm>
              <a:off x="576" y="2974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 sz="2400" b="1">
                  <a:solidFill>
                    <a:schemeClr val="bg2"/>
                  </a:solidFill>
                </a:rPr>
                <a:t>H</a:t>
              </a:r>
            </a:p>
          </p:txBody>
        </p:sp>
        <p:sp>
          <p:nvSpPr>
            <p:cNvPr id="7178" name="Text Box 21"/>
            <p:cNvSpPr txBox="1">
              <a:spLocks noChangeArrowheads="1"/>
            </p:cNvSpPr>
            <p:nvPr/>
          </p:nvSpPr>
          <p:spPr bwMode="auto">
            <a:xfrm>
              <a:off x="2463" y="3465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 sz="2400" b="1">
                  <a:solidFill>
                    <a:schemeClr val="bg2"/>
                  </a:solidFill>
                </a:rPr>
                <a:t>H</a:t>
              </a:r>
            </a:p>
          </p:txBody>
        </p:sp>
        <p:sp>
          <p:nvSpPr>
            <p:cNvPr id="7179" name="Text Box 22"/>
            <p:cNvSpPr txBox="1">
              <a:spLocks noChangeArrowheads="1"/>
            </p:cNvSpPr>
            <p:nvPr/>
          </p:nvSpPr>
          <p:spPr bwMode="auto">
            <a:xfrm>
              <a:off x="1721" y="3465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 sz="2400" b="1">
                  <a:solidFill>
                    <a:schemeClr val="bg2"/>
                  </a:solidFill>
                </a:rPr>
                <a:t>H</a:t>
              </a:r>
            </a:p>
          </p:txBody>
        </p:sp>
        <p:sp>
          <p:nvSpPr>
            <p:cNvPr id="7180" name="Text Box 23"/>
            <p:cNvSpPr txBox="1">
              <a:spLocks noChangeArrowheads="1"/>
            </p:cNvSpPr>
            <p:nvPr/>
          </p:nvSpPr>
          <p:spPr bwMode="auto">
            <a:xfrm>
              <a:off x="3042" y="3465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 sz="2400" b="1">
                  <a:solidFill>
                    <a:schemeClr val="bg2"/>
                  </a:solidFill>
                </a:rPr>
                <a:t>H</a:t>
              </a:r>
            </a:p>
          </p:txBody>
        </p:sp>
        <p:sp>
          <p:nvSpPr>
            <p:cNvPr id="7181" name="Text Box 24"/>
            <p:cNvSpPr txBox="1">
              <a:spLocks noChangeArrowheads="1"/>
            </p:cNvSpPr>
            <p:nvPr/>
          </p:nvSpPr>
          <p:spPr bwMode="auto">
            <a:xfrm>
              <a:off x="3771" y="3465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 sz="2400" b="1">
                  <a:solidFill>
                    <a:schemeClr val="bg2"/>
                  </a:solidFill>
                </a:rPr>
                <a:t>H</a:t>
              </a:r>
            </a:p>
          </p:txBody>
        </p:sp>
        <p:sp>
          <p:nvSpPr>
            <p:cNvPr id="7182" name="Text Box 25"/>
            <p:cNvSpPr txBox="1">
              <a:spLocks noChangeArrowheads="1"/>
            </p:cNvSpPr>
            <p:nvPr/>
          </p:nvSpPr>
          <p:spPr bwMode="auto">
            <a:xfrm>
              <a:off x="3406" y="2780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 sz="2400" b="1">
                  <a:solidFill>
                    <a:schemeClr val="bg2"/>
                  </a:solidFill>
                </a:rPr>
                <a:t>H</a:t>
              </a:r>
            </a:p>
          </p:txBody>
        </p:sp>
        <p:sp>
          <p:nvSpPr>
            <p:cNvPr id="3" name="Text Box 26"/>
            <p:cNvSpPr txBox="1">
              <a:spLocks noChangeArrowheads="1"/>
            </p:cNvSpPr>
            <p:nvPr/>
          </p:nvSpPr>
          <p:spPr bwMode="auto">
            <a:xfrm>
              <a:off x="779" y="3357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 sz="2400" b="1">
                  <a:solidFill>
                    <a:schemeClr val="bg2"/>
                  </a:solidFill>
                </a:rPr>
                <a:t>Cl</a:t>
              </a:r>
            </a:p>
          </p:txBody>
        </p:sp>
        <p:sp>
          <p:nvSpPr>
            <p:cNvPr id="4" name="Text Box 27"/>
            <p:cNvSpPr txBox="1">
              <a:spLocks noChangeArrowheads="1"/>
            </p:cNvSpPr>
            <p:nvPr/>
          </p:nvSpPr>
          <p:spPr bwMode="auto">
            <a:xfrm>
              <a:off x="4664" y="3229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 sz="2400" b="1">
                  <a:solidFill>
                    <a:schemeClr val="bg2"/>
                  </a:solidFill>
                </a:rPr>
                <a:t>Cl</a:t>
              </a:r>
            </a:p>
          </p:txBody>
        </p:sp>
        <p:sp>
          <p:nvSpPr>
            <p:cNvPr id="7185" name="Text Box 28"/>
            <p:cNvSpPr txBox="1">
              <a:spLocks noChangeArrowheads="1"/>
            </p:cNvSpPr>
            <p:nvPr/>
          </p:nvSpPr>
          <p:spPr bwMode="auto">
            <a:xfrm>
              <a:off x="2100" y="3228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 sz="2400" b="1">
                  <a:solidFill>
                    <a:schemeClr val="bg2"/>
                  </a:solidFill>
                </a:rPr>
                <a:t>O</a:t>
              </a:r>
            </a:p>
          </p:txBody>
        </p:sp>
        <p:sp>
          <p:nvSpPr>
            <p:cNvPr id="7186" name="Text Box 29"/>
            <p:cNvSpPr txBox="1">
              <a:spLocks noChangeArrowheads="1"/>
            </p:cNvSpPr>
            <p:nvPr/>
          </p:nvSpPr>
          <p:spPr bwMode="auto">
            <a:xfrm>
              <a:off x="3411" y="3228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 sz="2400" b="1">
                  <a:solidFill>
                    <a:schemeClr val="bg2"/>
                  </a:solidFill>
                </a:rPr>
                <a:t>O</a:t>
              </a:r>
            </a:p>
          </p:txBody>
        </p:sp>
        <p:sp>
          <p:nvSpPr>
            <p:cNvPr id="7187" name="Text Box 30"/>
            <p:cNvSpPr txBox="1">
              <a:spLocks noChangeArrowheads="1"/>
            </p:cNvSpPr>
            <p:nvPr/>
          </p:nvSpPr>
          <p:spPr bwMode="auto">
            <a:xfrm>
              <a:off x="5066" y="2978"/>
              <a:ext cx="23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4400" baseline="30000">
                  <a:solidFill>
                    <a:schemeClr val="bg2"/>
                  </a:solidFill>
                  <a:latin typeface="Arial Black" panose="020B0A04020102020204" pitchFamily="34" charset="0"/>
                  <a:sym typeface="Symbol" panose="05050102010706020507" pitchFamily="18" charset="2"/>
                </a:rPr>
                <a:t>–</a:t>
              </a:r>
            </a:p>
          </p:txBody>
        </p:sp>
        <p:sp>
          <p:nvSpPr>
            <p:cNvPr id="7188" name="Rectangle 31"/>
            <p:cNvSpPr>
              <a:spLocks noChangeArrowheads="1"/>
            </p:cNvSpPr>
            <p:nvPr/>
          </p:nvSpPr>
          <p:spPr bwMode="auto">
            <a:xfrm>
              <a:off x="3788" y="2999"/>
              <a:ext cx="259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4000" baseline="30000">
                  <a:solidFill>
                    <a:schemeClr val="bg2"/>
                  </a:solidFill>
                  <a:latin typeface="Arial Black" panose="020B0A04020102020204" pitchFamily="34" charset="0"/>
                  <a:sym typeface="Symbol" panose="05050102010706020507" pitchFamily="18" charset="2"/>
                </a:rPr>
                <a:t>+</a:t>
              </a:r>
            </a:p>
          </p:txBody>
        </p:sp>
      </p:grpSp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928688" y="6278563"/>
            <a:ext cx="9953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3200" b="1">
                <a:solidFill>
                  <a:srgbClr val="FFFF99"/>
                </a:solidFill>
              </a:rPr>
              <a:t>acid</a:t>
            </a:r>
            <a:endParaRPr kumimoji="0" lang="en-US" alt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3" grpId="0" autoUpdateAnimBg="0"/>
      <p:bldP spid="7184" grpId="0" build="p" autoUpdateAnimBg="0" advAuto="0"/>
      <p:bldP spid="720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B. Definitions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1475"/>
            <a:ext cx="8686800" cy="684213"/>
          </a:xfrm>
        </p:spPr>
        <p:txBody>
          <a:bodyPr/>
          <a:lstStyle/>
          <a:p>
            <a:pPr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Arrhenius</a:t>
            </a:r>
            <a:r>
              <a:rPr 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- In aqueous solution…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457200" y="2417763"/>
            <a:ext cx="86868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804863" lvl="1" indent="-285750">
              <a:spcBef>
                <a:spcPct val="60000"/>
              </a:spcBef>
              <a:buClr>
                <a:schemeClr val="tx2"/>
              </a:buClr>
              <a:buFontTx/>
              <a:buChar char="•"/>
              <a:defRPr/>
            </a:pPr>
            <a:r>
              <a:rPr lang="en-US" sz="3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Bases</a:t>
            </a:r>
            <a:r>
              <a:rPr lang="en-US" sz="3400">
                <a:solidFill>
                  <a:srgbClr val="FFFFFF"/>
                </a:solidFill>
                <a:latin typeface="Arial" charset="0"/>
              </a:rPr>
              <a:t> form hydroxide ions (OH</a:t>
            </a:r>
            <a:r>
              <a:rPr lang="en-US" sz="3400" baseline="30000">
                <a:solidFill>
                  <a:srgbClr val="FFFFFF"/>
                </a:solidFill>
                <a:latin typeface="Arial" charset="0"/>
              </a:rPr>
              <a:t>-</a:t>
            </a:r>
            <a:r>
              <a:rPr lang="en-US" sz="3400">
                <a:solidFill>
                  <a:srgbClr val="FFFFFF"/>
                </a:solidFill>
                <a:latin typeface="Arial" charset="0"/>
              </a:rPr>
              <a:t>)</a:t>
            </a: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0" y="314325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5400">
                <a:solidFill>
                  <a:srgbClr val="FFFF99"/>
                </a:solidFill>
                <a:latin typeface="Arial Black" panose="020B0A04020102020204" pitchFamily="34" charset="0"/>
              </a:rPr>
              <a:t>NH</a:t>
            </a:r>
            <a:r>
              <a:rPr lang="en-US" altLang="en-US" sz="5400" baseline="-25000">
                <a:solidFill>
                  <a:srgbClr val="FFFF99"/>
                </a:solidFill>
                <a:latin typeface="Arial Black" panose="020B0A04020102020204" pitchFamily="34" charset="0"/>
              </a:rPr>
              <a:t>3</a:t>
            </a:r>
            <a:r>
              <a:rPr lang="en-US" altLang="en-US" sz="5400">
                <a:solidFill>
                  <a:schemeClr val="tx2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5400">
                <a:latin typeface="Arial Black" panose="020B0A04020102020204" pitchFamily="34" charset="0"/>
              </a:rPr>
              <a:t>+ H</a:t>
            </a:r>
            <a:r>
              <a:rPr lang="en-US" altLang="en-US" sz="5400" baseline="-25000">
                <a:latin typeface="Arial Black" panose="020B0A04020102020204" pitchFamily="34" charset="0"/>
              </a:rPr>
              <a:t>2</a:t>
            </a:r>
            <a:r>
              <a:rPr lang="en-US" altLang="en-US" sz="5400">
                <a:latin typeface="Arial Black" panose="020B0A04020102020204" pitchFamily="34" charset="0"/>
              </a:rPr>
              <a:t>O </a:t>
            </a:r>
            <a:r>
              <a:rPr lang="en-US" altLang="en-US" sz="5400">
                <a:latin typeface="Arial Black" panose="020B0A04020102020204" pitchFamily="34" charset="0"/>
                <a:sym typeface="Symbol" panose="05050102010706020507" pitchFamily="18" charset="2"/>
              </a:rPr>
              <a:t> NH</a:t>
            </a:r>
            <a:r>
              <a:rPr lang="en-US" altLang="en-US" sz="5400" baseline="-25000">
                <a:latin typeface="Arial Black" panose="020B0A04020102020204" pitchFamily="34" charset="0"/>
                <a:sym typeface="Symbol" panose="05050102010706020507" pitchFamily="18" charset="2"/>
              </a:rPr>
              <a:t>4</a:t>
            </a:r>
            <a:r>
              <a:rPr lang="en-US" altLang="en-US" sz="5400" baseline="30000">
                <a:latin typeface="Arial Black" panose="020B0A04020102020204" pitchFamily="34" charset="0"/>
                <a:sym typeface="Symbol" panose="05050102010706020507" pitchFamily="18" charset="2"/>
              </a:rPr>
              <a:t>+</a:t>
            </a:r>
            <a:r>
              <a:rPr lang="en-US" altLang="en-US" sz="5400">
                <a:latin typeface="Arial Black" panose="020B0A04020102020204" pitchFamily="34" charset="0"/>
                <a:sym typeface="Symbol" panose="05050102010706020507" pitchFamily="18" charset="2"/>
              </a:rPr>
              <a:t> + </a:t>
            </a:r>
            <a:r>
              <a:rPr lang="en-US" altLang="en-US" sz="5400">
                <a:solidFill>
                  <a:srgbClr val="FFFF99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OH</a:t>
            </a:r>
            <a:r>
              <a:rPr lang="en-US" altLang="en-US" sz="5400" baseline="30000">
                <a:solidFill>
                  <a:srgbClr val="FFFF99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-</a:t>
            </a:r>
            <a:endParaRPr lang="en-US" altLang="en-US" sz="4800" b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612775" y="4259263"/>
            <a:ext cx="7920038" cy="2119312"/>
            <a:chOff x="386" y="2683"/>
            <a:chExt cx="4989" cy="1335"/>
          </a:xfrm>
        </p:grpSpPr>
        <p:pic>
          <p:nvPicPr>
            <p:cNvPr id="8200" name="Picture 8" descr="K:\Christy's Stuff\Teaching Stuff\99-00 School Year\Lessons\Acids &amp; Bases\Ammon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823"/>
            <a:stretch>
              <a:fillRect/>
            </a:stretch>
          </p:blipFill>
          <p:spPr bwMode="auto">
            <a:xfrm>
              <a:off x="386" y="2683"/>
              <a:ext cx="4989" cy="1335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201" name="Text Box 12"/>
            <p:cNvSpPr txBox="1">
              <a:spLocks noChangeArrowheads="1"/>
            </p:cNvSpPr>
            <p:nvPr/>
          </p:nvSpPr>
          <p:spPr bwMode="auto">
            <a:xfrm>
              <a:off x="477" y="3357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 sz="2400" b="1">
                  <a:solidFill>
                    <a:schemeClr val="bg2"/>
                  </a:solidFill>
                </a:rPr>
                <a:t>H</a:t>
              </a:r>
            </a:p>
          </p:txBody>
        </p:sp>
        <p:sp>
          <p:nvSpPr>
            <p:cNvPr id="8202" name="Text Box 13"/>
            <p:cNvSpPr txBox="1">
              <a:spLocks noChangeArrowheads="1"/>
            </p:cNvSpPr>
            <p:nvPr/>
          </p:nvSpPr>
          <p:spPr bwMode="auto">
            <a:xfrm>
              <a:off x="2014" y="2832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 sz="2400" b="1">
                  <a:solidFill>
                    <a:schemeClr val="bg2"/>
                  </a:solidFill>
                </a:rPr>
                <a:t>H</a:t>
              </a:r>
            </a:p>
          </p:txBody>
        </p:sp>
        <p:sp>
          <p:nvSpPr>
            <p:cNvPr id="8203" name="Text Box 14"/>
            <p:cNvSpPr txBox="1">
              <a:spLocks noChangeArrowheads="1"/>
            </p:cNvSpPr>
            <p:nvPr/>
          </p:nvSpPr>
          <p:spPr bwMode="auto">
            <a:xfrm>
              <a:off x="2013" y="3564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 sz="2400" b="1">
                  <a:solidFill>
                    <a:schemeClr val="bg2"/>
                  </a:solidFill>
                </a:rPr>
                <a:t>H</a:t>
              </a:r>
            </a:p>
          </p:txBody>
        </p:sp>
        <p:sp>
          <p:nvSpPr>
            <p:cNvPr id="8204" name="Text Box 15"/>
            <p:cNvSpPr txBox="1">
              <a:spLocks noChangeArrowheads="1"/>
            </p:cNvSpPr>
            <p:nvPr/>
          </p:nvSpPr>
          <p:spPr bwMode="auto">
            <a:xfrm>
              <a:off x="3157" y="3374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 sz="2400" b="1">
                  <a:solidFill>
                    <a:schemeClr val="bg2"/>
                  </a:solidFill>
                </a:rPr>
                <a:t>H</a:t>
              </a:r>
            </a:p>
          </p:txBody>
        </p:sp>
        <p:sp>
          <p:nvSpPr>
            <p:cNvPr id="8205" name="Text Box 16"/>
            <p:cNvSpPr txBox="1">
              <a:spLocks noChangeArrowheads="1"/>
            </p:cNvSpPr>
            <p:nvPr/>
          </p:nvSpPr>
          <p:spPr bwMode="auto">
            <a:xfrm>
              <a:off x="3985" y="3375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 sz="2400" b="1">
                  <a:solidFill>
                    <a:schemeClr val="bg2"/>
                  </a:solidFill>
                </a:rPr>
                <a:t>H</a:t>
              </a:r>
            </a:p>
          </p:txBody>
        </p:sp>
        <p:sp>
          <p:nvSpPr>
            <p:cNvPr id="8206" name="Text Box 17"/>
            <p:cNvSpPr txBox="1">
              <a:spLocks noChangeArrowheads="1"/>
            </p:cNvSpPr>
            <p:nvPr/>
          </p:nvSpPr>
          <p:spPr bwMode="auto">
            <a:xfrm>
              <a:off x="3583" y="2740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 sz="2400" b="1">
                  <a:solidFill>
                    <a:schemeClr val="bg2"/>
                  </a:solidFill>
                </a:rPr>
                <a:t>H</a:t>
              </a:r>
            </a:p>
          </p:txBody>
        </p:sp>
        <p:sp>
          <p:nvSpPr>
            <p:cNvPr id="8207" name="Text Box 18"/>
            <p:cNvSpPr txBox="1">
              <a:spLocks noChangeArrowheads="1"/>
            </p:cNvSpPr>
            <p:nvPr/>
          </p:nvSpPr>
          <p:spPr bwMode="auto">
            <a:xfrm>
              <a:off x="890" y="3190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 sz="2400" b="1">
                  <a:solidFill>
                    <a:schemeClr val="bg2"/>
                  </a:solidFill>
                </a:rPr>
                <a:t>N</a:t>
              </a:r>
            </a:p>
          </p:txBody>
        </p:sp>
        <p:sp>
          <p:nvSpPr>
            <p:cNvPr id="8208" name="Text Box 19"/>
            <p:cNvSpPr txBox="1">
              <a:spLocks noChangeArrowheads="1"/>
            </p:cNvSpPr>
            <p:nvPr/>
          </p:nvSpPr>
          <p:spPr bwMode="auto">
            <a:xfrm>
              <a:off x="3583" y="3191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 sz="2400" b="1">
                  <a:solidFill>
                    <a:schemeClr val="bg2"/>
                  </a:solidFill>
                </a:rPr>
                <a:t>N</a:t>
              </a:r>
            </a:p>
          </p:txBody>
        </p:sp>
        <p:sp>
          <p:nvSpPr>
            <p:cNvPr id="8209" name="Text Box 20"/>
            <p:cNvSpPr txBox="1">
              <a:spLocks noChangeArrowheads="1"/>
            </p:cNvSpPr>
            <p:nvPr/>
          </p:nvSpPr>
          <p:spPr bwMode="auto">
            <a:xfrm>
              <a:off x="2289" y="3191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 sz="2400" b="1">
                  <a:solidFill>
                    <a:schemeClr val="bg2"/>
                  </a:solidFill>
                </a:rPr>
                <a:t>O</a:t>
              </a:r>
            </a:p>
          </p:txBody>
        </p:sp>
        <p:sp>
          <p:nvSpPr>
            <p:cNvPr id="8210" name="Text Box 21"/>
            <p:cNvSpPr txBox="1">
              <a:spLocks noChangeArrowheads="1"/>
            </p:cNvSpPr>
            <p:nvPr/>
          </p:nvSpPr>
          <p:spPr bwMode="auto">
            <a:xfrm>
              <a:off x="4766" y="3190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 sz="2400" b="1">
                  <a:solidFill>
                    <a:schemeClr val="bg2"/>
                  </a:solidFill>
                </a:rPr>
                <a:t>O</a:t>
              </a:r>
            </a:p>
          </p:txBody>
        </p:sp>
        <p:sp>
          <p:nvSpPr>
            <p:cNvPr id="8211" name="Text Box 22"/>
            <p:cNvSpPr txBox="1">
              <a:spLocks noChangeArrowheads="1"/>
            </p:cNvSpPr>
            <p:nvPr/>
          </p:nvSpPr>
          <p:spPr bwMode="auto">
            <a:xfrm>
              <a:off x="5091" y="2912"/>
              <a:ext cx="23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4400" baseline="30000">
                  <a:solidFill>
                    <a:schemeClr val="bg2"/>
                  </a:solidFill>
                  <a:latin typeface="Arial Black" panose="020B0A04020102020204" pitchFamily="34" charset="0"/>
                  <a:sym typeface="Symbol" panose="05050102010706020507" pitchFamily="18" charset="2"/>
                </a:rPr>
                <a:t>–</a:t>
              </a:r>
            </a:p>
          </p:txBody>
        </p:sp>
        <p:sp>
          <p:nvSpPr>
            <p:cNvPr id="8212" name="Rectangle 23"/>
            <p:cNvSpPr>
              <a:spLocks noChangeArrowheads="1"/>
            </p:cNvSpPr>
            <p:nvPr/>
          </p:nvSpPr>
          <p:spPr bwMode="auto">
            <a:xfrm>
              <a:off x="3895" y="2941"/>
              <a:ext cx="259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4000" baseline="30000">
                  <a:solidFill>
                    <a:schemeClr val="bg2"/>
                  </a:solidFill>
                  <a:latin typeface="Arial Black" panose="020B0A04020102020204" pitchFamily="34" charset="0"/>
                  <a:sym typeface="Symbol" panose="05050102010706020507" pitchFamily="18" charset="2"/>
                </a:rPr>
                <a:t>+</a:t>
              </a:r>
            </a:p>
          </p:txBody>
        </p:sp>
        <p:sp>
          <p:nvSpPr>
            <p:cNvPr id="8213" name="Text Box 24"/>
            <p:cNvSpPr txBox="1">
              <a:spLocks noChangeArrowheads="1"/>
            </p:cNvSpPr>
            <p:nvPr/>
          </p:nvSpPr>
          <p:spPr bwMode="auto">
            <a:xfrm>
              <a:off x="890" y="3635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 sz="2400" b="1">
                  <a:solidFill>
                    <a:schemeClr val="bg2"/>
                  </a:solidFill>
                </a:rPr>
                <a:t>H</a:t>
              </a:r>
            </a:p>
          </p:txBody>
        </p:sp>
        <p:sp>
          <p:nvSpPr>
            <p:cNvPr id="8214" name="Text Box 25"/>
            <p:cNvSpPr txBox="1">
              <a:spLocks noChangeArrowheads="1"/>
            </p:cNvSpPr>
            <p:nvPr/>
          </p:nvSpPr>
          <p:spPr bwMode="auto">
            <a:xfrm>
              <a:off x="1304" y="3357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 sz="2400" b="1">
                  <a:solidFill>
                    <a:schemeClr val="bg2"/>
                  </a:solidFill>
                </a:rPr>
                <a:t>H</a:t>
              </a:r>
            </a:p>
          </p:txBody>
        </p:sp>
        <p:sp>
          <p:nvSpPr>
            <p:cNvPr id="8215" name="Text Box 26"/>
            <p:cNvSpPr txBox="1">
              <a:spLocks noChangeArrowheads="1"/>
            </p:cNvSpPr>
            <p:nvPr/>
          </p:nvSpPr>
          <p:spPr bwMode="auto">
            <a:xfrm>
              <a:off x="3583" y="3630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 sz="2400" b="1">
                  <a:solidFill>
                    <a:schemeClr val="bg2"/>
                  </a:solidFill>
                </a:rPr>
                <a:t>H</a:t>
              </a:r>
            </a:p>
          </p:txBody>
        </p:sp>
        <p:sp>
          <p:nvSpPr>
            <p:cNvPr id="8216" name="Text Box 27"/>
            <p:cNvSpPr txBox="1">
              <a:spLocks noChangeArrowheads="1"/>
            </p:cNvSpPr>
            <p:nvPr/>
          </p:nvSpPr>
          <p:spPr bwMode="auto">
            <a:xfrm>
              <a:off x="4956" y="3594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 sz="2400" b="1">
                  <a:solidFill>
                    <a:schemeClr val="bg2"/>
                  </a:solidFill>
                </a:rPr>
                <a:t>H</a:t>
              </a:r>
            </a:p>
          </p:txBody>
        </p:sp>
      </p:grpSp>
      <p:sp>
        <p:nvSpPr>
          <p:cNvPr id="70685" name="Rectangle 29"/>
          <p:cNvSpPr>
            <a:spLocks noChangeArrowheads="1"/>
          </p:cNvSpPr>
          <p:nvPr/>
        </p:nvSpPr>
        <p:spPr bwMode="auto">
          <a:xfrm>
            <a:off x="1046163" y="6329363"/>
            <a:ext cx="11080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3200" b="1">
                <a:solidFill>
                  <a:srgbClr val="FFFF99"/>
                </a:solidFill>
              </a:rPr>
              <a:t>base</a:t>
            </a:r>
            <a:endParaRPr kumimoji="0" lang="en-US" alt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0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2" grpId="0" build="p" autoUpdateAnimBg="0" advAuto="0"/>
      <p:bldP spid="70663" grpId="0" autoUpdateAnimBg="0"/>
      <p:bldP spid="7068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B. Definitions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1475"/>
            <a:ext cx="8686800" cy="684213"/>
          </a:xfrm>
        </p:spPr>
        <p:txBody>
          <a:bodyPr/>
          <a:lstStyle/>
          <a:p>
            <a:pPr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Brønsted-Lowry</a:t>
            </a:r>
            <a:endParaRPr lang="en-US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0" y="4081463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5400">
                <a:solidFill>
                  <a:schemeClr val="tx1"/>
                </a:solidFill>
                <a:latin typeface="Arial Black" panose="020B0A04020102020204" pitchFamily="34" charset="0"/>
              </a:rPr>
              <a:t>HCl + H</a:t>
            </a:r>
            <a:r>
              <a:rPr lang="en-US" altLang="en-US" sz="5400" baseline="-25000">
                <a:solidFill>
                  <a:schemeClr val="tx1"/>
                </a:solidFill>
                <a:latin typeface="Arial Black" panose="020B0A04020102020204" pitchFamily="34" charset="0"/>
              </a:rPr>
              <a:t>2</a:t>
            </a:r>
            <a:r>
              <a:rPr lang="en-US" altLang="en-US" sz="5400">
                <a:solidFill>
                  <a:schemeClr val="tx1"/>
                </a:solidFill>
                <a:latin typeface="Arial Black" panose="020B0A04020102020204" pitchFamily="34" charset="0"/>
              </a:rPr>
              <a:t>O </a:t>
            </a:r>
            <a:r>
              <a:rPr lang="en-US" altLang="en-US" sz="5400">
                <a:solidFill>
                  <a:schemeClr val="tx1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 Cl</a:t>
            </a:r>
            <a:r>
              <a:rPr lang="en-US" altLang="en-US" sz="5400" baseline="30000">
                <a:solidFill>
                  <a:schemeClr val="tx1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–</a:t>
            </a:r>
            <a:r>
              <a:rPr lang="en-US" altLang="en-US" sz="5400">
                <a:solidFill>
                  <a:schemeClr val="tx1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 + H</a:t>
            </a:r>
            <a:r>
              <a:rPr lang="en-US" altLang="en-US" sz="5400" baseline="-25000">
                <a:solidFill>
                  <a:schemeClr val="tx1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3</a:t>
            </a:r>
            <a:r>
              <a:rPr lang="en-US" altLang="en-US" sz="5400">
                <a:solidFill>
                  <a:schemeClr val="tx1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O</a:t>
            </a:r>
            <a:r>
              <a:rPr lang="en-US" altLang="en-US" sz="5400" baseline="30000">
                <a:solidFill>
                  <a:schemeClr val="tx1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+</a:t>
            </a:r>
            <a:endParaRPr lang="en-US" altLang="en-US" sz="48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457200" y="2271713"/>
            <a:ext cx="8686800" cy="152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804863" lvl="1" indent="-285750">
              <a:spcBef>
                <a:spcPct val="20000"/>
              </a:spcBef>
              <a:buClr>
                <a:schemeClr val="tx2"/>
              </a:buClr>
              <a:buFontTx/>
              <a:buChar char="•"/>
              <a:defRPr/>
            </a:pPr>
            <a:r>
              <a:rPr lang="en-US" sz="3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Acids</a:t>
            </a:r>
            <a:r>
              <a:rPr lang="en-US" sz="3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400">
                <a:latin typeface="Arial" charset="0"/>
              </a:rPr>
              <a:t>are proton (H</a:t>
            </a:r>
            <a:r>
              <a:rPr lang="en-US" sz="3400" baseline="30000">
                <a:latin typeface="Arial" charset="0"/>
              </a:rPr>
              <a:t>+</a:t>
            </a:r>
            <a:r>
              <a:rPr lang="en-US" sz="3400">
                <a:latin typeface="Arial" charset="0"/>
              </a:rPr>
              <a:t>) donors. </a:t>
            </a:r>
          </a:p>
          <a:p>
            <a:pPr marL="804863" lvl="1" indent="-285750">
              <a:spcBef>
                <a:spcPct val="20000"/>
              </a:spcBef>
              <a:buClr>
                <a:schemeClr val="tx2"/>
              </a:buClr>
              <a:buFontTx/>
              <a:buChar char="•"/>
              <a:defRPr/>
            </a:pPr>
            <a:r>
              <a:rPr lang="en-US" sz="3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Bases</a:t>
            </a:r>
            <a:r>
              <a:rPr lang="en-US" sz="3400">
                <a:solidFill>
                  <a:srgbClr val="FFFFFF"/>
                </a:solidFill>
                <a:latin typeface="Arial" charset="0"/>
              </a:rPr>
              <a:t> are proton (H</a:t>
            </a:r>
            <a:r>
              <a:rPr lang="en-US" sz="3400" baseline="30000">
                <a:solidFill>
                  <a:srgbClr val="FFFFFF"/>
                </a:solidFill>
                <a:latin typeface="Arial" charset="0"/>
              </a:rPr>
              <a:t>+</a:t>
            </a:r>
            <a:r>
              <a:rPr lang="en-US" sz="3400">
                <a:solidFill>
                  <a:srgbClr val="FFFFFF"/>
                </a:solidFill>
                <a:latin typeface="Arial" charset="0"/>
              </a:rPr>
              <a:t>) acceptors.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5443538" y="5022850"/>
            <a:ext cx="3413125" cy="1631950"/>
            <a:chOff x="3429" y="3164"/>
            <a:chExt cx="2150" cy="1028"/>
          </a:xfrm>
        </p:grpSpPr>
        <p:sp>
          <p:nvSpPr>
            <p:cNvPr id="9229" name="Text Box 8"/>
            <p:cNvSpPr txBox="1">
              <a:spLocks noChangeArrowheads="1"/>
            </p:cNvSpPr>
            <p:nvPr/>
          </p:nvSpPr>
          <p:spPr bwMode="auto">
            <a:xfrm>
              <a:off x="3429" y="3788"/>
              <a:ext cx="215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3600" b="1">
                  <a:solidFill>
                    <a:srgbClr val="FFFF99"/>
                  </a:solidFill>
                </a:rPr>
                <a:t>conjugate acid</a:t>
              </a:r>
              <a:endParaRPr kumimoji="0" lang="en-US" altLang="en-US" sz="3600" b="1"/>
            </a:p>
          </p:txBody>
        </p:sp>
        <p:sp>
          <p:nvSpPr>
            <p:cNvPr id="9230" name="Line 10"/>
            <p:cNvSpPr>
              <a:spLocks noChangeShapeType="1"/>
            </p:cNvSpPr>
            <p:nvPr/>
          </p:nvSpPr>
          <p:spPr bwMode="auto">
            <a:xfrm flipV="1">
              <a:off x="4239" y="3164"/>
              <a:ext cx="499" cy="655"/>
            </a:xfrm>
            <a:prstGeom prst="line">
              <a:avLst/>
            </a:prstGeom>
            <a:noFill/>
            <a:ln w="76200" cap="sq">
              <a:solidFill>
                <a:srgbClr val="FFFF99"/>
              </a:solidFill>
              <a:round/>
              <a:headEnd type="none" w="sm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735138" y="4903788"/>
            <a:ext cx="3560762" cy="1408112"/>
            <a:chOff x="1093" y="3089"/>
            <a:chExt cx="2243" cy="887"/>
          </a:xfrm>
        </p:grpSpPr>
        <p:sp>
          <p:nvSpPr>
            <p:cNvPr id="9227" name="Text Box 9"/>
            <p:cNvSpPr txBox="1">
              <a:spLocks noChangeArrowheads="1"/>
            </p:cNvSpPr>
            <p:nvPr/>
          </p:nvSpPr>
          <p:spPr bwMode="auto">
            <a:xfrm>
              <a:off x="1093" y="3572"/>
              <a:ext cx="224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u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3400">
                  <a:solidFill>
                    <a:srgbClr val="FFFFF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3600" b="1">
                  <a:solidFill>
                    <a:srgbClr val="FFFF99"/>
                  </a:solidFill>
                </a:rPr>
                <a:t>conjugate base</a:t>
              </a:r>
              <a:endParaRPr kumimoji="0" lang="en-US" altLang="en-US" sz="3600" b="1"/>
            </a:p>
          </p:txBody>
        </p:sp>
        <p:sp>
          <p:nvSpPr>
            <p:cNvPr id="9228" name="Line 11"/>
            <p:cNvSpPr>
              <a:spLocks noChangeShapeType="1"/>
            </p:cNvSpPr>
            <p:nvPr/>
          </p:nvSpPr>
          <p:spPr bwMode="auto">
            <a:xfrm flipV="1">
              <a:off x="2871" y="3089"/>
              <a:ext cx="405" cy="515"/>
            </a:xfrm>
            <a:prstGeom prst="line">
              <a:avLst/>
            </a:prstGeom>
            <a:noFill/>
            <a:ln w="76200" cap="sq">
              <a:solidFill>
                <a:srgbClr val="FFFF99"/>
              </a:solidFill>
              <a:round/>
              <a:headEnd type="none" w="sm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188" name="AutoShape 12"/>
          <p:cNvSpPr>
            <a:spLocks noChangeArrowheads="1"/>
          </p:cNvSpPr>
          <p:nvPr/>
        </p:nvSpPr>
        <p:spPr bwMode="auto">
          <a:xfrm flipV="1">
            <a:off x="642938" y="3506788"/>
            <a:ext cx="2524125" cy="642937"/>
          </a:xfrm>
          <a:prstGeom prst="curvedUpArrow">
            <a:avLst>
              <a:gd name="adj1" fmla="val 26173"/>
              <a:gd name="adj2" fmla="val 104691"/>
              <a:gd name="adj3" fmla="val 33333"/>
            </a:avLst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94" name="Rectangle 18"/>
          <p:cNvSpPr>
            <a:spLocks noChangeArrowheads="1"/>
          </p:cNvSpPr>
          <p:nvPr/>
        </p:nvSpPr>
        <p:spPr bwMode="auto">
          <a:xfrm>
            <a:off x="2698750" y="4908550"/>
            <a:ext cx="1225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3600" b="1">
                <a:solidFill>
                  <a:srgbClr val="FFFF99"/>
                </a:solidFill>
              </a:rPr>
              <a:t>base</a:t>
            </a:r>
            <a:endParaRPr kumimoji="0" lang="en-US" altLang="en-US" sz="3600" b="1"/>
          </a:p>
        </p:txBody>
      </p:sp>
      <p:sp>
        <p:nvSpPr>
          <p:cNvPr id="50195" name="Rectangle 19"/>
          <p:cNvSpPr>
            <a:spLocks noChangeArrowheads="1"/>
          </p:cNvSpPr>
          <p:nvPr/>
        </p:nvSpPr>
        <p:spPr bwMode="auto">
          <a:xfrm>
            <a:off x="479425" y="4908550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3600" b="1">
                <a:solidFill>
                  <a:srgbClr val="FFFF99"/>
                </a:solidFill>
              </a:rPr>
              <a:t>acid</a:t>
            </a:r>
            <a:endParaRPr kumimoji="0" lang="en-US" alt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0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utoUpdateAnimBg="0"/>
      <p:bldP spid="50181" grpId="0" build="p" bldLvl="2" autoUpdateAnimBg="0"/>
      <p:bldP spid="50188" grpId="0" animBg="1"/>
      <p:bldP spid="50194" grpId="0" autoUpdateAnimBg="0"/>
      <p:bldP spid="5019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B. Definitions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0" y="1749425"/>
            <a:ext cx="9144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800">
                <a:latin typeface="Arial Black" panose="020B0A04020102020204" pitchFamily="34" charset="0"/>
              </a:rPr>
              <a:t>H</a:t>
            </a:r>
            <a:r>
              <a:rPr lang="en-US" altLang="en-US" sz="4800" baseline="-25000">
                <a:latin typeface="Arial Black" panose="020B0A04020102020204" pitchFamily="34" charset="0"/>
              </a:rPr>
              <a:t>2</a:t>
            </a:r>
            <a:r>
              <a:rPr lang="en-US" altLang="en-US" sz="4800">
                <a:latin typeface="Arial Black" panose="020B0A04020102020204" pitchFamily="34" charset="0"/>
              </a:rPr>
              <a:t>O + HNO</a:t>
            </a:r>
            <a:r>
              <a:rPr lang="en-US" altLang="en-US" sz="4800" baseline="-25000">
                <a:latin typeface="Arial Black" panose="020B0A04020102020204" pitchFamily="34" charset="0"/>
              </a:rPr>
              <a:t>3</a:t>
            </a:r>
            <a:r>
              <a:rPr lang="en-US" altLang="en-US" sz="4800">
                <a:latin typeface="Arial Black" panose="020B0A04020102020204" pitchFamily="34" charset="0"/>
              </a:rPr>
              <a:t> </a:t>
            </a:r>
            <a:r>
              <a:rPr lang="en-US" altLang="en-US" sz="4800">
                <a:latin typeface="Arial Black" panose="020B0A04020102020204" pitchFamily="34" charset="0"/>
                <a:sym typeface="Symbol" panose="05050102010706020507" pitchFamily="18" charset="2"/>
              </a:rPr>
              <a:t> H</a:t>
            </a:r>
            <a:r>
              <a:rPr lang="en-US" altLang="en-US" sz="4800" baseline="-25000">
                <a:latin typeface="Arial Black" panose="020B0A04020102020204" pitchFamily="34" charset="0"/>
                <a:sym typeface="Symbol" panose="05050102010706020507" pitchFamily="18" charset="2"/>
              </a:rPr>
              <a:t>3</a:t>
            </a:r>
            <a:r>
              <a:rPr lang="en-US" altLang="en-US" sz="4800">
                <a:latin typeface="Arial Black" panose="020B0A04020102020204" pitchFamily="34" charset="0"/>
                <a:sym typeface="Symbol" panose="05050102010706020507" pitchFamily="18" charset="2"/>
              </a:rPr>
              <a:t>O</a:t>
            </a:r>
            <a:r>
              <a:rPr lang="en-US" altLang="en-US" sz="4800" baseline="30000">
                <a:latin typeface="Arial Black" panose="020B0A04020102020204" pitchFamily="34" charset="0"/>
                <a:sym typeface="Symbol" panose="05050102010706020507" pitchFamily="18" charset="2"/>
              </a:rPr>
              <a:t>+ </a:t>
            </a:r>
            <a:r>
              <a:rPr lang="en-US" altLang="en-US" sz="4800">
                <a:latin typeface="Arial Black" panose="020B0A04020102020204" pitchFamily="34" charset="0"/>
                <a:sym typeface="Symbol" panose="05050102010706020507" pitchFamily="18" charset="2"/>
              </a:rPr>
              <a:t>+ NO</a:t>
            </a:r>
            <a:r>
              <a:rPr lang="en-US" altLang="en-US" sz="4800" baseline="-25000">
                <a:latin typeface="Arial Black" panose="020B0A04020102020204" pitchFamily="34" charset="0"/>
                <a:sym typeface="Symbol" panose="05050102010706020507" pitchFamily="18" charset="2"/>
              </a:rPr>
              <a:t>3</a:t>
            </a:r>
            <a:r>
              <a:rPr lang="en-US" altLang="en-US" sz="4800" baseline="30000">
                <a:latin typeface="Arial Black" panose="020B0A04020102020204" pitchFamily="34" charset="0"/>
                <a:sym typeface="Symbol" panose="05050102010706020507" pitchFamily="18" charset="2"/>
              </a:rPr>
              <a:t>–</a:t>
            </a:r>
            <a:r>
              <a:rPr lang="en-US" altLang="en-US" sz="4800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7524750" y="2566988"/>
            <a:ext cx="9382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3600" b="1">
                <a:solidFill>
                  <a:srgbClr val="FFFF99"/>
                </a:solidFill>
              </a:rPr>
              <a:t>CB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5314950" y="2566988"/>
            <a:ext cx="9382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3600" b="1">
                <a:solidFill>
                  <a:srgbClr val="FFFF99"/>
                </a:solidFill>
              </a:rPr>
              <a:t>CA</a:t>
            </a: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2608263" y="2566988"/>
            <a:ext cx="9382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3600" b="1">
                <a:solidFill>
                  <a:srgbClr val="FFFF99"/>
                </a:solidFill>
              </a:rPr>
              <a:t>A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409575" y="2566988"/>
            <a:ext cx="9382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3600" b="1">
                <a:solidFill>
                  <a:srgbClr val="FFFF99"/>
                </a:solidFill>
              </a:rPr>
              <a:t>B</a:t>
            </a:r>
          </a:p>
        </p:txBody>
      </p:sp>
      <p:pic>
        <p:nvPicPr>
          <p:cNvPr id="51224" name="Bronsted2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925" y="3635375"/>
            <a:ext cx="3741738" cy="242093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" fill="hold"/>
                                        <p:tgtEl>
                                          <p:spTgt spid="512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1224"/>
                </p:tgtEl>
              </p:cMediaNode>
            </p:vide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1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6" dur="1" fill="hold"/>
                                        <p:tgtEl>
                                          <p:spTgt spid="512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24"/>
                  </p:tgtEl>
                </p:cond>
              </p:nextCondLst>
            </p:seq>
          </p:childTnLst>
        </p:cTn>
      </p:par>
    </p:tnLst>
    <p:bldLst>
      <p:bldP spid="51204" grpId="0" autoUpdateAnimBg="0"/>
      <p:bldP spid="51208" grpId="0" autoUpdateAnimBg="0"/>
      <p:bldP spid="51212" grpId="0" autoUpdateAnimBg="0"/>
      <p:bldP spid="51213" grpId="0" autoUpdateAnimBg="0"/>
      <p:bldP spid="5121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B. Definitions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0" y="5991225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04813" indent="-404813" algn="ctr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u"/>
              <a:defRPr/>
            </a:pPr>
            <a:r>
              <a:rPr lang="en-US" sz="3400" u="sng">
                <a:solidFill>
                  <a:srgbClr val="FFFF99"/>
                </a:solidFill>
                <a:latin typeface="Arial" charset="0"/>
              </a:rPr>
              <a:t>Amphoteric</a:t>
            </a:r>
            <a:r>
              <a:rPr lang="en-US" sz="3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- can be an acid or a base.</a:t>
            </a:r>
            <a:endParaRPr lang="en-US" sz="34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-28575" y="1743075"/>
            <a:ext cx="9144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800">
                <a:latin typeface="Arial Black" panose="020B0A04020102020204" pitchFamily="34" charset="0"/>
              </a:rPr>
              <a:t>NH</a:t>
            </a:r>
            <a:r>
              <a:rPr lang="en-US" altLang="en-US" sz="4800" baseline="-25000">
                <a:latin typeface="Arial Black" panose="020B0A04020102020204" pitchFamily="34" charset="0"/>
              </a:rPr>
              <a:t>3</a:t>
            </a:r>
            <a:r>
              <a:rPr lang="en-US" altLang="en-US" sz="4800">
                <a:latin typeface="Arial Black" panose="020B0A04020102020204" pitchFamily="34" charset="0"/>
              </a:rPr>
              <a:t> + H</a:t>
            </a:r>
            <a:r>
              <a:rPr lang="en-US" altLang="en-US" sz="4800" baseline="-25000">
                <a:latin typeface="Arial Black" panose="020B0A04020102020204" pitchFamily="34" charset="0"/>
              </a:rPr>
              <a:t>2</a:t>
            </a:r>
            <a:r>
              <a:rPr lang="en-US" altLang="en-US" sz="4800">
                <a:latin typeface="Arial Black" panose="020B0A04020102020204" pitchFamily="34" charset="0"/>
              </a:rPr>
              <a:t>O </a:t>
            </a:r>
            <a:r>
              <a:rPr lang="en-US" altLang="en-US" sz="4800">
                <a:latin typeface="Arial Black" panose="020B0A04020102020204" pitchFamily="34" charset="0"/>
                <a:sym typeface="Symbol" panose="05050102010706020507" pitchFamily="18" charset="2"/>
              </a:rPr>
              <a:t> NH</a:t>
            </a:r>
            <a:r>
              <a:rPr lang="en-US" altLang="en-US" sz="4800" baseline="-25000">
                <a:latin typeface="Arial Black" panose="020B0A04020102020204" pitchFamily="34" charset="0"/>
                <a:sym typeface="Symbol" panose="05050102010706020507" pitchFamily="18" charset="2"/>
              </a:rPr>
              <a:t>4</a:t>
            </a:r>
            <a:r>
              <a:rPr lang="en-US" altLang="en-US" sz="4800" baseline="30000">
                <a:latin typeface="Arial Black" panose="020B0A04020102020204" pitchFamily="34" charset="0"/>
                <a:sym typeface="Symbol" panose="05050102010706020507" pitchFamily="18" charset="2"/>
              </a:rPr>
              <a:t>+</a:t>
            </a:r>
            <a:r>
              <a:rPr lang="en-US" altLang="en-US" sz="4800">
                <a:latin typeface="Arial Black" panose="020B0A04020102020204" pitchFamily="34" charset="0"/>
                <a:sym typeface="Symbol" panose="05050102010706020507" pitchFamily="18" charset="2"/>
              </a:rPr>
              <a:t> + OH</a:t>
            </a:r>
            <a:r>
              <a:rPr lang="en-US" altLang="en-US" sz="4800" baseline="30000">
                <a:latin typeface="Arial Black" panose="020B0A04020102020204" pitchFamily="34" charset="0"/>
                <a:sym typeface="Symbol" panose="05050102010706020507" pitchFamily="18" charset="2"/>
              </a:rPr>
              <a:t>-</a:t>
            </a:r>
            <a:endParaRPr lang="en-US" altLang="en-US" sz="4400" b="1">
              <a:latin typeface="Times New Roman" panose="02020603050405020304" pitchFamily="18" charset="0"/>
            </a:endParaRPr>
          </a:p>
        </p:txBody>
      </p:sp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5108575" y="2568575"/>
            <a:ext cx="9382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3600" b="1">
                <a:solidFill>
                  <a:srgbClr val="FFFF99"/>
                </a:solidFill>
              </a:rPr>
              <a:t>CA</a:t>
            </a:r>
          </a:p>
        </p:txBody>
      </p:sp>
      <p:sp>
        <p:nvSpPr>
          <p:cNvPr id="71691" name="Text Box 11"/>
          <p:cNvSpPr txBox="1">
            <a:spLocks noChangeArrowheads="1"/>
          </p:cNvSpPr>
          <p:nvPr/>
        </p:nvSpPr>
        <p:spPr bwMode="auto">
          <a:xfrm>
            <a:off x="7440613" y="2568575"/>
            <a:ext cx="9382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3600" b="1">
                <a:solidFill>
                  <a:srgbClr val="FFFF99"/>
                </a:solidFill>
              </a:rPr>
              <a:t>CB</a:t>
            </a:r>
          </a:p>
        </p:txBody>
      </p:sp>
      <p:sp>
        <p:nvSpPr>
          <p:cNvPr id="71692" name="Text Box 12"/>
          <p:cNvSpPr txBox="1">
            <a:spLocks noChangeArrowheads="1"/>
          </p:cNvSpPr>
          <p:nvPr/>
        </p:nvSpPr>
        <p:spPr bwMode="auto">
          <a:xfrm>
            <a:off x="665163" y="2568575"/>
            <a:ext cx="9382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3600" b="1">
                <a:solidFill>
                  <a:srgbClr val="FFFF99"/>
                </a:solidFill>
              </a:rPr>
              <a:t>B</a:t>
            </a:r>
          </a:p>
        </p:txBody>
      </p:sp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2862263" y="2568575"/>
            <a:ext cx="9382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3600" b="1">
                <a:solidFill>
                  <a:srgbClr val="FFFF99"/>
                </a:solidFill>
              </a:rPr>
              <a:t>A</a:t>
            </a:r>
          </a:p>
        </p:txBody>
      </p:sp>
      <p:pic>
        <p:nvPicPr>
          <p:cNvPr id="71694" name="Bronsted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513" y="3398838"/>
            <a:ext cx="3738562" cy="241935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" fill="hold"/>
                                        <p:tgtEl>
                                          <p:spTgt spid="716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3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1694"/>
                </p:tgtEl>
              </p:cMediaNode>
            </p:video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16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1" dur="1" fill="hold"/>
                                        <p:tgtEl>
                                          <p:spTgt spid="716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694"/>
                  </p:tgtEl>
                </p:cond>
              </p:nextCondLst>
            </p:seq>
          </p:childTnLst>
        </p:cTn>
      </p:par>
    </p:tnLst>
    <p:bldLst>
      <p:bldP spid="71684" grpId="0" build="p" autoUpdateAnimBg="0"/>
      <p:bldP spid="71689" grpId="0" autoUpdateAnimBg="0"/>
      <p:bldP spid="71690" grpId="0" autoUpdateAnimBg="0"/>
      <p:bldP spid="71691" grpId="0" autoUpdateAnimBg="0"/>
      <p:bldP spid="71692" grpId="0" autoUpdateAnimBg="0"/>
      <p:bldP spid="7169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B. Definitions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27625" y="2430463"/>
            <a:ext cx="3043238" cy="3670300"/>
          </a:xfrm>
        </p:spPr>
        <p:txBody>
          <a:bodyPr/>
          <a:lstStyle/>
          <a:p>
            <a:pPr>
              <a:lnSpc>
                <a:spcPct val="140000"/>
              </a:lnSpc>
              <a:buFont typeface="Wingdings" panose="05000000000000000000" pitchFamily="2" charset="2"/>
              <a:buNone/>
            </a:pPr>
            <a:r>
              <a:rPr lang="en-US" altLang="en-US" sz="4600" smtClean="0"/>
              <a:t>F </a:t>
            </a:r>
            <a:r>
              <a:rPr lang="en-US" altLang="en-US" sz="4600" baseline="30000" smtClean="0"/>
              <a:t>-</a:t>
            </a:r>
            <a:endParaRPr lang="en-US" altLang="en-US" sz="4600" smtClean="0"/>
          </a:p>
          <a:p>
            <a:pPr>
              <a:lnSpc>
                <a:spcPct val="140000"/>
              </a:lnSpc>
              <a:buFont typeface="Wingdings" panose="05000000000000000000" pitchFamily="2" charset="2"/>
              <a:buNone/>
            </a:pPr>
            <a:r>
              <a:rPr lang="en-US" altLang="en-US" sz="4600" smtClean="0"/>
              <a:t>H</a:t>
            </a:r>
            <a:r>
              <a:rPr lang="en-US" altLang="en-US" sz="4600" baseline="-25000" smtClean="0"/>
              <a:t>2</a:t>
            </a:r>
            <a:r>
              <a:rPr lang="en-US" altLang="en-US" sz="4600" smtClean="0"/>
              <a:t>PO</a:t>
            </a:r>
            <a:r>
              <a:rPr lang="en-US" altLang="en-US" sz="4600" baseline="-25000" smtClean="0"/>
              <a:t>4</a:t>
            </a:r>
            <a:r>
              <a:rPr lang="en-US" altLang="en-US" sz="4600" baseline="30000" smtClean="0"/>
              <a:t>-</a:t>
            </a:r>
            <a:endParaRPr lang="en-US" altLang="en-US" sz="4600" smtClean="0"/>
          </a:p>
          <a:p>
            <a:pPr>
              <a:lnSpc>
                <a:spcPct val="140000"/>
              </a:lnSpc>
              <a:buFont typeface="Wingdings" panose="05000000000000000000" pitchFamily="2" charset="2"/>
              <a:buNone/>
            </a:pPr>
            <a:r>
              <a:rPr lang="en-US" altLang="en-US" sz="4600" smtClean="0"/>
              <a:t>H</a:t>
            </a:r>
            <a:r>
              <a:rPr lang="en-US" altLang="en-US" sz="4600" baseline="-25000" smtClean="0"/>
              <a:t>2</a:t>
            </a:r>
            <a:r>
              <a:rPr lang="en-US" altLang="en-US" sz="4600" smtClean="0"/>
              <a:t>O</a:t>
            </a:r>
            <a:endParaRPr lang="en-US" altLang="en-US" sz="4600" baseline="30000" smtClean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927225" y="2430463"/>
            <a:ext cx="2586038" cy="3670300"/>
          </a:xfrm>
        </p:spPr>
        <p:txBody>
          <a:bodyPr/>
          <a:lstStyle/>
          <a:p>
            <a:pPr>
              <a:lnSpc>
                <a:spcPct val="140000"/>
              </a:lnSpc>
              <a:buFont typeface="Wingdings" panose="05000000000000000000" pitchFamily="2" charset="2"/>
              <a:buNone/>
            </a:pPr>
            <a:r>
              <a:rPr lang="en-US" altLang="en-US" sz="4600" smtClean="0"/>
              <a:t>HF</a:t>
            </a:r>
          </a:p>
          <a:p>
            <a:pPr>
              <a:lnSpc>
                <a:spcPct val="140000"/>
              </a:lnSpc>
              <a:buFont typeface="Wingdings" panose="05000000000000000000" pitchFamily="2" charset="2"/>
              <a:buNone/>
            </a:pPr>
            <a:r>
              <a:rPr lang="en-US" altLang="en-US" sz="4600" smtClean="0"/>
              <a:t>H</a:t>
            </a:r>
            <a:r>
              <a:rPr lang="en-US" altLang="en-US" sz="4600" baseline="-25000" smtClean="0"/>
              <a:t>3</a:t>
            </a:r>
            <a:r>
              <a:rPr lang="en-US" altLang="en-US" sz="4600" smtClean="0"/>
              <a:t>PO</a:t>
            </a:r>
            <a:r>
              <a:rPr lang="en-US" altLang="en-US" sz="4600" baseline="-25000" smtClean="0"/>
              <a:t>4</a:t>
            </a:r>
            <a:endParaRPr lang="en-US" altLang="en-US" sz="4600" smtClean="0"/>
          </a:p>
          <a:p>
            <a:pPr>
              <a:lnSpc>
                <a:spcPct val="140000"/>
              </a:lnSpc>
              <a:buFont typeface="Wingdings" panose="05000000000000000000" pitchFamily="2" charset="2"/>
              <a:buNone/>
            </a:pPr>
            <a:r>
              <a:rPr lang="en-US" altLang="en-US" sz="4600" smtClean="0"/>
              <a:t>H</a:t>
            </a:r>
            <a:r>
              <a:rPr lang="en-US" altLang="en-US" sz="4600" baseline="-25000" smtClean="0"/>
              <a:t>3</a:t>
            </a:r>
            <a:r>
              <a:rPr lang="en-US" altLang="en-US" sz="4600" smtClean="0"/>
              <a:t>O</a:t>
            </a:r>
            <a:r>
              <a:rPr lang="en-US" altLang="en-US" sz="4600" baseline="30000" smtClean="0"/>
              <a:t>+</a:t>
            </a:r>
            <a:endParaRPr lang="en-US" altLang="en-US" sz="4600" smtClean="0"/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65088" y="1852613"/>
            <a:ext cx="896461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04813" indent="-404813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000"/>
              <a:t>Give the conjugate base for each of the following:</a:t>
            </a:r>
          </a:p>
        </p:txBody>
      </p:sp>
      <p:sp>
        <p:nvSpPr>
          <p:cNvPr id="79881" name="Rectangle 9"/>
          <p:cNvSpPr>
            <a:spLocks noChangeArrowheads="1"/>
          </p:cNvSpPr>
          <p:nvPr/>
        </p:nvSpPr>
        <p:spPr bwMode="auto">
          <a:xfrm>
            <a:off x="0" y="5991225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04813" indent="-404813" algn="ctr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u"/>
              <a:defRPr/>
            </a:pPr>
            <a:r>
              <a:rPr lang="en-US" sz="3400" u="sng">
                <a:solidFill>
                  <a:srgbClr val="FFFF99"/>
                </a:solidFill>
                <a:latin typeface="Arial" charset="0"/>
              </a:rPr>
              <a:t>Polyprotic</a:t>
            </a:r>
            <a:r>
              <a:rPr lang="en-US" sz="3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- an acid with more than one H</a:t>
            </a:r>
            <a:r>
              <a:rPr lang="en-US" sz="3400" baseline="30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  <a:endParaRPr lang="en-US" sz="3400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9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autoUpdateAnimBg="0"/>
      <p:bldP spid="7988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B. Definitions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31988" y="2730500"/>
            <a:ext cx="3043237" cy="3670300"/>
          </a:xfrm>
        </p:spPr>
        <p:txBody>
          <a:bodyPr/>
          <a:lstStyle/>
          <a:p>
            <a:pPr>
              <a:lnSpc>
                <a:spcPct val="140000"/>
              </a:lnSpc>
              <a:buFont typeface="Wingdings" panose="05000000000000000000" pitchFamily="2" charset="2"/>
              <a:buNone/>
            </a:pPr>
            <a:r>
              <a:rPr lang="en-US" altLang="en-US" sz="4600" smtClean="0"/>
              <a:t>Br </a:t>
            </a:r>
            <a:r>
              <a:rPr lang="en-US" altLang="en-US" sz="4600" baseline="30000" smtClean="0"/>
              <a:t>-</a:t>
            </a:r>
            <a:endParaRPr lang="en-US" altLang="en-US" sz="4600" smtClean="0"/>
          </a:p>
          <a:p>
            <a:pPr>
              <a:lnSpc>
                <a:spcPct val="140000"/>
              </a:lnSpc>
              <a:buFont typeface="Wingdings" panose="05000000000000000000" pitchFamily="2" charset="2"/>
              <a:buNone/>
            </a:pPr>
            <a:r>
              <a:rPr lang="en-US" altLang="en-US" sz="4600" smtClean="0"/>
              <a:t>HSO</a:t>
            </a:r>
            <a:r>
              <a:rPr lang="en-US" altLang="en-US" sz="4600" baseline="-25000" smtClean="0"/>
              <a:t>4</a:t>
            </a:r>
            <a:r>
              <a:rPr lang="en-US" altLang="en-US" sz="4600" baseline="30000" smtClean="0"/>
              <a:t>-</a:t>
            </a:r>
            <a:endParaRPr lang="en-US" altLang="en-US" sz="4600" smtClean="0"/>
          </a:p>
          <a:p>
            <a:pPr>
              <a:lnSpc>
                <a:spcPct val="140000"/>
              </a:lnSpc>
              <a:buFont typeface="Wingdings" panose="05000000000000000000" pitchFamily="2" charset="2"/>
              <a:buNone/>
            </a:pPr>
            <a:r>
              <a:rPr lang="en-US" altLang="en-US" sz="4600" smtClean="0"/>
              <a:t>CO</a:t>
            </a:r>
            <a:r>
              <a:rPr lang="en-US" altLang="en-US" sz="4600" baseline="-25000" smtClean="0"/>
              <a:t>3</a:t>
            </a:r>
            <a:r>
              <a:rPr lang="en-US" altLang="en-US" sz="4600" baseline="30000" smtClean="0"/>
              <a:t>2-</a:t>
            </a:r>
            <a:endParaRPr lang="en-US" altLang="en-US" sz="4600" smtClean="0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27625" y="2730500"/>
            <a:ext cx="2586038" cy="3670300"/>
          </a:xfrm>
        </p:spPr>
        <p:txBody>
          <a:bodyPr/>
          <a:lstStyle/>
          <a:p>
            <a:pPr>
              <a:lnSpc>
                <a:spcPct val="140000"/>
              </a:lnSpc>
              <a:buFont typeface="Wingdings" panose="05000000000000000000" pitchFamily="2" charset="2"/>
              <a:buNone/>
            </a:pPr>
            <a:r>
              <a:rPr lang="en-US" altLang="en-US" sz="4600" smtClean="0"/>
              <a:t>HBr</a:t>
            </a:r>
          </a:p>
          <a:p>
            <a:pPr>
              <a:lnSpc>
                <a:spcPct val="140000"/>
              </a:lnSpc>
              <a:buFont typeface="Wingdings" panose="05000000000000000000" pitchFamily="2" charset="2"/>
              <a:buNone/>
            </a:pPr>
            <a:r>
              <a:rPr lang="en-US" altLang="en-US" sz="4600" smtClean="0"/>
              <a:t>H</a:t>
            </a:r>
            <a:r>
              <a:rPr lang="en-US" altLang="en-US" sz="4600" baseline="-25000" smtClean="0"/>
              <a:t>2</a:t>
            </a:r>
            <a:r>
              <a:rPr lang="en-US" altLang="en-US" sz="4600" smtClean="0"/>
              <a:t>SO</a:t>
            </a:r>
            <a:r>
              <a:rPr lang="en-US" altLang="en-US" sz="4600" baseline="-25000" smtClean="0"/>
              <a:t>4</a:t>
            </a:r>
            <a:endParaRPr lang="en-US" altLang="en-US" sz="4600" smtClean="0"/>
          </a:p>
          <a:p>
            <a:pPr>
              <a:lnSpc>
                <a:spcPct val="140000"/>
              </a:lnSpc>
              <a:buFont typeface="Wingdings" panose="05000000000000000000" pitchFamily="2" charset="2"/>
              <a:buNone/>
            </a:pPr>
            <a:r>
              <a:rPr lang="en-US" altLang="en-US" sz="4600" smtClean="0"/>
              <a:t>HCO</a:t>
            </a:r>
            <a:r>
              <a:rPr lang="en-US" altLang="en-US" sz="4600" baseline="-25000" smtClean="0"/>
              <a:t>3</a:t>
            </a:r>
            <a:r>
              <a:rPr lang="en-US" altLang="en-US" sz="4600" baseline="30000" smtClean="0"/>
              <a:t>-</a:t>
            </a:r>
            <a:endParaRPr lang="en-US" altLang="en-US" sz="4600" smtClean="0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65088" y="1852613"/>
            <a:ext cx="896461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04813" indent="-404813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000"/>
              <a:t>Give the conjugate acid for each of the following: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0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0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 build="p" autoUpdateAnimBg="0"/>
    </p:bldLst>
  </p:timing>
</p:sld>
</file>

<file path=ppt/theme/theme1.xml><?xml version="1.0" encoding="utf-8"?>
<a:theme xmlns:a="http://schemas.openxmlformats.org/drawingml/2006/main" name="Flyer (Standard)">
  <a:themeElements>
    <a:clrScheme name="">
      <a:dk1>
        <a:srgbClr val="000000"/>
      </a:dk1>
      <a:lt1>
        <a:srgbClr val="FFFFFF"/>
      </a:lt1>
      <a:dk2>
        <a:srgbClr val="003366"/>
      </a:dk2>
      <a:lt2>
        <a:srgbClr val="CCECFF"/>
      </a:lt2>
      <a:accent1>
        <a:srgbClr val="8381B3"/>
      </a:accent1>
      <a:accent2>
        <a:srgbClr val="336699"/>
      </a:accent2>
      <a:accent3>
        <a:srgbClr val="AAADB8"/>
      </a:accent3>
      <a:accent4>
        <a:srgbClr val="DADADA"/>
      </a:accent4>
      <a:accent5>
        <a:srgbClr val="C1C1D6"/>
      </a:accent5>
      <a:accent6>
        <a:srgbClr val="2D5C8A"/>
      </a:accent6>
      <a:hlink>
        <a:srgbClr val="5B6192"/>
      </a:hlink>
      <a:folHlink>
        <a:srgbClr val="B2B2B2"/>
      </a:folHlink>
    </a:clrScheme>
    <a:fontScheme name="Flyer (Standard)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lyer (Standard) 1">
        <a:dk1>
          <a:srgbClr val="000000"/>
        </a:dk1>
        <a:lt1>
          <a:srgbClr val="CBCBCB"/>
        </a:lt1>
        <a:dk2>
          <a:srgbClr val="003366"/>
        </a:dk2>
        <a:lt2>
          <a:srgbClr val="CCECFF"/>
        </a:lt2>
        <a:accent1>
          <a:srgbClr val="8381B3"/>
        </a:accent1>
        <a:accent2>
          <a:srgbClr val="336699"/>
        </a:accent2>
        <a:accent3>
          <a:srgbClr val="AAADB8"/>
        </a:accent3>
        <a:accent4>
          <a:srgbClr val="ADADAD"/>
        </a:accent4>
        <a:accent5>
          <a:srgbClr val="C1C1D6"/>
        </a:accent5>
        <a:accent6>
          <a:srgbClr val="2D5C8A"/>
        </a:accent6>
        <a:hlink>
          <a:srgbClr val="5B6192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yer (Standard) 2">
        <a:dk1>
          <a:srgbClr val="000000"/>
        </a:dk1>
        <a:lt1>
          <a:srgbClr val="FFFFFF"/>
        </a:lt1>
        <a:dk2>
          <a:srgbClr val="003366"/>
        </a:dk2>
        <a:lt2>
          <a:srgbClr val="6F84A5"/>
        </a:lt2>
        <a:accent1>
          <a:srgbClr val="CCFFCC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E2FFE2"/>
        </a:accent5>
        <a:accent6>
          <a:srgbClr val="B9D6E7"/>
        </a:accent6>
        <a:hlink>
          <a:srgbClr val="0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868686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C3C3C3"/>
        </a:accent5>
        <a:accent6>
          <a:srgbClr val="B8B8B8"/>
        </a:accent6>
        <a:hlink>
          <a:srgbClr val="EAEAEA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4">
        <a:dk1>
          <a:srgbClr val="000000"/>
        </a:dk1>
        <a:lt1>
          <a:srgbClr val="FFFFFF"/>
        </a:lt1>
        <a:dk2>
          <a:srgbClr val="214121"/>
        </a:dk2>
        <a:lt2>
          <a:srgbClr val="5D6755"/>
        </a:lt2>
        <a:accent1>
          <a:srgbClr val="D8C68E"/>
        </a:accent1>
        <a:accent2>
          <a:srgbClr val="98B27D"/>
        </a:accent2>
        <a:accent3>
          <a:srgbClr val="FFFFFF"/>
        </a:accent3>
        <a:accent4>
          <a:srgbClr val="000000"/>
        </a:accent4>
        <a:accent5>
          <a:srgbClr val="E9DFC6"/>
        </a:accent5>
        <a:accent6>
          <a:srgbClr val="89A171"/>
        </a:accent6>
        <a:hlink>
          <a:srgbClr val="CC990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5">
        <a:dk1>
          <a:srgbClr val="000000"/>
        </a:dk1>
        <a:lt1>
          <a:srgbClr val="FFFFFF"/>
        </a:lt1>
        <a:dk2>
          <a:srgbClr val="800000"/>
        </a:dk2>
        <a:lt2>
          <a:srgbClr val="6F605E"/>
        </a:lt2>
        <a:accent1>
          <a:srgbClr val="FFCC66"/>
        </a:accent1>
        <a:accent2>
          <a:srgbClr val="FFCCCC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B9"/>
        </a:accent6>
        <a:hlink>
          <a:srgbClr val="B24E76"/>
        </a:hlink>
        <a:folHlink>
          <a:srgbClr val="C1A4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6">
        <a:dk1>
          <a:srgbClr val="000000"/>
        </a:dk1>
        <a:lt1>
          <a:srgbClr val="FFFFCC"/>
        </a:lt1>
        <a:dk2>
          <a:srgbClr val="660033"/>
        </a:dk2>
        <a:lt2>
          <a:srgbClr val="CC9900"/>
        </a:lt2>
        <a:accent1>
          <a:srgbClr val="FF9966"/>
        </a:accent1>
        <a:accent2>
          <a:srgbClr val="996633"/>
        </a:accent2>
        <a:accent3>
          <a:srgbClr val="FFFFE2"/>
        </a:accent3>
        <a:accent4>
          <a:srgbClr val="000000"/>
        </a:accent4>
        <a:accent5>
          <a:srgbClr val="FFCAB8"/>
        </a:accent5>
        <a:accent6>
          <a:srgbClr val="8A5C2D"/>
        </a:accent6>
        <a:hlink>
          <a:srgbClr val="D79EAB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7">
        <a:dk1>
          <a:srgbClr val="000000"/>
        </a:dk1>
        <a:lt1>
          <a:srgbClr val="FFFFFF"/>
        </a:lt1>
        <a:dk2>
          <a:srgbClr val="990066"/>
        </a:dk2>
        <a:lt2>
          <a:srgbClr val="969696"/>
        </a:lt2>
        <a:accent1>
          <a:srgbClr val="CCCCFF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2D8A"/>
        </a:accent6>
        <a:hlink>
          <a:srgbClr val="CE98CE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Office\Templates\Presentations\Flyer (Standard).pot</Template>
  <TotalTime>1487</TotalTime>
  <Words>326</Words>
  <Application>Microsoft Office PowerPoint</Application>
  <PresentationFormat>On-screen Show (4:3)</PresentationFormat>
  <Paragraphs>126</Paragraphs>
  <Slides>12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Times New Roman</vt:lpstr>
      <vt:lpstr>Arial</vt:lpstr>
      <vt:lpstr>Arial Black</vt:lpstr>
      <vt:lpstr>Wingdings</vt:lpstr>
      <vt:lpstr>Symbol</vt:lpstr>
      <vt:lpstr>Flyer (Standard)</vt:lpstr>
      <vt:lpstr>I. Introduction to Acids &amp; Bases (p. 453 - 473)</vt:lpstr>
      <vt:lpstr>A. Properties</vt:lpstr>
      <vt:lpstr>B. Definitions</vt:lpstr>
      <vt:lpstr>B. Definitions</vt:lpstr>
      <vt:lpstr>B. Definitions</vt:lpstr>
      <vt:lpstr>B. Definitions</vt:lpstr>
      <vt:lpstr>B. Definitions</vt:lpstr>
      <vt:lpstr>B. Definitions</vt:lpstr>
      <vt:lpstr>B. Definitions</vt:lpstr>
      <vt:lpstr>B. Definitions</vt:lpstr>
      <vt:lpstr>C. Strength</vt:lpstr>
      <vt:lpstr>C. Strength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Intro to Acids &amp; Bases</dc:title>
  <dc:creator>Robert E. Johannesson</dc:creator>
  <cp:lastModifiedBy>GARCIA, XAVIER</cp:lastModifiedBy>
  <cp:revision>124</cp:revision>
  <cp:lastPrinted>2000-04-27T03:50:31Z</cp:lastPrinted>
  <dcterms:created xsi:type="dcterms:W3CDTF">2000-04-15T23:40:04Z</dcterms:created>
  <dcterms:modified xsi:type="dcterms:W3CDTF">2018-01-31T17:01:01Z</dcterms:modified>
</cp:coreProperties>
</file>