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62" r:id="rId5"/>
    <p:sldId id="259" r:id="rId6"/>
    <p:sldId id="260" r:id="rId7"/>
    <p:sldId id="261" r:id="rId8"/>
    <p:sldId id="257" r:id="rId9"/>
    <p:sldId id="264" r:id="rId10"/>
    <p:sldId id="265" r:id="rId11"/>
    <p:sldId id="263" r:id="rId12"/>
    <p:sldId id="258" r:id="rId13"/>
    <p:sldId id="270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15" autoAdjust="0"/>
    <p:restoredTop sz="94660"/>
  </p:normalViewPr>
  <p:slideViewPr>
    <p:cSldViewPr>
      <p:cViewPr>
        <p:scale>
          <a:sx n="94" d="100"/>
          <a:sy n="94" d="100"/>
        </p:scale>
        <p:origin x="-11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D1DC3-C07F-412F-ABED-B7CB5B63C3A6}" type="datetimeFigureOut">
              <a:rPr lang="en-US"/>
              <a:pPr>
                <a:defRPr/>
              </a:pPr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D8ECE-E640-4D6C-A7AC-25009B939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6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9301D-42B9-4DE9-9103-EA84998ACFFF}" type="datetimeFigureOut">
              <a:rPr lang="en-US"/>
              <a:pPr>
                <a:defRPr/>
              </a:pPr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2A46C-2D5F-4819-A44A-C8AD41095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2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5806A-2571-4438-B158-D88F520E8358}" type="datetimeFigureOut">
              <a:rPr lang="en-US"/>
              <a:pPr>
                <a:defRPr/>
              </a:pPr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D74B1-8DFE-41DD-8B6A-32C758EFF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8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CF042-EE48-46A4-B9EC-8F93FFA6C144}" type="datetimeFigureOut">
              <a:rPr lang="en-US"/>
              <a:pPr>
                <a:defRPr/>
              </a:pPr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58D4A-179C-46F2-BFA0-F2C80B0A7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79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D0758-0F55-4B91-B728-B2BDFBCEA18A}" type="datetimeFigureOut">
              <a:rPr lang="en-US"/>
              <a:pPr>
                <a:defRPr/>
              </a:pPr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21329-C163-40C8-9E4B-07841B133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6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E7FF8-FD59-4B7A-890A-A0A0051DF4A9}" type="datetimeFigureOut">
              <a:rPr lang="en-US"/>
              <a:pPr>
                <a:defRPr/>
              </a:pPr>
              <a:t>9/18/2017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3FCEF-E12B-4372-AF1A-E736AD197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1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8134A-7F6E-4382-B8DF-80672C514807}" type="datetimeFigureOut">
              <a:rPr lang="en-US"/>
              <a:pPr>
                <a:defRPr/>
              </a:pPr>
              <a:t>9/18/2017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1983-05CE-4F8C-BAE5-5349717E7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0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44318-30AC-4332-8415-37D6607F32AA}" type="datetimeFigureOut">
              <a:rPr lang="en-US"/>
              <a:pPr>
                <a:defRPr/>
              </a:pPr>
              <a:t>9/18/2017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47805-879B-4D75-A05E-92D6A829C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2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F2494-8C11-4307-BF9B-4FE47EF150DB}" type="datetimeFigureOut">
              <a:rPr lang="en-US"/>
              <a:pPr>
                <a:defRPr/>
              </a:pPr>
              <a:t>9/18/2017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5BF27-BF9D-4C69-9E3A-23BFF9170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4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F8B53-8075-4AC7-8713-CE6DC0247AA3}" type="datetimeFigureOut">
              <a:rPr lang="en-US"/>
              <a:pPr>
                <a:defRPr/>
              </a:pPr>
              <a:t>9/18/2017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09191-5C26-48AF-99E4-2F3CCD3BC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9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F3B1B-5280-4AC7-8E7A-C1D620B6A734}" type="datetimeFigureOut">
              <a:rPr lang="en-US"/>
              <a:pPr>
                <a:defRPr/>
              </a:pPr>
              <a:t>9/18/2017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0F268-036A-4B45-A5F5-84150CE43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2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7F83D8-7FD1-4239-8D94-1B7BA355B1F0}" type="datetimeFigureOut">
              <a:rPr lang="en-US"/>
              <a:pPr>
                <a:defRPr/>
              </a:pPr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0817DF-06A0-4CE9-9EE4-C5FA02213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diffraction+of+light&amp;um=1&amp;hl=en&amp;safe=active&amp;sa=N&amp;rls=com.microsoft:en-us:IE-SearchBox&amp;biw=1024&amp;bih=582&amp;tbm=isch&amp;tbnid=PnF_Fhl5dwguFM:&amp;imgrefurl=http://www.astro.wisc.edu/~sparke/ast103/lecture8.html&amp;docid=SAMFW-c4hE8vLM&amp;imgurl=http://www.astro.wisc.edu/~sparke/ast103/diffraction.GIF&amp;w=361&amp;h=397&amp;ei=kZucTtWHG8XksQLOiLjLCQ&amp;zoom=1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t3.gstatic.com/images?q=tbn:ANd9GcRTVlXCrj-dL4xmo_kyKGWPTj8lpEuRpRcMDxvnYwawDy5Vlxsm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q=light+travel+through+space&amp;um=1&amp;hl=en&amp;safe=active&amp;rls=com.microsoft:en-us:IE-SearchBox&amp;biw=1024&amp;bih=582&amp;tbm=isch&amp;tbnid=9ZFkHgmIxCpdLM:&amp;imgrefurl=http://www.ehow.com/info_8532461_waves-travel-through-empty-space.html&amp;docid=SBq2_y9lgPJQcM&amp;imgurl=http://img.ehowcdn.com/article-page-main/ehow/images/a08/4c/fd/waves-travel-through-empty-space-800x800.jpg&amp;w=225&amp;h=220&amp;ei=dpycToefI8rIsQL9ufDNCQ&amp;zoom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http://t0.gstatic.com/images?q=tbn:ANd9GcQU4RvRvyHrO8QR6I10Lc6qlDik1W_bz1-YzNbSYlyhq0GBXzQ9LQ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C:\Documents and Settings\Ina Perales\Local Settings\Temporary Internet Files\Content.IE5\X6O546QO\MP90043855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15" b="23810"/>
          <a:stretch>
            <a:fillRect/>
          </a:stretch>
        </p:blipFill>
        <p:spPr bwMode="auto">
          <a:xfrm>
            <a:off x="1143000" y="76200"/>
            <a:ext cx="6105525" cy="597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b="1" dirty="0" smtClean="0">
                <a:solidFill>
                  <a:srgbClr val="FFFF00"/>
                </a:solidFill>
              </a:rPr>
              <a:t>Electrons and Light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610600" cy="1905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Which wave has a higher frequency? ________</a:t>
            </a:r>
          </a:p>
          <a:p>
            <a:pPr eaLnBrk="1" hangingPunct="1"/>
            <a:endParaRPr lang="en-US" smtClean="0"/>
          </a:p>
        </p:txBody>
      </p:sp>
      <p:pic>
        <p:nvPicPr>
          <p:cNvPr id="11267" name="Picture 4" descr="http://1.bp.blogspot.com/-ZLJ1BpDvVbY/UA1CDR9cFoI/AAAAAAAAAhE/mLekr_OspDc/s1600/frequency_thum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82"/>
          <a:stretch>
            <a:fillRect/>
          </a:stretch>
        </p:blipFill>
        <p:spPr bwMode="auto">
          <a:xfrm>
            <a:off x="1524000" y="1219200"/>
            <a:ext cx="5486400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914400" y="1752600"/>
            <a:ext cx="99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A</a:t>
            </a:r>
          </a:p>
        </p:txBody>
      </p:sp>
      <p:sp>
        <p:nvSpPr>
          <p:cNvPr id="11269" name="TextBox 7"/>
          <p:cNvSpPr txBox="1">
            <a:spLocks noChangeArrowheads="1"/>
          </p:cNvSpPr>
          <p:nvPr/>
        </p:nvSpPr>
        <p:spPr bwMode="auto">
          <a:xfrm>
            <a:off x="914400" y="3810000"/>
            <a:ext cx="99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Frequency and wavelength are mathematically related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9530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100" b="1" dirty="0" smtClean="0"/>
              <a:t> 			</a:t>
            </a:r>
            <a:r>
              <a:rPr lang="en-US" sz="4100" dirty="0" smtClean="0"/>
              <a:t>	</a:t>
            </a:r>
            <a:r>
              <a:rPr lang="en-US" sz="5100" dirty="0" smtClean="0"/>
              <a:t>V = f  x  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100" dirty="0" smtClean="0"/>
              <a:t>V = velocity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100" dirty="0" smtClean="0"/>
              <a:t>F = frequency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100" dirty="0" smtClean="0"/>
              <a:t> λ = wavelength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1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100" u="sng" dirty="0" smtClean="0"/>
              <a:t>EX 1</a:t>
            </a:r>
            <a:r>
              <a:rPr lang="en-US" sz="4100" dirty="0" smtClean="0"/>
              <a:t>:   A wave has a frequency of 30 Hz and a wavelength of 5 m, what is its velocity?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100" dirty="0" smtClean="0"/>
              <a:t> 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100" u="sng" dirty="0" smtClean="0"/>
              <a:t>EX 2</a:t>
            </a:r>
            <a:r>
              <a:rPr lang="en-US" sz="4100" dirty="0" smtClean="0"/>
              <a:t>:   A wave has a frequency of 10 Hz and a wavelength of .01 m, what is its velocity</a:t>
            </a:r>
            <a:r>
              <a:rPr lang="en-US" sz="41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5638800" cy="5486400"/>
          </a:xfrm>
        </p:spPr>
        <p:txBody>
          <a:bodyPr/>
          <a:lstStyle/>
          <a:p>
            <a:pPr marL="342900" lvl="1" indent="-342900"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mtClean="0"/>
              <a:t>Scientists in the early 20</a:t>
            </a:r>
            <a:r>
              <a:rPr lang="en-US" baseline="30000" smtClean="0"/>
              <a:t>th</a:t>
            </a:r>
            <a:r>
              <a:rPr lang="en-US" smtClean="0"/>
              <a:t> century, Max Planck and Albert Einstein showed that electromagnetic radiation was composed of particles we call </a:t>
            </a:r>
            <a:r>
              <a:rPr lang="en-US" i="1" u="sng" smtClean="0"/>
              <a:t>photons</a:t>
            </a:r>
            <a:r>
              <a:rPr lang="en-US" i="1" smtClean="0"/>
              <a:t>  (</a:t>
            </a:r>
            <a:r>
              <a:rPr lang="en-US" smtClean="0"/>
              <a:t>photons are particles of light energy).</a:t>
            </a:r>
          </a:p>
          <a:p>
            <a:pPr eaLnBrk="1" hangingPunct="1">
              <a:spcBef>
                <a:spcPct val="30000"/>
              </a:spcBef>
            </a:pPr>
            <a:r>
              <a:rPr lang="en-US" sz="2800" smtClean="0"/>
              <a:t>Each wavelength of light has photons that have a different amount of energy.</a:t>
            </a:r>
          </a:p>
          <a:p>
            <a:pPr eaLnBrk="1" hangingPunct="1">
              <a:spcBef>
                <a:spcPct val="30000"/>
              </a:spcBef>
            </a:pPr>
            <a:r>
              <a:rPr lang="en-US" sz="2800" smtClean="0"/>
              <a:t> the longer the wavelength, the lower the energy of the photons.</a:t>
            </a:r>
          </a:p>
        </p:txBody>
      </p:sp>
      <p:pic>
        <p:nvPicPr>
          <p:cNvPr id="13315" name="Picture 2" descr="https://encrypted-tbn0.google.com/images?q=tbn:ANd9GcTHY0ANpCykBpHINl_1wIsB7kp04SAJ9ooWLxtiRvYgruCfwJUS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"/>
            <a:ext cx="2133600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https://encrypted-tbn3.google.com/images?q=tbn:ANd9GcT0b7RK6mxmVcGIFdj6tGLpSZ8Pbc7ZHWDm-ZMCl5_3NCsvJ4t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657600"/>
            <a:ext cx="20955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Dual Nature of Light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mtClean="0"/>
              <a:t>From Einstein's famous equation E = mc</a:t>
            </a:r>
            <a:r>
              <a:rPr lang="en-US" baseline="30000" smtClean="0"/>
              <a:t>2</a:t>
            </a:r>
          </a:p>
          <a:p>
            <a:pPr lvl="1">
              <a:buFont typeface="Arial" charset="0"/>
              <a:buNone/>
            </a:pPr>
            <a:r>
              <a:rPr lang="en-US" sz="3200" smtClean="0"/>
              <a:t>	E = mc</a:t>
            </a:r>
            <a:r>
              <a:rPr lang="en-US" sz="3200" baseline="30000" smtClean="0"/>
              <a:t>2 </a:t>
            </a:r>
          </a:p>
          <a:p>
            <a:pPr lvl="2">
              <a:buFont typeface="Arial" charset="0"/>
              <a:buNone/>
            </a:pPr>
            <a:r>
              <a:rPr lang="en-US" sz="3200" smtClean="0"/>
              <a:t>m = </a:t>
            </a:r>
            <a:r>
              <a:rPr lang="en-US" sz="3200" u="sng" smtClean="0"/>
              <a:t>E</a:t>
            </a:r>
          </a:p>
          <a:p>
            <a:pPr lvl="1">
              <a:buFont typeface="Arial" charset="0"/>
              <a:buNone/>
            </a:pPr>
            <a:r>
              <a:rPr lang="en-US" sz="3200" smtClean="0"/>
              <a:t>             c</a:t>
            </a:r>
            <a:r>
              <a:rPr lang="en-US" sz="3200" baseline="30000" smtClean="0"/>
              <a:t>2</a:t>
            </a:r>
          </a:p>
          <a:p>
            <a:pPr lvl="1">
              <a:buFont typeface="Arial" charset="0"/>
              <a:buNone/>
            </a:pPr>
            <a:r>
              <a:rPr lang="en-US" sz="3200" smtClean="0"/>
              <a:t>E= energy	m= mass	 c</a:t>
            </a:r>
            <a:r>
              <a:rPr lang="en-US" sz="3200" baseline="30000" smtClean="0"/>
              <a:t>2 </a:t>
            </a:r>
            <a:r>
              <a:rPr lang="en-US" sz="3200" smtClean="0"/>
              <a:t>= speed of light</a:t>
            </a:r>
          </a:p>
          <a:p>
            <a:r>
              <a:rPr lang="en-US" sz="3600" smtClean="0"/>
              <a:t>Energy has an apparent mass.</a:t>
            </a:r>
            <a:endParaRPr lang="en-US" sz="3600" baseline="30000" smtClean="0"/>
          </a:p>
          <a:p>
            <a:r>
              <a:rPr lang="en-US" smtClean="0"/>
              <a:t>The apparent mass of a photon depends on its wavelength. </a:t>
            </a:r>
          </a:p>
          <a:p>
            <a:pPr>
              <a:buFont typeface="Arial" charset="0"/>
              <a:buNone/>
            </a:pPr>
            <a:endParaRPr lang="en-US" sz="2400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https://encrypted-tbn3.google.com/images?q=tbn:ANd9GcSW6IlzTg3Xc4sQKzRHmcUR6fPZa9a9Xujv3N-ExSFVwvRwtg5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"/>
            <a:ext cx="1447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6" descr="https://encrypted-tbn1.google.com/images?q=tbn:ANd9GcSTp10XUzLqW9F6P9J_l9D-Ipbd-N46KefCyz9YfuQEOC8beI_9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81475"/>
            <a:ext cx="3276600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Einstein (1905)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543800" cy="48006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Explained the photoelectric effect by proposing that EMR is absorbed by matter only in whole numbers of photons.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Concluded that light has properties of both waves and particles “wave-particle duality” 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photon carries a quantum of energy. 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energy of a photon is proportional to its frequency.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E = h</a:t>
            </a:r>
            <a:r>
              <a:rPr lang="en-US" dirty="0" smtClean="0">
                <a:sym typeface="Symbol"/>
              </a:rPr>
              <a:t>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E:  energy (J, joules)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h:  Planck’s constant (6.6262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-34</a:t>
            </a:r>
            <a:r>
              <a:rPr lang="en-US" dirty="0" smtClean="0"/>
              <a:t> J·s)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ym typeface="Symbol"/>
              </a:rPr>
              <a:t></a:t>
            </a:r>
            <a:r>
              <a:rPr lang="en-US" dirty="0" smtClean="0"/>
              <a:t>:  frequency (Hz)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C:\Documents and Settings\Ina Perales\Local Settings\Temporary Internet Files\Content.IE5\J8X6BAX8\MC90023213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"/>
            <a:ext cx="152400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9530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smtClean="0"/>
              <a:t>EX 1</a:t>
            </a:r>
            <a:r>
              <a:rPr lang="en-US" b="1" dirty="0" smtClean="0"/>
              <a:t>:</a:t>
            </a:r>
            <a:r>
              <a:rPr lang="en-US" dirty="0" smtClean="0"/>
              <a:t> Find the energy of a red photon with a frequency of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4.57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14</a:t>
            </a:r>
            <a:r>
              <a:rPr lang="en-US" dirty="0" smtClean="0"/>
              <a:t> Hz.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GIVEN:				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 = ?            </a:t>
            </a:r>
            <a:r>
              <a:rPr lang="en-US" dirty="0" smtClean="0">
                <a:sym typeface="Symbol"/>
              </a:rPr>
              <a:t></a:t>
            </a:r>
            <a:r>
              <a:rPr lang="en-US" dirty="0" smtClean="0"/>
              <a:t> = 4.57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14</a:t>
            </a:r>
            <a:r>
              <a:rPr lang="en-US" dirty="0" smtClean="0"/>
              <a:t> Hz        h = 6.6262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-34</a:t>
            </a:r>
            <a:r>
              <a:rPr lang="en-US" dirty="0" smtClean="0"/>
              <a:t> J·s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Solve: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smtClean="0"/>
              <a:t>EX 2</a:t>
            </a:r>
            <a:r>
              <a:rPr lang="en-US" b="1" dirty="0" smtClean="0"/>
              <a:t>:</a:t>
            </a:r>
            <a:r>
              <a:rPr lang="en-US" dirty="0" smtClean="0"/>
              <a:t>   Find the energy of a photon with a frequency of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3.55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14</a:t>
            </a:r>
            <a:r>
              <a:rPr lang="en-US" dirty="0" smtClean="0"/>
              <a:t> Hz.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GIVEN:				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 = ?            </a:t>
            </a:r>
            <a:r>
              <a:rPr lang="en-US" dirty="0" smtClean="0">
                <a:sym typeface="Symbol"/>
              </a:rPr>
              <a:t></a:t>
            </a:r>
            <a:r>
              <a:rPr lang="en-US" dirty="0" smtClean="0"/>
              <a:t> = 3.55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14</a:t>
            </a:r>
            <a:r>
              <a:rPr lang="en-US" dirty="0" smtClean="0"/>
              <a:t> Hz         h = 6.6262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-34</a:t>
            </a:r>
            <a:r>
              <a:rPr lang="en-US" dirty="0" smtClean="0"/>
              <a:t> J·s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16389" name="Picture 2" descr="C:\Documents and Settings\Ina Perales\Local Settings\Temporary Internet Files\Content.IE5\X6O546QO\MP90030581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3065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Light’s relationship to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6096000" cy="4572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Bef>
                <a:spcPct val="3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Atoms can absorb </a:t>
            </a:r>
            <a:r>
              <a:rPr lang="en-US" u="sng" dirty="0" smtClean="0"/>
              <a:t>energy</a:t>
            </a:r>
            <a:r>
              <a:rPr lang="en-US" dirty="0" smtClean="0"/>
              <a:t>, but they must eventually release it</a:t>
            </a:r>
          </a:p>
          <a:p>
            <a:pPr eaLnBrk="1" fontAlgn="auto" hangingPunct="1">
              <a:spcBef>
                <a:spcPct val="3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When atoms emit energy, it is released in the form of light = </a:t>
            </a:r>
            <a:r>
              <a:rPr lang="en-US" i="1" u="sng" dirty="0" smtClean="0">
                <a:solidFill>
                  <a:schemeClr val="tx2"/>
                </a:solidFill>
              </a:rPr>
              <a:t>emission spectrum</a:t>
            </a:r>
          </a:p>
          <a:p>
            <a:pPr eaLnBrk="1" fontAlgn="auto" hangingPunct="1">
              <a:spcBef>
                <a:spcPct val="3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Atoms don’t absorb or emit all colors, only very </a:t>
            </a:r>
            <a:r>
              <a:rPr lang="en-US" u="sng" dirty="0" smtClean="0"/>
              <a:t>specific</a:t>
            </a:r>
            <a:r>
              <a:rPr lang="en-US" dirty="0" smtClean="0"/>
              <a:t> wavelengths; the spectrum of wavelengths can be used to identify </a:t>
            </a:r>
            <a:r>
              <a:rPr lang="en-US" u="sng" dirty="0" smtClean="0"/>
              <a:t>the element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3076" name="Picture 7" descr="mercury la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05000"/>
            <a:ext cx="1768475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u="sng" dirty="0" smtClean="0"/>
              <a:t>Line Spectra</a:t>
            </a:r>
            <a:r>
              <a:rPr lang="en-US" dirty="0" smtClean="0"/>
              <a:t>= specific wavelengths are emitted</a:t>
            </a:r>
            <a:r>
              <a:rPr lang="en-US" sz="4000" dirty="0" smtClean="0"/>
              <a:t>; characteristic of atoms</a:t>
            </a:r>
            <a:endParaRPr lang="en-US" dirty="0" smtClean="0"/>
          </a:p>
        </p:txBody>
      </p:sp>
      <p:pic>
        <p:nvPicPr>
          <p:cNvPr id="4099" name="Picture 3" descr="spect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388100" cy="47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22860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500" dirty="0" smtClean="0"/>
              <a:t>Light has </a:t>
            </a:r>
            <a:r>
              <a:rPr lang="en-US" sz="6500" u="sng" dirty="0" smtClean="0"/>
              <a:t>particle-like</a:t>
            </a:r>
            <a:r>
              <a:rPr lang="en-US" sz="6500" dirty="0" smtClean="0"/>
              <a:t> behavior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500" dirty="0" smtClean="0"/>
              <a:t>Photons (light) come from </a:t>
            </a:r>
            <a:r>
              <a:rPr lang="en-US" sz="6500" u="sng" dirty="0" smtClean="0"/>
              <a:t>electrons</a:t>
            </a:r>
            <a:r>
              <a:rPr lang="en-US" sz="6500" dirty="0" smtClean="0"/>
              <a:t> falling from high electron </a:t>
            </a:r>
            <a:r>
              <a:rPr lang="en-US" sz="6500" u="sng" dirty="0" smtClean="0"/>
              <a:t>orbits</a:t>
            </a:r>
            <a:r>
              <a:rPr lang="en-US" sz="6500" dirty="0" smtClean="0"/>
              <a:t> to low orbits.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29" t="7494" b="28131"/>
          <a:stretch>
            <a:fillRect/>
          </a:stretch>
        </p:blipFill>
        <p:spPr bwMode="auto">
          <a:xfrm>
            <a:off x="2057400" y="2743200"/>
            <a:ext cx="4191000" cy="33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http://upload.wikimedia.org/wikipedia/commons/thumb/1/13/F%C3%A9nyt%C3%B6r%C3%A9s.jpg/220px-F%C3%A9nyt%C3%B6r%C3%A9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74725"/>
            <a:ext cx="29718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648200" cy="5105400"/>
          </a:xfrm>
        </p:spPr>
        <p:txBody>
          <a:bodyPr/>
          <a:lstStyle/>
          <a:p>
            <a:pPr eaLnBrk="1" hangingPunct="1"/>
            <a:r>
              <a:rPr lang="en-US" sz="3600" smtClean="0"/>
              <a:t>Light must be a wave, because…</a:t>
            </a:r>
          </a:p>
          <a:p>
            <a:pPr lvl="1" eaLnBrk="1" hangingPunct="1"/>
            <a:r>
              <a:rPr lang="en-US" sz="3600" smtClean="0"/>
              <a:t>Light is </a:t>
            </a:r>
            <a:r>
              <a:rPr lang="en-US" sz="3600" u="sng" smtClean="0"/>
              <a:t>refracted</a:t>
            </a:r>
            <a:r>
              <a:rPr lang="en-US" sz="3600" smtClean="0"/>
              <a:t> in lenses. </a:t>
            </a:r>
          </a:p>
          <a:p>
            <a:pPr lvl="1" eaLnBrk="1" hangingPunct="1"/>
            <a:r>
              <a:rPr lang="en-US" sz="3600" smtClean="0"/>
              <a:t>Light can be </a:t>
            </a:r>
            <a:r>
              <a:rPr lang="en-US" sz="3600" u="sng" smtClean="0"/>
              <a:t>diffracted</a:t>
            </a:r>
            <a:r>
              <a:rPr lang="en-US" sz="3600" smtClean="0"/>
              <a:t>.  </a:t>
            </a:r>
          </a:p>
          <a:p>
            <a:pPr eaLnBrk="1" hangingPunct="1">
              <a:buFont typeface="Arial" charset="0"/>
              <a:buNone/>
            </a:pPr>
            <a:r>
              <a:rPr lang="en-US" sz="3600" b="1" smtClean="0"/>
              <a:t> 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371600" y="381000"/>
            <a:ext cx="594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>
                <a:latin typeface="Calibri" pitchFamily="34" charset="0"/>
              </a:rPr>
              <a:t>The Wave Description of Light</a:t>
            </a:r>
            <a:endParaRPr lang="en-US" sz="3600">
              <a:latin typeface="Calibri" pitchFamily="34" charset="0"/>
            </a:endParaRPr>
          </a:p>
        </p:txBody>
      </p:sp>
      <p:pic>
        <p:nvPicPr>
          <p:cNvPr id="6149" name="rg_hi" descr="http://t3.gstatic.com/images?q=tbn:ANd9GcRTVlXCrj-dL4xmo_kyKGWPTj8lpEuRpRcMDxvnYwawDy5Vlxsm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468688"/>
            <a:ext cx="2895600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rg_hi" descr="http://t0.gstatic.com/images?q=tbn:ANd9GcQU4RvRvyHrO8QR6I10Lc6qlDik1W_bz1-YzNbSYlyhq0GBXzQ9LQ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7200"/>
            <a:ext cx="2895600" cy="283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2" descr="https://encrypted-tbn0.google.com/images?q=tbn:ANd9GcRl4s2nPc92a51sl7n_uUMdOSNc7XLsWVFLLkSTepudgKWVf2T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86200"/>
            <a:ext cx="45339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Light is a Particle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5257800" cy="4724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Light can travel through the </a:t>
            </a:r>
            <a:r>
              <a:rPr lang="en-US" sz="3600" u="sng" dirty="0" smtClean="0"/>
              <a:t>vacuum</a:t>
            </a:r>
            <a:r>
              <a:rPr lang="en-US" sz="3600" dirty="0" smtClean="0"/>
              <a:t> of space, but waves can’t travel in a vacuum. So </a:t>
            </a:r>
            <a:r>
              <a:rPr lang="en-US" sz="3600" i="1" dirty="0" smtClean="0"/>
              <a:t>light must be a particle!  </a:t>
            </a: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Light is Both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light is both a wave and a particle.  </a:t>
            </a:r>
            <a:r>
              <a:rPr lang="en-US" i="1" dirty="0" smtClean="0"/>
              <a:t>Packets of light we call </a:t>
            </a:r>
            <a:r>
              <a:rPr lang="en-US" i="1" u="sng" dirty="0" smtClean="0"/>
              <a:t>photons</a:t>
            </a:r>
            <a:r>
              <a:rPr lang="en-US" i="1" dirty="0" smtClean="0"/>
              <a:t>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https://encrypted-tbn3.google.com/images?q=tbn:ANd9GcR2UcdGZhvWuZo92ZO3F1GzRTn_4Vii5SCxprZ3UoI76P6yHO_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24400"/>
            <a:ext cx="4089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2438400"/>
          </a:xfrm>
        </p:spPr>
        <p:txBody>
          <a:bodyPr/>
          <a:lstStyle/>
          <a:p>
            <a:pPr eaLnBrk="1" hangingPunct="1"/>
            <a:r>
              <a:rPr lang="en-US" sz="2800" smtClean="0"/>
              <a:t>Visible light is a kind of </a:t>
            </a:r>
            <a:r>
              <a:rPr lang="en-US" sz="2800" u="sng" smtClean="0"/>
              <a:t>electromagnetic radiation</a:t>
            </a:r>
            <a:r>
              <a:rPr lang="en-US" sz="2800" smtClean="0"/>
              <a:t>.  </a:t>
            </a:r>
          </a:p>
          <a:p>
            <a:pPr eaLnBrk="1" hangingPunct="1"/>
            <a:r>
              <a:rPr lang="en-US" sz="2800" smtClean="0"/>
              <a:t>Electromagnetic radiation is a form of </a:t>
            </a:r>
            <a:r>
              <a:rPr lang="en-US" sz="2800" u="sng" smtClean="0"/>
              <a:t>energy</a:t>
            </a:r>
            <a:r>
              <a:rPr lang="en-US" sz="2800" smtClean="0"/>
              <a:t> that exhibits </a:t>
            </a:r>
            <a:r>
              <a:rPr lang="en-US" sz="2800" u="sng" smtClean="0"/>
              <a:t>wavelike</a:t>
            </a:r>
            <a:r>
              <a:rPr lang="en-US" sz="2800" smtClean="0"/>
              <a:t> behavior as it travels through space.  </a:t>
            </a:r>
          </a:p>
          <a:p>
            <a:pPr eaLnBrk="1" hangingPunct="1"/>
            <a:r>
              <a:rPr lang="en-US" sz="2800" smtClean="0"/>
              <a:t>Examples of EMR include X rays, ultraviolet light, infrared light, microwaves, and radio waves.  </a:t>
            </a:r>
          </a:p>
          <a:p>
            <a:pPr eaLnBrk="1" hangingPunct="1"/>
            <a:r>
              <a:rPr lang="en-US" sz="2800" smtClean="0"/>
              <a:t>All forms of EMR move at a constant speed.   </a:t>
            </a:r>
          </a:p>
          <a:p>
            <a:pPr lvl="1" eaLnBrk="1" hangingPunct="1"/>
            <a:r>
              <a:rPr lang="en-US" sz="2400" smtClean="0"/>
              <a:t>3.0 x 10</a:t>
            </a:r>
            <a:r>
              <a:rPr lang="en-US" sz="2400" baseline="30000" smtClean="0"/>
              <a:t>8 </a:t>
            </a:r>
            <a:r>
              <a:rPr lang="en-US" sz="2400" smtClean="0"/>
              <a:t> m/s  = speed of light (c)</a:t>
            </a:r>
          </a:p>
        </p:txBody>
      </p:sp>
      <p:pic>
        <p:nvPicPr>
          <p:cNvPr id="8196" name="Picture 1" descr="C:\My Documents\Christy's Stuff\Teaching Stuff\Media - CHEM\em spectrum - hol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495800"/>
            <a:ext cx="313213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429000"/>
            <a:ext cx="8077200" cy="30480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1.  Which color of light has a longer wavelength, green or yellow? ______________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2.  Which color of light has a higher frequency?   Violet or Red? ______________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3.  Which color of light has the highest energy? Violet or Red?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4.  What is the wavelength of red light? ______________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5.  What is the wavelength of violet light? _____________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9219" name="Picture 1" descr="C:\My Documents\Christy's Stuff\Teaching Stuff\Media - CHEM\em spectrum - hol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76200"/>
            <a:ext cx="4738688" cy="322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of a Wave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2098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Significance of wave motion is its repetitive nature: waves have  measurable properties of wavelength and frequency.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Wavelength is the distance between corresponding points on adjacent waves.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Frequency is the number of waves that pass a given point in a specific time (usually one second).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10244" name="Picture 7" descr="09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8229600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</TotalTime>
  <Words>522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Symbol</vt:lpstr>
      <vt:lpstr>Office Theme</vt:lpstr>
      <vt:lpstr>Electrons and Light </vt:lpstr>
      <vt:lpstr>Light’s relationship to matter</vt:lpstr>
      <vt:lpstr>Line Spectra= specific wavelengths are emitted; characteristic of atoms</vt:lpstr>
      <vt:lpstr>PowerPoint Presentation</vt:lpstr>
      <vt:lpstr>PowerPoint Presentation</vt:lpstr>
      <vt:lpstr>Light is a Particle </vt:lpstr>
      <vt:lpstr>PowerPoint Presentation</vt:lpstr>
      <vt:lpstr>PowerPoint Presentation</vt:lpstr>
      <vt:lpstr>Characteristics of a Wave</vt:lpstr>
      <vt:lpstr>PowerPoint Presentation</vt:lpstr>
      <vt:lpstr>Frequency and wavelength are mathematically related</vt:lpstr>
      <vt:lpstr>PowerPoint Presentation</vt:lpstr>
      <vt:lpstr>Dual Nature of Light</vt:lpstr>
      <vt:lpstr>Einstein (1905)</vt:lpstr>
      <vt:lpstr>Practice 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Light:  Light has particle-like behavior</dc:title>
  <dc:creator>Ina Perales</dc:creator>
  <cp:lastModifiedBy>GARCIA, XAVIER</cp:lastModifiedBy>
  <cp:revision>78</cp:revision>
  <dcterms:created xsi:type="dcterms:W3CDTF">2012-08-10T04:18:41Z</dcterms:created>
  <dcterms:modified xsi:type="dcterms:W3CDTF">2017-09-18T12:33:56Z</dcterms:modified>
</cp:coreProperties>
</file>