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4" r:id="rId2"/>
    <p:sldId id="280" r:id="rId3"/>
    <p:sldId id="271" r:id="rId4"/>
    <p:sldId id="281" r:id="rId5"/>
    <p:sldId id="282" r:id="rId6"/>
    <p:sldId id="285" r:id="rId7"/>
    <p:sldId id="283" r:id="rId8"/>
    <p:sldId id="274" r:id="rId9"/>
    <p:sldId id="275" r:id="rId10"/>
    <p:sldId id="286" r:id="rId11"/>
    <p:sldId id="287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99"/>
    <a:srgbClr val="FFFF99"/>
    <a:srgbClr val="0066FF"/>
    <a:srgbClr val="AFD7FF"/>
    <a:srgbClr val="0099FF"/>
    <a:srgbClr val="99CCFF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00" autoAdjust="0"/>
    <p:restoredTop sz="94595" autoAdjust="0"/>
  </p:normalViewPr>
  <p:slideViewPr>
    <p:cSldViewPr snapToGrid="0">
      <p:cViewPr varScale="1">
        <p:scale>
          <a:sx n="74" d="100"/>
          <a:sy n="74" d="100"/>
        </p:scale>
        <p:origin x="12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/>
            </a:lvl1pPr>
          </a:lstStyle>
          <a:p>
            <a:pPr>
              <a:defRPr/>
            </a:pPr>
            <a:fld id="{6C45BF9D-2507-4352-86D3-8DEC756CA9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326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/>
            </a:lvl1pPr>
          </a:lstStyle>
          <a:p>
            <a:pPr>
              <a:defRPr/>
            </a:pPr>
            <a:fld id="{F569769F-5CE3-4C80-9B6E-5510FBC3DC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8246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0" y="1981200"/>
            <a:ext cx="9142413" cy="1371600"/>
            <a:chOff x="0" y="1248"/>
            <a:chExt cx="5759" cy="864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0" y="1968"/>
              <a:ext cx="5759" cy="14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192" y="1584"/>
              <a:ext cx="5376" cy="192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>
              <a:off x="193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>
              <a:off x="577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>
              <a:off x="961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" name="AutoShape 7"/>
            <p:cNvSpPr>
              <a:spLocks noChangeArrowheads="1"/>
            </p:cNvSpPr>
            <p:nvPr/>
          </p:nvSpPr>
          <p:spPr bwMode="auto">
            <a:xfrm>
              <a:off x="1345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1" name="AutoShape 8"/>
            <p:cNvSpPr>
              <a:spLocks noChangeArrowheads="1"/>
            </p:cNvSpPr>
            <p:nvPr/>
          </p:nvSpPr>
          <p:spPr bwMode="auto">
            <a:xfrm>
              <a:off x="1729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2" name="AutoShape 9"/>
            <p:cNvSpPr>
              <a:spLocks noChangeArrowheads="1"/>
            </p:cNvSpPr>
            <p:nvPr/>
          </p:nvSpPr>
          <p:spPr bwMode="auto">
            <a:xfrm>
              <a:off x="2113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3" name="AutoShape 10"/>
            <p:cNvSpPr>
              <a:spLocks noChangeArrowheads="1"/>
            </p:cNvSpPr>
            <p:nvPr/>
          </p:nvSpPr>
          <p:spPr bwMode="auto">
            <a:xfrm>
              <a:off x="2497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4" name="AutoShape 11"/>
            <p:cNvSpPr>
              <a:spLocks noChangeArrowheads="1"/>
            </p:cNvSpPr>
            <p:nvPr/>
          </p:nvSpPr>
          <p:spPr bwMode="auto">
            <a:xfrm>
              <a:off x="2881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5" name="AutoShape 12"/>
            <p:cNvSpPr>
              <a:spLocks noChangeArrowheads="1"/>
            </p:cNvSpPr>
            <p:nvPr/>
          </p:nvSpPr>
          <p:spPr bwMode="auto">
            <a:xfrm>
              <a:off x="3265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6" name="AutoShape 13"/>
            <p:cNvSpPr>
              <a:spLocks noChangeArrowheads="1"/>
            </p:cNvSpPr>
            <p:nvPr/>
          </p:nvSpPr>
          <p:spPr bwMode="auto">
            <a:xfrm>
              <a:off x="3649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7" name="AutoShape 14"/>
            <p:cNvSpPr>
              <a:spLocks noChangeArrowheads="1"/>
            </p:cNvSpPr>
            <p:nvPr/>
          </p:nvSpPr>
          <p:spPr bwMode="auto">
            <a:xfrm>
              <a:off x="4033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8" name="AutoShape 15"/>
            <p:cNvSpPr>
              <a:spLocks noChangeArrowheads="1"/>
            </p:cNvSpPr>
            <p:nvPr/>
          </p:nvSpPr>
          <p:spPr bwMode="auto">
            <a:xfrm>
              <a:off x="4417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9" name="AutoShape 16"/>
            <p:cNvSpPr>
              <a:spLocks noChangeArrowheads="1"/>
            </p:cNvSpPr>
            <p:nvPr/>
          </p:nvSpPr>
          <p:spPr bwMode="auto">
            <a:xfrm>
              <a:off x="4801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20" name="AutoShape 17"/>
            <p:cNvSpPr>
              <a:spLocks noChangeArrowheads="1"/>
            </p:cNvSpPr>
            <p:nvPr/>
          </p:nvSpPr>
          <p:spPr bwMode="auto">
            <a:xfrm>
              <a:off x="5185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0" y="1248"/>
              <a:ext cx="5759" cy="14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0" y="6627813"/>
            <a:ext cx="9142413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871913"/>
            <a:ext cx="7772400" cy="1143000"/>
          </a:xfrm>
          <a:effectLst/>
        </p:spPr>
        <p:txBody>
          <a:bodyPr anchor="t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600075"/>
            <a:ext cx="9144000" cy="1152525"/>
          </a:xfrm>
          <a:effectLst>
            <a:outerShdw dist="63500" dir="3187806" algn="ctr" rotWithShape="0">
              <a:schemeClr val="bg2"/>
            </a:outerShdw>
          </a:effectLst>
        </p:spPr>
        <p:txBody>
          <a:bodyPr anchor="b"/>
          <a:lstStyle>
            <a:lvl1pPr marL="0" indent="0" algn="ctr">
              <a:buFont typeface="Wingdings" pitchFamily="2" charset="2"/>
              <a:buNone/>
              <a:defRPr sz="4400">
                <a:solidFill>
                  <a:schemeClr val="tx2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0A22620-980E-4EAD-98B1-E68CB6E4BD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9737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0F326-2694-41E8-B0D5-ED481F56EB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421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1145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1912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D9430-66FD-4AB5-A75E-7DCFC671E0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863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28600"/>
            <a:ext cx="8458200" cy="617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89E1F-4CC2-46A6-A4DF-55DFD0F4B6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686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EB719-CC59-407C-8100-F18AA0BD9F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7798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8B809-17AC-46E3-AF48-E0958A52FF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9099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1529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752600"/>
            <a:ext cx="41529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9981E-ADF5-4B86-AD86-E47BD1334E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415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1A2F7-C1A3-4E11-8FA2-3F05EB6E8D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3099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4D2B6-8F40-4B29-B542-45F7E29E29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0991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1D31A-2DD0-4F34-A56C-87AF9A536B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514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84008-5FDC-4D48-B658-86846F17E6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9036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E3DDA-DEA6-4ACE-99BA-EC03B8CAD6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5798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023938"/>
            <a:ext cx="9142413" cy="650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34938" y="1243013"/>
            <a:ext cx="8856662" cy="144462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231775" y="1184275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503238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773113" y="1184275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1044575" y="1184275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1316038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auto">
          <a:xfrm>
            <a:off x="1585913" y="1184275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34" name="AutoShape 10"/>
          <p:cNvSpPr>
            <a:spLocks noChangeArrowheads="1"/>
          </p:cNvSpPr>
          <p:nvPr/>
        </p:nvSpPr>
        <p:spPr bwMode="auto">
          <a:xfrm>
            <a:off x="1857375" y="1184275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35" name="AutoShape 11"/>
          <p:cNvSpPr>
            <a:spLocks noChangeArrowheads="1"/>
          </p:cNvSpPr>
          <p:nvPr/>
        </p:nvSpPr>
        <p:spPr bwMode="auto">
          <a:xfrm>
            <a:off x="2128838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36" name="AutoShape 12"/>
          <p:cNvSpPr>
            <a:spLocks noChangeArrowheads="1"/>
          </p:cNvSpPr>
          <p:nvPr/>
        </p:nvSpPr>
        <p:spPr bwMode="auto">
          <a:xfrm>
            <a:off x="2398713" y="1184275"/>
            <a:ext cx="273050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37" name="AutoShape 13"/>
          <p:cNvSpPr>
            <a:spLocks noChangeArrowheads="1"/>
          </p:cNvSpPr>
          <p:nvPr/>
        </p:nvSpPr>
        <p:spPr bwMode="auto">
          <a:xfrm>
            <a:off x="2671763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auto">
          <a:xfrm>
            <a:off x="2941638" y="1184275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39" name="AutoShape 15"/>
          <p:cNvSpPr>
            <a:spLocks noChangeArrowheads="1"/>
          </p:cNvSpPr>
          <p:nvPr/>
        </p:nvSpPr>
        <p:spPr bwMode="auto">
          <a:xfrm>
            <a:off x="3213100" y="1184275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40" name="AutoShape 16"/>
          <p:cNvSpPr>
            <a:spLocks noChangeArrowheads="1"/>
          </p:cNvSpPr>
          <p:nvPr/>
        </p:nvSpPr>
        <p:spPr bwMode="auto">
          <a:xfrm>
            <a:off x="3484563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41" name="AutoShape 17"/>
          <p:cNvSpPr>
            <a:spLocks noChangeArrowheads="1"/>
          </p:cNvSpPr>
          <p:nvPr/>
        </p:nvSpPr>
        <p:spPr bwMode="auto">
          <a:xfrm>
            <a:off x="3754438" y="1184275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6627813"/>
            <a:ext cx="9142413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7620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458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6E596AB-4EE8-4DA5-B118-36722AC081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1535113"/>
            <a:ext cx="9142413" cy="650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49" name="AutoShape 25"/>
          <p:cNvSpPr>
            <a:spLocks noChangeArrowheads="1"/>
          </p:cNvSpPr>
          <p:nvPr/>
        </p:nvSpPr>
        <p:spPr bwMode="auto">
          <a:xfrm>
            <a:off x="4027488" y="1184275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50" name="AutoShape 26"/>
          <p:cNvSpPr>
            <a:spLocks noChangeArrowheads="1"/>
          </p:cNvSpPr>
          <p:nvPr/>
        </p:nvSpPr>
        <p:spPr bwMode="auto">
          <a:xfrm>
            <a:off x="4298950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51" name="AutoShape 27"/>
          <p:cNvSpPr>
            <a:spLocks noChangeArrowheads="1"/>
          </p:cNvSpPr>
          <p:nvPr/>
        </p:nvSpPr>
        <p:spPr bwMode="auto">
          <a:xfrm>
            <a:off x="4568825" y="1184275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52" name="AutoShape 28"/>
          <p:cNvSpPr>
            <a:spLocks noChangeArrowheads="1"/>
          </p:cNvSpPr>
          <p:nvPr/>
        </p:nvSpPr>
        <p:spPr bwMode="auto">
          <a:xfrm>
            <a:off x="4840288" y="1184275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53" name="AutoShape 29"/>
          <p:cNvSpPr>
            <a:spLocks noChangeArrowheads="1"/>
          </p:cNvSpPr>
          <p:nvPr/>
        </p:nvSpPr>
        <p:spPr bwMode="auto">
          <a:xfrm>
            <a:off x="5111750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54" name="AutoShape 30"/>
          <p:cNvSpPr>
            <a:spLocks noChangeArrowheads="1"/>
          </p:cNvSpPr>
          <p:nvPr/>
        </p:nvSpPr>
        <p:spPr bwMode="auto">
          <a:xfrm>
            <a:off x="5381625" y="1184275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55" name="AutoShape 31"/>
          <p:cNvSpPr>
            <a:spLocks noChangeArrowheads="1"/>
          </p:cNvSpPr>
          <p:nvPr/>
        </p:nvSpPr>
        <p:spPr bwMode="auto">
          <a:xfrm>
            <a:off x="5653088" y="1184275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56" name="AutoShape 32"/>
          <p:cNvSpPr>
            <a:spLocks noChangeArrowheads="1"/>
          </p:cNvSpPr>
          <p:nvPr/>
        </p:nvSpPr>
        <p:spPr bwMode="auto">
          <a:xfrm>
            <a:off x="5924550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57" name="AutoShape 33"/>
          <p:cNvSpPr>
            <a:spLocks noChangeArrowheads="1"/>
          </p:cNvSpPr>
          <p:nvPr/>
        </p:nvSpPr>
        <p:spPr bwMode="auto">
          <a:xfrm>
            <a:off x="6194425" y="1184275"/>
            <a:ext cx="273050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58" name="AutoShape 34"/>
          <p:cNvSpPr>
            <a:spLocks noChangeArrowheads="1"/>
          </p:cNvSpPr>
          <p:nvPr/>
        </p:nvSpPr>
        <p:spPr bwMode="auto">
          <a:xfrm>
            <a:off x="6467475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59" name="AutoShape 35"/>
          <p:cNvSpPr>
            <a:spLocks noChangeArrowheads="1"/>
          </p:cNvSpPr>
          <p:nvPr/>
        </p:nvSpPr>
        <p:spPr bwMode="auto">
          <a:xfrm>
            <a:off x="6737350" y="1184275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60" name="AutoShape 36"/>
          <p:cNvSpPr>
            <a:spLocks noChangeArrowheads="1"/>
          </p:cNvSpPr>
          <p:nvPr/>
        </p:nvSpPr>
        <p:spPr bwMode="auto">
          <a:xfrm>
            <a:off x="7008813" y="1184275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61" name="AutoShape 37"/>
          <p:cNvSpPr>
            <a:spLocks noChangeArrowheads="1"/>
          </p:cNvSpPr>
          <p:nvPr/>
        </p:nvSpPr>
        <p:spPr bwMode="auto">
          <a:xfrm>
            <a:off x="7280275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62" name="AutoShape 38"/>
          <p:cNvSpPr>
            <a:spLocks noChangeArrowheads="1"/>
          </p:cNvSpPr>
          <p:nvPr/>
        </p:nvSpPr>
        <p:spPr bwMode="auto">
          <a:xfrm>
            <a:off x="7550150" y="1184275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63" name="AutoShape 39"/>
          <p:cNvSpPr>
            <a:spLocks noChangeArrowheads="1"/>
          </p:cNvSpPr>
          <p:nvPr/>
        </p:nvSpPr>
        <p:spPr bwMode="auto">
          <a:xfrm>
            <a:off x="7818438" y="1184275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64" name="AutoShape 40"/>
          <p:cNvSpPr>
            <a:spLocks noChangeArrowheads="1"/>
          </p:cNvSpPr>
          <p:nvPr/>
        </p:nvSpPr>
        <p:spPr bwMode="auto">
          <a:xfrm>
            <a:off x="8089900" y="1184275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65" name="AutoShape 41"/>
          <p:cNvSpPr>
            <a:spLocks noChangeArrowheads="1"/>
          </p:cNvSpPr>
          <p:nvPr/>
        </p:nvSpPr>
        <p:spPr bwMode="auto">
          <a:xfrm>
            <a:off x="8361363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66" name="AutoShape 42"/>
          <p:cNvSpPr>
            <a:spLocks noChangeArrowheads="1"/>
          </p:cNvSpPr>
          <p:nvPr/>
        </p:nvSpPr>
        <p:spPr bwMode="auto">
          <a:xfrm>
            <a:off x="8631238" y="1184275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9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9pPr>
    </p:titleStyle>
    <p:bodyStyle>
      <a:lvl1pPr marL="404813" indent="-4048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u"/>
        <a:defRPr kumimoji="1" sz="3400">
          <a:solidFill>
            <a:srgbClr val="FFFFFF"/>
          </a:solidFill>
          <a:latin typeface="+mn-lt"/>
          <a:ea typeface="+mn-ea"/>
          <a:cs typeface="+mn-cs"/>
        </a:defRPr>
      </a:lvl1pPr>
      <a:lvl2pPr marL="804863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400">
          <a:solidFill>
            <a:srgbClr val="FFFFFF"/>
          </a:solidFill>
          <a:latin typeface="+mn-lt"/>
        </a:defRPr>
      </a:lvl2pPr>
      <a:lvl3pPr marL="11477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3400">
          <a:solidFill>
            <a:srgbClr val="FFFF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3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8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8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8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8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342900" y="250825"/>
            <a:ext cx="8458200" cy="66071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74675" y="703263"/>
            <a:ext cx="8077200" cy="3344862"/>
          </a:xfrm>
          <a:solidFill>
            <a:schemeClr val="bg1"/>
          </a:solidFill>
          <a:effectLst>
            <a:outerShdw dist="5388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4800" b="1" smtClean="0">
                <a:solidFill>
                  <a:schemeClr val="folHlink"/>
                </a:solidFill>
                <a:latin typeface="Comic Sans MS" panose="030F0702030302020204" pitchFamily="66" charset="0"/>
              </a:rPr>
              <a:t>Unit 10: Acids &amp; Bases:</a:t>
            </a:r>
            <a:br>
              <a:rPr lang="en-US" altLang="en-US" sz="4800" b="1" smtClean="0">
                <a:solidFill>
                  <a:schemeClr val="folHlink"/>
                </a:solidFill>
                <a:latin typeface="Comic Sans MS" panose="030F0702030302020204" pitchFamily="66" charset="0"/>
              </a:rPr>
            </a:br>
            <a:r>
              <a:rPr lang="en-US" altLang="en-US" sz="4800" b="1" smtClean="0">
                <a:solidFill>
                  <a:schemeClr val="folHlink"/>
                </a:solidFill>
                <a:latin typeface="Comic Sans MS" panose="030F0702030302020204" pitchFamily="66" charset="0"/>
              </a:rPr>
              <a:t>Neutralization</a:t>
            </a:r>
            <a:br>
              <a:rPr lang="en-US" altLang="en-US" sz="4800" b="1" smtClean="0">
                <a:solidFill>
                  <a:schemeClr val="folHlink"/>
                </a:solidFill>
                <a:latin typeface="Comic Sans MS" panose="030F0702030302020204" pitchFamily="66" charset="0"/>
              </a:rPr>
            </a:br>
            <a:r>
              <a:rPr lang="en-US" altLang="en-US" sz="4800" b="1" smtClean="0">
                <a:solidFill>
                  <a:schemeClr val="folHlink"/>
                </a:solidFill>
                <a:latin typeface="Comic Sans MS" panose="030F0702030302020204" pitchFamily="66" charset="0"/>
              </a:rPr>
              <a:t>&amp;</a:t>
            </a:r>
            <a:br>
              <a:rPr lang="en-US" altLang="en-US" sz="4800" b="1" smtClean="0">
                <a:solidFill>
                  <a:schemeClr val="folHlink"/>
                </a:solidFill>
                <a:latin typeface="Comic Sans MS" panose="030F0702030302020204" pitchFamily="66" charset="0"/>
              </a:rPr>
            </a:br>
            <a:r>
              <a:rPr lang="en-US" altLang="en-US" sz="4800" b="1" smtClean="0">
                <a:solidFill>
                  <a:schemeClr val="folHlink"/>
                </a:solidFill>
                <a:latin typeface="Comic Sans MS" panose="030F0702030302020204" pitchFamily="66" charset="0"/>
              </a:rPr>
              <a:t>Titration</a:t>
            </a:r>
            <a:br>
              <a:rPr lang="en-US" altLang="en-US" sz="4800" b="1" smtClean="0">
                <a:solidFill>
                  <a:schemeClr val="folHlink"/>
                </a:solidFill>
                <a:latin typeface="Comic Sans MS" panose="030F0702030302020204" pitchFamily="66" charset="0"/>
              </a:rPr>
            </a:br>
            <a:endParaRPr lang="en-US" altLang="en-US" sz="4800" b="1" smtClean="0">
              <a:solidFill>
                <a:schemeClr val="folHlink"/>
              </a:solidFill>
              <a:latin typeface="Comic Sans MS" panose="030F0702030302020204" pitchFamily="66" charset="0"/>
            </a:endParaRPr>
          </a:p>
        </p:txBody>
      </p:sp>
      <p:pic>
        <p:nvPicPr>
          <p:cNvPr id="5124" name="Picture 7" descr="http://www.intertek-cb.com/analytical/msg/images/chemical_analys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850" y="3681413"/>
            <a:ext cx="3892550" cy="302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Practice TAKS Questions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09650"/>
            <a:ext cx="8458200" cy="53911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mtClean="0"/>
              <a:t>1) Two clear solutions are placed in separate beakers. The first solution has a pH of 4, and the pH of the second solution is unknown. If the two solutions are mixed and the resulting pH is 5, the second solution must have —</a:t>
            </a:r>
            <a:endParaRPr lang="en-US" altLang="en-US" b="1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smtClean="0"/>
              <a:t>A </a:t>
            </a:r>
            <a:r>
              <a:rPr lang="en-US" altLang="en-US" smtClean="0"/>
              <a:t>fewer suspended solids</a:t>
            </a:r>
            <a:endParaRPr lang="en-US" altLang="en-US" b="1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smtClean="0"/>
              <a:t>B </a:t>
            </a:r>
            <a:r>
              <a:rPr lang="en-US" altLang="en-US" smtClean="0"/>
              <a:t>a lower temperature</a:t>
            </a:r>
            <a:endParaRPr lang="en-US" altLang="en-US" b="1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smtClean="0"/>
              <a:t>C </a:t>
            </a:r>
            <a:r>
              <a:rPr lang="en-US" altLang="en-US" smtClean="0"/>
              <a:t>more dissolved salt (NaCl) particles</a:t>
            </a:r>
            <a:endParaRPr lang="en-US" altLang="en-US" b="1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smtClean="0"/>
              <a:t>D</a:t>
            </a:r>
            <a:r>
              <a:rPr lang="en-US" altLang="en-US" smtClean="0"/>
              <a:t> a higher concentration of OH– 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7238" y="0"/>
            <a:ext cx="7686675" cy="2143125"/>
          </a:xfrm>
          <a:noFill/>
        </p:spPr>
      </p:pic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563563" y="2206625"/>
            <a:ext cx="7915275" cy="447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solidFill>
                  <a:schemeClr val="tx1"/>
                </a:solidFill>
                <a:latin typeface="Times New Roman" panose="02020603050405020304" pitchFamily="18" charset="0"/>
              </a:rPr>
              <a:t>2) The table shows data from an investigation designed to find a liquid solution that is both an acid and a strong electrolyte. Based on the data, a solution that is both an acid and a strong electrolyte is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chemeClr val="tx1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3200">
                <a:solidFill>
                  <a:schemeClr val="tx1"/>
                </a:solidFill>
                <a:latin typeface="Times New Roman" panose="02020603050405020304" pitchFamily="18" charset="0"/>
              </a:rPr>
              <a:t> Solution 1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chemeClr val="tx1"/>
                </a:solidFill>
                <a:latin typeface="Times New Roman" panose="02020603050405020304" pitchFamily="18" charset="0"/>
              </a:rPr>
              <a:t>B</a:t>
            </a:r>
            <a:r>
              <a:rPr lang="en-US" altLang="en-US" sz="3200">
                <a:solidFill>
                  <a:schemeClr val="tx1"/>
                </a:solidFill>
                <a:latin typeface="Times New Roman" panose="02020603050405020304" pitchFamily="18" charset="0"/>
              </a:rPr>
              <a:t> Solution 2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chemeClr val="tx1"/>
                </a:solidFill>
                <a:latin typeface="Times New Roman" panose="02020603050405020304" pitchFamily="18" charset="0"/>
              </a:rPr>
              <a:t>C</a:t>
            </a:r>
            <a:r>
              <a:rPr lang="en-US" altLang="en-US" sz="3200">
                <a:solidFill>
                  <a:schemeClr val="tx1"/>
                </a:solidFill>
                <a:latin typeface="Times New Roman" panose="02020603050405020304" pitchFamily="18" charset="0"/>
              </a:rPr>
              <a:t> Solution 3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chemeClr val="tx1"/>
                </a:solidFill>
                <a:latin typeface="Times New Roman" panose="02020603050405020304" pitchFamily="18" charset="0"/>
              </a:rPr>
              <a:t>D</a:t>
            </a:r>
            <a:r>
              <a:rPr lang="en-US" altLang="en-US" sz="3200">
                <a:solidFill>
                  <a:schemeClr val="tx1"/>
                </a:solidFill>
                <a:latin typeface="Times New Roman" panose="02020603050405020304" pitchFamily="18" charset="0"/>
              </a:rPr>
              <a:t> Solution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050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762000"/>
          </a:xfrm>
        </p:spPr>
        <p:txBody>
          <a:bodyPr/>
          <a:lstStyle/>
          <a:p>
            <a:r>
              <a:rPr lang="en-US" altLang="en-US" smtClean="0"/>
              <a:t>Neutralization Reaction</a:t>
            </a:r>
          </a:p>
        </p:txBody>
      </p:sp>
      <p:sp>
        <p:nvSpPr>
          <p:cNvPr id="73731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455613" y="1552575"/>
            <a:ext cx="8204200" cy="3062288"/>
          </a:xfrm>
        </p:spPr>
        <p:txBody>
          <a:bodyPr/>
          <a:lstStyle/>
          <a:p>
            <a:pPr marL="571500" indent="-571500"/>
            <a:r>
              <a:rPr lang="en-US" altLang="en-US" b="1" smtClean="0"/>
              <a:t>Chemical reaction between an </a:t>
            </a:r>
            <a:r>
              <a:rPr lang="en-US" altLang="en-US" b="1" smtClean="0">
                <a:solidFill>
                  <a:srgbClr val="FF0000"/>
                </a:solidFill>
              </a:rPr>
              <a:t>acid </a:t>
            </a:r>
            <a:r>
              <a:rPr lang="en-US" altLang="en-US" b="1" smtClean="0"/>
              <a:t>and a </a:t>
            </a:r>
            <a:r>
              <a:rPr lang="en-US" altLang="en-US" b="1" smtClean="0">
                <a:solidFill>
                  <a:srgbClr val="99CCFF"/>
                </a:solidFill>
              </a:rPr>
              <a:t>base</a:t>
            </a:r>
            <a:r>
              <a:rPr lang="en-US" altLang="en-US" b="1" smtClean="0"/>
              <a:t>.</a:t>
            </a:r>
          </a:p>
          <a:p>
            <a:pPr marL="571500" indent="-571500"/>
            <a:r>
              <a:rPr lang="en-US" altLang="en-US" b="1" smtClean="0"/>
              <a:t>Products are:</a:t>
            </a:r>
          </a:p>
          <a:p>
            <a:pPr marL="1490663" lvl="2" indent="-571500">
              <a:buFontTx/>
              <a:buAutoNum type="arabicPeriod"/>
            </a:pPr>
            <a:r>
              <a:rPr lang="en-US" altLang="en-US" b="1" smtClean="0"/>
              <a:t> a salt (ionic compound) </a:t>
            </a:r>
          </a:p>
          <a:p>
            <a:pPr marL="1490663" lvl="2" indent="-571500">
              <a:buFontTx/>
              <a:buAutoNum type="arabicPeriod"/>
            </a:pPr>
            <a:r>
              <a:rPr lang="en-US" altLang="en-US" b="1" smtClean="0"/>
              <a:t>water (H</a:t>
            </a:r>
            <a:r>
              <a:rPr lang="en-US" altLang="en-US" b="1" baseline="-25000" smtClean="0"/>
              <a:t>2</a:t>
            </a:r>
            <a:r>
              <a:rPr lang="en-US" altLang="en-US" b="1" smtClean="0"/>
              <a:t>O).</a:t>
            </a:r>
          </a:p>
        </p:txBody>
      </p:sp>
      <p:sp>
        <p:nvSpPr>
          <p:cNvPr id="73733" name="Rectangle 2053"/>
          <p:cNvSpPr>
            <a:spLocks noChangeArrowheads="1"/>
          </p:cNvSpPr>
          <p:nvPr/>
        </p:nvSpPr>
        <p:spPr bwMode="auto">
          <a:xfrm>
            <a:off x="222250" y="4916488"/>
            <a:ext cx="8604250" cy="1387475"/>
          </a:xfrm>
          <a:prstGeom prst="rect">
            <a:avLst/>
          </a:prstGeom>
          <a:solidFill>
            <a:schemeClr val="tx1"/>
          </a:solidFill>
          <a:ln w="57150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marL="404813" indent="-404813" algn="ctr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en-US" sz="3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ACID + BASE </a:t>
            </a:r>
            <a:r>
              <a:rPr lang="en-US" sz="36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sym typeface="Symbol" pitchFamily="18" charset="2"/>
              </a:rPr>
              <a:t> SALT + WATER</a:t>
            </a:r>
            <a:endParaRPr lang="en-US" sz="36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bldLvl="2" autoUpdateAnimBg="0"/>
      <p:bldP spid="73733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Examples: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1288"/>
            <a:ext cx="9144000" cy="684212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  <a:defRPr/>
            </a:pPr>
            <a:r>
              <a:rPr lang="en-US" sz="360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ACID + BASE </a:t>
            </a:r>
            <a:r>
              <a:rPr lang="en-US" sz="360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 SALT + WATER</a:t>
            </a:r>
            <a:endParaRPr lang="en-US" sz="3600" b="1" smtClean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0" y="2622550"/>
            <a:ext cx="9144000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04813" indent="-404813" algn="ctr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en-US" sz="3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H</a:t>
            </a:r>
            <a:r>
              <a:rPr lang="en-US" sz="3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Cl</a:t>
            </a:r>
            <a:r>
              <a:rPr lang="en-US" sz="3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+ </a:t>
            </a:r>
            <a:r>
              <a:rPr lang="en-US" sz="3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Na</a:t>
            </a:r>
            <a:r>
              <a:rPr lang="en-US" sz="3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OH</a:t>
            </a:r>
            <a:r>
              <a:rPr lang="en-US" sz="3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n-US" sz="3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 </a:t>
            </a:r>
            <a:r>
              <a:rPr lang="en-US" sz="3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NaCl</a:t>
            </a:r>
            <a:r>
              <a:rPr lang="en-US" sz="3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 + </a:t>
            </a:r>
            <a:r>
              <a:rPr lang="en-US" sz="3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H</a:t>
            </a:r>
            <a:r>
              <a:rPr lang="en-US" sz="3400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2</a:t>
            </a:r>
            <a:r>
              <a:rPr lang="en-US" sz="3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O</a:t>
            </a:r>
            <a:endParaRPr lang="en-US" sz="34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0" y="3962400"/>
            <a:ext cx="9144000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04813" indent="-404813" algn="ctr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en-US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H</a:t>
            </a:r>
            <a:r>
              <a:rPr lang="en-US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C</a:t>
            </a:r>
            <a:r>
              <a:rPr lang="en-US" sz="360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2</a:t>
            </a:r>
            <a:r>
              <a:rPr lang="en-US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H</a:t>
            </a:r>
            <a:r>
              <a:rPr lang="en-US" sz="360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3</a:t>
            </a:r>
            <a:r>
              <a:rPr lang="en-US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O</a:t>
            </a:r>
            <a:r>
              <a:rPr lang="en-US" sz="360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2</a:t>
            </a:r>
            <a: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+ </a:t>
            </a:r>
            <a:r>
              <a:rPr lang="en-US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Na</a:t>
            </a:r>
            <a:r>
              <a:rPr lang="en-US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OH</a:t>
            </a:r>
            <a: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 </a:t>
            </a:r>
            <a:r>
              <a:rPr lang="en-US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NaC</a:t>
            </a:r>
            <a:r>
              <a:rPr lang="en-US" sz="360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2</a:t>
            </a:r>
            <a:r>
              <a:rPr lang="en-US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H</a:t>
            </a:r>
            <a:r>
              <a:rPr lang="en-US" sz="360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3</a:t>
            </a:r>
            <a:r>
              <a:rPr lang="en-US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O</a:t>
            </a:r>
            <a:r>
              <a:rPr lang="en-US" sz="360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2</a:t>
            </a:r>
            <a:r>
              <a:rPr lang="en-US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 </a:t>
            </a:r>
            <a: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+ </a:t>
            </a:r>
            <a:r>
              <a:rPr lang="en-US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H</a:t>
            </a:r>
            <a:r>
              <a:rPr lang="en-US" sz="3600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2</a:t>
            </a:r>
            <a:r>
              <a:rPr lang="en-US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sym typeface="Symbol" pitchFamily="18" charset="2"/>
              </a:rPr>
              <a:t>O</a:t>
            </a:r>
            <a:endParaRPr lang="en-US" sz="36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3500" name="Rectangle 12"/>
          <p:cNvSpPr>
            <a:spLocks noChangeArrowheads="1"/>
          </p:cNvSpPr>
          <p:nvPr/>
        </p:nvSpPr>
        <p:spPr bwMode="auto">
          <a:xfrm>
            <a:off x="0" y="5205413"/>
            <a:ext cx="91440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804863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60000"/>
              </a:spcBef>
            </a:pPr>
            <a:r>
              <a:rPr lang="en-US" altLang="en-US"/>
              <a:t>Salts can be </a:t>
            </a:r>
            <a:r>
              <a:rPr lang="en-US" altLang="en-US">
                <a:solidFill>
                  <a:schemeClr val="tx1"/>
                </a:solidFill>
              </a:rPr>
              <a:t>neutral, acidic, or basic.</a:t>
            </a:r>
          </a:p>
        </p:txBody>
      </p:sp>
      <p:sp>
        <p:nvSpPr>
          <p:cNvPr id="63503" name="Rectangle 15"/>
          <p:cNvSpPr>
            <a:spLocks noChangeArrowheads="1"/>
          </p:cNvSpPr>
          <p:nvPr/>
        </p:nvSpPr>
        <p:spPr bwMode="auto">
          <a:xfrm>
            <a:off x="0" y="5859463"/>
            <a:ext cx="91440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804863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60000"/>
              </a:spcBef>
            </a:pPr>
            <a:r>
              <a:rPr lang="en-US" altLang="en-US"/>
              <a:t>Neutralization </a:t>
            </a:r>
            <a:r>
              <a:rPr lang="en-US" altLang="en-US" b="1">
                <a:solidFill>
                  <a:srgbClr val="FF0000"/>
                </a:solidFill>
                <a:sym typeface="Symbol" panose="05050102010706020507" pitchFamily="18" charset="2"/>
              </a:rPr>
              <a:t>does not mean</a:t>
            </a:r>
            <a:r>
              <a:rPr lang="en-US" altLang="en-US">
                <a:sym typeface="Symbol" panose="05050102010706020507" pitchFamily="18" charset="2"/>
              </a:rPr>
              <a:t> pH = 7.</a:t>
            </a:r>
            <a:endParaRPr lang="en-US" altLang="en-US"/>
          </a:p>
        </p:txBody>
      </p:sp>
      <p:sp>
        <p:nvSpPr>
          <p:cNvPr id="63505" name="Text Box 17"/>
          <p:cNvSpPr txBox="1">
            <a:spLocks noChangeArrowheads="1"/>
          </p:cNvSpPr>
          <p:nvPr/>
        </p:nvSpPr>
        <p:spPr bwMode="auto">
          <a:xfrm>
            <a:off x="585788" y="4471988"/>
            <a:ext cx="1016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FFFF99"/>
                </a:solidFill>
              </a:rPr>
              <a:t>weak</a:t>
            </a:r>
          </a:p>
        </p:txBody>
      </p:sp>
      <p:sp>
        <p:nvSpPr>
          <p:cNvPr id="63506" name="Text Box 18"/>
          <p:cNvSpPr txBox="1">
            <a:spLocks noChangeArrowheads="1"/>
          </p:cNvSpPr>
          <p:nvPr/>
        </p:nvSpPr>
        <p:spPr bwMode="auto">
          <a:xfrm>
            <a:off x="1377950" y="3025775"/>
            <a:ext cx="1174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FFFF99"/>
                </a:solidFill>
              </a:rPr>
              <a:t>strong</a:t>
            </a:r>
          </a:p>
        </p:txBody>
      </p:sp>
      <p:sp>
        <p:nvSpPr>
          <p:cNvPr id="63507" name="Text Box 19"/>
          <p:cNvSpPr txBox="1">
            <a:spLocks noChangeArrowheads="1"/>
          </p:cNvSpPr>
          <p:nvPr/>
        </p:nvSpPr>
        <p:spPr bwMode="auto">
          <a:xfrm>
            <a:off x="3038475" y="3025775"/>
            <a:ext cx="1174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FFFF99"/>
                </a:solidFill>
              </a:rPr>
              <a:t>strong</a:t>
            </a:r>
          </a:p>
        </p:txBody>
      </p:sp>
      <p:sp>
        <p:nvSpPr>
          <p:cNvPr id="63508" name="Text Box 20"/>
          <p:cNvSpPr txBox="1">
            <a:spLocks noChangeArrowheads="1"/>
          </p:cNvSpPr>
          <p:nvPr/>
        </p:nvSpPr>
        <p:spPr bwMode="auto">
          <a:xfrm>
            <a:off x="2886075" y="4471988"/>
            <a:ext cx="11747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FFFF99"/>
                </a:solidFill>
              </a:rPr>
              <a:t>strong</a:t>
            </a:r>
          </a:p>
        </p:txBody>
      </p:sp>
      <p:sp>
        <p:nvSpPr>
          <p:cNvPr id="63509" name="Text Box 21"/>
          <p:cNvSpPr txBox="1">
            <a:spLocks noChangeArrowheads="1"/>
          </p:cNvSpPr>
          <p:nvPr/>
        </p:nvSpPr>
        <p:spPr bwMode="auto">
          <a:xfrm>
            <a:off x="4940300" y="3025775"/>
            <a:ext cx="12747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FFFF99"/>
                </a:solidFill>
              </a:rPr>
              <a:t>neutral</a:t>
            </a:r>
          </a:p>
        </p:txBody>
      </p:sp>
      <p:sp>
        <p:nvSpPr>
          <p:cNvPr id="63510" name="Text Box 22"/>
          <p:cNvSpPr txBox="1">
            <a:spLocks noChangeArrowheads="1"/>
          </p:cNvSpPr>
          <p:nvPr/>
        </p:nvSpPr>
        <p:spPr bwMode="auto">
          <a:xfrm>
            <a:off x="5553075" y="4471988"/>
            <a:ext cx="1016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FFFF99"/>
                </a:solidFill>
              </a:rPr>
              <a:t>basic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 autoUpdateAnimBg="0" advAuto="0"/>
      <p:bldP spid="63496" grpId="0" autoUpdateAnimBg="0"/>
      <p:bldP spid="63497" grpId="0" autoUpdateAnimBg="0"/>
      <p:bldP spid="63500" grpId="0" autoUpdateAnimBg="0"/>
      <p:bldP spid="63503" grpId="0" autoUpdateAnimBg="0"/>
      <p:bldP spid="63505" grpId="0" autoUpdateAnimBg="0"/>
      <p:bldP spid="63506" grpId="0" autoUpdateAnimBg="0"/>
      <p:bldP spid="63507" grpId="0" autoUpdateAnimBg="0"/>
      <p:bldP spid="63508" grpId="0" autoUpdateAnimBg="0"/>
      <p:bldP spid="63509" grpId="0" autoUpdateAnimBg="0"/>
      <p:bldP spid="6351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B. Titration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563" y="1752600"/>
            <a:ext cx="5070475" cy="4648200"/>
          </a:xfrm>
        </p:spPr>
        <p:txBody>
          <a:bodyPr/>
          <a:lstStyle/>
          <a:p>
            <a:pPr>
              <a:defRPr/>
            </a:pPr>
            <a:r>
              <a:rPr lang="en-US" b="1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Titration:</a:t>
            </a:r>
            <a:endParaRPr lang="en-US" b="1" u="sng" smtClean="0"/>
          </a:p>
          <a:p>
            <a:pPr lvl="1">
              <a:defRPr/>
            </a:pPr>
            <a:r>
              <a:rPr lang="en-US" b="1" smtClean="0"/>
              <a:t>Analytical method in which a standard solution is used to </a:t>
            </a:r>
            <a:r>
              <a:rPr lang="en-US" b="1" smtClean="0">
                <a:solidFill>
                  <a:srgbClr val="FFFF00"/>
                </a:solidFill>
              </a:rPr>
              <a:t>determine the concentration of an unknown solution</a:t>
            </a:r>
            <a:r>
              <a:rPr lang="en-US" b="1" smtClean="0"/>
              <a:t>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154613" y="1593850"/>
            <a:ext cx="3462337" cy="4949825"/>
            <a:chOff x="3425" y="991"/>
            <a:chExt cx="1930" cy="3118"/>
          </a:xfrm>
        </p:grpSpPr>
        <p:pic>
          <p:nvPicPr>
            <p:cNvPr id="8197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5" y="1536"/>
              <a:ext cx="1766" cy="2060"/>
            </a:xfrm>
            <a:prstGeom prst="rect">
              <a:avLst/>
            </a:prstGeom>
            <a:noFill/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8198" name="Group 6"/>
            <p:cNvGrpSpPr>
              <a:grpSpLocks/>
            </p:cNvGrpSpPr>
            <p:nvPr/>
          </p:nvGrpSpPr>
          <p:grpSpPr bwMode="auto">
            <a:xfrm>
              <a:off x="3910" y="991"/>
              <a:ext cx="1445" cy="496"/>
              <a:chOff x="3910" y="991"/>
              <a:chExt cx="1445" cy="496"/>
            </a:xfrm>
          </p:grpSpPr>
          <p:sp>
            <p:nvSpPr>
              <p:cNvPr id="8202" name="Text Box 7"/>
              <p:cNvSpPr txBox="1">
                <a:spLocks noChangeArrowheads="1"/>
              </p:cNvSpPr>
              <p:nvPr/>
            </p:nvSpPr>
            <p:spPr bwMode="auto">
              <a:xfrm>
                <a:off x="3910" y="991"/>
                <a:ext cx="1445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u"/>
                  <a:defRPr kumimoji="1" sz="3400">
                    <a:solidFill>
                      <a:srgbClr val="FFFFFF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•"/>
                  <a:defRPr kumimoji="1" sz="3400">
                    <a:solidFill>
                      <a:srgbClr val="FFFFFF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1" sz="3400">
                    <a:solidFill>
                      <a:srgbClr val="FFFFFF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3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3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 sz="2400"/>
                  <a:t>standard solution 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 sz="2000"/>
                  <a:t>(known)</a:t>
                </a:r>
              </a:p>
            </p:txBody>
          </p:sp>
          <p:sp>
            <p:nvSpPr>
              <p:cNvPr id="8203" name="Line 8"/>
              <p:cNvSpPr>
                <a:spLocks noChangeShapeType="1"/>
              </p:cNvSpPr>
              <p:nvPr/>
            </p:nvSpPr>
            <p:spPr bwMode="auto">
              <a:xfrm flipH="1">
                <a:off x="4504" y="1274"/>
                <a:ext cx="287" cy="213"/>
              </a:xfrm>
              <a:prstGeom prst="line">
                <a:avLst/>
              </a:prstGeom>
              <a:noFill/>
              <a:ln w="57150" cap="sq">
                <a:solidFill>
                  <a:srgbClr val="FFFFFF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199" name="Group 9"/>
            <p:cNvGrpSpPr>
              <a:grpSpLocks/>
            </p:cNvGrpSpPr>
            <p:nvPr/>
          </p:nvGrpSpPr>
          <p:grpSpPr bwMode="auto">
            <a:xfrm>
              <a:off x="3888" y="3647"/>
              <a:ext cx="1418" cy="462"/>
              <a:chOff x="3838" y="3647"/>
              <a:chExt cx="1418" cy="462"/>
            </a:xfrm>
          </p:grpSpPr>
          <p:sp>
            <p:nvSpPr>
              <p:cNvPr id="8200" name="Text Box 10"/>
              <p:cNvSpPr txBox="1">
                <a:spLocks noChangeArrowheads="1"/>
              </p:cNvSpPr>
              <p:nvPr/>
            </p:nvSpPr>
            <p:spPr bwMode="auto">
              <a:xfrm>
                <a:off x="3838" y="3821"/>
                <a:ext cx="141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u"/>
                  <a:defRPr kumimoji="1" sz="3400">
                    <a:solidFill>
                      <a:srgbClr val="FFFFFF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•"/>
                  <a:defRPr kumimoji="1" sz="3400">
                    <a:solidFill>
                      <a:srgbClr val="FFFFFF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1" sz="3400">
                    <a:solidFill>
                      <a:srgbClr val="FFFFFF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3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3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 sz="2400"/>
                  <a:t>unknown solution</a:t>
                </a:r>
              </a:p>
            </p:txBody>
          </p:sp>
          <p:sp>
            <p:nvSpPr>
              <p:cNvPr id="8201" name="Line 11"/>
              <p:cNvSpPr>
                <a:spLocks noChangeShapeType="1"/>
              </p:cNvSpPr>
              <p:nvPr/>
            </p:nvSpPr>
            <p:spPr bwMode="auto">
              <a:xfrm flipH="1" flipV="1">
                <a:off x="4584" y="3647"/>
                <a:ext cx="287" cy="213"/>
              </a:xfrm>
              <a:prstGeom prst="line">
                <a:avLst/>
              </a:prstGeom>
              <a:noFill/>
              <a:ln w="57150" cap="sq">
                <a:solidFill>
                  <a:srgbClr val="FFFFFF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095375"/>
            <a:ext cx="6838950" cy="4648200"/>
          </a:xfrm>
        </p:spPr>
        <p:txBody>
          <a:bodyPr/>
          <a:lstStyle/>
          <a:p>
            <a:pPr>
              <a:defRPr/>
            </a:pPr>
            <a:r>
              <a:rPr lang="en-US" sz="5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(AKA: e</a:t>
            </a:r>
            <a:r>
              <a:rPr lang="en-US" sz="56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ndpoint)</a:t>
            </a:r>
            <a:endParaRPr lang="en-US" sz="5600" smtClean="0"/>
          </a:p>
          <a:p>
            <a:pPr lvl="1">
              <a:defRPr/>
            </a:pPr>
            <a:r>
              <a:rPr lang="en-US" sz="5600" smtClean="0"/>
              <a:t>Point at which equal amounts of </a:t>
            </a:r>
            <a:r>
              <a:rPr lang="en-US" sz="5600" smtClean="0">
                <a:solidFill>
                  <a:srgbClr val="FF0000"/>
                </a:solidFill>
              </a:rPr>
              <a:t>H</a:t>
            </a:r>
            <a:r>
              <a:rPr lang="en-US" sz="5600" baseline="-25000" smtClean="0">
                <a:solidFill>
                  <a:srgbClr val="FF0000"/>
                </a:solidFill>
              </a:rPr>
              <a:t>3</a:t>
            </a:r>
            <a:r>
              <a:rPr lang="en-US" sz="5600" smtClean="0">
                <a:solidFill>
                  <a:srgbClr val="FF0000"/>
                </a:solidFill>
              </a:rPr>
              <a:t>O</a:t>
            </a:r>
            <a:r>
              <a:rPr lang="en-US" sz="5600" baseline="30000" smtClean="0">
                <a:solidFill>
                  <a:srgbClr val="FF0000"/>
                </a:solidFill>
              </a:rPr>
              <a:t>+</a:t>
            </a:r>
            <a:r>
              <a:rPr lang="en-US" sz="5600" smtClean="0"/>
              <a:t> and </a:t>
            </a:r>
            <a:r>
              <a:rPr lang="en-US" sz="5600" smtClean="0">
                <a:solidFill>
                  <a:srgbClr val="99CCFF"/>
                </a:solidFill>
              </a:rPr>
              <a:t>OH</a:t>
            </a:r>
            <a:r>
              <a:rPr lang="en-US" sz="5600" baseline="30000" smtClean="0">
                <a:solidFill>
                  <a:srgbClr val="99CCFF"/>
                </a:solidFill>
              </a:rPr>
              <a:t>-</a:t>
            </a:r>
            <a:r>
              <a:rPr lang="en-US" sz="5600" smtClean="0"/>
              <a:t> have been added.</a:t>
            </a:r>
          </a:p>
          <a:p>
            <a:pPr lvl="1">
              <a:defRPr/>
            </a:pPr>
            <a:endParaRPr lang="en-US" sz="5600" smtClean="0"/>
          </a:p>
        </p:txBody>
      </p:sp>
      <p:pic>
        <p:nvPicPr>
          <p:cNvPr id="7577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088" y="1781175"/>
            <a:ext cx="2032000" cy="2370138"/>
          </a:xfrm>
          <a:prstGeom prst="rect">
            <a:avLst/>
          </a:prstGeom>
          <a:noFill/>
          <a:ln w="28575" cap="sq">
            <a:solidFill>
              <a:schemeClr val="bg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78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088" y="1779588"/>
            <a:ext cx="2032000" cy="2370137"/>
          </a:xfrm>
          <a:prstGeom prst="rect">
            <a:avLst/>
          </a:prstGeom>
          <a:noFill/>
          <a:ln w="28575" cap="sq">
            <a:solidFill>
              <a:schemeClr val="bg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Equivalence Point</a:t>
            </a:r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182563" y="5245100"/>
            <a:ext cx="621030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7763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2">
              <a:spcBef>
                <a:spcPct val="0"/>
              </a:spcBef>
            </a:pPr>
            <a:endParaRPr lang="en-US" altLang="en-US"/>
          </a:p>
        </p:txBody>
      </p:sp>
      <p:pic>
        <p:nvPicPr>
          <p:cNvPr id="7578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088" y="1779588"/>
            <a:ext cx="2032000" cy="2370137"/>
          </a:xfrm>
          <a:prstGeom prst="rect">
            <a:avLst/>
          </a:prstGeom>
          <a:noFill/>
          <a:ln w="28575" cap="sq">
            <a:solidFill>
              <a:schemeClr val="bg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78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088" y="1781175"/>
            <a:ext cx="2032000" cy="2370138"/>
          </a:xfrm>
          <a:prstGeom prst="rect">
            <a:avLst/>
          </a:prstGeom>
          <a:noFill/>
          <a:ln w="28575" cap="sq">
            <a:solidFill>
              <a:schemeClr val="bg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5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build="p" bldLvl="2" autoUpdateAnimBg="0"/>
      <p:bldP spid="75783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Equivalence Point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4950" y="1752600"/>
            <a:ext cx="4375150" cy="4648200"/>
          </a:xfrm>
        </p:spPr>
        <p:txBody>
          <a:bodyPr/>
          <a:lstStyle/>
          <a:p>
            <a:r>
              <a:rPr lang="en-US" altLang="en-US" sz="3000" smtClean="0"/>
              <a:t>indicator color change</a:t>
            </a:r>
          </a:p>
          <a:p>
            <a:pPr lvl="2">
              <a:buFontTx/>
              <a:buNone/>
            </a:pPr>
            <a:endParaRPr lang="en-US" altLang="en-US" sz="3000" smtClean="0"/>
          </a:p>
          <a:p>
            <a:pPr lvl="2">
              <a:buFontTx/>
              <a:buNone/>
            </a:pPr>
            <a:endParaRPr lang="en-US" altLang="en-US" sz="3000" smtClean="0"/>
          </a:p>
          <a:p>
            <a:pPr lvl="2">
              <a:buFontTx/>
              <a:buNone/>
            </a:pPr>
            <a:endParaRPr lang="en-US" altLang="en-US" sz="3000" smtClean="0"/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40250" y="1752600"/>
            <a:ext cx="4603750" cy="4648200"/>
          </a:xfrm>
        </p:spPr>
        <p:txBody>
          <a:bodyPr/>
          <a:lstStyle/>
          <a:p>
            <a:r>
              <a:rPr lang="en-US" altLang="en-US" sz="3000" smtClean="0"/>
              <a:t>dramatic change in pH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3000" smtClean="0"/>
          </a:p>
        </p:txBody>
      </p:sp>
      <p:pic>
        <p:nvPicPr>
          <p:cNvPr id="860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2576513"/>
            <a:ext cx="3314700" cy="3867150"/>
          </a:xfrm>
          <a:prstGeom prst="rect">
            <a:avLst/>
          </a:prstGeom>
          <a:noFill/>
          <a:ln w="28575" cap="sq">
            <a:solidFill>
              <a:schemeClr val="bg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021" name="Picture 5" descr="titration cur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088" y="2732088"/>
            <a:ext cx="3670300" cy="3608387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7" name="Text Box 8"/>
          <p:cNvSpPr txBox="1">
            <a:spLocks noChangeArrowheads="1"/>
          </p:cNvSpPr>
          <p:nvPr/>
        </p:nvSpPr>
        <p:spPr bwMode="auto">
          <a:xfrm>
            <a:off x="3106738" y="879475"/>
            <a:ext cx="32226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000"/>
              <a:t>Determined by…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Titration Calculations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763" y="1766888"/>
            <a:ext cx="5129212" cy="4648200"/>
          </a:xfrm>
        </p:spPr>
        <p:txBody>
          <a:bodyPr/>
          <a:lstStyle/>
          <a:p>
            <a:r>
              <a:rPr lang="en-US" altLang="en-US" sz="4000" b="1" smtClean="0"/>
              <a:t>The known solution can be used to determine the </a:t>
            </a:r>
            <a:r>
              <a:rPr lang="en-US" altLang="en-US" sz="4000" b="1" smtClean="0">
                <a:solidFill>
                  <a:srgbClr val="FF0000"/>
                </a:solidFill>
              </a:rPr>
              <a:t>molarity</a:t>
            </a:r>
            <a:r>
              <a:rPr lang="en-US" altLang="en-US" sz="4000" b="1" smtClean="0"/>
              <a:t> of an unknown solution by titration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681663" y="1493838"/>
            <a:ext cx="3462337" cy="4949825"/>
            <a:chOff x="3425" y="991"/>
            <a:chExt cx="1930" cy="3118"/>
          </a:xfrm>
        </p:grpSpPr>
        <p:pic>
          <p:nvPicPr>
            <p:cNvPr id="11269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5" y="1536"/>
              <a:ext cx="1766" cy="2060"/>
            </a:xfrm>
            <a:prstGeom prst="rect">
              <a:avLst/>
            </a:prstGeom>
            <a:noFill/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270" name="Group 6"/>
            <p:cNvGrpSpPr>
              <a:grpSpLocks/>
            </p:cNvGrpSpPr>
            <p:nvPr/>
          </p:nvGrpSpPr>
          <p:grpSpPr bwMode="auto">
            <a:xfrm>
              <a:off x="3910" y="991"/>
              <a:ext cx="1445" cy="496"/>
              <a:chOff x="3910" y="991"/>
              <a:chExt cx="1445" cy="496"/>
            </a:xfrm>
          </p:grpSpPr>
          <p:sp>
            <p:nvSpPr>
              <p:cNvPr id="11274" name="Text Box 7"/>
              <p:cNvSpPr txBox="1">
                <a:spLocks noChangeArrowheads="1"/>
              </p:cNvSpPr>
              <p:nvPr/>
            </p:nvSpPr>
            <p:spPr bwMode="auto">
              <a:xfrm>
                <a:off x="3910" y="991"/>
                <a:ext cx="1445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u"/>
                  <a:defRPr kumimoji="1" sz="3400">
                    <a:solidFill>
                      <a:srgbClr val="FFFFFF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•"/>
                  <a:defRPr kumimoji="1" sz="3400">
                    <a:solidFill>
                      <a:srgbClr val="FFFFFF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1" sz="3400">
                    <a:solidFill>
                      <a:srgbClr val="FFFFFF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3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3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 sz="2400"/>
                  <a:t>standard solution 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 sz="2000"/>
                  <a:t>(known)</a:t>
                </a:r>
              </a:p>
            </p:txBody>
          </p:sp>
          <p:sp>
            <p:nvSpPr>
              <p:cNvPr id="11275" name="Line 8"/>
              <p:cNvSpPr>
                <a:spLocks noChangeShapeType="1"/>
              </p:cNvSpPr>
              <p:nvPr/>
            </p:nvSpPr>
            <p:spPr bwMode="auto">
              <a:xfrm flipH="1">
                <a:off x="4504" y="1274"/>
                <a:ext cx="287" cy="213"/>
              </a:xfrm>
              <a:prstGeom prst="line">
                <a:avLst/>
              </a:prstGeom>
              <a:noFill/>
              <a:ln w="57150" cap="sq">
                <a:solidFill>
                  <a:srgbClr val="FFFFFF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71" name="Group 9"/>
            <p:cNvGrpSpPr>
              <a:grpSpLocks/>
            </p:cNvGrpSpPr>
            <p:nvPr/>
          </p:nvGrpSpPr>
          <p:grpSpPr bwMode="auto">
            <a:xfrm>
              <a:off x="3888" y="3647"/>
              <a:ext cx="1418" cy="462"/>
              <a:chOff x="3838" y="3647"/>
              <a:chExt cx="1418" cy="462"/>
            </a:xfrm>
          </p:grpSpPr>
          <p:sp>
            <p:nvSpPr>
              <p:cNvPr id="11272" name="Text Box 10"/>
              <p:cNvSpPr txBox="1">
                <a:spLocks noChangeArrowheads="1"/>
              </p:cNvSpPr>
              <p:nvPr/>
            </p:nvSpPr>
            <p:spPr bwMode="auto">
              <a:xfrm>
                <a:off x="3838" y="3821"/>
                <a:ext cx="141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u"/>
                  <a:defRPr kumimoji="1" sz="3400">
                    <a:solidFill>
                      <a:srgbClr val="FFFFFF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•"/>
                  <a:defRPr kumimoji="1" sz="3400">
                    <a:solidFill>
                      <a:srgbClr val="FFFFFF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1" sz="3400">
                    <a:solidFill>
                      <a:srgbClr val="FFFFFF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3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3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 sz="2400"/>
                  <a:t>unknown solution</a:t>
                </a:r>
              </a:p>
            </p:txBody>
          </p:sp>
          <p:sp>
            <p:nvSpPr>
              <p:cNvPr id="11273" name="Line 11"/>
              <p:cNvSpPr>
                <a:spLocks noChangeShapeType="1"/>
              </p:cNvSpPr>
              <p:nvPr/>
            </p:nvSpPr>
            <p:spPr bwMode="auto">
              <a:xfrm flipH="1" flipV="1">
                <a:off x="4584" y="3647"/>
                <a:ext cx="287" cy="213"/>
              </a:xfrm>
              <a:prstGeom prst="line">
                <a:avLst/>
              </a:prstGeom>
              <a:noFill/>
              <a:ln w="57150" cap="sq">
                <a:solidFill>
                  <a:srgbClr val="FFFFFF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Titration Calculations</a:t>
            </a:r>
          </a:p>
        </p:txBody>
      </p:sp>
      <p:sp>
        <p:nvSpPr>
          <p:cNvPr id="66564" name="AutoShape 4"/>
          <p:cNvSpPr>
            <a:spLocks noChangeArrowheads="1"/>
          </p:cNvSpPr>
          <p:nvPr/>
        </p:nvSpPr>
        <p:spPr bwMode="auto">
          <a:xfrm>
            <a:off x="388938" y="1290638"/>
            <a:ext cx="8669337" cy="1990725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28575" cap="sq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7400" b="1">
                <a:solidFill>
                  <a:srgbClr val="240622"/>
                </a:solidFill>
              </a:rPr>
              <a:t>M</a:t>
            </a:r>
            <a:r>
              <a:rPr kumimoji="0" lang="en-US" altLang="en-US" sz="7400" b="1" baseline="-25000">
                <a:solidFill>
                  <a:srgbClr val="240622"/>
                </a:solidFill>
                <a:sym typeface="Symbol" panose="05050102010706020507" pitchFamily="18" charset="2"/>
              </a:rPr>
              <a:t>a</a:t>
            </a:r>
            <a:r>
              <a:rPr kumimoji="0" lang="en-US" altLang="en-US" sz="7400" b="1">
                <a:solidFill>
                  <a:srgbClr val="240622"/>
                </a:solidFill>
              </a:rPr>
              <a:t>V</a:t>
            </a:r>
            <a:r>
              <a:rPr kumimoji="0" lang="en-US" altLang="en-US" sz="7400" b="1" baseline="-25000">
                <a:solidFill>
                  <a:srgbClr val="240622"/>
                </a:solidFill>
                <a:sym typeface="Symbol" panose="05050102010706020507" pitchFamily="18" charset="2"/>
              </a:rPr>
              <a:t>a</a:t>
            </a:r>
            <a:r>
              <a:rPr kumimoji="0" lang="en-US" altLang="en-US" sz="7400" b="1">
                <a:solidFill>
                  <a:srgbClr val="240622"/>
                </a:solidFill>
              </a:rPr>
              <a:t> = M</a:t>
            </a:r>
            <a:r>
              <a:rPr kumimoji="0" lang="en-US" altLang="en-US" sz="7400" b="1" baseline="-25000">
                <a:solidFill>
                  <a:srgbClr val="240622"/>
                </a:solidFill>
                <a:sym typeface="Symbol" panose="05050102010706020507" pitchFamily="18" charset="2"/>
              </a:rPr>
              <a:t>b</a:t>
            </a:r>
            <a:r>
              <a:rPr kumimoji="0" lang="en-US" altLang="en-US" sz="7400" b="1">
                <a:solidFill>
                  <a:srgbClr val="240622"/>
                </a:solidFill>
              </a:rPr>
              <a:t>V</a:t>
            </a:r>
            <a:r>
              <a:rPr kumimoji="0" lang="en-US" altLang="en-US" sz="7400" b="1" baseline="-25000">
                <a:solidFill>
                  <a:srgbClr val="240622"/>
                </a:solidFill>
                <a:sym typeface="Symbol" panose="05050102010706020507" pitchFamily="18" charset="2"/>
              </a:rPr>
              <a:t>b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7400" b="1" baseline="-25000">
              <a:solidFill>
                <a:srgbClr val="240622"/>
              </a:solidFill>
            </a:endParaRP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1331913" y="3554413"/>
            <a:ext cx="6423025" cy="293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69215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 defTabSz="6921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 defTabSz="69215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 defTabSz="69215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9215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921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921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921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921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4400"/>
              <a:t>M</a:t>
            </a:r>
            <a:r>
              <a:rPr kumimoji="0" lang="en-US" altLang="en-US" sz="4400" baseline="-25000"/>
              <a:t>a</a:t>
            </a:r>
            <a:r>
              <a:rPr kumimoji="0" lang="en-US" altLang="en-US" sz="4400"/>
              <a:t>:  Molarity of acid</a:t>
            </a:r>
          </a:p>
          <a:p>
            <a:pPr>
              <a:lnSpc>
                <a:spcPct val="90000"/>
              </a:lnSpc>
              <a:buClrTx/>
              <a:buSzTx/>
              <a:buFontTx/>
              <a:buNone/>
            </a:pPr>
            <a:r>
              <a:rPr kumimoji="0" lang="en-US" altLang="en-US" sz="4400"/>
              <a:t>V</a:t>
            </a:r>
            <a:r>
              <a:rPr kumimoji="0" lang="en-US" altLang="en-US" sz="4400" baseline="-25000"/>
              <a:t>a</a:t>
            </a:r>
            <a:r>
              <a:rPr kumimoji="0" lang="en-US" altLang="en-US" sz="4400"/>
              <a:t>:  Volume of acid</a:t>
            </a:r>
          </a:p>
          <a:p>
            <a:pPr>
              <a:lnSpc>
                <a:spcPct val="90000"/>
              </a:lnSpc>
              <a:buClrTx/>
              <a:buSzTx/>
              <a:buFontTx/>
              <a:buNone/>
            </a:pPr>
            <a:r>
              <a:rPr kumimoji="0" lang="en-US" altLang="en-US" sz="4400"/>
              <a:t>M</a:t>
            </a:r>
            <a:r>
              <a:rPr kumimoji="0" lang="en-US" altLang="en-US" sz="4400" baseline="-25000"/>
              <a:t>b</a:t>
            </a:r>
            <a:r>
              <a:rPr kumimoji="0" lang="en-US" altLang="en-US" sz="4400"/>
              <a:t>:  Molarity of base</a:t>
            </a:r>
          </a:p>
          <a:p>
            <a:pPr>
              <a:lnSpc>
                <a:spcPct val="90000"/>
              </a:lnSpc>
              <a:buClrTx/>
              <a:buSzTx/>
              <a:buFontTx/>
              <a:buNone/>
            </a:pPr>
            <a:r>
              <a:rPr kumimoji="0" lang="en-US" altLang="en-US" sz="4400"/>
              <a:t>V</a:t>
            </a:r>
            <a:r>
              <a:rPr kumimoji="0" lang="en-US" altLang="en-US" sz="4400" baseline="-25000"/>
              <a:t>b</a:t>
            </a:r>
            <a:r>
              <a:rPr kumimoji="0" lang="en-US" altLang="en-US" sz="4400"/>
              <a:t>:  Volume of base</a:t>
            </a:r>
            <a:endParaRPr kumimoji="0" lang="en-US" altLang="en-US" sz="6200">
              <a:solidFill>
                <a:srgbClr val="99CC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6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65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65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65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 animBg="1" autoUpdateAnimBg="0"/>
      <p:bldP spid="6656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Titration Calculations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5738" y="1287463"/>
            <a:ext cx="8729662" cy="1903412"/>
          </a:xfrm>
        </p:spPr>
        <p:txBody>
          <a:bodyPr/>
          <a:lstStyle/>
          <a:p>
            <a:r>
              <a:rPr lang="en-US" altLang="en-US" smtClean="0"/>
              <a:t>42.5 mL of 1.3</a:t>
            </a:r>
            <a:r>
              <a:rPr lang="en-US" altLang="en-US" i="1" smtClean="0"/>
              <a:t>M</a:t>
            </a:r>
            <a:r>
              <a:rPr lang="en-US" altLang="en-US" smtClean="0"/>
              <a:t> KOH are required to neutralize 50.0 mL of HCl. Find the molarity of HCl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184150" y="3613150"/>
            <a:ext cx="2397125" cy="306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04813" indent="-404813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en-US" altLang="en-US">
                <a:latin typeface="Arial Narrow" panose="020B0606020202030204" pitchFamily="34" charset="0"/>
                <a:sym typeface="Symbol" panose="05050102010706020507" pitchFamily="18" charset="2"/>
              </a:rPr>
              <a:t>H</a:t>
            </a:r>
            <a:r>
              <a:rPr lang="en-US" altLang="en-US" baseline="-25000">
                <a:latin typeface="Arial Narrow" panose="020B0606020202030204" pitchFamily="34" charset="0"/>
                <a:sym typeface="Symbol" panose="05050102010706020507" pitchFamily="18" charset="2"/>
              </a:rPr>
              <a:t>3</a:t>
            </a:r>
            <a:r>
              <a:rPr lang="en-US" altLang="en-US">
                <a:latin typeface="Arial Narrow" panose="020B0606020202030204" pitchFamily="34" charset="0"/>
                <a:sym typeface="Symbol" panose="05050102010706020507" pitchFamily="18" charset="2"/>
              </a:rPr>
              <a:t>O</a:t>
            </a:r>
            <a:r>
              <a:rPr lang="en-US" altLang="en-US" baseline="30000">
                <a:latin typeface="Arial Narrow" panose="020B0606020202030204" pitchFamily="34" charset="0"/>
                <a:sym typeface="Symbol" panose="05050102010706020507" pitchFamily="18" charset="2"/>
              </a:rPr>
              <a:t>+</a:t>
            </a:r>
            <a:endParaRPr lang="en-US" altLang="en-US">
              <a:latin typeface="Arial Narrow" panose="020B0606020202030204" pitchFamily="34" charset="0"/>
              <a:sym typeface="Symbol" panose="05050102010706020507" pitchFamily="18" charset="2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>
                <a:latin typeface="Arial Narrow" panose="020B0606020202030204" pitchFamily="34" charset="0"/>
                <a:sym typeface="Symbol" panose="05050102010706020507" pitchFamily="18" charset="2"/>
              </a:rPr>
              <a:t>M = 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>
                <a:latin typeface="Arial Narrow" panose="020B0606020202030204" pitchFamily="34" charset="0"/>
                <a:sym typeface="Symbol" panose="05050102010706020507" pitchFamily="18" charset="2"/>
              </a:rPr>
              <a:t>V = 50.0 mL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>
              <a:latin typeface="Arial Narrow" panose="020B0606020202030204" pitchFamily="34" charset="0"/>
              <a:sym typeface="Symbol" panose="05050102010706020507" pitchFamily="18" charset="2"/>
            </a:endParaRPr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2582863" y="3613150"/>
            <a:ext cx="2444750" cy="306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04813" indent="-404813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en-US" altLang="en-US">
                <a:latin typeface="Arial Narrow" panose="020B0606020202030204" pitchFamily="34" charset="0"/>
              </a:rPr>
              <a:t>OH</a:t>
            </a:r>
            <a:r>
              <a:rPr lang="en-US" altLang="en-US" baseline="30000">
                <a:latin typeface="Arial Narrow" panose="020B0606020202030204" pitchFamily="34" charset="0"/>
              </a:rPr>
              <a:t>-</a:t>
            </a:r>
            <a:endParaRPr lang="en-US" altLang="en-US">
              <a:latin typeface="Arial Narrow" panose="020B0606020202030204" pitchFamily="34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>
                <a:latin typeface="Arial Narrow" panose="020B0606020202030204" pitchFamily="34" charset="0"/>
                <a:sym typeface="Symbol" panose="05050102010706020507" pitchFamily="18" charset="2"/>
              </a:rPr>
              <a:t>M = 1.3M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>
                <a:latin typeface="Arial Narrow" panose="020B0606020202030204" pitchFamily="34" charset="0"/>
                <a:sym typeface="Symbol" panose="05050102010706020507" pitchFamily="18" charset="2"/>
              </a:rPr>
              <a:t>V = 42.5 mL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>
              <a:latin typeface="Arial Narrow" panose="020B0606020202030204" pitchFamily="34" charset="0"/>
              <a:sym typeface="Symbol" panose="05050102010706020507" pitchFamily="18" charset="2"/>
            </a:endParaRPr>
          </a:p>
          <a:p>
            <a:pPr algn="ctr">
              <a:buFont typeface="Wingdings" panose="05000000000000000000" pitchFamily="2" charset="2"/>
              <a:buNone/>
            </a:pPr>
            <a:endParaRPr lang="en-US" altLang="en-US">
              <a:latin typeface="Arial Narrow" panose="020B0606020202030204" pitchFamily="34" charset="0"/>
              <a:sym typeface="Symbol" panose="05050102010706020507" pitchFamily="18" charset="2"/>
            </a:endParaRPr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5033963" y="3613150"/>
            <a:ext cx="4017962" cy="306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04813" indent="-404813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u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3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kumimoji="0" lang="en-US" altLang="en-US" sz="3800">
                <a:solidFill>
                  <a:schemeClr val="tx1"/>
                </a:solidFill>
              </a:rPr>
              <a:t>M</a:t>
            </a:r>
            <a:r>
              <a:rPr kumimoji="0" lang="en-US" altLang="en-US" sz="3800" baseline="-25000">
                <a:solidFill>
                  <a:schemeClr val="tx1"/>
                </a:solidFill>
                <a:sym typeface="Symbol" panose="05050102010706020507" pitchFamily="18" charset="2"/>
              </a:rPr>
              <a:t>a</a:t>
            </a:r>
            <a:r>
              <a:rPr kumimoji="0" lang="en-US" altLang="en-US" sz="3800">
                <a:solidFill>
                  <a:schemeClr val="tx1"/>
                </a:solidFill>
              </a:rPr>
              <a:t>V</a:t>
            </a:r>
            <a:r>
              <a:rPr kumimoji="0" lang="en-US" altLang="en-US" sz="3800" baseline="-25000">
                <a:solidFill>
                  <a:schemeClr val="tx1"/>
                </a:solidFill>
                <a:sym typeface="Symbol" panose="05050102010706020507" pitchFamily="18" charset="2"/>
              </a:rPr>
              <a:t>a</a:t>
            </a:r>
            <a:r>
              <a:rPr kumimoji="0" lang="en-US" altLang="en-US" sz="3800">
                <a:solidFill>
                  <a:schemeClr val="tx1"/>
                </a:solidFill>
              </a:rPr>
              <a:t> = M</a:t>
            </a:r>
            <a:r>
              <a:rPr kumimoji="0" lang="en-US" altLang="en-US" sz="3800" baseline="-25000">
                <a:solidFill>
                  <a:schemeClr val="tx1"/>
                </a:solidFill>
                <a:sym typeface="Symbol" panose="05050102010706020507" pitchFamily="18" charset="2"/>
              </a:rPr>
              <a:t>b</a:t>
            </a:r>
            <a:r>
              <a:rPr kumimoji="0" lang="en-US" altLang="en-US" sz="3800">
                <a:solidFill>
                  <a:schemeClr val="tx1"/>
                </a:solidFill>
              </a:rPr>
              <a:t>V</a:t>
            </a:r>
            <a:r>
              <a:rPr kumimoji="0" lang="en-US" altLang="en-US" sz="3800" baseline="-25000">
                <a:solidFill>
                  <a:schemeClr val="tx1"/>
                </a:solidFill>
                <a:sym typeface="Symbol" panose="05050102010706020507" pitchFamily="18" charset="2"/>
              </a:rPr>
              <a:t>b</a:t>
            </a:r>
            <a:endParaRPr lang="en-US" altLang="en-US" sz="140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>
                <a:latin typeface="Arial Narrow" panose="020B0606020202030204" pitchFamily="34" charset="0"/>
              </a:rPr>
              <a:t>M(50.0mL)</a:t>
            </a:r>
          </a:p>
          <a:p>
            <a:pPr algn="r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>
                <a:latin typeface="Arial Narrow" panose="020B0606020202030204" pitchFamily="34" charset="0"/>
              </a:rPr>
              <a:t>=(1.3M)(42.5mL)</a:t>
            </a:r>
          </a:p>
          <a:p>
            <a:pPr algn="ctr"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FFFF99"/>
                </a:solidFill>
                <a:latin typeface="Arial Narrow" panose="020B0606020202030204" pitchFamily="34" charset="0"/>
              </a:rPr>
              <a:t>M = 1.1 M HCl</a:t>
            </a:r>
            <a:endParaRPr lang="en-US" altLang="en-US" b="1" baseline="-2500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13319" name="Line 11"/>
          <p:cNvSpPr>
            <a:spLocks noChangeShapeType="1"/>
          </p:cNvSpPr>
          <p:nvPr/>
        </p:nvSpPr>
        <p:spPr bwMode="auto">
          <a:xfrm>
            <a:off x="4902200" y="3624263"/>
            <a:ext cx="0" cy="2894012"/>
          </a:xfrm>
          <a:prstGeom prst="line">
            <a:avLst/>
          </a:prstGeom>
          <a:noFill/>
          <a:ln w="28575" cap="sq">
            <a:solidFill>
              <a:srgbClr val="FFFF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320" name="Group 16"/>
          <p:cNvGrpSpPr>
            <a:grpSpLocks/>
          </p:cNvGrpSpPr>
          <p:nvPr/>
        </p:nvGrpSpPr>
        <p:grpSpPr bwMode="auto">
          <a:xfrm>
            <a:off x="193675" y="3622675"/>
            <a:ext cx="8950325" cy="2894013"/>
            <a:chOff x="64" y="2178"/>
            <a:chExt cx="5638" cy="1823"/>
          </a:xfrm>
        </p:grpSpPr>
        <p:grpSp>
          <p:nvGrpSpPr>
            <p:cNvPr id="13321" name="Group 14"/>
            <p:cNvGrpSpPr>
              <a:grpSpLocks/>
            </p:cNvGrpSpPr>
            <p:nvPr/>
          </p:nvGrpSpPr>
          <p:grpSpPr bwMode="auto">
            <a:xfrm>
              <a:off x="64" y="2178"/>
              <a:ext cx="5638" cy="1823"/>
              <a:chOff x="64" y="2178"/>
              <a:chExt cx="5638" cy="1823"/>
            </a:xfrm>
          </p:grpSpPr>
          <p:sp>
            <p:nvSpPr>
              <p:cNvPr id="13323" name="Rectangle 9"/>
              <p:cNvSpPr>
                <a:spLocks noChangeArrowheads="1"/>
              </p:cNvSpPr>
              <p:nvPr/>
            </p:nvSpPr>
            <p:spPr bwMode="auto">
              <a:xfrm>
                <a:off x="64" y="2178"/>
                <a:ext cx="5638" cy="1823"/>
              </a:xfrm>
              <a:prstGeom prst="rect">
                <a:avLst/>
              </a:prstGeom>
              <a:noFill/>
              <a:ln w="28575" cap="sq">
                <a:solidFill>
                  <a:srgbClr val="FFFFFF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" panose="05000000000000000000" pitchFamily="2" charset="2"/>
                  <a:buChar char="u"/>
                  <a:defRPr kumimoji="1" sz="3400">
                    <a:solidFill>
                      <a:srgbClr val="FFFFFF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•"/>
                  <a:defRPr kumimoji="1" sz="3400">
                    <a:solidFill>
                      <a:srgbClr val="FFFFFF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1" sz="3400">
                    <a:solidFill>
                      <a:srgbClr val="FFFFFF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3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3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324" name="Line 10"/>
              <p:cNvSpPr>
                <a:spLocks noChangeShapeType="1"/>
              </p:cNvSpPr>
              <p:nvPr/>
            </p:nvSpPr>
            <p:spPr bwMode="auto">
              <a:xfrm>
                <a:off x="1546" y="2178"/>
                <a:ext cx="0" cy="1823"/>
              </a:xfrm>
              <a:prstGeom prst="line">
                <a:avLst/>
              </a:prstGeom>
              <a:noFill/>
              <a:ln w="28575" cap="sq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322" name="Line 12"/>
            <p:cNvSpPr>
              <a:spLocks noChangeShapeType="1"/>
            </p:cNvSpPr>
            <p:nvPr/>
          </p:nvSpPr>
          <p:spPr bwMode="auto">
            <a:xfrm>
              <a:off x="64" y="2630"/>
              <a:ext cx="3023" cy="0"/>
            </a:xfrm>
            <a:prstGeom prst="line">
              <a:avLst/>
            </a:prstGeom>
            <a:noFill/>
            <a:ln w="28575" cap="sq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8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86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86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86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build="p" autoUpdateAnimBg="0"/>
      <p:bldP spid="68615" grpId="0" build="p" autoUpdateAnimBg="0"/>
      <p:bldP spid="68616" grpId="0" build="p" autoUpdateAnimBg="0"/>
    </p:bldLst>
  </p:timing>
</p:sld>
</file>

<file path=ppt/theme/theme1.xml><?xml version="1.0" encoding="utf-8"?>
<a:theme xmlns:a="http://schemas.openxmlformats.org/drawingml/2006/main" name="Flyer (Standard)">
  <a:themeElements>
    <a:clrScheme name="">
      <a:dk1>
        <a:srgbClr val="000000"/>
      </a:dk1>
      <a:lt1>
        <a:srgbClr val="FFFFFF"/>
      </a:lt1>
      <a:dk2>
        <a:srgbClr val="003366"/>
      </a:dk2>
      <a:lt2>
        <a:srgbClr val="CCECFF"/>
      </a:lt2>
      <a:accent1>
        <a:srgbClr val="8381B3"/>
      </a:accent1>
      <a:accent2>
        <a:srgbClr val="336699"/>
      </a:accent2>
      <a:accent3>
        <a:srgbClr val="AAADB8"/>
      </a:accent3>
      <a:accent4>
        <a:srgbClr val="DADADA"/>
      </a:accent4>
      <a:accent5>
        <a:srgbClr val="C1C1D6"/>
      </a:accent5>
      <a:accent6>
        <a:srgbClr val="2D5C8A"/>
      </a:accent6>
      <a:hlink>
        <a:srgbClr val="5B6192"/>
      </a:hlink>
      <a:folHlink>
        <a:srgbClr val="B2B2B2"/>
      </a:folHlink>
    </a:clrScheme>
    <a:fontScheme name="Flyer (Standard)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lyer (Standard) 1">
        <a:dk1>
          <a:srgbClr val="000000"/>
        </a:dk1>
        <a:lt1>
          <a:srgbClr val="CBCBCB"/>
        </a:lt1>
        <a:dk2>
          <a:srgbClr val="003366"/>
        </a:dk2>
        <a:lt2>
          <a:srgbClr val="CCECFF"/>
        </a:lt2>
        <a:accent1>
          <a:srgbClr val="8381B3"/>
        </a:accent1>
        <a:accent2>
          <a:srgbClr val="336699"/>
        </a:accent2>
        <a:accent3>
          <a:srgbClr val="AAADB8"/>
        </a:accent3>
        <a:accent4>
          <a:srgbClr val="ADADAD"/>
        </a:accent4>
        <a:accent5>
          <a:srgbClr val="C1C1D6"/>
        </a:accent5>
        <a:accent6>
          <a:srgbClr val="2D5C8A"/>
        </a:accent6>
        <a:hlink>
          <a:srgbClr val="5B6192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yer (Standard) 2">
        <a:dk1>
          <a:srgbClr val="000000"/>
        </a:dk1>
        <a:lt1>
          <a:srgbClr val="FFFFFF"/>
        </a:lt1>
        <a:dk2>
          <a:srgbClr val="003366"/>
        </a:dk2>
        <a:lt2>
          <a:srgbClr val="6F84A5"/>
        </a:lt2>
        <a:accent1>
          <a:srgbClr val="CCFFCC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E2FFE2"/>
        </a:accent5>
        <a:accent6>
          <a:srgbClr val="B9D6E7"/>
        </a:accent6>
        <a:hlink>
          <a:srgbClr val="0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yer (Standard)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868686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C3C3C3"/>
        </a:accent5>
        <a:accent6>
          <a:srgbClr val="B8B8B8"/>
        </a:accent6>
        <a:hlink>
          <a:srgbClr val="EAEAEA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yer (Standard) 4">
        <a:dk1>
          <a:srgbClr val="000000"/>
        </a:dk1>
        <a:lt1>
          <a:srgbClr val="FFFFFF"/>
        </a:lt1>
        <a:dk2>
          <a:srgbClr val="214121"/>
        </a:dk2>
        <a:lt2>
          <a:srgbClr val="5D6755"/>
        </a:lt2>
        <a:accent1>
          <a:srgbClr val="D8C68E"/>
        </a:accent1>
        <a:accent2>
          <a:srgbClr val="98B27D"/>
        </a:accent2>
        <a:accent3>
          <a:srgbClr val="FFFFFF"/>
        </a:accent3>
        <a:accent4>
          <a:srgbClr val="000000"/>
        </a:accent4>
        <a:accent5>
          <a:srgbClr val="E9DFC6"/>
        </a:accent5>
        <a:accent6>
          <a:srgbClr val="89A171"/>
        </a:accent6>
        <a:hlink>
          <a:srgbClr val="CC990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yer (Standard) 5">
        <a:dk1>
          <a:srgbClr val="000000"/>
        </a:dk1>
        <a:lt1>
          <a:srgbClr val="FFFFFF"/>
        </a:lt1>
        <a:dk2>
          <a:srgbClr val="800000"/>
        </a:dk2>
        <a:lt2>
          <a:srgbClr val="6F605E"/>
        </a:lt2>
        <a:accent1>
          <a:srgbClr val="FFCC66"/>
        </a:accent1>
        <a:accent2>
          <a:srgbClr val="FFCCCC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B9"/>
        </a:accent6>
        <a:hlink>
          <a:srgbClr val="B24E76"/>
        </a:hlink>
        <a:folHlink>
          <a:srgbClr val="C1A4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yer (Standard) 6">
        <a:dk1>
          <a:srgbClr val="000000"/>
        </a:dk1>
        <a:lt1>
          <a:srgbClr val="FFFFCC"/>
        </a:lt1>
        <a:dk2>
          <a:srgbClr val="660033"/>
        </a:dk2>
        <a:lt2>
          <a:srgbClr val="CC9900"/>
        </a:lt2>
        <a:accent1>
          <a:srgbClr val="FF9966"/>
        </a:accent1>
        <a:accent2>
          <a:srgbClr val="996633"/>
        </a:accent2>
        <a:accent3>
          <a:srgbClr val="FFFFE2"/>
        </a:accent3>
        <a:accent4>
          <a:srgbClr val="000000"/>
        </a:accent4>
        <a:accent5>
          <a:srgbClr val="FFCAB8"/>
        </a:accent5>
        <a:accent6>
          <a:srgbClr val="8A5C2D"/>
        </a:accent6>
        <a:hlink>
          <a:srgbClr val="D79EAB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yer (Standard) 7">
        <a:dk1>
          <a:srgbClr val="000000"/>
        </a:dk1>
        <a:lt1>
          <a:srgbClr val="FFFFFF"/>
        </a:lt1>
        <a:dk2>
          <a:srgbClr val="990066"/>
        </a:dk2>
        <a:lt2>
          <a:srgbClr val="969696"/>
        </a:lt2>
        <a:accent1>
          <a:srgbClr val="CCCCFF"/>
        </a:accent1>
        <a:accent2>
          <a:srgbClr val="0033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2D8A"/>
        </a:accent6>
        <a:hlink>
          <a:srgbClr val="CE98CE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Office\Templates\Presentations\Flyer (Standard).pot</Template>
  <TotalTime>1783</TotalTime>
  <Words>383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Times New Roman</vt:lpstr>
      <vt:lpstr>Arial</vt:lpstr>
      <vt:lpstr>Arial Black</vt:lpstr>
      <vt:lpstr>Wingdings</vt:lpstr>
      <vt:lpstr>Comic Sans MS</vt:lpstr>
      <vt:lpstr>Symbol</vt:lpstr>
      <vt:lpstr>Arial Narrow</vt:lpstr>
      <vt:lpstr>Flyer (Standard)</vt:lpstr>
      <vt:lpstr>Unit 10: Acids &amp; Bases: Neutralization &amp; Titration </vt:lpstr>
      <vt:lpstr>Neutralization Reaction</vt:lpstr>
      <vt:lpstr>Examples:</vt:lpstr>
      <vt:lpstr>B. Titration</vt:lpstr>
      <vt:lpstr>Equivalence Point</vt:lpstr>
      <vt:lpstr>Equivalence Point</vt:lpstr>
      <vt:lpstr>Titration Calculations</vt:lpstr>
      <vt:lpstr>Titration Calculations</vt:lpstr>
      <vt:lpstr>Titration Calculations</vt:lpstr>
      <vt:lpstr>Practice TAKS Questions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14 - Liquids</dc:title>
  <dc:creator>Robert E. Johannesson</dc:creator>
  <cp:lastModifiedBy>GARCIA, XAVIER</cp:lastModifiedBy>
  <cp:revision>135</cp:revision>
  <cp:lastPrinted>2000-04-27T03:50:31Z</cp:lastPrinted>
  <dcterms:created xsi:type="dcterms:W3CDTF">2000-04-15T23:40:04Z</dcterms:created>
  <dcterms:modified xsi:type="dcterms:W3CDTF">2018-01-31T17:01:27Z</dcterms:modified>
</cp:coreProperties>
</file>