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66" r:id="rId3"/>
    <p:sldId id="291" r:id="rId4"/>
    <p:sldId id="289" r:id="rId5"/>
    <p:sldId id="290" r:id="rId6"/>
    <p:sldId id="267" r:id="rId7"/>
    <p:sldId id="268" r:id="rId8"/>
    <p:sldId id="269" r:id="rId9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99"/>
    <a:srgbClr val="FFFF99"/>
    <a:srgbClr val="0066FF"/>
    <a:srgbClr val="AFD7FF"/>
    <a:srgbClr val="0099FF"/>
    <a:srgbClr val="99CCFF"/>
    <a:srgbClr val="FFCC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7488562A-5574-4781-AF58-A85ED27B19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201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9600"/>
            <a:ext cx="5146675" cy="4187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4CB4FE30-410D-49C2-91C0-6D422AFFC5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181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1981200"/>
            <a:ext cx="9142413" cy="1371600"/>
            <a:chOff x="0" y="1248"/>
            <a:chExt cx="5759" cy="864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0" y="1968"/>
              <a:ext cx="5759" cy="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92" y="1584"/>
              <a:ext cx="5376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19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57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96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134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172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211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249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288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326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364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403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441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>
              <a:off x="480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518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0" y="1248"/>
              <a:ext cx="5759" cy="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71913"/>
            <a:ext cx="7772400" cy="1143000"/>
          </a:xfrm>
          <a:effectLst/>
        </p:spPr>
        <p:txBody>
          <a:bodyPr anchor="t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600075"/>
            <a:ext cx="9144000" cy="1152525"/>
          </a:xfrm>
          <a:effectLst>
            <a:outerShdw dist="63500" dir="3187806" algn="ctr" rotWithShape="0">
              <a:schemeClr val="bg2"/>
            </a:outerShdw>
          </a:effectLst>
        </p:spPr>
        <p:txBody>
          <a:bodyPr anchor="b"/>
          <a:lstStyle>
            <a:lvl1pPr marL="0" indent="0" algn="ctr">
              <a:buFont typeface="Wingdings" pitchFamily="2" charset="2"/>
              <a:buNone/>
              <a:defRPr sz="4400">
                <a:solidFill>
                  <a:schemeClr val="tx2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5250A6-A5D5-441F-A4C0-6ECF50CE4F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53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9EB2-5254-4294-8325-F5B7D3C661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0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145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912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B023A-04CC-474C-86FF-9467B3BEE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91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24C2F-AAA7-4209-AFA4-15A0360E7A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93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D71B-424C-492F-AC9B-C52426A9A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1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152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752600"/>
            <a:ext cx="4152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E883C-CBF8-4393-823D-7BC73A190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48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A9D77-5225-49FF-9143-6181A17FA5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71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DCCB0-C683-4BE9-AE27-C874059053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71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95575-5D40-4A09-A536-0959987E8F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62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A467C-E015-4268-81F3-B38F81188B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24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6BD78-40A2-4D6C-90E2-9C840F7029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12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023938"/>
            <a:ext cx="9142413" cy="650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34938" y="1243013"/>
            <a:ext cx="8856662" cy="14446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3177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03238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773113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104457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1316038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585913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185737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2128838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2398713" y="1184275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2671763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29416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321310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3484563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>
            <a:off x="37544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458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92FB8CA-A825-4282-9A6F-2FE552BD49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535113"/>
            <a:ext cx="9142413" cy="650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9" name="AutoShape 25"/>
          <p:cNvSpPr>
            <a:spLocks noChangeArrowheads="1"/>
          </p:cNvSpPr>
          <p:nvPr/>
        </p:nvSpPr>
        <p:spPr bwMode="auto">
          <a:xfrm>
            <a:off x="402748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0" name="AutoShape 26"/>
          <p:cNvSpPr>
            <a:spLocks noChangeArrowheads="1"/>
          </p:cNvSpPr>
          <p:nvPr/>
        </p:nvSpPr>
        <p:spPr bwMode="auto">
          <a:xfrm>
            <a:off x="4298950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>
            <a:off x="456882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2" name="AutoShape 28"/>
          <p:cNvSpPr>
            <a:spLocks noChangeArrowheads="1"/>
          </p:cNvSpPr>
          <p:nvPr/>
        </p:nvSpPr>
        <p:spPr bwMode="auto">
          <a:xfrm>
            <a:off x="484028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5111750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4" name="AutoShape 30"/>
          <p:cNvSpPr>
            <a:spLocks noChangeArrowheads="1"/>
          </p:cNvSpPr>
          <p:nvPr/>
        </p:nvSpPr>
        <p:spPr bwMode="auto">
          <a:xfrm>
            <a:off x="538162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auto">
          <a:xfrm>
            <a:off x="565308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6" name="AutoShape 32"/>
          <p:cNvSpPr>
            <a:spLocks noChangeArrowheads="1"/>
          </p:cNvSpPr>
          <p:nvPr/>
        </p:nvSpPr>
        <p:spPr bwMode="auto">
          <a:xfrm>
            <a:off x="5924550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auto">
          <a:xfrm>
            <a:off x="6194425" y="1184275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auto">
          <a:xfrm>
            <a:off x="6467475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9" name="AutoShape 35"/>
          <p:cNvSpPr>
            <a:spLocks noChangeArrowheads="1"/>
          </p:cNvSpPr>
          <p:nvPr/>
        </p:nvSpPr>
        <p:spPr bwMode="auto">
          <a:xfrm>
            <a:off x="673735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7008813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1" name="AutoShape 37"/>
          <p:cNvSpPr>
            <a:spLocks noChangeArrowheads="1"/>
          </p:cNvSpPr>
          <p:nvPr/>
        </p:nvSpPr>
        <p:spPr bwMode="auto">
          <a:xfrm>
            <a:off x="7280275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2" name="AutoShape 38"/>
          <p:cNvSpPr>
            <a:spLocks noChangeArrowheads="1"/>
          </p:cNvSpPr>
          <p:nvPr/>
        </p:nvSpPr>
        <p:spPr bwMode="auto">
          <a:xfrm>
            <a:off x="755015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3" name="AutoShape 39"/>
          <p:cNvSpPr>
            <a:spLocks noChangeArrowheads="1"/>
          </p:cNvSpPr>
          <p:nvPr/>
        </p:nvSpPr>
        <p:spPr bwMode="auto">
          <a:xfrm>
            <a:off x="78184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4" name="AutoShape 40"/>
          <p:cNvSpPr>
            <a:spLocks noChangeArrowheads="1"/>
          </p:cNvSpPr>
          <p:nvPr/>
        </p:nvSpPr>
        <p:spPr bwMode="auto">
          <a:xfrm>
            <a:off x="808990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auto">
          <a:xfrm>
            <a:off x="8361363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6" name="AutoShape 42"/>
          <p:cNvSpPr>
            <a:spLocks noChangeArrowheads="1"/>
          </p:cNvSpPr>
          <p:nvPr/>
        </p:nvSpPr>
        <p:spPr bwMode="auto">
          <a:xfrm>
            <a:off x="86312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9pPr>
    </p:titleStyle>
    <p:bodyStyle>
      <a:lvl1pPr marL="404813" indent="-4048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u"/>
        <a:defRPr kumimoji="1" sz="3400">
          <a:solidFill>
            <a:srgbClr val="FFFFFF"/>
          </a:solidFill>
          <a:latin typeface="+mn-lt"/>
          <a:ea typeface="+mn-ea"/>
          <a:cs typeface="+mn-cs"/>
        </a:defRPr>
      </a:lvl1pPr>
      <a:lvl2pPr marL="804863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400">
          <a:solidFill>
            <a:srgbClr val="FFFFFF"/>
          </a:solidFill>
          <a:latin typeface="+mn-lt"/>
        </a:defRPr>
      </a:lvl2pPr>
      <a:lvl3pPr marL="11477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4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Ch. 15 &amp; 16 - Acids &amp; Bases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ctrTitle"/>
          </p:nvPr>
        </p:nvSpPr>
        <p:spPr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mtClean="0"/>
              <a:t>II. pH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3600" smtClean="0">
                <a:latin typeface="Arial" panose="020B0604020202020204" pitchFamily="34" charset="0"/>
              </a:rPr>
              <a:t>(p. 481 - 491)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A. pH Scale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61925" y="1303338"/>
            <a:ext cx="2254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3200" b="1">
                <a:solidFill>
                  <a:srgbClr val="FFCCCC"/>
                </a:solidFill>
              </a:rPr>
              <a:t>0</a:t>
            </a:r>
            <a:endParaRPr kumimoji="0"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404813" y="1624013"/>
            <a:ext cx="57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/>
              <a:t> 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4362450" y="1776413"/>
            <a:ext cx="2254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3200" b="1">
                <a:solidFill>
                  <a:srgbClr val="66FFCC"/>
                </a:solidFill>
              </a:rPr>
              <a:t>7</a:t>
            </a:r>
            <a:endParaRPr kumimoji="0" lang="en-US" altLang="en-US" sz="2400">
              <a:solidFill>
                <a:srgbClr val="66FF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979488" y="2238375"/>
            <a:ext cx="22113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800">
                <a:solidFill>
                  <a:srgbClr val="FFCCCC"/>
                </a:solidFill>
              </a:rPr>
              <a:t>INCREASING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800">
                <a:solidFill>
                  <a:srgbClr val="FFCCCC"/>
                </a:solidFill>
              </a:rPr>
              <a:t>ACIDITY</a:t>
            </a:r>
            <a:endParaRPr kumimoji="0" lang="en-US" altLang="en-US" sz="3600">
              <a:solidFill>
                <a:srgbClr val="FF99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3670300" y="2316163"/>
            <a:ext cx="16605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800">
                <a:solidFill>
                  <a:srgbClr val="66FFCC"/>
                </a:solidFill>
              </a:rPr>
              <a:t>NEUTRAL</a:t>
            </a:r>
            <a:endParaRPr kumimoji="0" lang="en-US" altLang="en-US" sz="3600">
              <a:latin typeface="Times New Roman" panose="02020603050405020304" pitchFamily="18" charset="0"/>
            </a:endParaRPr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5805488" y="2262188"/>
            <a:ext cx="22113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800">
                <a:solidFill>
                  <a:srgbClr val="AFD7FF"/>
                </a:solidFill>
              </a:rPr>
              <a:t>INCREASING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800">
                <a:solidFill>
                  <a:srgbClr val="AFD7FF"/>
                </a:solidFill>
              </a:rPr>
              <a:t>BASICITY</a:t>
            </a:r>
            <a:endParaRPr kumimoji="0" lang="en-US" altLang="en-US" sz="3600">
              <a:solidFill>
                <a:srgbClr val="AFD7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3" name="Rectangle 11"/>
          <p:cNvSpPr>
            <a:spLocks noChangeArrowheads="1"/>
          </p:cNvSpPr>
          <p:nvPr/>
        </p:nvSpPr>
        <p:spPr bwMode="auto">
          <a:xfrm>
            <a:off x="444500" y="1376363"/>
            <a:ext cx="8059738" cy="228600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100000">
                <a:srgbClr val="AFD7FF"/>
              </a:gs>
            </a:gsLst>
            <a:lin ang="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154" name="Group 12"/>
          <p:cNvGrpSpPr>
            <a:grpSpLocks/>
          </p:cNvGrpSpPr>
          <p:nvPr/>
        </p:nvGrpSpPr>
        <p:grpSpPr bwMode="auto">
          <a:xfrm>
            <a:off x="5480050" y="1865313"/>
            <a:ext cx="3035300" cy="358775"/>
            <a:chOff x="3393" y="2459"/>
            <a:chExt cx="1829" cy="188"/>
          </a:xfrm>
        </p:grpSpPr>
        <p:sp>
          <p:nvSpPr>
            <p:cNvPr id="6161" name="Rectangle 13"/>
            <p:cNvSpPr>
              <a:spLocks noChangeArrowheads="1"/>
            </p:cNvSpPr>
            <p:nvPr/>
          </p:nvSpPr>
          <p:spPr bwMode="auto">
            <a:xfrm>
              <a:off x="3393" y="2535"/>
              <a:ext cx="1723" cy="32"/>
            </a:xfrm>
            <a:prstGeom prst="rect">
              <a:avLst/>
            </a:prstGeom>
            <a:solidFill>
              <a:srgbClr val="AFD7FF"/>
            </a:solidFill>
            <a:ln w="9525">
              <a:solidFill>
                <a:srgbClr val="AFD7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62" name="Freeform 14"/>
            <p:cNvSpPr>
              <a:spLocks/>
            </p:cNvSpPr>
            <p:nvPr/>
          </p:nvSpPr>
          <p:spPr bwMode="auto">
            <a:xfrm>
              <a:off x="5112" y="2459"/>
              <a:ext cx="110" cy="188"/>
            </a:xfrm>
            <a:custGeom>
              <a:avLst/>
              <a:gdLst>
                <a:gd name="T0" fmla="*/ 0 w 86"/>
                <a:gd name="T1" fmla="*/ 406 h 87"/>
                <a:gd name="T2" fmla="*/ 141 w 86"/>
                <a:gd name="T3" fmla="*/ 197 h 87"/>
                <a:gd name="T4" fmla="*/ 0 w 86"/>
                <a:gd name="T5" fmla="*/ 0 h 87"/>
                <a:gd name="T6" fmla="*/ 0 w 86"/>
                <a:gd name="T7" fmla="*/ 406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87"/>
                <a:gd name="T14" fmla="*/ 86 w 86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87">
                  <a:moveTo>
                    <a:pt x="0" y="87"/>
                  </a:moveTo>
                  <a:lnTo>
                    <a:pt x="86" y="42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AFD7FF"/>
            </a:solidFill>
            <a:ln w="9525">
              <a:solidFill>
                <a:srgbClr val="AFD7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5" name="Group 15"/>
          <p:cNvGrpSpPr>
            <a:grpSpLocks/>
          </p:cNvGrpSpPr>
          <p:nvPr/>
        </p:nvGrpSpPr>
        <p:grpSpPr bwMode="auto">
          <a:xfrm>
            <a:off x="479425" y="1852613"/>
            <a:ext cx="3033713" cy="360362"/>
            <a:chOff x="356" y="2454"/>
            <a:chExt cx="1829" cy="189"/>
          </a:xfrm>
        </p:grpSpPr>
        <p:sp>
          <p:nvSpPr>
            <p:cNvPr id="6159" name="Rectangle 16"/>
            <p:cNvSpPr>
              <a:spLocks noChangeArrowheads="1"/>
            </p:cNvSpPr>
            <p:nvPr/>
          </p:nvSpPr>
          <p:spPr bwMode="auto">
            <a:xfrm>
              <a:off x="462" y="2535"/>
              <a:ext cx="1723" cy="32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FFCCC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60" name="Freeform 17"/>
            <p:cNvSpPr>
              <a:spLocks/>
            </p:cNvSpPr>
            <p:nvPr/>
          </p:nvSpPr>
          <p:spPr bwMode="auto">
            <a:xfrm>
              <a:off x="356" y="2454"/>
              <a:ext cx="111" cy="189"/>
            </a:xfrm>
            <a:custGeom>
              <a:avLst/>
              <a:gdLst>
                <a:gd name="T0" fmla="*/ 142 w 87"/>
                <a:gd name="T1" fmla="*/ 0 h 87"/>
                <a:gd name="T2" fmla="*/ 0 w 87"/>
                <a:gd name="T3" fmla="*/ 209 h 87"/>
                <a:gd name="T4" fmla="*/ 142 w 87"/>
                <a:gd name="T5" fmla="*/ 411 h 87"/>
                <a:gd name="T6" fmla="*/ 142 w 87"/>
                <a:gd name="T7" fmla="*/ 0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87"/>
                <a:gd name="T14" fmla="*/ 87 w 87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87">
                  <a:moveTo>
                    <a:pt x="87" y="0"/>
                  </a:moveTo>
                  <a:lnTo>
                    <a:pt x="0" y="44"/>
                  </a:lnTo>
                  <a:lnTo>
                    <a:pt x="87" y="87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CCCC"/>
            </a:solidFill>
            <a:ln w="9525">
              <a:solidFill>
                <a:srgbClr val="FF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6" name="Rectangle 18"/>
          <p:cNvSpPr>
            <a:spLocks noChangeArrowheads="1"/>
          </p:cNvSpPr>
          <p:nvPr/>
        </p:nvSpPr>
        <p:spPr bwMode="auto">
          <a:xfrm>
            <a:off x="8693150" y="1300163"/>
            <a:ext cx="45085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3200" b="1">
                <a:solidFill>
                  <a:srgbClr val="AFD7FF"/>
                </a:solidFill>
              </a:rPr>
              <a:t>14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58394" name="Object 26"/>
          <p:cNvGraphicFramePr>
            <a:graphicFrameLocks noChangeAspect="1"/>
          </p:cNvGraphicFramePr>
          <p:nvPr/>
        </p:nvGraphicFramePr>
        <p:xfrm>
          <a:off x="182563" y="3849688"/>
          <a:ext cx="8961437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QuickTime Picture" r:id="rId3" imgW="9619703" imgH="4815894" progId="ViewerFrameClass">
                  <p:embed/>
                </p:oleObj>
              </mc:Choice>
              <mc:Fallback>
                <p:oleObj name="QuickTime Picture" r:id="rId3" imgW="9619703" imgH="4815894" progId="ViewerFrameClass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8559" t="20804" r="7829" b="27913"/>
                      <a:stretch>
                        <a:fillRect/>
                      </a:stretch>
                    </p:blipFill>
                    <p:spPr bwMode="auto">
                      <a:xfrm>
                        <a:off x="182563" y="3849688"/>
                        <a:ext cx="8961437" cy="27527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95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685800" y="3279775"/>
            <a:ext cx="8458200" cy="695325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 of Common Substances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C. pH Indicators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3263900"/>
            <a:ext cx="4457700" cy="3175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INDICATORS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Litmus Paper:	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Phenolphthalein: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4470400" y="3289300"/>
            <a:ext cx="44577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/>
              <a:t>ACID		BASE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Red			Blue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Colorless		Pink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78613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Acid-Base indicators are compounds whose colors are sensitive to pH.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>
            <a:off x="317500" y="3860800"/>
            <a:ext cx="85725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 flipH="1">
            <a:off x="3962400" y="3263900"/>
            <a:ext cx="12700" cy="27559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pH Calculations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458200" cy="698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000" smtClean="0"/>
              <a:t>To find pH if given the concentration of [H+]</a:t>
            </a:r>
          </a:p>
          <a:p>
            <a:pPr lvl="1">
              <a:lnSpc>
                <a:spcPct val="90000"/>
              </a:lnSpc>
            </a:pPr>
            <a:r>
              <a:rPr lang="en-US" altLang="en-US" sz="3000" smtClean="0"/>
              <a:t>Change the sign of the exponent = pH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31800" y="3416300"/>
            <a:ext cx="27559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1 x 10 </a:t>
            </a:r>
            <a:r>
              <a:rPr lang="en-US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–5</a:t>
            </a: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 M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1 x 10 </a:t>
            </a:r>
            <a:r>
              <a:rPr lang="en-US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–11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10 </a:t>
            </a:r>
            <a:r>
              <a:rPr lang="en-US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–3 </a:t>
            </a: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M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10 </a:t>
            </a:r>
            <a:r>
              <a:rPr lang="en-US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289300" y="3390900"/>
            <a:ext cx="24765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pH = 5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pH = 11</a:t>
            </a:r>
            <a:endParaRPr lang="en-US" altLang="en-US" sz="3600" b="1" baseline="30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pH = 3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pH = -2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5549900" y="3429000"/>
            <a:ext cx="24765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Acid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Base</a:t>
            </a:r>
            <a:endParaRPr lang="en-US" altLang="en-US" sz="3600" b="1" baseline="30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Acid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Acid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79400" y="3441700"/>
            <a:ext cx="77978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971800" y="2844800"/>
            <a:ext cx="0" cy="36576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07000" y="2882900"/>
            <a:ext cx="0" cy="36576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977900" y="2794000"/>
            <a:ext cx="1181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[H+]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581400" y="2781300"/>
            <a:ext cx="1181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pH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562600" y="28067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A or B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build="p" autoUpdateAnimBg="0"/>
      <p:bldP spid="8909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pH Calculations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0825"/>
            <a:ext cx="8458200" cy="1182688"/>
          </a:xfrm>
        </p:spPr>
        <p:txBody>
          <a:bodyPr/>
          <a:lstStyle/>
          <a:p>
            <a:r>
              <a:rPr lang="en-US" altLang="en-US" smtClean="0"/>
              <a:t>If given the pH, Find the [H</a:t>
            </a:r>
            <a:r>
              <a:rPr lang="en-US" altLang="en-US" baseline="30000" smtClean="0"/>
              <a:t>+</a:t>
            </a:r>
            <a:r>
              <a:rPr lang="en-US" altLang="en-US" smtClean="0"/>
              <a:t>] in scientific notation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321300" y="3454400"/>
            <a:ext cx="27559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1 x 10 </a:t>
            </a:r>
            <a:r>
              <a:rPr lang="en-US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–7</a:t>
            </a: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 M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1 x 10 </a:t>
            </a:r>
            <a:r>
              <a:rPr lang="en-US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–12 </a:t>
            </a: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M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1 x 10 </a:t>
            </a:r>
            <a:r>
              <a:rPr lang="en-US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–13 </a:t>
            </a: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M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1 x 10 </a:t>
            </a:r>
            <a:r>
              <a:rPr lang="en-US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-1 </a:t>
            </a: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511300" y="3492500"/>
            <a:ext cx="24765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pH = 7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pH = 12</a:t>
            </a:r>
            <a:endParaRPr lang="en-US" altLang="en-US" sz="3600" b="1" baseline="30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pH = 13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pH = 1</a:t>
            </a:r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>
            <a:off x="1257300" y="3429000"/>
            <a:ext cx="63119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4279900" y="2946400"/>
            <a:ext cx="12700" cy="35814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5384800" y="2641600"/>
            <a:ext cx="1181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[H</a:t>
            </a:r>
            <a:r>
              <a:rPr lang="en-US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]</a:t>
            </a: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1803400" y="2692400"/>
            <a:ext cx="1181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pH Calculations</a:t>
            </a: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1589088" y="2559050"/>
            <a:ext cx="5321300" cy="39211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28575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000" b="1">
                <a:solidFill>
                  <a:srgbClr val="240622"/>
                </a:solidFill>
              </a:rPr>
              <a:t>pH = -log[H</a:t>
            </a:r>
            <a:r>
              <a:rPr lang="en-US" altLang="en-US" sz="5000" b="1" baseline="-25000">
                <a:solidFill>
                  <a:srgbClr val="240622"/>
                </a:solidFill>
              </a:rPr>
              <a:t>3</a:t>
            </a:r>
            <a:r>
              <a:rPr lang="en-US" altLang="en-US" sz="5000" b="1">
                <a:solidFill>
                  <a:srgbClr val="240622"/>
                </a:solidFill>
              </a:rPr>
              <a:t>O</a:t>
            </a:r>
            <a:r>
              <a:rPr lang="en-US" altLang="en-US" sz="5000" b="1" baseline="30000">
                <a:solidFill>
                  <a:srgbClr val="240622"/>
                </a:solidFill>
              </a:rPr>
              <a:t>+</a:t>
            </a:r>
            <a:r>
              <a:rPr lang="en-US" altLang="en-US" sz="5000" b="1">
                <a:solidFill>
                  <a:srgbClr val="240622"/>
                </a:solidFill>
              </a:rPr>
              <a:t>]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5000" b="1">
              <a:solidFill>
                <a:srgbClr val="240622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000" b="1">
                <a:solidFill>
                  <a:srgbClr val="240622"/>
                </a:solidFill>
              </a:rPr>
              <a:t>pOH = -log[OH</a:t>
            </a:r>
            <a:r>
              <a:rPr lang="en-US" altLang="en-US" sz="5000" b="1" baseline="30000">
                <a:solidFill>
                  <a:srgbClr val="240622"/>
                </a:solidFill>
              </a:rPr>
              <a:t>-</a:t>
            </a:r>
            <a:r>
              <a:rPr lang="en-US" altLang="en-US" sz="5000" b="1">
                <a:solidFill>
                  <a:srgbClr val="240622"/>
                </a:solidFill>
              </a:rPr>
              <a:t>]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5000" b="1">
              <a:solidFill>
                <a:srgbClr val="240622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000" b="1">
                <a:solidFill>
                  <a:srgbClr val="240622"/>
                </a:solidFill>
              </a:rPr>
              <a:t>pH + pOH = 14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1511300"/>
            <a:ext cx="84582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000"/>
              <a:t>pH can be found by taking the </a:t>
            </a:r>
            <a:r>
              <a:rPr lang="en-US" altLang="en-US" sz="3000">
                <a:solidFill>
                  <a:srgbClr val="FF3399"/>
                </a:solidFill>
              </a:rPr>
              <a:t>–log</a:t>
            </a:r>
            <a:r>
              <a:rPr lang="en-US" altLang="en-US" sz="3000"/>
              <a:t> of a concentration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pH Calculations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625600"/>
            <a:ext cx="8729662" cy="901700"/>
          </a:xfrm>
        </p:spPr>
        <p:txBody>
          <a:bodyPr/>
          <a:lstStyle/>
          <a:p>
            <a:r>
              <a:rPr lang="en-US" altLang="en-US" b="1" smtClean="0"/>
              <a:t>What is the pH of 0.050 M HNO</a:t>
            </a:r>
            <a:r>
              <a:rPr lang="en-US" altLang="en-US" b="1" baseline="-25000" smtClean="0"/>
              <a:t>3</a:t>
            </a:r>
            <a:r>
              <a:rPr lang="en-US" altLang="en-US" b="1" smtClean="0"/>
              <a:t>?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2759075"/>
            <a:ext cx="914400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pH = -log[H</a:t>
            </a:r>
            <a:r>
              <a:rPr lang="en-US" altLang="en-US" b="1" baseline="-25000"/>
              <a:t>3</a:t>
            </a:r>
            <a:r>
              <a:rPr lang="en-US" altLang="en-US" b="1"/>
              <a:t>O</a:t>
            </a:r>
            <a:r>
              <a:rPr lang="en-US" altLang="en-US" b="1" baseline="30000"/>
              <a:t>+</a:t>
            </a:r>
            <a:r>
              <a:rPr lang="en-US" altLang="en-US" b="1"/>
              <a:t>]</a:t>
            </a:r>
            <a:endParaRPr lang="en-US" altLang="en-US" b="1">
              <a:sym typeface="Symbol" panose="05050102010706020507" pitchFamily="18" charset="2"/>
            </a:endParaRPr>
          </a:p>
          <a:p>
            <a:pPr algn="ctr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pH = -log[0.050]</a:t>
            </a:r>
          </a:p>
          <a:p>
            <a:pPr algn="ctr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FFFF99"/>
                </a:solidFill>
              </a:rPr>
              <a:t>pH = 1.3</a:t>
            </a:r>
            <a:endParaRPr lang="en-US" altLang="en-US" b="1">
              <a:solidFill>
                <a:srgbClr val="FFFF99"/>
              </a:solidFill>
              <a:sym typeface="Symbol" panose="05050102010706020507" pitchFamily="18" charset="2"/>
            </a:endParaRPr>
          </a:p>
          <a:p>
            <a:pPr>
              <a:lnSpc>
                <a:spcPct val="17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b="1">
                <a:sym typeface="Symbol" panose="05050102010706020507" pitchFamily="18" charset="2"/>
              </a:rPr>
              <a:t>			Acidic or basic?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5180013" y="5145088"/>
            <a:ext cx="197961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7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CCCC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Acidic</a:t>
            </a:r>
            <a:endParaRPr lang="en-US" altLang="en-US" baseline="3000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 autoUpdateAnimBg="0"/>
      <p:bldP spid="6042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pH Calculations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17500" y="2997200"/>
            <a:ext cx="2603500" cy="736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0.002 M HCl</a:t>
            </a: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406400" y="2260600"/>
            <a:ext cx="850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Solution			[H+]		pH	</a:t>
            </a:r>
          </a:p>
        </p:txBody>
      </p:sp>
      <p:sp>
        <p:nvSpPr>
          <p:cNvPr id="12293" name="Line 9"/>
          <p:cNvSpPr>
            <a:spLocks noChangeShapeType="1"/>
          </p:cNvSpPr>
          <p:nvPr/>
        </p:nvSpPr>
        <p:spPr bwMode="auto">
          <a:xfrm>
            <a:off x="228600" y="2946400"/>
            <a:ext cx="82931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10"/>
          <p:cNvSpPr>
            <a:spLocks noChangeShapeType="1"/>
          </p:cNvSpPr>
          <p:nvPr/>
        </p:nvSpPr>
        <p:spPr bwMode="auto">
          <a:xfrm>
            <a:off x="3111500" y="2362200"/>
            <a:ext cx="0" cy="36576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11"/>
          <p:cNvSpPr>
            <a:spLocks noChangeShapeType="1"/>
          </p:cNvSpPr>
          <p:nvPr/>
        </p:nvSpPr>
        <p:spPr bwMode="auto">
          <a:xfrm>
            <a:off x="6045200" y="2349500"/>
            <a:ext cx="0" cy="36576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3568700" y="3022600"/>
            <a:ext cx="20955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/>
              <a:t>0.002 M</a:t>
            </a: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6858000" y="3022600"/>
            <a:ext cx="11938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/>
              <a:t>2.7</a:t>
            </a:r>
          </a:p>
        </p:txBody>
      </p:sp>
      <p:sp>
        <p:nvSpPr>
          <p:cNvPr id="12298" name="Rectangle 14"/>
          <p:cNvSpPr>
            <a:spLocks noChangeArrowheads="1"/>
          </p:cNvSpPr>
          <p:nvPr/>
        </p:nvSpPr>
        <p:spPr bwMode="auto">
          <a:xfrm>
            <a:off x="292100" y="3848100"/>
            <a:ext cx="28067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/>
              <a:t>0.06 M HNO</a:t>
            </a:r>
            <a:r>
              <a:rPr lang="en-US" altLang="en-US" baseline="-25000"/>
              <a:t>3</a:t>
            </a: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3594100" y="3822700"/>
            <a:ext cx="20955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/>
              <a:t>0.06 M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6819900" y="3848100"/>
            <a:ext cx="11938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/>
              <a:t>1.2</a:t>
            </a:r>
          </a:p>
        </p:txBody>
      </p:sp>
      <p:sp>
        <p:nvSpPr>
          <p:cNvPr id="12301" name="Rectangle 17"/>
          <p:cNvSpPr>
            <a:spLocks noChangeArrowheads="1"/>
          </p:cNvSpPr>
          <p:nvPr/>
        </p:nvSpPr>
        <p:spPr bwMode="auto">
          <a:xfrm>
            <a:off x="228600" y="4711700"/>
            <a:ext cx="29972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/>
              <a:t>10</a:t>
            </a:r>
            <a:r>
              <a:rPr lang="en-US" altLang="en-US" baseline="30000"/>
              <a:t>-12</a:t>
            </a:r>
            <a:r>
              <a:rPr lang="en-US" altLang="en-US"/>
              <a:t> M NaOH</a:t>
            </a:r>
            <a:endParaRPr lang="en-US" altLang="en-US" baseline="-25000"/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3594100" y="4673600"/>
            <a:ext cx="20955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/>
              <a:t>10</a:t>
            </a:r>
            <a:r>
              <a:rPr lang="en-US" altLang="en-US" baseline="30000"/>
              <a:t>-12</a:t>
            </a:r>
            <a:r>
              <a:rPr lang="en-US" altLang="en-US"/>
              <a:t> M </a:t>
            </a:r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6921500" y="4686300"/>
            <a:ext cx="11938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2" grpId="0" autoUpdateAnimBg="0"/>
      <p:bldP spid="61453" grpId="0" autoUpdateAnimBg="0"/>
      <p:bldP spid="61455" grpId="0" autoUpdateAnimBg="0"/>
      <p:bldP spid="61456" grpId="0" autoUpdateAnimBg="0"/>
      <p:bldP spid="61458" grpId="0" autoUpdateAnimBg="0"/>
      <p:bldP spid="61459" grpId="0" autoUpdateAnimBg="0"/>
    </p:bldLst>
  </p:timing>
</p:sld>
</file>

<file path=ppt/theme/theme1.xml><?xml version="1.0" encoding="utf-8"?>
<a:theme xmlns:a="http://schemas.openxmlformats.org/drawingml/2006/main" name="Flyer (Standard)">
  <a:themeElements>
    <a:clrScheme name="">
      <a:dk1>
        <a:srgbClr val="000000"/>
      </a:dk1>
      <a:lt1>
        <a:srgbClr val="FFFFFF"/>
      </a:lt1>
      <a:dk2>
        <a:srgbClr val="003366"/>
      </a:dk2>
      <a:lt2>
        <a:srgbClr val="CCECFF"/>
      </a:lt2>
      <a:accent1>
        <a:srgbClr val="8381B3"/>
      </a:accent1>
      <a:accent2>
        <a:srgbClr val="336699"/>
      </a:accent2>
      <a:accent3>
        <a:srgbClr val="AAADB8"/>
      </a:accent3>
      <a:accent4>
        <a:srgbClr val="DADADA"/>
      </a:accent4>
      <a:accent5>
        <a:srgbClr val="C1C1D6"/>
      </a:accent5>
      <a:accent6>
        <a:srgbClr val="2D5C8A"/>
      </a:accent6>
      <a:hlink>
        <a:srgbClr val="5B6192"/>
      </a:hlink>
      <a:folHlink>
        <a:srgbClr val="B2B2B2"/>
      </a:folHlink>
    </a:clrScheme>
    <a:fontScheme name="Flyer (Standard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lyer (Standard) 1">
        <a:dk1>
          <a:srgbClr val="000000"/>
        </a:dk1>
        <a:lt1>
          <a:srgbClr val="CBCBCB"/>
        </a:lt1>
        <a:dk2>
          <a:srgbClr val="003366"/>
        </a:dk2>
        <a:lt2>
          <a:srgbClr val="CCECFF"/>
        </a:lt2>
        <a:accent1>
          <a:srgbClr val="8381B3"/>
        </a:accent1>
        <a:accent2>
          <a:srgbClr val="336699"/>
        </a:accent2>
        <a:accent3>
          <a:srgbClr val="AAADB8"/>
        </a:accent3>
        <a:accent4>
          <a:srgbClr val="ADADAD"/>
        </a:accent4>
        <a:accent5>
          <a:srgbClr val="C1C1D6"/>
        </a:accent5>
        <a:accent6>
          <a:srgbClr val="2D5C8A"/>
        </a:accent6>
        <a:hlink>
          <a:srgbClr val="5B6192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yer (Standard) 2">
        <a:dk1>
          <a:srgbClr val="000000"/>
        </a:dk1>
        <a:lt1>
          <a:srgbClr val="FFFFFF"/>
        </a:lt1>
        <a:dk2>
          <a:srgbClr val="003366"/>
        </a:dk2>
        <a:lt2>
          <a:srgbClr val="6F84A5"/>
        </a:lt2>
        <a:accent1>
          <a:srgbClr val="CCFFCC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B9D6E7"/>
        </a:accent6>
        <a:hlink>
          <a:srgbClr val="0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86868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3C3C3"/>
        </a:accent5>
        <a:accent6>
          <a:srgbClr val="B8B8B8"/>
        </a:accent6>
        <a:hlink>
          <a:srgbClr val="EAEAEA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4">
        <a:dk1>
          <a:srgbClr val="000000"/>
        </a:dk1>
        <a:lt1>
          <a:srgbClr val="FFFFFF"/>
        </a:lt1>
        <a:dk2>
          <a:srgbClr val="214121"/>
        </a:dk2>
        <a:lt2>
          <a:srgbClr val="5D6755"/>
        </a:lt2>
        <a:accent1>
          <a:srgbClr val="D8C68E"/>
        </a:accent1>
        <a:accent2>
          <a:srgbClr val="98B27D"/>
        </a:accent2>
        <a:accent3>
          <a:srgbClr val="FFFFFF"/>
        </a:accent3>
        <a:accent4>
          <a:srgbClr val="000000"/>
        </a:accent4>
        <a:accent5>
          <a:srgbClr val="E9DFC6"/>
        </a:accent5>
        <a:accent6>
          <a:srgbClr val="89A171"/>
        </a:accent6>
        <a:hlink>
          <a:srgbClr val="CC99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5">
        <a:dk1>
          <a:srgbClr val="000000"/>
        </a:dk1>
        <a:lt1>
          <a:srgbClr val="FFFFFF"/>
        </a:lt1>
        <a:dk2>
          <a:srgbClr val="800000"/>
        </a:dk2>
        <a:lt2>
          <a:srgbClr val="6F605E"/>
        </a:lt2>
        <a:accent1>
          <a:srgbClr val="FFCC66"/>
        </a:accent1>
        <a:accent2>
          <a:srgbClr val="FFCCCC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B9"/>
        </a:accent6>
        <a:hlink>
          <a:srgbClr val="B24E76"/>
        </a:hlink>
        <a:folHlink>
          <a:srgbClr val="C1A4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6">
        <a:dk1>
          <a:srgbClr val="000000"/>
        </a:dk1>
        <a:lt1>
          <a:srgbClr val="FFFFCC"/>
        </a:lt1>
        <a:dk2>
          <a:srgbClr val="660033"/>
        </a:dk2>
        <a:lt2>
          <a:srgbClr val="CC9900"/>
        </a:lt2>
        <a:accent1>
          <a:srgbClr val="FF9966"/>
        </a:accent1>
        <a:accent2>
          <a:srgbClr val="996633"/>
        </a:accent2>
        <a:accent3>
          <a:srgbClr val="FFFFE2"/>
        </a:accent3>
        <a:accent4>
          <a:srgbClr val="000000"/>
        </a:accent4>
        <a:accent5>
          <a:srgbClr val="FFCAB8"/>
        </a:accent5>
        <a:accent6>
          <a:srgbClr val="8A5C2D"/>
        </a:accent6>
        <a:hlink>
          <a:srgbClr val="D79EAB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7">
        <a:dk1>
          <a:srgbClr val="000000"/>
        </a:dk1>
        <a:lt1>
          <a:srgbClr val="FFFFFF"/>
        </a:lt1>
        <a:dk2>
          <a:srgbClr val="990066"/>
        </a:dk2>
        <a:lt2>
          <a:srgbClr val="969696"/>
        </a:lt2>
        <a:accent1>
          <a:srgbClr val="CCCCFF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2D8A"/>
        </a:accent6>
        <a:hlink>
          <a:srgbClr val="CE98CE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Office\Templates\Presentations\Flyer (Standard).pot</Template>
  <TotalTime>1754</TotalTime>
  <Words>253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Times New Roman</vt:lpstr>
      <vt:lpstr>Arial</vt:lpstr>
      <vt:lpstr>Arial Black</vt:lpstr>
      <vt:lpstr>Wingdings</vt:lpstr>
      <vt:lpstr>Symbol</vt:lpstr>
      <vt:lpstr>Flyer (Standard)</vt:lpstr>
      <vt:lpstr>QuickTime Picture</vt:lpstr>
      <vt:lpstr>II. pH  (p. 481 - 491)</vt:lpstr>
      <vt:lpstr>A. pH Scale</vt:lpstr>
      <vt:lpstr>C. pH Indicators</vt:lpstr>
      <vt:lpstr>B. pH Calculations</vt:lpstr>
      <vt:lpstr>B. pH Calculations</vt:lpstr>
      <vt:lpstr>B. pH Calculations</vt:lpstr>
      <vt:lpstr>B. pH Calculations</vt:lpstr>
      <vt:lpstr>B. pH Calculations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pH</dc:title>
  <dc:creator>Robert E. Johannesson</dc:creator>
  <cp:lastModifiedBy>GARCIA, XAVIER</cp:lastModifiedBy>
  <cp:revision>133</cp:revision>
  <cp:lastPrinted>2000-04-27T03:50:31Z</cp:lastPrinted>
  <dcterms:created xsi:type="dcterms:W3CDTF">2000-04-15T23:40:04Z</dcterms:created>
  <dcterms:modified xsi:type="dcterms:W3CDTF">2018-01-31T17:01:47Z</dcterms:modified>
</cp:coreProperties>
</file>