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94" r:id="rId2"/>
    <p:sldId id="295" r:id="rId3"/>
    <p:sldId id="297" r:id="rId4"/>
    <p:sldId id="296" r:id="rId5"/>
    <p:sldId id="298" r:id="rId6"/>
    <p:sldId id="299" r:id="rId7"/>
    <p:sldId id="300" r:id="rId8"/>
    <p:sldId id="291" r:id="rId9"/>
    <p:sldId id="301" r:id="rId10"/>
    <p:sldId id="280" r:id="rId11"/>
    <p:sldId id="282" r:id="rId12"/>
    <p:sldId id="288" r:id="rId13"/>
    <p:sldId id="289" r:id="rId14"/>
    <p:sldId id="283" r:id="rId15"/>
    <p:sldId id="284" r:id="rId16"/>
    <p:sldId id="286" r:id="rId17"/>
    <p:sldId id="285" r:id="rId18"/>
    <p:sldId id="29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F4DCEA-5CB9-4EF3-932C-C98FB2C022CB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0C7227A-259E-45F2-A431-CDA032DD1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41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A810A56-86CB-4CD8-9D15-B1FFD9B98646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66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EC8020-3A18-47D1-BFA3-6B714B53F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2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1D66-7356-495C-BFFF-8128DF8CB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81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0C8C-D11E-4CDC-83BC-DC530422F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0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B97E4-6BD5-4B70-A80E-A144BFFDE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12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5C19-FB89-4D24-A80C-D411024410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77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8D37C-0542-4A32-8C4E-C9EE57A97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DB40-9041-4D8D-AE42-BD31FACD5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91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58CE9-79D9-40CF-901A-52B0A81D5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64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2833-1DC7-4781-B72A-A0CE84141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9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3473C-C650-4F7B-A7B6-577FD0AD72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33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7FF5-81F3-4BA9-950C-C4D69CC7D0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29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A810836-CC2A-4F88-A57E-D7C806CD9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8392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u="sng" smtClean="0"/>
              <a:t>Unit 11: Gases:</a:t>
            </a:r>
            <a:r>
              <a:rPr lang="en-US" sz="9600" smtClean="0"/>
              <a:t/>
            </a:r>
            <a:br>
              <a:rPr lang="en-US" sz="9600" smtClean="0"/>
            </a:br>
            <a:r>
              <a:rPr lang="en-US" sz="9600" smtClean="0"/>
              <a:t>Properties of 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8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 </a:t>
            </a:r>
            <a:r>
              <a:rPr lang="en-US" sz="7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Pressure (Pa)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85800" y="1524000"/>
            <a:ext cx="800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600"/>
              <a:t>The amount of </a:t>
            </a:r>
            <a:r>
              <a:rPr lang="en-US" altLang="en-US" sz="6600" b="1" u="sng"/>
              <a:t>force</a:t>
            </a:r>
            <a:r>
              <a:rPr lang="en-US" altLang="en-US" sz="6600"/>
              <a:t> exerted over a given </a:t>
            </a:r>
            <a:r>
              <a:rPr lang="en-US" altLang="en-US" sz="6600" b="1" u="sng"/>
              <a:t>area</a:t>
            </a:r>
            <a:r>
              <a:rPr lang="en-US" altLang="en-US" sz="6600"/>
              <a:t>.</a:t>
            </a:r>
          </a:p>
        </p:txBody>
      </p:sp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1676400" y="4800600"/>
          <a:ext cx="5345113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1143000" imgH="393700" progId="Equation.3">
                  <p:embed/>
                </p:oleObj>
              </mc:Choice>
              <mc:Fallback>
                <p:oleObj name="Equation" r:id="rId3" imgW="11430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800600"/>
                        <a:ext cx="5345113" cy="183356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1752600" y="24384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1752600" y="5029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914400" y="35814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667000" y="5257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5791200" y="24384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5791200" y="5029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4953000" y="35814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6705600" y="5257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V="1">
            <a:off x="1752600" y="2895600"/>
            <a:ext cx="19812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1" name="Freeform 17"/>
          <p:cNvSpPr>
            <a:spLocks/>
          </p:cNvSpPr>
          <p:nvPr/>
        </p:nvSpPr>
        <p:spPr bwMode="auto">
          <a:xfrm>
            <a:off x="6172200" y="2667000"/>
            <a:ext cx="1828800" cy="2057400"/>
          </a:xfrm>
          <a:custGeom>
            <a:avLst/>
            <a:gdLst>
              <a:gd name="T0" fmla="*/ 0 w 1152"/>
              <a:gd name="T1" fmla="*/ 0 h 1296"/>
              <a:gd name="T2" fmla="*/ 483870000 w 1152"/>
              <a:gd name="T3" fmla="*/ 2147483646 h 1296"/>
              <a:gd name="T4" fmla="*/ 2147483646 w 1152"/>
              <a:gd name="T5" fmla="*/ 2147483646 h 1296"/>
              <a:gd name="T6" fmla="*/ 0 60000 65536"/>
              <a:gd name="T7" fmla="*/ 0 60000 65536"/>
              <a:gd name="T8" fmla="*/ 0 60000 65536"/>
              <a:gd name="T9" fmla="*/ 0 w 1152"/>
              <a:gd name="T10" fmla="*/ 0 h 1296"/>
              <a:gd name="T11" fmla="*/ 1152 w 1152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296">
                <a:moveTo>
                  <a:pt x="0" y="0"/>
                </a:moveTo>
                <a:cubicBezTo>
                  <a:pt x="0" y="396"/>
                  <a:pt x="0" y="792"/>
                  <a:pt x="192" y="1008"/>
                </a:cubicBezTo>
                <a:cubicBezTo>
                  <a:pt x="384" y="1224"/>
                  <a:pt x="768" y="1260"/>
                  <a:pt x="1152" y="12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152400" y="5973763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Directly Proportional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4495800" y="5973763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Inversely Proportional</a:t>
            </a:r>
          </a:p>
        </p:txBody>
      </p:sp>
      <p:grpSp>
        <p:nvGrpSpPr>
          <p:cNvPr id="67606" name="Group 22"/>
          <p:cNvGrpSpPr>
            <a:grpSpLocks/>
          </p:cNvGrpSpPr>
          <p:nvPr/>
        </p:nvGrpSpPr>
        <p:grpSpPr bwMode="auto">
          <a:xfrm>
            <a:off x="1828800" y="381000"/>
            <a:ext cx="5653088" cy="1978025"/>
            <a:chOff x="1170" y="777"/>
            <a:chExt cx="3561" cy="1246"/>
          </a:xfrm>
        </p:grpSpPr>
        <p:sp>
          <p:nvSpPr>
            <p:cNvPr id="15378" name="AutoShape 23"/>
            <p:cNvSpPr>
              <a:spLocks noChangeArrowheads="1"/>
            </p:cNvSpPr>
            <p:nvPr/>
          </p:nvSpPr>
          <p:spPr bwMode="auto">
            <a:xfrm>
              <a:off x="1170" y="777"/>
              <a:ext cx="3561" cy="124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5379" name="Object 24"/>
            <p:cNvGraphicFramePr>
              <a:graphicFrameLocks noChangeAspect="1"/>
            </p:cNvGraphicFramePr>
            <p:nvPr/>
          </p:nvGraphicFramePr>
          <p:xfrm>
            <a:off x="1244" y="797"/>
            <a:ext cx="3367" cy="1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0" name="Equation" r:id="rId3" imgW="1143000" imgH="393700" progId="Equation.3">
                    <p:embed/>
                  </p:oleObj>
                </mc:Choice>
                <mc:Fallback>
                  <p:oleObj name="Equation" r:id="rId3" imgW="11430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797"/>
                          <a:ext cx="3367" cy="1155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 animBg="1"/>
      <p:bldP spid="67594" grpId="0"/>
      <p:bldP spid="67595" grpId="0"/>
      <p:bldP spid="67596" grpId="0" animBg="1"/>
      <p:bldP spid="67597" grpId="0" animBg="1"/>
      <p:bldP spid="67598" grpId="0"/>
      <p:bldP spid="67599" grpId="0"/>
      <p:bldP spid="67600" grpId="0" animBg="1"/>
      <p:bldP spid="67601" grpId="0" animBg="1"/>
      <p:bldP spid="67604" grpId="0"/>
      <p:bldP spid="676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1828800" y="381000"/>
            <a:ext cx="5653088" cy="1978025"/>
            <a:chOff x="1170" y="777"/>
            <a:chExt cx="3561" cy="1246"/>
          </a:xfrm>
        </p:grpSpPr>
        <p:sp>
          <p:nvSpPr>
            <p:cNvPr id="16393" name="AutoShape 3"/>
            <p:cNvSpPr>
              <a:spLocks noChangeArrowheads="1"/>
            </p:cNvSpPr>
            <p:nvPr/>
          </p:nvSpPr>
          <p:spPr bwMode="auto">
            <a:xfrm>
              <a:off x="1170" y="777"/>
              <a:ext cx="3561" cy="124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6394" name="Object 4"/>
            <p:cNvGraphicFramePr>
              <a:graphicFrameLocks noChangeAspect="1"/>
            </p:cNvGraphicFramePr>
            <p:nvPr/>
          </p:nvGraphicFramePr>
          <p:xfrm>
            <a:off x="1244" y="797"/>
            <a:ext cx="3367" cy="1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3" imgW="1143000" imgH="393700" progId="Equation.3">
                    <p:embed/>
                  </p:oleObj>
                </mc:Choice>
                <mc:Fallback>
                  <p:oleObj name="Equation" r:id="rId3" imgW="11430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797"/>
                          <a:ext cx="3367" cy="1155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3124200" y="2895600"/>
            <a:ext cx="2590800" cy="1801813"/>
            <a:chOff x="1794" y="2316"/>
            <a:chExt cx="1271" cy="1044"/>
          </a:xfrm>
        </p:grpSpPr>
        <p:graphicFrame>
          <p:nvGraphicFramePr>
            <p:cNvPr id="16391" name="Object 6"/>
            <p:cNvGraphicFramePr>
              <a:graphicFrameLocks noChangeAspect="1"/>
            </p:cNvGraphicFramePr>
            <p:nvPr/>
          </p:nvGraphicFramePr>
          <p:xfrm>
            <a:off x="1899" y="2316"/>
            <a:ext cx="1166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Clip" r:id="rId5" imgW="1540764" imgH="1134770" progId="">
                    <p:embed/>
                  </p:oleObj>
                </mc:Choice>
                <mc:Fallback>
                  <p:oleObj name="Clip" r:id="rId5" imgW="1540764" imgH="113477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9" y="2316"/>
                          <a:ext cx="1166" cy="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" name="Object 7"/>
            <p:cNvGraphicFramePr>
              <a:graphicFrameLocks noChangeAspect="1"/>
            </p:cNvGraphicFramePr>
            <p:nvPr/>
          </p:nvGraphicFramePr>
          <p:xfrm>
            <a:off x="1794" y="2501"/>
            <a:ext cx="1166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Clip" r:id="rId7" imgW="1540764" imgH="1134770" progId="">
                    <p:embed/>
                  </p:oleObj>
                </mc:Choice>
                <mc:Fallback>
                  <p:oleObj name="Clip" r:id="rId7" imgW="1540764" imgH="113477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4" y="2501"/>
                          <a:ext cx="1166" cy="8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5867400" y="2895600"/>
          <a:ext cx="312420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Clip" r:id="rId8" imgW="4582562" imgH="2414257" progId="">
                  <p:embed/>
                </p:oleObj>
              </mc:Choice>
              <mc:Fallback>
                <p:oleObj name="Clip" r:id="rId8" imgW="4582562" imgH="2414257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895600"/>
                        <a:ext cx="312420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969963" y="4800600"/>
            <a:ext cx="75644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Which shoes create the most pressure?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381000" y="2819400"/>
          <a:ext cx="2514600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Clip" r:id="rId10" imgW="1771785" imgH="1114425" progId="">
                  <p:embed/>
                </p:oleObj>
              </mc:Choice>
              <mc:Fallback>
                <p:oleObj name="Clip" r:id="rId10" imgW="1771785" imgH="111442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2514600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Pressure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924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/>
              <a:t>Barometer</a:t>
            </a:r>
            <a:endParaRPr lang="en-US" sz="4000"/>
          </a:p>
          <a:p>
            <a:pPr lvl="1" eaLnBrk="1" hangingPunct="1">
              <a:spcBef>
                <a:spcPct val="10000"/>
              </a:spcBef>
              <a:defRPr/>
            </a:pPr>
            <a:r>
              <a:rPr lang="en-US" sz="3600"/>
              <a:t>measures atmospheric pressure</a:t>
            </a:r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1752600" y="2306638"/>
            <a:ext cx="2354263" cy="4551362"/>
            <a:chOff x="1264" y="1454"/>
            <a:chExt cx="1483" cy="2867"/>
          </a:xfrm>
        </p:grpSpPr>
        <p:graphicFrame>
          <p:nvGraphicFramePr>
            <p:cNvPr id="17416" name="Object 5"/>
            <p:cNvGraphicFramePr>
              <a:graphicFrameLocks noChangeAspect="1"/>
            </p:cNvGraphicFramePr>
            <p:nvPr/>
          </p:nvGraphicFramePr>
          <p:xfrm>
            <a:off x="1325" y="1454"/>
            <a:ext cx="1363" cy="2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Photo Editor Photo" r:id="rId3" imgW="1838095" imgH="3543795" progId="MSPhotoEd.3">
                    <p:embed/>
                  </p:oleObj>
                </mc:Choice>
                <mc:Fallback>
                  <p:oleObj name="Photo Editor Photo" r:id="rId3" imgW="1838095" imgH="3543795" progId="MSPhotoEd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5" y="1454"/>
                          <a:ext cx="1363" cy="262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1264" y="4071"/>
              <a:ext cx="14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Mercury Barometer</a:t>
              </a: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4760913" y="2719388"/>
            <a:ext cx="3784600" cy="3232150"/>
            <a:chOff x="3056" y="1713"/>
            <a:chExt cx="2384" cy="2036"/>
          </a:xfrm>
        </p:grpSpPr>
        <p:pic>
          <p:nvPicPr>
            <p:cNvPr id="17414" name="Picture 8" descr="barometer - aneroi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6" y="1713"/>
              <a:ext cx="2384" cy="179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3519" y="3499"/>
              <a:ext cx="14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latin typeface="Arial" panose="020B0604020202020204" pitchFamily="34" charset="0"/>
                </a:rPr>
                <a:t>Aneroid Barometer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0"/>
            <a:ext cx="7772400" cy="990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/>
              <a:t>Units of pressure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" y="1009650"/>
            <a:ext cx="81534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12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atm (atmosphere)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psi (pounds per square inch)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torr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mmHg (millimeters of mercury)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Pa (Pascal)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4400">
                <a:latin typeface="Arial" panose="020B0604020202020204" pitchFamily="34" charset="0"/>
              </a:rPr>
              <a:t>kPa (kilo Pascal)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7239000" cy="68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400" dirty="0"/>
              <a:t>Conversion factors: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40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latin typeface="Arial" panose="020B0604020202020204" pitchFamily="34" charset="0"/>
              </a:rPr>
              <a:t>1 atm 	= 	14.7 psi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latin typeface="Arial" panose="020B0604020202020204" pitchFamily="34" charset="0"/>
              </a:rPr>
              <a:t>		=	760 torr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latin typeface="Arial" panose="020B0604020202020204" pitchFamily="34" charset="0"/>
              </a:rPr>
              <a:t>		=	760 mmHg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latin typeface="Arial" panose="020B0604020202020204" pitchFamily="34" charset="0"/>
              </a:rPr>
              <a:t>		=	1.01325 x 10</a:t>
            </a:r>
            <a:r>
              <a:rPr lang="en-US" altLang="en-US" sz="4800" baseline="30000">
                <a:latin typeface="Arial" panose="020B0604020202020204" pitchFamily="34" charset="0"/>
              </a:rPr>
              <a:t>5</a:t>
            </a:r>
            <a:r>
              <a:rPr lang="en-US" altLang="en-US" sz="4800">
                <a:latin typeface="Arial" panose="020B0604020202020204" pitchFamily="34" charset="0"/>
              </a:rPr>
              <a:t> Pa</a:t>
            </a:r>
            <a:endParaRPr lang="en-US" altLang="en-US" sz="2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		</a:t>
            </a:r>
            <a:r>
              <a:rPr lang="en-US" altLang="en-US" sz="4800">
                <a:latin typeface="Arial" panose="020B0604020202020204" pitchFamily="34" charset="0"/>
              </a:rPr>
              <a:t>=</a:t>
            </a:r>
            <a:r>
              <a:rPr lang="en-US" altLang="en-US" sz="2800">
                <a:latin typeface="Arial" panose="020B0604020202020204" pitchFamily="34" charset="0"/>
              </a:rPr>
              <a:t>	</a:t>
            </a:r>
            <a:r>
              <a:rPr lang="en-US" altLang="en-US" sz="4800">
                <a:latin typeface="Arial" panose="020B0604020202020204" pitchFamily="34" charset="0"/>
              </a:rPr>
              <a:t>101.325 kPa</a:t>
            </a:r>
            <a:r>
              <a:rPr lang="en-US" altLang="en-US" sz="280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1066800"/>
            <a:ext cx="7239000" cy="60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Let’s do some practice conversions: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Pressure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21336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156.1 kPa = ? psi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590800" y="35052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FFFF00"/>
                </a:solidFill>
                <a:latin typeface="Arial" panose="020B0604020202020204" pitchFamily="34" charset="0"/>
              </a:rPr>
              <a:t>Ans = 22.65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0200" y="1066800"/>
            <a:ext cx="7239000" cy="60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Let’s do some practice conversions: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Pressure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00200" y="21336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latin typeface="Arial" panose="020B0604020202020204" pitchFamily="34" charset="0"/>
              </a:rPr>
              <a:t>689 torr = ? atm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480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FFFF00"/>
                </a:solidFill>
                <a:latin typeface="Arial" panose="020B0604020202020204" pitchFamily="34" charset="0"/>
              </a:rPr>
              <a:t>Ans = 0.907 atm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ounded Rectangle 10"/>
          <p:cNvSpPr>
            <a:spLocks noChangeArrowheads="1"/>
          </p:cNvSpPr>
          <p:nvPr/>
        </p:nvSpPr>
        <p:spPr bwMode="auto">
          <a:xfrm>
            <a:off x="5562600" y="4572000"/>
            <a:ext cx="3200400" cy="190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1" name="Rounded Rectangle 9"/>
          <p:cNvSpPr>
            <a:spLocks noChangeArrowheads="1"/>
          </p:cNvSpPr>
          <p:nvPr/>
        </p:nvSpPr>
        <p:spPr bwMode="auto">
          <a:xfrm>
            <a:off x="609600" y="4343400"/>
            <a:ext cx="2133600" cy="22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228600" y="3048000"/>
            <a:ext cx="8763000" cy="3554413"/>
            <a:chOff x="720" y="816"/>
            <a:chExt cx="4896" cy="2239"/>
          </a:xfrm>
        </p:grpSpPr>
        <p:sp>
          <p:nvSpPr>
            <p:cNvPr id="83972" name="Rectangle 4"/>
            <p:cNvSpPr>
              <a:spLocks noChangeArrowheads="1"/>
            </p:cNvSpPr>
            <p:nvPr/>
          </p:nvSpPr>
          <p:spPr bwMode="auto">
            <a:xfrm>
              <a:off x="720" y="816"/>
              <a:ext cx="4896" cy="2239"/>
            </a:xfrm>
            <a:prstGeom prst="rect">
              <a:avLst/>
            </a:prstGeom>
          </p:spPr>
          <p:txBody>
            <a:bodyPr/>
            <a:lstStyle/>
            <a:p>
              <a:pPr marL="342900" indent="-342900" algn="ctr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3600" u="sng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 compare volumes of gases, scientists use standard conditions:</a:t>
              </a:r>
              <a:endPara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342900" indent="-342900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  0°C			      	   </a:t>
              </a:r>
              <a:r>
                <a:rPr lang="en-US" sz="40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273 K</a:t>
              </a:r>
              <a:endPara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marL="342900" indent="-342900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1 </a:t>
              </a:r>
              <a:r>
                <a:rPr lang="en-US" sz="4000" dirty="0" err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atm</a:t>
              </a:r>
              <a:r>
                <a:rPr lang="en-US" sz="4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     	      </a:t>
              </a:r>
              <a:r>
                <a:rPr lang="en-US" sz="40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101.325 </a:t>
              </a:r>
              <a:r>
                <a:rPr lang="en-US" sz="4000" dirty="0" err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kPa</a:t>
              </a:r>
              <a:endPara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2380" y="1968"/>
              <a:ext cx="1189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 eaLnBrk="1" hangingPunct="1">
                <a:spcBef>
                  <a:spcPct val="7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72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-OR-</a:t>
              </a:r>
              <a:endParaRPr lang="en-US" sz="8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2057400" y="990600"/>
            <a:ext cx="4776788" cy="1989138"/>
          </a:xfrm>
          <a:prstGeom prst="star24">
            <a:avLst>
              <a:gd name="adj" fmla="val 44037"/>
            </a:avLst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0">
                <a:solidFill>
                  <a:srgbClr val="000000"/>
                </a:solidFill>
                <a:latin typeface="DomCasual BT"/>
              </a:rPr>
              <a:t>STP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 Temperature &amp; Pressure: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4267200"/>
          </a:xfrm>
        </p:spPr>
        <p:txBody>
          <a:bodyPr/>
          <a:lstStyle/>
          <a:p>
            <a:pPr marL="742950" indent="-742950" eaLnBrk="1" hangingPunct="1">
              <a:spcBef>
                <a:spcPct val="40000"/>
              </a:spcBef>
              <a:buFont typeface="+mj-lt"/>
              <a:buAutoNum type="arabicPeriod"/>
              <a:defRPr/>
            </a:pPr>
            <a:r>
              <a:rPr lang="en-US" sz="4000" dirty="0"/>
              <a:t>Gases </a:t>
            </a:r>
            <a:r>
              <a:rPr lang="en-US" sz="4000" u="sng" dirty="0"/>
              <a:t>expand</a:t>
            </a:r>
            <a:r>
              <a:rPr lang="en-US" sz="4000" dirty="0"/>
              <a:t> to fill any </a:t>
            </a:r>
            <a:r>
              <a:rPr lang="en-US" sz="4000" dirty="0" smtClean="0"/>
              <a:t>container.</a:t>
            </a:r>
          </a:p>
          <a:p>
            <a:pPr marL="1143000" lvl="1" indent="-742950" eaLnBrk="1" hangingPunct="1">
              <a:spcBef>
                <a:spcPct val="40000"/>
              </a:spcBef>
              <a:defRPr/>
            </a:pPr>
            <a:r>
              <a:rPr lang="en-US" sz="3600" u="sng" dirty="0" smtClean="0"/>
              <a:t>No definite shape or volume</a:t>
            </a:r>
            <a:endParaRPr lang="en-US" sz="3600" dirty="0"/>
          </a:p>
          <a:p>
            <a:pPr marL="742950" indent="-742950" eaLnBrk="1" hangingPunct="1">
              <a:spcBef>
                <a:spcPct val="40000"/>
              </a:spcBef>
              <a:buFont typeface="+mj-lt"/>
              <a:buAutoNum type="arabicPeriod"/>
              <a:defRPr/>
            </a:pPr>
            <a:r>
              <a:rPr lang="en-US" sz="4000" dirty="0"/>
              <a:t>Gases are </a:t>
            </a:r>
            <a:r>
              <a:rPr lang="en-US" sz="4000" u="sng" dirty="0"/>
              <a:t>fluids</a:t>
            </a:r>
            <a:r>
              <a:rPr lang="en-US" sz="4000" dirty="0"/>
              <a:t> -</a:t>
            </a:r>
            <a:r>
              <a:rPr lang="en-US" sz="4000" dirty="0" smtClean="0"/>
              <a:t>particles flow passed each other (</a:t>
            </a:r>
            <a:r>
              <a:rPr lang="en-US" sz="3600" dirty="0" smtClean="0"/>
              <a:t>no </a:t>
            </a:r>
            <a:r>
              <a:rPr lang="en-US" sz="3600" u="sng" dirty="0" smtClean="0"/>
              <a:t>attraction)</a:t>
            </a:r>
            <a:endParaRPr lang="en-US" sz="3600" u="sng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17613" y="4487863"/>
            <a:ext cx="5953125" cy="2141537"/>
            <a:chOff x="743" y="3186"/>
            <a:chExt cx="2741" cy="1019"/>
          </a:xfrm>
        </p:grpSpPr>
        <p:graphicFrame>
          <p:nvGraphicFramePr>
            <p:cNvPr id="6148" name="Object 2"/>
            <p:cNvGraphicFramePr>
              <a:graphicFrameLocks noChangeAspect="1"/>
            </p:cNvGraphicFramePr>
            <p:nvPr/>
          </p:nvGraphicFramePr>
          <p:xfrm>
            <a:off x="2661" y="3226"/>
            <a:ext cx="823" cy="9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Photo Editor Photo" r:id="rId3" imgW="1305107" imgH="1809524" progId="MSPhotoEd.3">
                    <p:embed/>
                  </p:oleObj>
                </mc:Choice>
                <mc:Fallback>
                  <p:oleObj name="Photo Editor Photo" r:id="rId3" imgW="1305107" imgH="1809524" progId="MSPhotoEd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1" y="3226"/>
                          <a:ext cx="823" cy="97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3"/>
            <p:cNvGraphicFramePr>
              <a:graphicFrameLocks noChangeAspect="1"/>
            </p:cNvGraphicFramePr>
            <p:nvPr/>
          </p:nvGraphicFramePr>
          <p:xfrm>
            <a:off x="1719" y="3190"/>
            <a:ext cx="847" cy="1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Photo Editor Photo" r:id="rId5" imgW="1295238" imgH="1809524" progId="MSPhotoEd.3">
                    <p:embed/>
                  </p:oleObj>
                </mc:Choice>
                <mc:Fallback>
                  <p:oleObj name="Photo Editor Photo" r:id="rId5" imgW="1295238" imgH="1809524" progId="MSPhotoEd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9" y="3190"/>
                          <a:ext cx="847" cy="101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4"/>
            <p:cNvGraphicFramePr>
              <a:graphicFrameLocks noChangeAspect="1"/>
            </p:cNvGraphicFramePr>
            <p:nvPr/>
          </p:nvGraphicFramePr>
          <p:xfrm>
            <a:off x="743" y="3186"/>
            <a:ext cx="850" cy="10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Photo Editor Photo" r:id="rId7" imgW="1295238" imgH="1809524" progId="MSPhotoEd.3">
                    <p:embed/>
                  </p:oleObj>
                </mc:Choice>
                <mc:Fallback>
                  <p:oleObj name="Photo Editor Photo" r:id="rId7" imgW="1295238" imgH="1809524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" y="3186"/>
                          <a:ext cx="850" cy="1018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marL="742950" indent="-742950" eaLnBrk="1" hangingPunct="1">
              <a:spcBef>
                <a:spcPct val="40000"/>
              </a:spcBef>
              <a:buFont typeface="+mj-lt"/>
              <a:buAutoNum type="arabicPeriod" startAt="3"/>
              <a:defRPr/>
            </a:pPr>
            <a:r>
              <a:rPr lang="en-US" sz="4000" dirty="0" smtClean="0"/>
              <a:t>Gases have very </a:t>
            </a:r>
            <a:r>
              <a:rPr lang="en-US" sz="4000" u="sng" dirty="0" smtClean="0"/>
              <a:t>low densities</a:t>
            </a:r>
            <a:r>
              <a:rPr lang="en-US" sz="4000" dirty="0" smtClean="0"/>
              <a:t>.</a:t>
            </a:r>
          </a:p>
          <a:p>
            <a:pPr marL="1200150" lvl="1" indent="-742950" eaLnBrk="1" hangingPunct="1">
              <a:spcBef>
                <a:spcPct val="0"/>
              </a:spcBef>
              <a:defRPr/>
            </a:pPr>
            <a:r>
              <a:rPr lang="en-US" sz="3600" dirty="0" smtClean="0"/>
              <a:t>low volume = lots of </a:t>
            </a:r>
            <a:r>
              <a:rPr lang="en-US" sz="3600" u="sng" dirty="0" smtClean="0"/>
              <a:t>empty</a:t>
            </a:r>
            <a:r>
              <a:rPr lang="en-US" sz="3600" dirty="0" smtClean="0"/>
              <a:t> space</a:t>
            </a:r>
          </a:p>
          <a:p>
            <a:pPr marL="742950" indent="-742950" eaLnBrk="1" hangingPunct="1">
              <a:spcBef>
                <a:spcPct val="40000"/>
              </a:spcBef>
              <a:buFont typeface="+mj-lt"/>
              <a:buAutoNum type="arabicPeriod" startAt="4"/>
              <a:defRPr/>
            </a:pPr>
            <a:r>
              <a:rPr lang="en-US" sz="4000" dirty="0" smtClean="0"/>
              <a:t>Gases can be </a:t>
            </a:r>
            <a:r>
              <a:rPr lang="en-US" sz="4000" u="sng" dirty="0" smtClean="0"/>
              <a:t>compressed</a:t>
            </a:r>
            <a:r>
              <a:rPr lang="en-US" sz="4000" dirty="0" smtClean="0"/>
              <a:t>.</a:t>
            </a:r>
            <a:endParaRPr lang="en-US" sz="4000" dirty="0"/>
          </a:p>
          <a:p>
            <a:pPr marL="1143000" lvl="1" indent="-742950" eaLnBrk="1" hangingPunct="1">
              <a:spcBef>
                <a:spcPct val="40000"/>
              </a:spcBef>
              <a:defRPr/>
            </a:pPr>
            <a:r>
              <a:rPr lang="en-US" sz="3600" dirty="0" smtClean="0"/>
              <a:t>lots of empty space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447800" y="3962400"/>
            <a:ext cx="6172200" cy="2605088"/>
            <a:chOff x="3724" y="3464"/>
            <a:chExt cx="1648" cy="748"/>
          </a:xfrm>
        </p:grpSpPr>
        <p:pic>
          <p:nvPicPr>
            <p:cNvPr id="717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4" y="3464"/>
              <a:ext cx="760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3465"/>
              <a:ext cx="763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5638800" cy="6324600"/>
          </a:xfrm>
        </p:spPr>
        <p:txBody>
          <a:bodyPr/>
          <a:lstStyle/>
          <a:p>
            <a:pPr marL="742950" indent="-742950" eaLnBrk="1" hangingPunct="1">
              <a:spcBef>
                <a:spcPct val="40000"/>
              </a:spcBef>
              <a:buFont typeface="+mj-lt"/>
              <a:buAutoNum type="arabicPeriod" startAt="5"/>
              <a:defRPr/>
            </a:pPr>
            <a:r>
              <a:rPr lang="en-US" sz="4000" dirty="0" smtClean="0"/>
              <a:t>Gases </a:t>
            </a:r>
            <a:r>
              <a:rPr lang="en-US" sz="4000" dirty="0"/>
              <a:t>undergo </a:t>
            </a:r>
            <a:r>
              <a:rPr lang="en-US" sz="4000" u="sng" dirty="0" smtClean="0"/>
              <a:t>diffusion</a:t>
            </a:r>
            <a:r>
              <a:rPr lang="en-US" sz="4000" dirty="0" smtClean="0"/>
              <a:t>- spreading out of particles, mixing with other gases</a:t>
            </a:r>
          </a:p>
          <a:p>
            <a:pPr marL="742950" indent="-742950" eaLnBrk="1" hangingPunct="1">
              <a:spcBef>
                <a:spcPct val="40000"/>
              </a:spcBef>
              <a:buFont typeface="+mj-lt"/>
              <a:buAutoNum type="arabicPeriod" startAt="5"/>
              <a:defRPr/>
            </a:pPr>
            <a:r>
              <a:rPr lang="en-US" sz="4000" dirty="0" smtClean="0"/>
              <a:t>Gases undergo </a:t>
            </a:r>
            <a:r>
              <a:rPr lang="en-US" sz="4000" u="sng" dirty="0" smtClean="0"/>
              <a:t>effusion</a:t>
            </a:r>
            <a:r>
              <a:rPr lang="en-US" sz="4000" dirty="0" smtClean="0"/>
              <a:t>- gas particles pass through a tiny opening</a:t>
            </a:r>
            <a:endParaRPr lang="en-US" sz="3600" dirty="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715000" y="306388"/>
            <a:ext cx="3000375" cy="6323012"/>
            <a:chOff x="4073" y="726"/>
            <a:chExt cx="1062" cy="2945"/>
          </a:xfrm>
        </p:grpSpPr>
        <p:graphicFrame>
          <p:nvGraphicFramePr>
            <p:cNvPr id="8196" name="Object 2"/>
            <p:cNvGraphicFramePr>
              <a:graphicFrameLocks noChangeAspect="1"/>
            </p:cNvGraphicFramePr>
            <p:nvPr/>
          </p:nvGraphicFramePr>
          <p:xfrm>
            <a:off x="4073" y="2577"/>
            <a:ext cx="1044" cy="1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Photo Editor Photo" r:id="rId3" imgW="1000000" imgH="1047619" progId="MSPhotoEd.3">
                    <p:embed/>
                  </p:oleObj>
                </mc:Choice>
                <mc:Fallback>
                  <p:oleObj name="Photo Editor Photo" r:id="rId3" imgW="1000000" imgH="1047619" progId="MSPhotoEd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" y="2577"/>
                          <a:ext cx="1044" cy="1094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3"/>
            <p:cNvGraphicFramePr>
              <a:graphicFrameLocks noChangeAspect="1"/>
            </p:cNvGraphicFramePr>
            <p:nvPr/>
          </p:nvGraphicFramePr>
          <p:xfrm>
            <a:off x="4132" y="726"/>
            <a:ext cx="1003" cy="1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Photo Editor Photo" r:id="rId5" imgW="1428949" imgH="2057143" progId="MSPhotoEd.3">
                    <p:embed/>
                  </p:oleObj>
                </mc:Choice>
                <mc:Fallback>
                  <p:oleObj name="Photo Editor Photo" r:id="rId5" imgW="1428949" imgH="2057143" progId="MSPhotoEd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2" y="726"/>
                          <a:ext cx="1003" cy="1666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762000" y="6096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dirty="0" smtClean="0"/>
              <a:t>Factors Affecting Gases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62000" y="3048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8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 Volume (V)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62000" y="2133600"/>
            <a:ext cx="800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The amount space occupied by an object (gas)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Units:  L, mL, cm</a:t>
            </a:r>
            <a:r>
              <a:rPr lang="en-US" altLang="en-US" sz="6600" baseline="30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33400" y="3048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7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 Temperature (T)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62000" y="2133600"/>
            <a:ext cx="800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The amount of kinetic energy of the particles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Units: 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5" name="Group 3"/>
          <p:cNvGrpSpPr>
            <a:grpSpLocks/>
          </p:cNvGrpSpPr>
          <p:nvPr/>
        </p:nvGrpSpPr>
        <p:grpSpPr bwMode="auto">
          <a:xfrm>
            <a:off x="609600" y="1600200"/>
            <a:ext cx="8345488" cy="3898900"/>
            <a:chOff x="779" y="1582"/>
            <a:chExt cx="4862" cy="1977"/>
          </a:xfrm>
        </p:grpSpPr>
        <p:grpSp>
          <p:nvGrpSpPr>
            <p:cNvPr id="12296" name="Group 4"/>
            <p:cNvGrpSpPr>
              <a:grpSpLocks/>
            </p:cNvGrpSpPr>
            <p:nvPr/>
          </p:nvGrpSpPr>
          <p:grpSpPr bwMode="auto">
            <a:xfrm>
              <a:off x="1249" y="1703"/>
              <a:ext cx="3997" cy="161"/>
              <a:chOff x="1344" y="2159"/>
              <a:chExt cx="3997" cy="161"/>
            </a:xfrm>
          </p:grpSpPr>
          <p:sp>
            <p:nvSpPr>
              <p:cNvPr id="12319" name="Line 5"/>
              <p:cNvSpPr>
                <a:spLocks noChangeShapeType="1"/>
              </p:cNvSpPr>
              <p:nvPr/>
            </p:nvSpPr>
            <p:spPr bwMode="auto">
              <a:xfrm>
                <a:off x="1344" y="2239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6"/>
              <p:cNvSpPr>
                <a:spLocks noChangeShapeType="1"/>
              </p:cNvSpPr>
              <p:nvPr/>
            </p:nvSpPr>
            <p:spPr bwMode="auto">
              <a:xfrm>
                <a:off x="1345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Line 7"/>
              <p:cNvSpPr>
                <a:spLocks noChangeShapeType="1"/>
              </p:cNvSpPr>
              <p:nvPr/>
            </p:nvSpPr>
            <p:spPr bwMode="auto">
              <a:xfrm>
                <a:off x="3710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8"/>
              <p:cNvSpPr>
                <a:spLocks noChangeShapeType="1"/>
              </p:cNvSpPr>
              <p:nvPr/>
            </p:nvSpPr>
            <p:spPr bwMode="auto">
              <a:xfrm>
                <a:off x="5341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817" y="1582"/>
              <a:ext cx="42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tx2"/>
                  </a:solidFill>
                  <a:latin typeface="Arial" panose="020B0604020202020204" pitchFamily="34" charset="0"/>
                </a:rPr>
                <a:t>ºF</a:t>
              </a:r>
            </a:p>
          </p:txBody>
        </p:sp>
        <p:grpSp>
          <p:nvGrpSpPr>
            <p:cNvPr id="12298" name="Group 10"/>
            <p:cNvGrpSpPr>
              <a:grpSpLocks/>
            </p:cNvGrpSpPr>
            <p:nvPr/>
          </p:nvGrpSpPr>
          <p:grpSpPr bwMode="auto">
            <a:xfrm>
              <a:off x="1249" y="2359"/>
              <a:ext cx="3997" cy="161"/>
              <a:chOff x="1206" y="2474"/>
              <a:chExt cx="3997" cy="161"/>
            </a:xfrm>
          </p:grpSpPr>
          <p:sp>
            <p:nvSpPr>
              <p:cNvPr id="12315" name="Line 11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Line 12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Line 13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Line 14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Text Box 15"/>
            <p:cNvSpPr txBox="1">
              <a:spLocks noChangeArrowheads="1"/>
            </p:cNvSpPr>
            <p:nvPr/>
          </p:nvSpPr>
          <p:spPr bwMode="auto">
            <a:xfrm>
              <a:off x="779" y="2241"/>
              <a:ext cx="4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accent1"/>
                  </a:solidFill>
                  <a:latin typeface="Arial" panose="020B0604020202020204" pitchFamily="34" charset="0"/>
                </a:rPr>
                <a:t>ºC</a:t>
              </a:r>
            </a:p>
          </p:txBody>
        </p:sp>
        <p:grpSp>
          <p:nvGrpSpPr>
            <p:cNvPr id="12300" name="Group 16"/>
            <p:cNvGrpSpPr>
              <a:grpSpLocks/>
            </p:cNvGrpSpPr>
            <p:nvPr/>
          </p:nvGrpSpPr>
          <p:grpSpPr bwMode="auto">
            <a:xfrm>
              <a:off x="1249" y="3013"/>
              <a:ext cx="3997" cy="161"/>
              <a:chOff x="1206" y="2474"/>
              <a:chExt cx="3997" cy="161"/>
            </a:xfrm>
          </p:grpSpPr>
          <p:sp>
            <p:nvSpPr>
              <p:cNvPr id="12311" name="Line 17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Line 18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Line 19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Line 20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Text Box 21"/>
            <p:cNvSpPr txBox="1">
              <a:spLocks noChangeArrowheads="1"/>
            </p:cNvSpPr>
            <p:nvPr/>
          </p:nvSpPr>
          <p:spPr bwMode="auto">
            <a:xfrm>
              <a:off x="902" y="2884"/>
              <a:ext cx="33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rgbClr val="FFFF99"/>
                  </a:solidFill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12302" name="Text Box 22"/>
            <p:cNvSpPr txBox="1">
              <a:spLocks noChangeArrowheads="1"/>
            </p:cNvSpPr>
            <p:nvPr/>
          </p:nvSpPr>
          <p:spPr bwMode="auto">
            <a:xfrm>
              <a:off x="867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tx2"/>
                  </a:solidFill>
                  <a:latin typeface="Arial" panose="020B0604020202020204" pitchFamily="34" charset="0"/>
                </a:rPr>
                <a:t>-459</a:t>
              </a:r>
            </a:p>
          </p:txBody>
        </p:sp>
        <p:sp>
          <p:nvSpPr>
            <p:cNvPr id="12303" name="Text Box 23"/>
            <p:cNvSpPr txBox="1">
              <a:spLocks noChangeArrowheads="1"/>
            </p:cNvSpPr>
            <p:nvPr/>
          </p:nvSpPr>
          <p:spPr bwMode="auto">
            <a:xfrm>
              <a:off x="3224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tx2"/>
                  </a:solidFill>
                  <a:latin typeface="Arial" panose="020B0604020202020204" pitchFamily="34" charset="0"/>
                </a:rPr>
                <a:t>32</a:t>
              </a:r>
            </a:p>
          </p:txBody>
        </p:sp>
        <p:sp>
          <p:nvSpPr>
            <p:cNvPr id="12304" name="Text Box 24"/>
            <p:cNvSpPr txBox="1">
              <a:spLocks noChangeArrowheads="1"/>
            </p:cNvSpPr>
            <p:nvPr/>
          </p:nvSpPr>
          <p:spPr bwMode="auto">
            <a:xfrm>
              <a:off x="4858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tx2"/>
                  </a:solidFill>
                  <a:latin typeface="Arial" panose="020B0604020202020204" pitchFamily="34" charset="0"/>
                </a:rPr>
                <a:t>212</a:t>
              </a:r>
            </a:p>
          </p:txBody>
        </p:sp>
        <p:sp>
          <p:nvSpPr>
            <p:cNvPr id="12305" name="Text Box 25"/>
            <p:cNvSpPr txBox="1">
              <a:spLocks noChangeArrowheads="1"/>
            </p:cNvSpPr>
            <p:nvPr/>
          </p:nvSpPr>
          <p:spPr bwMode="auto">
            <a:xfrm>
              <a:off x="881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accent1"/>
                  </a:solidFill>
                  <a:latin typeface="Arial" panose="020B0604020202020204" pitchFamily="34" charset="0"/>
                </a:rPr>
                <a:t>-273</a:t>
              </a:r>
            </a:p>
          </p:txBody>
        </p:sp>
        <p:sp>
          <p:nvSpPr>
            <p:cNvPr id="12306" name="Text Box 26"/>
            <p:cNvSpPr txBox="1">
              <a:spLocks noChangeArrowheads="1"/>
            </p:cNvSpPr>
            <p:nvPr/>
          </p:nvSpPr>
          <p:spPr bwMode="auto">
            <a:xfrm>
              <a:off x="3238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2307" name="Text Box 27"/>
            <p:cNvSpPr txBox="1">
              <a:spLocks noChangeArrowheads="1"/>
            </p:cNvSpPr>
            <p:nvPr/>
          </p:nvSpPr>
          <p:spPr bwMode="auto">
            <a:xfrm>
              <a:off x="4872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chemeClr val="accent1"/>
                  </a:solidFill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12308" name="Text Box 28"/>
            <p:cNvSpPr txBox="1">
              <a:spLocks noChangeArrowheads="1"/>
            </p:cNvSpPr>
            <p:nvPr/>
          </p:nvSpPr>
          <p:spPr bwMode="auto">
            <a:xfrm>
              <a:off x="873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rgbClr val="FFFF99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2309" name="Text Box 29"/>
            <p:cNvSpPr txBox="1">
              <a:spLocks noChangeArrowheads="1"/>
            </p:cNvSpPr>
            <p:nvPr/>
          </p:nvSpPr>
          <p:spPr bwMode="auto">
            <a:xfrm>
              <a:off x="3230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rgbClr val="FFFF99"/>
                  </a:solidFill>
                  <a:latin typeface="Arial" panose="020B0604020202020204" pitchFamily="34" charset="0"/>
                </a:rPr>
                <a:t>273</a:t>
              </a:r>
            </a:p>
          </p:txBody>
        </p:sp>
        <p:sp>
          <p:nvSpPr>
            <p:cNvPr id="12310" name="Text Box 30"/>
            <p:cNvSpPr txBox="1">
              <a:spLocks noChangeArrowheads="1"/>
            </p:cNvSpPr>
            <p:nvPr/>
          </p:nvSpPr>
          <p:spPr bwMode="auto">
            <a:xfrm>
              <a:off x="4864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600">
                  <a:solidFill>
                    <a:srgbClr val="FFFF99"/>
                  </a:solidFill>
                  <a:latin typeface="Arial" panose="020B0604020202020204" pitchFamily="34" charset="0"/>
                </a:rPr>
                <a:t>373</a:t>
              </a:r>
            </a:p>
          </p:txBody>
        </p:sp>
      </p:grpSp>
      <p:grpSp>
        <p:nvGrpSpPr>
          <p:cNvPr id="85023" name="Group 31"/>
          <p:cNvGrpSpPr>
            <a:grpSpLocks/>
          </p:cNvGrpSpPr>
          <p:nvPr/>
        </p:nvGrpSpPr>
        <p:grpSpPr bwMode="auto">
          <a:xfrm>
            <a:off x="914400" y="5715000"/>
            <a:ext cx="7442200" cy="862013"/>
            <a:chOff x="838" y="1484"/>
            <a:chExt cx="4688" cy="543"/>
          </a:xfrm>
        </p:grpSpPr>
        <p:sp>
          <p:nvSpPr>
            <p:cNvPr id="12293" name="AutoShape 32"/>
            <p:cNvSpPr>
              <a:spLocks noChangeArrowheads="1"/>
            </p:cNvSpPr>
            <p:nvPr/>
          </p:nvSpPr>
          <p:spPr bwMode="auto">
            <a:xfrm>
              <a:off x="838" y="1484"/>
              <a:ext cx="4661" cy="5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2294" name="Object 33"/>
            <p:cNvGraphicFramePr>
              <a:graphicFrameLocks noChangeAspect="1"/>
            </p:cNvGraphicFramePr>
            <p:nvPr/>
          </p:nvGraphicFramePr>
          <p:xfrm>
            <a:off x="937" y="1544"/>
            <a:ext cx="1942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name="Equation" r:id="rId3" imgW="1167893" imgH="291973" progId="Equation.3">
                    <p:embed/>
                  </p:oleObj>
                </mc:Choice>
                <mc:Fallback>
                  <p:oleObj name="Equation" r:id="rId3" imgW="1167893" imgH="291973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" y="1544"/>
                          <a:ext cx="1942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5" name="Text Box 34"/>
            <p:cNvSpPr txBox="1">
              <a:spLocks noChangeArrowheads="1"/>
            </p:cNvSpPr>
            <p:nvPr/>
          </p:nvSpPr>
          <p:spPr bwMode="auto">
            <a:xfrm>
              <a:off x="3396" y="1505"/>
              <a:ext cx="213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200">
                  <a:solidFill>
                    <a:srgbClr val="000000"/>
                  </a:solidFill>
                  <a:latin typeface="Arial" panose="020B0604020202020204" pitchFamily="34" charset="0"/>
                </a:rPr>
                <a:t>K = ºC + 273</a:t>
              </a:r>
            </a:p>
          </p:txBody>
        </p:sp>
      </p:grpSp>
      <p:sp>
        <p:nvSpPr>
          <p:cNvPr id="85027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11668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Always use absolute temperature (Kelvin) when working with gases.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304800"/>
            <a:ext cx="899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# of gas particles  (n)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62000" y="2362200"/>
            <a:ext cx="800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The amount </a:t>
            </a:r>
            <a:r>
              <a:rPr lang="en-US" altLang="en-US" sz="6600" u="sng"/>
              <a:t>moles</a:t>
            </a:r>
            <a:r>
              <a:rPr lang="en-US" altLang="en-US" sz="6600"/>
              <a:t> in a gas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6600"/>
              <a:t>Units:  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1186</TotalTime>
  <Words>293</Words>
  <Application>Microsoft Office PowerPoint</Application>
  <PresentationFormat>On-screen Show (4:3)</PresentationFormat>
  <Paragraphs>76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DomCasual BT</vt:lpstr>
      <vt:lpstr>Times New Roman</vt:lpstr>
      <vt:lpstr>Slit</vt:lpstr>
      <vt:lpstr>Photo Editor Photo</vt:lpstr>
      <vt:lpstr>Equation</vt:lpstr>
      <vt:lpstr>Clip</vt:lpstr>
      <vt:lpstr>Unit 11: Gases: Properties of Gases</vt:lpstr>
      <vt:lpstr>PowerPoint Presentation</vt:lpstr>
      <vt:lpstr>PowerPoint Presentation</vt:lpstr>
      <vt:lpstr>PowerPoint Presentation</vt:lpstr>
      <vt:lpstr>Factors Affecting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Pressure</vt:lpstr>
      <vt:lpstr>PowerPoint Presentation</vt:lpstr>
      <vt:lpstr>PowerPoint Presentation</vt:lpstr>
      <vt:lpstr>PowerPoint Presentation</vt:lpstr>
      <vt:lpstr>PowerPoint Presentation</vt:lpstr>
      <vt:lpstr>Standard Temperature &amp; Pressure: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Molecular Theory</dc:title>
  <dc:creator>GX150_STD</dc:creator>
  <cp:lastModifiedBy>GARCIA, XAVIER</cp:lastModifiedBy>
  <cp:revision>24</cp:revision>
  <cp:lastPrinted>1601-01-01T00:00:00Z</cp:lastPrinted>
  <dcterms:created xsi:type="dcterms:W3CDTF">2002-02-28T16:17:33Z</dcterms:created>
  <dcterms:modified xsi:type="dcterms:W3CDTF">2018-02-22T19:47:47Z</dcterms:modified>
</cp:coreProperties>
</file>