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313" r:id="rId4"/>
    <p:sldId id="326" r:id="rId5"/>
    <p:sldId id="325" r:id="rId6"/>
    <p:sldId id="268" r:id="rId7"/>
    <p:sldId id="327" r:id="rId8"/>
    <p:sldId id="269" r:id="rId9"/>
    <p:sldId id="270" r:id="rId10"/>
    <p:sldId id="328" r:id="rId11"/>
    <p:sldId id="321" r:id="rId12"/>
    <p:sldId id="272" r:id="rId13"/>
    <p:sldId id="273" r:id="rId14"/>
    <p:sldId id="320" r:id="rId15"/>
  </p:sldIdLst>
  <p:sldSz cx="9144000" cy="6858000" type="screen4x3"/>
  <p:notesSz cx="6934200" cy="9398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CCECFF"/>
    <a:srgbClr val="CCCCFF"/>
    <a:srgbClr val="CC99FF"/>
    <a:srgbClr val="DFC0FF"/>
    <a:srgbClr val="90DBFF"/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A2D05114-183D-4FDB-AB7F-645550EC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255588" y="638175"/>
            <a:ext cx="9399588" cy="342900"/>
            <a:chOff x="240" y="4024"/>
            <a:chExt cx="5232" cy="216"/>
          </a:xfrm>
        </p:grpSpPr>
        <p:sp>
          <p:nvSpPr>
            <p:cNvPr id="5" name="Rectangle 43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4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-274638" y="2200275"/>
            <a:ext cx="9418638" cy="317500"/>
            <a:chOff x="192" y="1384"/>
            <a:chExt cx="5232" cy="200"/>
          </a:xfrm>
        </p:grpSpPr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255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92100"/>
            <a:ext cx="21336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92100"/>
            <a:ext cx="62484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921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2" name="Group 49"/>
          <p:cNvGrpSpPr>
            <a:grpSpLocks/>
          </p:cNvGrpSpPr>
          <p:nvPr/>
        </p:nvGrpSpPr>
        <p:grpSpPr bwMode="auto">
          <a:xfrm>
            <a:off x="-255588" y="88900"/>
            <a:ext cx="9399588" cy="342900"/>
            <a:chOff x="240" y="4024"/>
            <a:chExt cx="5232" cy="216"/>
          </a:xfrm>
        </p:grpSpPr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43"/>
          <p:cNvGrpSpPr>
            <a:grpSpLocks/>
          </p:cNvGrpSpPr>
          <p:nvPr/>
        </p:nvGrpSpPr>
        <p:grpSpPr bwMode="auto">
          <a:xfrm>
            <a:off x="-274638" y="1114425"/>
            <a:ext cx="9418638" cy="317500"/>
            <a:chOff x="192" y="1384"/>
            <a:chExt cx="5232" cy="200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70013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²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23900" y="3238500"/>
            <a:ext cx="7772400" cy="1143000"/>
          </a:xfrm>
        </p:spPr>
        <p:txBody>
          <a:bodyPr/>
          <a:lstStyle/>
          <a:p>
            <a:r>
              <a:rPr lang="en-US" smtClean="0">
                <a:latin typeface="Kristen ITC" pitchFamily="66" charset="0"/>
                <a:cs typeface="Times New Roman" pitchFamily="18" charset="0"/>
              </a:rPr>
              <a:t>Unit 2- Measurements-</a:t>
            </a:r>
            <a:br>
              <a:rPr lang="en-US" smtClean="0">
                <a:latin typeface="Kristen ITC" pitchFamily="66" charset="0"/>
                <a:cs typeface="Times New Roman" pitchFamily="18" charset="0"/>
              </a:rPr>
            </a:br>
            <a:r>
              <a:rPr lang="en-US" smtClean="0">
                <a:latin typeface="Kristen ITC" pitchFamily="66" charset="0"/>
                <a:cs typeface="Times New Roman" pitchFamily="18" charset="0"/>
              </a:rPr>
              <a:t/>
            </a:r>
            <a:br>
              <a:rPr lang="en-US" smtClean="0">
                <a:latin typeface="Kristen ITC" pitchFamily="66" charset="0"/>
                <a:cs typeface="Times New Roman" pitchFamily="18" charset="0"/>
              </a:rPr>
            </a:br>
            <a:r>
              <a:rPr lang="en-US" smtClean="0">
                <a:latin typeface="Kristen ITC" pitchFamily="66" charset="0"/>
                <a:cs typeface="Times New Roman" pitchFamily="18" charset="0"/>
              </a:rPr>
              <a:t> Significant Figures &amp; Scientific Notation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Significant Figures </a:t>
            </a:r>
            <a:r>
              <a:rPr kumimoji="0" lang="en-US" sz="4200" smtClean="0"/>
              <a:t>Practice Problems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5029200"/>
          </a:xfrm>
        </p:spPr>
        <p:txBody>
          <a:bodyPr/>
          <a:lstStyle/>
          <a:p>
            <a:pPr marL="647700" indent="-647700">
              <a:buFont typeface="Wingdings" pitchFamily="2" charset="2"/>
              <a:buAutoNum type="arabicPeriod"/>
            </a:pPr>
            <a:r>
              <a:rPr lang="en-US" sz="5000" smtClean="0"/>
              <a:t>  2.066 g</a:t>
            </a:r>
          </a:p>
          <a:p>
            <a:pPr marL="647700" indent="-647700">
              <a:buFont typeface="Wingdings" pitchFamily="2" charset="2"/>
              <a:buAutoNum type="arabicPeriod"/>
            </a:pPr>
            <a:r>
              <a:rPr lang="en-US" sz="5000" smtClean="0"/>
              <a:t>  85.6 cm</a:t>
            </a:r>
          </a:p>
          <a:p>
            <a:pPr marL="647700" indent="-647700">
              <a:buFont typeface="Wingdings" pitchFamily="2" charset="2"/>
              <a:buAutoNum type="arabicPeriod"/>
            </a:pPr>
            <a:r>
              <a:rPr lang="en-US" sz="5000" smtClean="0"/>
              <a:t> 38 g</a:t>
            </a:r>
          </a:p>
          <a:p>
            <a:pPr marL="647700" indent="-647700">
              <a:buFont typeface="Wingdings" pitchFamily="2" charset="2"/>
              <a:buAutoNum type="arabicPeriod"/>
            </a:pPr>
            <a:r>
              <a:rPr lang="en-US" sz="5000" smtClean="0"/>
              <a:t>  1.13 g</a:t>
            </a:r>
          </a:p>
          <a:p>
            <a:pPr marL="647700" indent="-647700">
              <a:buFont typeface="Wingdings" pitchFamily="2" charset="2"/>
              <a:buAutoNum type="arabicPeriod"/>
            </a:pPr>
            <a:endParaRPr lang="en-US" sz="5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63663"/>
            <a:ext cx="9144000" cy="2678112"/>
          </a:xfrm>
        </p:spPr>
        <p:txBody>
          <a:bodyPr/>
          <a:lstStyle/>
          <a:p>
            <a:r>
              <a:rPr lang="en-US" sz="4000" smtClean="0"/>
              <a:t>In science, </a:t>
            </a:r>
            <a:r>
              <a:rPr lang="en-US" sz="4000" u="sng" smtClean="0"/>
              <a:t>numbers</a:t>
            </a:r>
            <a:r>
              <a:rPr lang="en-US" sz="4000" smtClean="0"/>
              <a:t> can be very </a:t>
            </a:r>
            <a:r>
              <a:rPr lang="en-US" sz="4000" u="sng" smtClean="0"/>
              <a:t>small</a:t>
            </a:r>
            <a:r>
              <a:rPr lang="en-US" sz="4000" smtClean="0"/>
              <a:t> &amp; </a:t>
            </a:r>
            <a:r>
              <a:rPr lang="en-US" sz="4000" u="sng" smtClean="0"/>
              <a:t>very </a:t>
            </a:r>
            <a:r>
              <a:rPr lang="en-US" sz="4000" smtClean="0"/>
              <a:t>large (confusing!)</a:t>
            </a:r>
          </a:p>
          <a:p>
            <a:r>
              <a:rPr lang="en-US" sz="4000" smtClean="0"/>
              <a:t>Numbers can be expressed in </a:t>
            </a:r>
            <a:r>
              <a:rPr lang="en-US" sz="4000" u="sng" smtClean="0">
                <a:solidFill>
                  <a:schemeClr val="accent1"/>
                </a:solidFill>
              </a:rPr>
              <a:t>Scientific Notation</a:t>
            </a:r>
            <a:r>
              <a:rPr lang="en-US" sz="4000" smtClean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77813" y="4076700"/>
            <a:ext cx="4411662" cy="14906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solidFill>
                  <a:schemeClr val="accent1"/>
                </a:solidFill>
              </a:rPr>
              <a:t>M </a:t>
            </a:r>
            <a:r>
              <a:rPr lang="en-US" sz="8800"/>
              <a:t>x 10</a:t>
            </a:r>
            <a:r>
              <a:rPr lang="en-US" sz="88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356225" y="4067175"/>
            <a:ext cx="3556000" cy="2616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1 ≤ </a:t>
            </a:r>
            <a:r>
              <a:rPr lang="en-US" sz="5400" b="1">
                <a:solidFill>
                  <a:schemeClr val="accent1"/>
                </a:solidFill>
              </a:rPr>
              <a:t>M</a:t>
            </a:r>
            <a:r>
              <a:rPr lang="en-US" sz="5400" b="1"/>
              <a:t> &lt; 10	  </a:t>
            </a:r>
            <a:r>
              <a:rPr lang="en-US" sz="5400" b="1">
                <a:solidFill>
                  <a:schemeClr val="tx2"/>
                </a:solidFill>
              </a:rPr>
              <a:t>+n: large #</a:t>
            </a:r>
            <a:r>
              <a:rPr lang="en-US" sz="5400" b="1"/>
              <a:t>     </a:t>
            </a:r>
            <a:r>
              <a:rPr lang="en-US" sz="5400" b="1">
                <a:solidFill>
                  <a:schemeClr val="tx2"/>
                </a:solidFill>
              </a:rPr>
              <a:t>-n:  small 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08" grpId="0" animBg="1"/>
      <p:bldP spid="983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9013"/>
            <a:ext cx="9144000" cy="48291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smtClean="0"/>
              <a:t>To convert into Sci. Notation:</a:t>
            </a:r>
            <a:endParaRPr lang="en-US" sz="4000" b="0" smtClean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000" smtClean="0"/>
              <a:t>Move </a:t>
            </a:r>
            <a:r>
              <a:rPr lang="en-US" sz="4000" u="sng" smtClean="0"/>
              <a:t>decimal</a:t>
            </a:r>
            <a:r>
              <a:rPr lang="en-US" sz="4000" smtClean="0"/>
              <a:t> until there’s </a:t>
            </a:r>
            <a:r>
              <a:rPr lang="en-US" sz="4000" smtClean="0">
                <a:solidFill>
                  <a:schemeClr val="tx2"/>
                </a:solidFill>
              </a:rPr>
              <a:t>1</a:t>
            </a:r>
            <a:r>
              <a:rPr lang="en-US" sz="4000" smtClean="0"/>
              <a:t> digit to its </a:t>
            </a:r>
            <a:r>
              <a:rPr lang="en-US" sz="4000" u="sng" smtClean="0"/>
              <a:t>left</a:t>
            </a:r>
            <a:r>
              <a:rPr lang="en-US" sz="4000" smtClean="0"/>
              <a:t>.  (# of places moved = exponent)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000" smtClean="0"/>
              <a:t>Large # (&gt;1) </a:t>
            </a:r>
            <a:r>
              <a:rPr lang="en-US" sz="4000" smtClean="0">
                <a:sym typeface="Symbol" pitchFamily="18" charset="2"/>
              </a:rPr>
              <a:t> </a:t>
            </a:r>
            <a:r>
              <a:rPr lang="en-US" sz="4000" u="sng" smtClean="0">
                <a:sym typeface="Symbol" pitchFamily="18" charset="2"/>
              </a:rPr>
              <a:t>positive</a:t>
            </a:r>
            <a:r>
              <a:rPr lang="en-US" sz="4000" smtClean="0">
                <a:sym typeface="Symbol" pitchFamily="18" charset="2"/>
              </a:rPr>
              <a:t> exponent</a:t>
            </a:r>
            <a:br>
              <a:rPr lang="en-US" sz="4000" smtClean="0">
                <a:sym typeface="Symbol" pitchFamily="18" charset="2"/>
              </a:rPr>
            </a:br>
            <a:r>
              <a:rPr lang="en-US" sz="4000" smtClean="0">
                <a:sym typeface="Symbol" pitchFamily="18" charset="2"/>
              </a:rPr>
              <a:t>Small # (&lt;1)  </a:t>
            </a:r>
            <a:r>
              <a:rPr lang="en-US" sz="4000" u="sng" smtClean="0">
                <a:sym typeface="Symbol" pitchFamily="18" charset="2"/>
              </a:rPr>
              <a:t>negative</a:t>
            </a:r>
            <a:r>
              <a:rPr lang="en-US" sz="4000" smtClean="0">
                <a:sym typeface="Symbol" pitchFamily="18" charset="2"/>
              </a:rPr>
              <a:t> exponent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000" smtClean="0">
                <a:sym typeface="Symbol" pitchFamily="18" charset="2"/>
              </a:rPr>
              <a:t>Only include </a:t>
            </a:r>
            <a:r>
              <a:rPr lang="en-US" sz="4000" u="sng" smtClean="0">
                <a:sym typeface="Symbol" pitchFamily="18" charset="2"/>
              </a:rPr>
              <a:t>sig figs</a:t>
            </a:r>
            <a:r>
              <a:rPr lang="en-US" sz="4000" smtClean="0">
                <a:sym typeface="Symbol" pitchFamily="18" charset="2"/>
              </a:rPr>
              <a:t>.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12763" y="5861050"/>
            <a:ext cx="7789862" cy="822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0" lang="en-US" sz="4400" b="1">
                <a:solidFill>
                  <a:schemeClr val="bg2"/>
                </a:solidFill>
                <a:latin typeface="Arial" charset="0"/>
              </a:rPr>
              <a:t>65,000 kg  </a:t>
            </a:r>
            <a:r>
              <a:rPr kumimoji="0" lang="en-US" sz="4400" b="1">
                <a:solidFill>
                  <a:schemeClr val="bg2"/>
                </a:solidFill>
                <a:latin typeface="Arial" charset="0"/>
                <a:sym typeface="Symbol" pitchFamily="18" charset="2"/>
              </a:rPr>
              <a:t></a:t>
            </a:r>
            <a:endParaRPr kumimoji="0" lang="en-US" sz="4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743450" y="5943600"/>
            <a:ext cx="36131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>
                <a:solidFill>
                  <a:schemeClr val="bg2"/>
                </a:solidFill>
                <a:latin typeface="Arial" charset="0"/>
              </a:rPr>
              <a:t>6.5 × 10</a:t>
            </a:r>
            <a:r>
              <a:rPr kumimoji="0" lang="en-US" sz="4400" b="1" baseline="30000">
                <a:solidFill>
                  <a:schemeClr val="bg2"/>
                </a:solidFill>
                <a:latin typeface="Arial" charset="0"/>
              </a:rPr>
              <a:t>4</a:t>
            </a:r>
            <a:r>
              <a:rPr kumimoji="0" lang="en-US" sz="4400" b="1">
                <a:solidFill>
                  <a:schemeClr val="bg2"/>
                </a:solidFill>
                <a:latin typeface="Arial" charset="0"/>
              </a:rPr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98500"/>
            <a:ext cx="7772400" cy="838200"/>
          </a:xfrm>
        </p:spPr>
        <p:txBody>
          <a:bodyPr/>
          <a:lstStyle/>
          <a:p>
            <a:r>
              <a:rPr lang="en-US" smtClean="0"/>
              <a:t>Scientific Notation </a:t>
            </a:r>
            <a:r>
              <a:rPr kumimoji="0" lang="en-US" sz="4200" smtClean="0"/>
              <a:t>Practice Problems</a:t>
            </a:r>
            <a:r>
              <a:rPr lang="en-US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2288" y="2179638"/>
            <a:ext cx="4491037" cy="426085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smtClean="0"/>
              <a:t>1. 	2,400,000 </a:t>
            </a:r>
            <a:r>
              <a:rPr lang="en-US" sz="4200" smtClean="0">
                <a:sym typeface="Symbol" pitchFamily="18" charset="2"/>
              </a:rPr>
              <a:t>mg</a:t>
            </a:r>
            <a:endParaRPr lang="en-US" sz="4200" smtClean="0"/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smtClean="0"/>
              <a:t>2. 	0.00256 kg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smtClean="0"/>
              <a:t>3.		7 </a:t>
            </a:r>
            <a:r>
              <a:rPr lang="en-US" sz="4200" smtClean="0">
                <a:sym typeface="Symbol" pitchFamily="18" charset="2"/>
              </a:rPr>
              <a:t> 10</a:t>
            </a:r>
            <a:r>
              <a:rPr lang="en-US" sz="4200" baseline="30000" smtClean="0">
                <a:sym typeface="Symbol" pitchFamily="18" charset="2"/>
              </a:rPr>
              <a:t>-5</a:t>
            </a:r>
            <a:r>
              <a:rPr lang="en-US" sz="4200" smtClean="0">
                <a:sym typeface="Symbol" pitchFamily="18" charset="2"/>
              </a:rPr>
              <a:t> km</a:t>
            </a:r>
            <a:endParaRPr lang="en-US" sz="4200" smtClean="0"/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smtClean="0"/>
              <a:t>4.	   6.2 </a:t>
            </a:r>
            <a:r>
              <a:rPr lang="en-US" sz="4200" smtClean="0">
                <a:sym typeface="Symbol" pitchFamily="18" charset="2"/>
              </a:rPr>
              <a:t> 10</a:t>
            </a:r>
            <a:r>
              <a:rPr lang="en-US" sz="4200" baseline="30000" smtClean="0">
                <a:sym typeface="Symbol" pitchFamily="18" charset="2"/>
              </a:rPr>
              <a:t>4</a:t>
            </a:r>
            <a:r>
              <a:rPr lang="en-US" sz="4200" smtClean="0">
                <a:sym typeface="Symbol" pitchFamily="18" charset="2"/>
              </a:rPr>
              <a:t> mm</a:t>
            </a:r>
            <a:endParaRPr lang="en-US" sz="4200" baseline="30000" smtClean="0">
              <a:sym typeface="Symbol" pitchFamily="18" charset="2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329238" y="2179638"/>
            <a:ext cx="3598862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 b="1">
                <a:solidFill>
                  <a:schemeClr val="tx2"/>
                </a:solidFill>
                <a:latin typeface="Arial" charset="0"/>
              </a:rPr>
              <a:t>2.4 </a:t>
            </a:r>
            <a:r>
              <a:rPr lang="en-US" sz="42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 10</a:t>
            </a:r>
            <a:r>
              <a:rPr lang="en-US" sz="42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6</a:t>
            </a:r>
            <a:r>
              <a:rPr lang="en-US" sz="42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 mg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322888" y="3197225"/>
            <a:ext cx="359886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 b="1">
                <a:solidFill>
                  <a:schemeClr val="tx2"/>
                </a:solidFill>
                <a:latin typeface="Arial" charset="0"/>
              </a:rPr>
              <a:t>2.56 </a:t>
            </a:r>
            <a:r>
              <a:rPr lang="en-US" sz="42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 10</a:t>
            </a:r>
            <a:r>
              <a:rPr lang="en-US" sz="42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-3</a:t>
            </a:r>
            <a:r>
              <a:rPr lang="en-US" sz="42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 kg</a:t>
            </a:r>
            <a:endParaRPr lang="en-US" sz="4200" b="1" baseline="30000">
              <a:solidFill>
                <a:schemeClr val="tx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326063" y="4227513"/>
            <a:ext cx="35988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 b="1">
                <a:solidFill>
                  <a:schemeClr val="tx2"/>
                </a:solidFill>
                <a:latin typeface="Arial" charset="0"/>
              </a:rPr>
              <a:t>0.00007 km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322888" y="5249863"/>
            <a:ext cx="3821112" cy="1077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 b="1">
                <a:solidFill>
                  <a:schemeClr val="tx2"/>
                </a:solidFill>
                <a:latin typeface="Arial" charset="0"/>
              </a:rPr>
              <a:t>62,000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 autoUpdateAnimBg="0"/>
      <p:bldP spid="45066" grpId="0" autoUpdateAnimBg="0"/>
      <p:bldP spid="45067" grpId="0" autoUpdateAnimBg="0"/>
      <p:bldP spid="4506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901700"/>
            <a:ext cx="7772400" cy="838200"/>
          </a:xfrm>
        </p:spPr>
        <p:txBody>
          <a:bodyPr/>
          <a:lstStyle/>
          <a:p>
            <a:r>
              <a:rPr lang="en-US" smtClean="0"/>
              <a:t>Calculating with Scientific Notation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17488" y="2179638"/>
            <a:ext cx="85756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algn="ctr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latin typeface="Arial" charset="0"/>
              </a:rPr>
              <a:t>(5.44 × 10</a:t>
            </a:r>
            <a:r>
              <a:rPr lang="en-US" sz="4400" b="1" baseline="30000">
                <a:latin typeface="Arial" charset="0"/>
              </a:rPr>
              <a:t>7</a:t>
            </a:r>
            <a:r>
              <a:rPr lang="en-US" sz="4400" b="1">
                <a:latin typeface="Arial" charset="0"/>
              </a:rPr>
              <a:t> g) ÷ (8.1 × 10</a:t>
            </a:r>
            <a:r>
              <a:rPr lang="en-US" sz="4400" b="1" baseline="30000">
                <a:latin typeface="Arial" charset="0"/>
              </a:rPr>
              <a:t>4</a:t>
            </a:r>
            <a:r>
              <a:rPr lang="en-US" sz="4400" b="1">
                <a:latin typeface="Arial" charset="0"/>
              </a:rPr>
              <a:t> mol) =</a:t>
            </a:r>
            <a:endParaRPr lang="en-US" sz="4400" b="1" baseline="30000">
              <a:latin typeface="Arial" charset="0"/>
              <a:sym typeface="Symbol" pitchFamily="18" charset="2"/>
            </a:endParaRP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76238" y="4325938"/>
            <a:ext cx="9953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/>
              <a:t>5.44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93838" y="4152900"/>
            <a:ext cx="963612" cy="1127125"/>
            <a:chOff x="757" y="2089"/>
            <a:chExt cx="607" cy="710"/>
          </a:xfrm>
        </p:grpSpPr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757" y="2089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 dirty="0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94218" name="Rectangle 10"/>
            <p:cNvSpPr>
              <a:spLocks noChangeArrowheads="1"/>
            </p:cNvSpPr>
            <p:nvPr/>
          </p:nvSpPr>
          <p:spPr bwMode="auto">
            <a:xfrm>
              <a:off x="758" y="250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3397250" y="4484688"/>
            <a:ext cx="962025" cy="4619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en-US" sz="3200" b="1" dirty="0">
                <a:solidFill>
                  <a:schemeClr val="bg2"/>
                </a:solidFill>
              </a:rPr>
              <a:t>÷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576888" y="4152900"/>
            <a:ext cx="963612" cy="1127125"/>
            <a:chOff x="3044" y="2158"/>
            <a:chExt cx="607" cy="710"/>
          </a:xfrm>
        </p:grpSpPr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3044" y="215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 dirty="0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3045" y="2577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7483475" y="4811713"/>
            <a:ext cx="962025" cy="4619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en-US" sz="2600" b="1">
                <a:solidFill>
                  <a:schemeClr val="bg2"/>
                </a:solidFill>
              </a:rPr>
              <a:t>ENTER</a:t>
            </a:r>
            <a:endParaRPr kumimoji="0" lang="en-US" sz="3200" b="1">
              <a:solidFill>
                <a:schemeClr val="bg2"/>
              </a:solidFill>
            </a:endParaRP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2743200" y="4325938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/>
              <a:t>7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4645025" y="4325938"/>
            <a:ext cx="7635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/>
              <a:t>8.1</a:t>
            </a: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6826250" y="4325938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/>
              <a:t>4</a:t>
            </a:r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0" y="5748338"/>
            <a:ext cx="3074988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400" b="1">
                <a:latin typeface="Arial" charset="0"/>
              </a:rPr>
              <a:t>= </a:t>
            </a:r>
            <a:r>
              <a:rPr kumimoji="0" lang="en-US" sz="3400" b="1">
                <a:solidFill>
                  <a:schemeClr val="tx2"/>
                </a:solidFill>
                <a:latin typeface="Arial" charset="0"/>
              </a:rPr>
              <a:t>671.6049383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3014663" y="5748338"/>
            <a:ext cx="2549525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400" b="1">
                <a:latin typeface="Arial" charset="0"/>
              </a:rPr>
              <a:t>= </a:t>
            </a:r>
            <a:r>
              <a:rPr kumimoji="0" lang="en-US" sz="3400" b="1">
                <a:solidFill>
                  <a:schemeClr val="accent1"/>
                </a:solidFill>
                <a:latin typeface="Arial" charset="0"/>
              </a:rPr>
              <a:t>670 g/mol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5448300" y="5748338"/>
            <a:ext cx="3695700" cy="6096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0" lang="en-US" sz="3400" b="1">
                <a:latin typeface="Arial" charset="0"/>
              </a:rPr>
              <a:t>= </a:t>
            </a:r>
            <a:r>
              <a:rPr kumimoji="0" lang="en-US" sz="3400" b="1">
                <a:solidFill>
                  <a:srgbClr val="FF3300"/>
                </a:solidFill>
                <a:latin typeface="Arial" charset="0"/>
              </a:rPr>
              <a:t>6.7 × 10</a:t>
            </a:r>
            <a:r>
              <a:rPr kumimoji="0" lang="en-US" sz="3400" b="1" baseline="30000">
                <a:solidFill>
                  <a:srgbClr val="FF3300"/>
                </a:solidFill>
                <a:latin typeface="Arial" charset="0"/>
              </a:rPr>
              <a:t>2</a:t>
            </a:r>
            <a:r>
              <a:rPr kumimoji="0" lang="en-US" sz="3400" b="1">
                <a:solidFill>
                  <a:srgbClr val="FF3300"/>
                </a:solidFill>
                <a:latin typeface="Arial" charset="0"/>
              </a:rPr>
              <a:t> g/mol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293688" y="3295650"/>
            <a:ext cx="6510337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0" lang="en-US" sz="4000" b="1">
                <a:latin typeface="Arial" charset="0"/>
              </a:rPr>
              <a:t>Type on your calculator: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utoUpdateAnimBg="0"/>
      <p:bldP spid="94219" grpId="0" animBg="1" autoUpdateAnimBg="0"/>
      <p:bldP spid="94225" grpId="0" autoUpdateAnimBg="0"/>
      <p:bldP spid="94226" grpId="0" autoUpdateAnimBg="0"/>
      <p:bldP spid="94230" grpId="0" autoUpdateAnimBg="0"/>
      <p:bldP spid="94231" grpId="0" autoUpdateAnimBg="0"/>
      <p:bldP spid="94232" grpId="0" autoUpdateAnimBg="0"/>
      <p:bldP spid="94233" grpId="0" animBg="1" autoUpdateAnimBg="0"/>
      <p:bldP spid="942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838200"/>
          </a:xfrm>
        </p:spPr>
        <p:txBody>
          <a:bodyPr/>
          <a:lstStyle/>
          <a:p>
            <a:r>
              <a:rPr lang="en-US" smtClean="0"/>
              <a:t>Significant Figures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9500"/>
            <a:ext cx="9144000" cy="3973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0" smtClean="0"/>
              <a:t>Figures (</a:t>
            </a:r>
            <a:r>
              <a:rPr lang="en-US" sz="4000" b="0" u="sng" smtClean="0"/>
              <a:t>values</a:t>
            </a:r>
            <a:r>
              <a:rPr lang="en-US" sz="4000" b="0" smtClean="0"/>
              <a:t>) that indicate </a:t>
            </a:r>
            <a:r>
              <a:rPr lang="en-US" sz="4000" b="0" u="sng" smtClean="0"/>
              <a:t>precision</a:t>
            </a:r>
            <a:r>
              <a:rPr lang="en-US" sz="4000" b="0" smtClean="0"/>
              <a:t> of a measurement.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smtClean="0"/>
              <a:t>Recording Sig Figs</a:t>
            </a:r>
            <a:endParaRPr lang="en-US" sz="4000" b="0" smtClean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4000" smtClean="0"/>
              <a:t>Sig figs in a </a:t>
            </a:r>
            <a:r>
              <a:rPr lang="en-US" sz="4000" u="sng" smtClean="0"/>
              <a:t>measurement</a:t>
            </a:r>
            <a:r>
              <a:rPr lang="en-US" sz="4000" smtClean="0"/>
              <a:t> include the </a:t>
            </a:r>
            <a:r>
              <a:rPr lang="en-US" sz="4000" u="sng" smtClean="0"/>
              <a:t>known</a:t>
            </a:r>
            <a:r>
              <a:rPr lang="en-US" sz="4000" smtClean="0"/>
              <a:t> digits plus a </a:t>
            </a:r>
            <a:r>
              <a:rPr lang="en-US" sz="4000" u="sng" smtClean="0"/>
              <a:t>final </a:t>
            </a:r>
            <a:r>
              <a:rPr lang="en-US" sz="4000" smtClean="0"/>
              <a:t>estimated digit</a:t>
            </a: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785813" y="5411788"/>
          <a:ext cx="1698625" cy="465137"/>
        </p:xfrm>
        <a:graphic>
          <a:graphicData uri="http://schemas.openxmlformats.org/presentationml/2006/ole">
            <p:oleObj spid="_x0000_s1026" name="Photo Editor Photo" r:id="rId3" imgW="1647619" imgH="466543" progId="MSPhotoEd.3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82638" y="5230813"/>
            <a:ext cx="1677987" cy="639762"/>
            <a:chOff x="493" y="3295"/>
            <a:chExt cx="1057" cy="403"/>
          </a:xfrm>
        </p:grpSpPr>
        <p:sp>
          <p:nvSpPr>
            <p:cNvPr id="1032" name="Line 15"/>
            <p:cNvSpPr>
              <a:spLocks noChangeShapeType="1"/>
            </p:cNvSpPr>
            <p:nvPr/>
          </p:nvSpPr>
          <p:spPr bwMode="auto">
            <a:xfrm flipH="1">
              <a:off x="493" y="3295"/>
              <a:ext cx="0" cy="403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16"/>
            <p:cNvSpPr>
              <a:spLocks noChangeShapeType="1"/>
            </p:cNvSpPr>
            <p:nvPr/>
          </p:nvSpPr>
          <p:spPr bwMode="auto">
            <a:xfrm flipH="1">
              <a:off x="1550" y="3295"/>
              <a:ext cx="0" cy="403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4254500" y="5035550"/>
            <a:ext cx="1943100" cy="652463"/>
          </a:xfrm>
          <a:prstGeom prst="wedgeRectCallout">
            <a:avLst>
              <a:gd name="adj1" fmla="val -138398"/>
              <a:gd name="adj2" fmla="val 67032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chemeClr val="bg2"/>
                </a:solidFill>
                <a:latin typeface="Arial" charset="0"/>
              </a:rPr>
              <a:t>2.35 cm</a:t>
            </a:r>
          </a:p>
        </p:txBody>
      </p:sp>
      <p:pic>
        <p:nvPicPr>
          <p:cNvPr id="37906" name="Picture 18" descr="metric ruler 2"/>
          <p:cNvPicPr>
            <a:picLocks noChangeAspect="1" noChangeArrowheads="1"/>
          </p:cNvPicPr>
          <p:nvPr/>
        </p:nvPicPr>
        <p:blipFill>
          <a:blip r:embed="rId4">
            <a:lum bright="-48000" contrast="72000"/>
          </a:blip>
          <a:srcRect/>
          <a:stretch>
            <a:fillRect/>
          </a:stretch>
        </p:blipFill>
        <p:spPr bwMode="auto">
          <a:xfrm>
            <a:off x="649288" y="5868988"/>
            <a:ext cx="7789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90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Counting Sig Figs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 lvl="1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 smtClean="0"/>
              <a:t>Count </a:t>
            </a:r>
            <a:r>
              <a:rPr lang="en-US" sz="4000" b="1" u="sng" smtClean="0"/>
              <a:t>all</a:t>
            </a:r>
            <a:r>
              <a:rPr lang="en-US" sz="4000" b="1" smtClean="0"/>
              <a:t> numbers </a:t>
            </a:r>
            <a:r>
              <a:rPr lang="en-US" sz="4000" b="1" u="sng" smtClean="0"/>
              <a:t>EXCEPT</a:t>
            </a:r>
            <a:r>
              <a:rPr lang="en-US" sz="4000" b="1" smtClean="0"/>
              <a:t>:</a:t>
            </a:r>
          </a:p>
          <a:p>
            <a:pPr lvl="1">
              <a:spcBef>
                <a:spcPct val="50000"/>
              </a:spcBef>
            </a:pPr>
            <a:r>
              <a:rPr lang="en-US" sz="4000" b="1" smtClean="0"/>
              <a:t>Leading zeros: </a:t>
            </a:r>
          </a:p>
          <a:p>
            <a:pPr lvl="1">
              <a:spcBef>
                <a:spcPct val="50000"/>
              </a:spcBef>
            </a:pPr>
            <a:r>
              <a:rPr lang="en-US" sz="4000" b="1" smtClean="0"/>
              <a:t>0.00</a:t>
            </a:r>
            <a:r>
              <a:rPr lang="en-US" sz="4000" b="1" u="sng" smtClean="0"/>
              <a:t>25 </a:t>
            </a:r>
            <a:r>
              <a:rPr lang="en-US" sz="4000" b="1" smtClean="0"/>
              <a:t> </a:t>
            </a:r>
            <a:r>
              <a:rPr lang="en-US" sz="4000" b="1" smtClean="0">
                <a:sym typeface="Wingdings" pitchFamily="2" charset="2"/>
              </a:rPr>
              <a:t>  </a:t>
            </a:r>
            <a:r>
              <a:rPr lang="en-US" sz="4000" b="1" smtClean="0">
                <a:solidFill>
                  <a:schemeClr val="tx2"/>
                </a:solidFill>
                <a:sym typeface="Wingdings" pitchFamily="2" charset="2"/>
              </a:rPr>
              <a:t>2 sig figs</a:t>
            </a:r>
            <a:endParaRPr lang="en-US" sz="4000" b="1" smtClean="0">
              <a:solidFill>
                <a:schemeClr val="tx2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4000" b="1" smtClean="0"/>
              <a:t>Trailing zeros without </a:t>
            </a:r>
            <a:br>
              <a:rPr lang="en-US" sz="4000" b="1" smtClean="0"/>
            </a:br>
            <a:r>
              <a:rPr lang="en-US" sz="4000" b="1" smtClean="0"/>
              <a:t>a decimal point:</a:t>
            </a:r>
          </a:p>
          <a:p>
            <a:pPr lvl="1">
              <a:spcBef>
                <a:spcPct val="50000"/>
              </a:spcBef>
            </a:pPr>
            <a:r>
              <a:rPr lang="en-US" sz="4000" b="1" smtClean="0"/>
              <a:t> </a:t>
            </a:r>
            <a:r>
              <a:rPr lang="en-US" sz="4000" b="1" u="sng" smtClean="0"/>
              <a:t>2,5</a:t>
            </a:r>
            <a:r>
              <a:rPr lang="en-US" sz="4000" b="1" smtClean="0"/>
              <a:t>00   </a:t>
            </a:r>
            <a:r>
              <a:rPr lang="en-US" sz="4000" b="1" smtClean="0">
                <a:sym typeface="Wingdings" pitchFamily="2" charset="2"/>
              </a:rPr>
              <a:t>  </a:t>
            </a:r>
            <a:r>
              <a:rPr lang="en-US" sz="4000" b="1" smtClean="0">
                <a:solidFill>
                  <a:schemeClr val="tx2"/>
                </a:solidFill>
                <a:sym typeface="Wingdings" pitchFamily="2" charset="2"/>
              </a:rPr>
              <a:t>2 sig figs</a:t>
            </a:r>
            <a:endParaRPr lang="en-US" sz="40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Atlantic-Pacific Method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790950" y="29575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0" y="3376613"/>
            <a:ext cx="4206875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793875"/>
            <a:ext cx="3595688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sz="4000" b="1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kumimoji="0" lang="en-US" sz="4000">
                <a:latin typeface="Times New Roman" pitchFamily="18" charset="0"/>
              </a:rPr>
              <a:t>acific Ocean</a:t>
            </a:r>
          </a:p>
          <a:p>
            <a:r>
              <a:rPr kumimoji="0" lang="en-US" sz="4000">
                <a:latin typeface="Times New Roman" pitchFamily="18" charset="0"/>
              </a:rPr>
              <a:t>“</a:t>
            </a:r>
            <a:r>
              <a:rPr kumimoji="0" lang="en-US" sz="4000" b="1">
                <a:latin typeface="Times New Roman" pitchFamily="18" charset="0"/>
              </a:rPr>
              <a:t>_________</a:t>
            </a:r>
            <a:r>
              <a:rPr kumimoji="0" lang="en-US" sz="4000">
                <a:latin typeface="Times New Roman" pitchFamily="18" charset="0"/>
              </a:rPr>
              <a:t>”</a:t>
            </a:r>
          </a:p>
          <a:p>
            <a:endParaRPr kumimoji="0" lang="en-US" sz="4000"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70563" y="1816100"/>
            <a:ext cx="35956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sz="4000" b="1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kumimoji="0" lang="en-US" sz="4000" b="1">
                <a:latin typeface="Times New Roman" pitchFamily="18" charset="0"/>
              </a:rPr>
              <a:t>tlantic</a:t>
            </a:r>
            <a:r>
              <a:rPr kumimoji="0" lang="en-US" sz="4000">
                <a:latin typeface="Times New Roman" pitchFamily="18" charset="0"/>
              </a:rPr>
              <a:t> Ocean</a:t>
            </a:r>
          </a:p>
          <a:p>
            <a:r>
              <a:rPr kumimoji="0" lang="en-US" sz="4000">
                <a:latin typeface="Times New Roman" pitchFamily="18" charset="0"/>
              </a:rPr>
              <a:t>  “ </a:t>
            </a:r>
            <a:r>
              <a:rPr kumimoji="0" lang="en-US" sz="4000" b="1">
                <a:latin typeface="Times New Roman" pitchFamily="18" charset="0"/>
              </a:rPr>
              <a:t>_______</a:t>
            </a:r>
            <a:r>
              <a:rPr kumimoji="0" lang="en-US" sz="4000">
                <a:latin typeface="Times New Roman" pitchFamily="18" charset="0"/>
              </a:rPr>
              <a:t>”</a:t>
            </a:r>
          </a:p>
          <a:p>
            <a:endParaRPr kumimoji="0" lang="en-US" sz="4000">
              <a:latin typeface="Times New Roman" pitchFamily="18" charset="0"/>
            </a:endParaRPr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300038" y="4714875"/>
            <a:ext cx="216852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 flipV="1">
            <a:off x="6437313" y="4802188"/>
            <a:ext cx="22733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09588" y="2416175"/>
            <a:ext cx="23637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P</a:t>
            </a:r>
            <a:r>
              <a:rPr lang="en-US" sz="3600" b="1"/>
              <a:t>RESENT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6410325" y="2398713"/>
            <a:ext cx="23637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A</a:t>
            </a:r>
            <a:r>
              <a:rPr lang="en-US" sz="3600" b="1"/>
              <a:t>BSENT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/>
      <p:bldP spid="103432" grpId="0" animBg="1"/>
      <p:bldP spid="103433" grpId="0" autoUpdateAnimBg="0"/>
      <p:bldP spid="1034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Atlantic-Pacific Method: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76300"/>
            <a:ext cx="8686800" cy="5803900"/>
          </a:xfrm>
        </p:spPr>
        <p:txBody>
          <a:bodyPr/>
          <a:lstStyle/>
          <a:p>
            <a:pPr marL="647700" indent="-647700">
              <a:buFont typeface="Wingdings" pitchFamily="2" charset="2"/>
              <a:buAutoNum type="arabicPeriod"/>
            </a:pPr>
            <a:r>
              <a:rPr lang="en-US" smtClean="0">
                <a:cs typeface="Times New Roman" pitchFamily="18" charset="0"/>
              </a:rPr>
              <a:t>Decimal point is </a:t>
            </a:r>
            <a:r>
              <a:rPr lang="en-US" u="sng" smtClean="0">
                <a:cs typeface="Times New Roman" pitchFamily="18" charset="0"/>
              </a:rPr>
              <a:t>PRESENT:</a:t>
            </a:r>
          </a:p>
          <a:p>
            <a:pPr marL="1219200" lvl="1" indent="-647700">
              <a:buFont typeface="Wingdings" pitchFamily="2" charset="2"/>
              <a:buChar char="Ø"/>
            </a:pPr>
            <a:r>
              <a:rPr lang="en-US" smtClean="0">
                <a:cs typeface="Times New Roman" pitchFamily="18" charset="0"/>
              </a:rPr>
              <a:t> count significant figures from the </a:t>
            </a:r>
            <a:r>
              <a:rPr lang="en-US" u="sng" smtClean="0">
                <a:solidFill>
                  <a:schemeClr val="tx2"/>
                </a:solidFill>
                <a:cs typeface="Times New Roman" pitchFamily="18" charset="0"/>
              </a:rPr>
              <a:t>LEFT</a:t>
            </a:r>
            <a:r>
              <a:rPr lang="en-US" smtClean="0">
                <a:cs typeface="Times New Roman" pitchFamily="18" charset="0"/>
              </a:rPr>
              <a:t> (Pacific side)</a:t>
            </a:r>
          </a:p>
          <a:p>
            <a:pPr marL="647700" indent="-647700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Decimal point is</a:t>
            </a:r>
            <a:r>
              <a:rPr lang="en-US" u="sng" smtClean="0">
                <a:cs typeface="Times New Roman" pitchFamily="18" charset="0"/>
              </a:rPr>
              <a:t> ABSENT:</a:t>
            </a:r>
          </a:p>
          <a:p>
            <a:pPr marL="1219200" lvl="1" indent="-647700">
              <a:buFont typeface="Wingdings" pitchFamily="2" charset="2"/>
              <a:buChar char="Ø"/>
            </a:pPr>
            <a:r>
              <a:rPr lang="en-US" smtClean="0">
                <a:cs typeface="Times New Roman" pitchFamily="18" charset="0"/>
              </a:rPr>
              <a:t> count significant figures from the </a:t>
            </a:r>
            <a:r>
              <a:rPr lang="en-US" u="sng" smtClean="0">
                <a:solidFill>
                  <a:schemeClr val="tx2"/>
                </a:solidFill>
                <a:cs typeface="Times New Roman" pitchFamily="18" charset="0"/>
              </a:rPr>
              <a:t>RIGHT</a:t>
            </a:r>
            <a:r>
              <a:rPr lang="en-US" smtClean="0">
                <a:cs typeface="Times New Roman" pitchFamily="18" charset="0"/>
              </a:rPr>
              <a:t> (Atlantic side)</a:t>
            </a:r>
          </a:p>
          <a:p>
            <a:pPr marL="647700" indent="-647700">
              <a:buFont typeface="Wingdings" pitchFamily="2" charset="2"/>
              <a:buAutoNum type="arabicPeriod" startAt="2"/>
            </a:pPr>
            <a:r>
              <a:rPr lang="en-US" smtClean="0">
                <a:cs typeface="Times New Roman" pitchFamily="18" charset="0"/>
              </a:rPr>
              <a:t>Start counting significant figures at the </a:t>
            </a:r>
            <a:r>
              <a:rPr lang="en-US" u="sng" smtClean="0">
                <a:cs typeface="Times New Roman" pitchFamily="18" charset="0"/>
              </a:rPr>
              <a:t>first nonzero</a:t>
            </a:r>
            <a:r>
              <a:rPr lang="en-US" smtClean="0">
                <a:cs typeface="Times New Roman" pitchFamily="18" charset="0"/>
              </a:rPr>
              <a:t> number and </a:t>
            </a:r>
            <a:r>
              <a:rPr lang="en-US" u="sng" smtClean="0">
                <a:cs typeface="Times New Roman" pitchFamily="18" charset="0"/>
              </a:rPr>
              <a:t>don’t stop</a:t>
            </a:r>
            <a:r>
              <a:rPr lang="en-US" smtClean="0">
                <a:cs typeface="Times New Roman" pitchFamily="18" charset="0"/>
              </a:rPr>
              <a:t> until there are no more digits.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ChangeArrowheads="1"/>
          </p:cNvSpPr>
          <p:nvPr/>
        </p:nvSpPr>
        <p:spPr bwMode="auto">
          <a:xfrm>
            <a:off x="974725" y="45767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4.  0.080</a:t>
            </a:r>
            <a:endParaRPr lang="en-US" sz="3800" b="1">
              <a:latin typeface="Arial" charset="0"/>
            </a:endParaRPr>
          </a:p>
        </p:txBody>
      </p:sp>
      <p:sp>
        <p:nvSpPr>
          <p:cNvPr id="8195" name="Rectangle 20"/>
          <p:cNvSpPr>
            <a:spLocks noChangeArrowheads="1"/>
          </p:cNvSpPr>
          <p:nvPr/>
        </p:nvSpPr>
        <p:spPr bwMode="auto">
          <a:xfrm>
            <a:off x="977900" y="35417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3.  5,280</a:t>
            </a:r>
          </a:p>
        </p:txBody>
      </p:sp>
      <p:sp>
        <p:nvSpPr>
          <p:cNvPr id="8196" name="Rectangle 19"/>
          <p:cNvSpPr>
            <a:spLocks noChangeArrowheads="1"/>
          </p:cNvSpPr>
          <p:nvPr/>
        </p:nvSpPr>
        <p:spPr bwMode="auto">
          <a:xfrm>
            <a:off x="974725" y="251777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2.  402</a:t>
            </a: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974725" y="14938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1.  23.50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962025" y="14938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23.50</a:t>
            </a:r>
            <a:endParaRPr lang="en-US" sz="3800">
              <a:latin typeface="Arial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962025" y="251777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402</a:t>
            </a:r>
            <a:endParaRPr lang="en-US" sz="3800">
              <a:latin typeface="Arial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977900" y="35417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3.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5,28</a:t>
            </a:r>
            <a:r>
              <a:rPr lang="en-US" sz="3800">
                <a:latin typeface="Arial" charset="0"/>
              </a:rPr>
              <a:t>0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974725" y="45767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4.  0.0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80</a:t>
            </a:r>
            <a:endParaRPr lang="en-US" sz="3800" b="1">
              <a:latin typeface="Arial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667250" y="14938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4 sig figs</a:t>
            </a:r>
            <a:endParaRPr lang="en-US" sz="3800">
              <a:latin typeface="Arial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660900" y="251142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3 sig figs</a:t>
            </a:r>
            <a:endParaRPr lang="en-US" sz="3800">
              <a:latin typeface="Arial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664075" y="35417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3 sig figs</a:t>
            </a:r>
            <a:endParaRPr lang="en-US" sz="3800">
              <a:latin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660900" y="44624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2 sig figs</a:t>
            </a:r>
            <a:endParaRPr lang="en-US" sz="3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200" smtClean="0">
                <a:solidFill>
                  <a:schemeClr val="tx1"/>
                </a:solidFill>
              </a:rPr>
              <a:t>Practice Counting Sig Fig</a:t>
            </a:r>
          </a:p>
        </p:txBody>
      </p:sp>
      <p:sp>
        <p:nvSpPr>
          <p:cNvPr id="8207" name="Rectangle 23"/>
          <p:cNvSpPr>
            <a:spLocks noChangeArrowheads="1"/>
          </p:cNvSpPr>
          <p:nvPr/>
        </p:nvSpPr>
        <p:spPr bwMode="auto">
          <a:xfrm>
            <a:off x="936625" y="54022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5.  0.006700</a:t>
            </a:r>
            <a:endParaRPr lang="en-US" sz="3800" b="1">
              <a:latin typeface="Arial" charset="0"/>
            </a:endParaRP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4648200" y="53895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4 sig figs</a:t>
            </a:r>
            <a:endParaRPr lang="en-US" sz="3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936625" y="5399088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5.  0.00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6700</a:t>
            </a:r>
            <a:endParaRPr lang="en-US" sz="38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utoUpdateAnimBg="0"/>
      <p:bldP spid="39945" grpId="0" autoUpdateAnimBg="0"/>
      <p:bldP spid="39946" grpId="0" autoUpdateAnimBg="0"/>
      <p:bldP spid="39947" grpId="0" autoUpdateAnimBg="0"/>
      <p:bldP spid="39948" grpId="0" autoUpdateAnimBg="0"/>
      <p:bldP spid="39949" grpId="0" autoUpdateAnimBg="0"/>
      <p:bldP spid="39950" grpId="0" autoUpdateAnimBg="0"/>
      <p:bldP spid="39951" grpId="0" autoUpdateAnimBg="0"/>
      <p:bldP spid="39960" grpId="0" autoUpdateAnimBg="0"/>
      <p:bldP spid="399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200" smtClean="0">
                <a:solidFill>
                  <a:schemeClr val="tx1"/>
                </a:solidFill>
              </a:rPr>
              <a:t>Practice Counting Sig Fig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Round the number at left to the number of significant figures stated in each column</a:t>
            </a:r>
            <a:r>
              <a:rPr lang="en-US" smtClean="0"/>
              <a:t> </a:t>
            </a:r>
          </a:p>
        </p:txBody>
      </p:sp>
      <p:graphicFrame>
        <p:nvGraphicFramePr>
          <p:cNvPr id="104492" name="Group 44"/>
          <p:cNvGraphicFramePr>
            <a:graphicFrameLocks noGrp="1"/>
          </p:cNvGraphicFramePr>
          <p:nvPr/>
        </p:nvGraphicFramePr>
        <p:xfrm>
          <a:off x="300038" y="3319463"/>
          <a:ext cx="8261350" cy="3230563"/>
        </p:xfrm>
        <a:graphic>
          <a:graphicData uri="http://schemas.openxmlformats.org/drawingml/2006/table">
            <a:tbl>
              <a:tblPr/>
              <a:tblGrid>
                <a:gridCol w="1797050"/>
                <a:gridCol w="1508125"/>
                <a:gridCol w="1651000"/>
                <a:gridCol w="1652587"/>
                <a:gridCol w="1652588"/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sig figs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sig figs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sig figs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sig  fig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80.405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29,350</a:t>
                      </a:r>
                      <a:r>
                        <a:rPr kumimoji="1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8" name="Text Box 45"/>
          <p:cNvSpPr txBox="1">
            <a:spLocks noChangeArrowheads="1"/>
          </p:cNvSpPr>
          <p:nvPr/>
        </p:nvSpPr>
        <p:spPr bwMode="auto">
          <a:xfrm>
            <a:off x="2238375" y="4840288"/>
            <a:ext cx="1155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2260600" y="4568825"/>
            <a:ext cx="1311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80.41</a:t>
            </a: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3835400" y="4594225"/>
            <a:ext cx="13874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80.4</a:t>
            </a:r>
          </a:p>
        </p:txBody>
      </p:sp>
      <p:sp>
        <p:nvSpPr>
          <p:cNvPr id="104496" name="Text Box 48"/>
          <p:cNvSpPr txBox="1">
            <a:spLocks noChangeArrowheads="1"/>
          </p:cNvSpPr>
          <p:nvPr/>
        </p:nvSpPr>
        <p:spPr bwMode="auto">
          <a:xfrm>
            <a:off x="5499100" y="4606925"/>
            <a:ext cx="16033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80.</a:t>
            </a:r>
          </a:p>
        </p:txBody>
      </p:sp>
      <p:sp>
        <p:nvSpPr>
          <p:cNvPr id="104497" name="Text Box 49"/>
          <p:cNvSpPr txBox="1">
            <a:spLocks noChangeArrowheads="1"/>
          </p:cNvSpPr>
          <p:nvPr/>
        </p:nvSpPr>
        <p:spPr bwMode="auto">
          <a:xfrm>
            <a:off x="7213600" y="4657725"/>
            <a:ext cx="1069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80</a:t>
            </a:r>
          </a:p>
        </p:txBody>
      </p:sp>
      <p:sp>
        <p:nvSpPr>
          <p:cNvPr id="104498" name="Text Box 50"/>
          <p:cNvSpPr txBox="1">
            <a:spLocks noChangeArrowheads="1"/>
          </p:cNvSpPr>
          <p:nvPr/>
        </p:nvSpPr>
        <p:spPr bwMode="auto">
          <a:xfrm>
            <a:off x="2273300" y="5699125"/>
            <a:ext cx="1374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29,350</a:t>
            </a:r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3810000" y="5711825"/>
            <a:ext cx="1336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29,400</a:t>
            </a:r>
          </a:p>
        </p:txBody>
      </p:sp>
      <p:sp>
        <p:nvSpPr>
          <p:cNvPr id="104500" name="Text Box 52"/>
          <p:cNvSpPr txBox="1">
            <a:spLocks noChangeArrowheads="1"/>
          </p:cNvSpPr>
          <p:nvPr/>
        </p:nvSpPr>
        <p:spPr bwMode="auto">
          <a:xfrm>
            <a:off x="5575300" y="5737225"/>
            <a:ext cx="13874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29,000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7289800" y="5724525"/>
            <a:ext cx="12858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30,000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94" grpId="0" autoUpdateAnimBg="0"/>
      <p:bldP spid="104495" grpId="0" autoUpdateAnimBg="0"/>
      <p:bldP spid="104496" grpId="0" autoUpdateAnimBg="0"/>
      <p:bldP spid="104497" grpId="0" autoUpdateAnimBg="0"/>
      <p:bldP spid="104498" grpId="0" autoUpdateAnimBg="0"/>
      <p:bldP spid="104499" grpId="0" autoUpdateAnimBg="0"/>
      <p:bldP spid="104500" grpId="0" autoUpdateAnimBg="0"/>
      <p:bldP spid="1045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Rules: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31900"/>
            <a:ext cx="8534400" cy="2714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u="sng" smtClean="0"/>
              <a:t>Multiplying &amp; Dividing</a:t>
            </a:r>
            <a:r>
              <a:rPr lang="en-US" sz="3600" smtClean="0"/>
              <a:t> : </a:t>
            </a:r>
          </a:p>
          <a:p>
            <a:pPr>
              <a:buFont typeface="Wingdings" pitchFamily="2" charset="2"/>
              <a:buNone/>
            </a:pPr>
            <a:r>
              <a:rPr lang="en-US" sz="3600" smtClean="0"/>
              <a:t>	The </a:t>
            </a:r>
            <a:r>
              <a:rPr lang="en-US" sz="3600" smtClean="0">
                <a:solidFill>
                  <a:schemeClr val="tx2"/>
                </a:solidFill>
              </a:rPr>
              <a:t>#</a:t>
            </a:r>
            <a:r>
              <a:rPr lang="en-US" sz="3600" smtClean="0"/>
              <a:t> with the </a:t>
            </a:r>
            <a:r>
              <a:rPr lang="en-US" sz="3600" u="sng" smtClean="0"/>
              <a:t>fewest</a:t>
            </a:r>
            <a:r>
              <a:rPr lang="en-US" sz="3600" smtClean="0"/>
              <a:t> sig figs determines the </a:t>
            </a:r>
            <a:r>
              <a:rPr lang="en-US" sz="3600" smtClean="0">
                <a:solidFill>
                  <a:schemeClr val="tx2"/>
                </a:solidFill>
              </a:rPr>
              <a:t>#</a:t>
            </a:r>
            <a:r>
              <a:rPr lang="en-US" sz="3600" smtClean="0"/>
              <a:t> of sig figs in the </a:t>
            </a:r>
            <a:r>
              <a:rPr lang="en-US" sz="3600" u="sng" smtClean="0"/>
              <a:t>answer</a:t>
            </a:r>
            <a:r>
              <a:rPr lang="en-US" sz="3600" smtClean="0"/>
              <a:t>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90538" y="4144963"/>
            <a:ext cx="815181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>
                <a:latin typeface="Arial" charset="0"/>
              </a:rPr>
              <a:t>(13.91g/cm</a:t>
            </a:r>
            <a:r>
              <a:rPr kumimoji="0" lang="en-US" sz="4000" b="1" baseline="30000">
                <a:latin typeface="Arial" charset="0"/>
              </a:rPr>
              <a:t>3</a:t>
            </a:r>
            <a:r>
              <a:rPr kumimoji="0" lang="en-US" sz="4000" b="1">
                <a:latin typeface="Arial" charset="0"/>
              </a:rPr>
              <a:t>)(23.3cm</a:t>
            </a:r>
            <a:r>
              <a:rPr kumimoji="0" lang="en-US" sz="4000" b="1" baseline="30000">
                <a:latin typeface="Arial" charset="0"/>
              </a:rPr>
              <a:t>3</a:t>
            </a:r>
            <a:r>
              <a:rPr kumimoji="0" lang="en-US" sz="4000" b="1">
                <a:latin typeface="Arial" charset="0"/>
              </a:rPr>
              <a:t>) = 324.103g</a:t>
            </a:r>
            <a:endParaRPr kumimoji="0" lang="en-US" sz="4000" b="1">
              <a:latin typeface="Arial" charset="0"/>
              <a:sym typeface="Symbol" pitchFamily="18" charset="2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208713" y="5988050"/>
            <a:ext cx="139065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en-US" sz="3800">
                <a:latin typeface="Arial" charset="0"/>
              </a:rPr>
              <a:t>324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 </a:t>
            </a:r>
            <a:r>
              <a:rPr kumimoji="0" lang="en-US" sz="3800">
                <a:latin typeface="Arial" charset="0"/>
              </a:rPr>
              <a:t>g</a:t>
            </a:r>
            <a:endParaRPr kumimoji="0" lang="en-US" sz="3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524000" y="5111750"/>
            <a:ext cx="97631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600" b="1">
                <a:solidFill>
                  <a:schemeClr val="tx2"/>
                </a:solidFill>
              </a:rPr>
              <a:t>4 SF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029075" y="5113338"/>
            <a:ext cx="97631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600" b="1">
                <a:solidFill>
                  <a:schemeClr val="tx2"/>
                </a:solidFill>
              </a:rPr>
              <a:t>3 SF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705600" y="4986338"/>
            <a:ext cx="1447800" cy="765175"/>
            <a:chOff x="4224" y="2935"/>
            <a:chExt cx="912" cy="482"/>
          </a:xfrm>
        </p:grpSpPr>
        <p:sp>
          <p:nvSpPr>
            <p:cNvPr id="10249" name="AutoShape 6"/>
            <p:cNvSpPr>
              <a:spLocks noChangeArrowheads="1"/>
            </p:cNvSpPr>
            <p:nvPr/>
          </p:nvSpPr>
          <p:spPr bwMode="auto">
            <a:xfrm>
              <a:off x="4224" y="2988"/>
              <a:ext cx="233" cy="429"/>
            </a:xfrm>
            <a:prstGeom prst="downArrow">
              <a:avLst>
                <a:gd name="adj1" fmla="val 50000"/>
                <a:gd name="adj2" fmla="val 46030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kumimoji="0" lang="en-US">
                <a:solidFill>
                  <a:schemeClr val="tx2"/>
                </a:solidFill>
              </a:endParaRPr>
            </a:p>
          </p:txBody>
        </p:sp>
        <p:sp>
          <p:nvSpPr>
            <p:cNvPr id="10250" name="Text Box 12"/>
            <p:cNvSpPr txBox="1">
              <a:spLocks noChangeArrowheads="1"/>
            </p:cNvSpPr>
            <p:nvPr/>
          </p:nvSpPr>
          <p:spPr bwMode="auto">
            <a:xfrm>
              <a:off x="4521" y="2935"/>
              <a:ext cx="615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0" lang="en-US" sz="3600" b="1">
                  <a:solidFill>
                    <a:schemeClr val="tx2"/>
                  </a:solidFill>
                </a:rPr>
                <a:t>3 SF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  <p:bldP spid="40967" grpId="0" autoUpdateAnimBg="0"/>
      <p:bldP spid="40970" grpId="0" autoUpdateAnimBg="0"/>
      <p:bldP spid="409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Rules: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8400"/>
            <a:ext cx="9144000" cy="2714625"/>
          </a:xfrm>
        </p:spPr>
        <p:txBody>
          <a:bodyPr/>
          <a:lstStyle/>
          <a:p>
            <a:pPr lvl="1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3800" b="1" u="sng" smtClean="0"/>
              <a:t>Adding &amp; Subtracting</a:t>
            </a:r>
            <a:r>
              <a:rPr lang="en-US" sz="3800" b="1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3800" b="1" smtClean="0"/>
              <a:t> The </a:t>
            </a:r>
            <a:r>
              <a:rPr lang="en-US" sz="3800" b="1" smtClean="0">
                <a:solidFill>
                  <a:schemeClr val="tx2"/>
                </a:solidFill>
              </a:rPr>
              <a:t>#</a:t>
            </a:r>
            <a:r>
              <a:rPr lang="en-US" sz="3800" b="1" smtClean="0"/>
              <a:t> with the lowest </a:t>
            </a:r>
            <a:r>
              <a:rPr lang="en-US" sz="3800" b="1" u="sng" smtClean="0"/>
              <a:t>decimal</a:t>
            </a:r>
            <a:r>
              <a:rPr lang="en-US" sz="3800" b="1" smtClean="0"/>
              <a:t> value determines the </a:t>
            </a:r>
            <a:r>
              <a:rPr lang="en-US" sz="3800" b="1" u="sng" smtClean="0"/>
              <a:t>place</a:t>
            </a:r>
            <a:r>
              <a:rPr lang="en-US" sz="3800" b="1" smtClean="0"/>
              <a:t> of the last sig fig in the answer.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263" y="4279900"/>
            <a:ext cx="2846387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3.75 mL</a:t>
            </a:r>
          </a:p>
          <a:p>
            <a:pPr>
              <a:spcBef>
                <a:spcPct val="20000"/>
              </a:spcBef>
            </a:pPr>
            <a:r>
              <a:rPr kumimoji="0" lang="en-US" sz="3800" u="sng">
                <a:latin typeface="Arial" charset="0"/>
              </a:rPr>
              <a:t>+ 4.1   mL</a:t>
            </a:r>
            <a:endParaRPr kumimoji="0" lang="en-US" sz="38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7.85 mL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140325" y="4267200"/>
            <a:ext cx="4003675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224 g</a:t>
            </a:r>
          </a:p>
          <a:p>
            <a:pPr>
              <a:spcBef>
                <a:spcPct val="20000"/>
              </a:spcBef>
            </a:pPr>
            <a:r>
              <a:rPr kumimoji="0" lang="en-US" sz="3800" u="sng">
                <a:latin typeface="Arial" charset="0"/>
              </a:rPr>
              <a:t>+ 130 g</a:t>
            </a:r>
            <a:endParaRPr kumimoji="0" lang="en-US" sz="38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354 g 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430463" y="5661025"/>
            <a:ext cx="226695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800">
                <a:latin typeface="Arial" charset="0"/>
                <a:sym typeface="Symbol" pitchFamily="18" charset="2"/>
              </a:rPr>
              <a:t> 7.9 mL</a:t>
            </a:r>
            <a:endParaRPr kumimoji="0" lang="en-US" sz="3800">
              <a:latin typeface="Arial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6911975" y="5649913"/>
            <a:ext cx="2232025" cy="720725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kumimoji="0" lang="en-US" sz="3800">
                <a:latin typeface="Arial" charset="0"/>
                <a:sym typeface="Symbol" pitchFamily="18" charset="2"/>
              </a:rPr>
              <a:t> 350 g</a:t>
            </a:r>
            <a:endParaRPr kumimoji="0" lang="en-US" sz="3800">
              <a:latin typeface="Arial" charset="0"/>
            </a:endParaRP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231900" y="4291013"/>
            <a:ext cx="0" cy="2011362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189663" y="4291013"/>
            <a:ext cx="0" cy="2011362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68263" y="4279900"/>
            <a:ext cx="2846387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3.7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5</a:t>
            </a:r>
            <a:r>
              <a:rPr kumimoji="0" lang="en-US" sz="3800">
                <a:latin typeface="Arial" charset="0"/>
              </a:rPr>
              <a:t> mL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+ 4.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1</a:t>
            </a:r>
            <a:r>
              <a:rPr kumimoji="0" lang="en-US" sz="3800">
                <a:latin typeface="Arial" charset="0"/>
              </a:rPr>
              <a:t>   mL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7.85 mL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140325" y="4267200"/>
            <a:ext cx="4003675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22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4</a:t>
            </a:r>
            <a:r>
              <a:rPr kumimoji="0" lang="en-US" sz="3800">
                <a:latin typeface="Arial" charset="0"/>
              </a:rPr>
              <a:t> g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+ 1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3</a:t>
            </a:r>
            <a:r>
              <a:rPr kumimoji="0" lang="en-US" sz="3800">
                <a:latin typeface="Arial" charset="0"/>
              </a:rPr>
              <a:t>0 g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354 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1" grpId="0" autoUpdateAnimBg="0"/>
      <p:bldP spid="41994" grpId="0" autoUpdateAnimBg="0"/>
      <p:bldP spid="41995" grpId="0" animBg="1" autoUpdateAnimBg="0"/>
      <p:bldP spid="42001" grpId="0" animBg="1"/>
      <p:bldP spid="42003" grpId="0" animBg="1"/>
      <p:bldP spid="42004" grpId="0" autoUpdateAnimBg="0"/>
      <p:bldP spid="4200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Designs\BLUEGRAD.POT</Template>
  <TotalTime>1628</TotalTime>
  <Words>418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Narrow</vt:lpstr>
      <vt:lpstr>Arial</vt:lpstr>
      <vt:lpstr>Wingdings</vt:lpstr>
      <vt:lpstr>Times New Roman</vt:lpstr>
      <vt:lpstr>Kristen ITC</vt:lpstr>
      <vt:lpstr>Symbol</vt:lpstr>
      <vt:lpstr>Personal Home Page (Standard)</vt:lpstr>
      <vt:lpstr>Microsoft Photo Editor 3.0 Photo</vt:lpstr>
      <vt:lpstr>Unit 2- Measurements-   Significant Figures &amp; Scientific Notation </vt:lpstr>
      <vt:lpstr>Significant Figures</vt:lpstr>
      <vt:lpstr>Counting Sig Figs</vt:lpstr>
      <vt:lpstr>Atlantic-Pacific Method</vt:lpstr>
      <vt:lpstr>Atlantic-Pacific Method:</vt:lpstr>
      <vt:lpstr>Practice Counting Sig Fig</vt:lpstr>
      <vt:lpstr>Practice Counting Sig Fig</vt:lpstr>
      <vt:lpstr>Calculating Rules:</vt:lpstr>
      <vt:lpstr>Calculating Rules:</vt:lpstr>
      <vt:lpstr>Significant Figures Practice Problems</vt:lpstr>
      <vt:lpstr>Scientific Notation</vt:lpstr>
      <vt:lpstr>Scientific Notation</vt:lpstr>
      <vt:lpstr>Scientific Notation Practice Problems </vt:lpstr>
      <vt:lpstr>Calculating with Scientific Notation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Using Measurements</dc:title>
  <dc:creator>Mrs. Johannesson</dc:creator>
  <cp:lastModifiedBy>e057547</cp:lastModifiedBy>
  <cp:revision>117</cp:revision>
  <cp:lastPrinted>1995-12-08T18:33:06Z</cp:lastPrinted>
  <dcterms:created xsi:type="dcterms:W3CDTF">2000-07-04T00:24:44Z</dcterms:created>
  <dcterms:modified xsi:type="dcterms:W3CDTF">2012-09-05T13:35:20Z</dcterms:modified>
</cp:coreProperties>
</file>