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98D27F-B0E0-4682-8730-B6FE44962E92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8317A-1A01-4E31-9231-26BA50939E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Specific Heat &amp; Enthalpy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1752600"/>
          </a:xfrm>
        </p:spPr>
        <p:txBody>
          <a:bodyPr/>
          <a:lstStyle/>
          <a:p>
            <a:r>
              <a:rPr lang="en-US" dirty="0"/>
              <a:t>Calculations in </a:t>
            </a:r>
            <a:r>
              <a:rPr lang="en-US" dirty="0" err="1"/>
              <a:t>thermochemistry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Specific Heat &amp;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What’s specific heat anyway?</a:t>
            </a:r>
          </a:p>
          <a:p>
            <a:pPr lvl="1"/>
            <a:r>
              <a:rPr lang="en-US" dirty="0"/>
              <a:t>DEFINITION:  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The amount of energy required to raise the temperature of 1 g of a substance 1°C or 1K degree.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Values (units) of specific heat are in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J/g(°C)   </a:t>
            </a:r>
            <a:r>
              <a:rPr lang="en-US" dirty="0"/>
              <a:t>OR   </a:t>
            </a:r>
            <a:r>
              <a:rPr lang="en-US" dirty="0">
                <a:solidFill>
                  <a:srgbClr val="FF0000"/>
                </a:solidFill>
              </a:rPr>
              <a:t>J/g(K)</a:t>
            </a:r>
            <a:r>
              <a:rPr lang="en-US" dirty="0"/>
              <a:t>  OR   </a:t>
            </a:r>
            <a:r>
              <a:rPr lang="en-US" dirty="0">
                <a:solidFill>
                  <a:srgbClr val="FF0000"/>
                </a:solidFill>
              </a:rPr>
              <a:t>Cal/g(°C)</a:t>
            </a: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 &amp;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FORMULA PLEASE ;-)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400" dirty="0">
                <a:solidFill>
                  <a:srgbClr val="FF0000"/>
                </a:solidFill>
                <a:latin typeface="Arial Black" pitchFamily="34" charset="0"/>
              </a:rPr>
              <a:t>Q=</a:t>
            </a:r>
            <a:r>
              <a:rPr lang="en-US" sz="4400" dirty="0" err="1">
                <a:solidFill>
                  <a:srgbClr val="FF0000"/>
                </a:solidFill>
                <a:latin typeface="Arial Black" pitchFamily="34" charset="0"/>
              </a:rPr>
              <a:t>mC</a:t>
            </a:r>
            <a:r>
              <a:rPr lang="en-US" sz="4400" dirty="0" err="1">
                <a:solidFill>
                  <a:srgbClr val="FF0000"/>
                </a:solidFill>
                <a:latin typeface="Arial Black" pitchFamily="34" charset="0"/>
                <a:sym typeface="Wingdings 3"/>
              </a:rPr>
              <a:t></a:t>
            </a:r>
            <a:r>
              <a:rPr lang="en-US" sz="4400" dirty="0" err="1">
                <a:solidFill>
                  <a:srgbClr val="FF0000"/>
                </a:solidFill>
                <a:latin typeface="Arial Black" pitchFamily="34" charset="0"/>
                <a:sym typeface="123Geometry1"/>
              </a:rPr>
              <a:t>T</a:t>
            </a:r>
            <a:endParaRPr lang="en-US" sz="4400" dirty="0">
              <a:solidFill>
                <a:srgbClr val="FF0000"/>
              </a:solidFill>
              <a:latin typeface="Arial Black" pitchFamily="34" charset="0"/>
              <a:sym typeface="123Geometry1"/>
            </a:endParaRPr>
          </a:p>
          <a:p>
            <a:pPr algn="ctr">
              <a:buNone/>
            </a:pPr>
            <a:endParaRPr lang="en-US" dirty="0">
              <a:sym typeface="123Geometry1"/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  <a:sym typeface="123Geometry1"/>
              </a:rPr>
              <a:t>Q</a:t>
            </a:r>
            <a:r>
              <a:rPr lang="en-US" dirty="0">
                <a:sym typeface="123Geometry1"/>
              </a:rPr>
              <a:t>=heat applied (in Cal or J) </a:t>
            </a:r>
          </a:p>
          <a:p>
            <a:pPr lvl="1">
              <a:buNone/>
            </a:pPr>
            <a:r>
              <a:rPr lang="en-US" dirty="0">
                <a:sym typeface="123Geometry1"/>
              </a:rPr>
              <a:t>		(BTW:  4.18J = 1cal)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123Geometry1"/>
              </a:rPr>
              <a:t>m</a:t>
            </a:r>
            <a:r>
              <a:rPr lang="en-US" dirty="0">
                <a:sym typeface="123Geometry1"/>
              </a:rPr>
              <a:t>=mass in GRAMS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123Geometry1"/>
              </a:rPr>
              <a:t>C</a:t>
            </a:r>
            <a:r>
              <a:rPr lang="en-US" dirty="0">
                <a:sym typeface="123Geometry1"/>
              </a:rPr>
              <a:t>=specific heat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Wingdings 3"/>
              </a:rPr>
              <a:t></a:t>
            </a:r>
            <a:r>
              <a:rPr lang="en-US" b="1" dirty="0">
                <a:solidFill>
                  <a:srgbClr val="FF0000"/>
                </a:solidFill>
                <a:sym typeface="123Geometry1"/>
              </a:rPr>
              <a:t>T</a:t>
            </a:r>
            <a:r>
              <a:rPr lang="en-US" dirty="0">
                <a:sym typeface="123Geometry1"/>
              </a:rPr>
              <a:t>= CHANGE in temperature (make sure it’s in the correct unit—NO °F!!!)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 &amp;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36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TEMPERATURE?  </a:t>
            </a:r>
          </a:p>
          <a:p>
            <a:pPr lvl="1"/>
            <a:r>
              <a:rPr lang="en-US" dirty="0"/>
              <a:t>Temperature is a measure of the average KE of the particles in a sample of matter.  </a:t>
            </a:r>
          </a:p>
          <a:p>
            <a:pPr lvl="1"/>
            <a:endParaRPr lang="en-US" dirty="0"/>
          </a:p>
          <a:p>
            <a:r>
              <a:rPr lang="en-US" dirty="0"/>
              <a:t>HEAT?</a:t>
            </a:r>
          </a:p>
          <a:p>
            <a:pPr lvl="1"/>
            <a:r>
              <a:rPr lang="en-US" dirty="0"/>
              <a:t>The energy transferred between samples of matter because of differences in temp.</a:t>
            </a:r>
          </a:p>
          <a:p>
            <a:pPr lvl="1"/>
            <a:r>
              <a:rPr lang="en-US" dirty="0"/>
              <a:t>Heat is a form of energy and is measured by the SI unit JOULE.  A Joule is derived from the units of force and length    N x m= </a:t>
            </a:r>
            <a:r>
              <a:rPr lang="en-US" u="sng" dirty="0"/>
              <a:t>kg x m</a:t>
            </a:r>
            <a:r>
              <a:rPr lang="en-US" u="sng" baseline="30000" dirty="0"/>
              <a:t>2</a:t>
            </a:r>
            <a:r>
              <a:rPr lang="en-US" u="sng" dirty="0"/>
              <a:t> </a:t>
            </a:r>
          </a:p>
          <a:p>
            <a:pPr lvl="1">
              <a:buNone/>
            </a:pPr>
            <a:r>
              <a:rPr lang="en-US" dirty="0"/>
              <a:t>                                                          s</a:t>
            </a:r>
            <a:r>
              <a:rPr lang="en-US" baseline="30000" dirty="0"/>
              <a:t>2</a:t>
            </a:r>
            <a:r>
              <a:rPr lang="en-US" dirty="0"/>
              <a:t>         </a:t>
            </a:r>
            <a:endParaRPr lang="en-US" baseline="-25000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 &amp;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J=Joule</a:t>
            </a: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KJ=</a:t>
            </a:r>
            <a:r>
              <a:rPr lang="en-US" b="1" dirty="0" err="1">
                <a:solidFill>
                  <a:srgbClr val="FF0000"/>
                </a:solidFill>
              </a:rPr>
              <a:t>Kilojoule</a:t>
            </a:r>
            <a:endParaRPr lang="en-US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1000 J = 1 KJ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ym typeface="Wingdings 3"/>
              </a:rPr>
              <a:t></a:t>
            </a:r>
            <a:r>
              <a:rPr lang="en-US" dirty="0">
                <a:sym typeface="123Geometry1"/>
              </a:rPr>
              <a:t>H?</a:t>
            </a:r>
          </a:p>
          <a:p>
            <a:pPr lvl="1"/>
            <a:r>
              <a:rPr lang="en-US" dirty="0">
                <a:sym typeface="Wingdings 3"/>
              </a:rPr>
              <a:t></a:t>
            </a:r>
            <a:r>
              <a:rPr lang="en-US" dirty="0">
                <a:sym typeface="123Geometry1"/>
              </a:rPr>
              <a:t> means “change”, H means heat, therefore </a:t>
            </a:r>
            <a:r>
              <a:rPr lang="en-US" dirty="0">
                <a:sym typeface="Wingdings 3"/>
              </a:rPr>
              <a:t> </a:t>
            </a:r>
            <a:r>
              <a:rPr lang="en-US" dirty="0">
                <a:sym typeface="123Geometry1"/>
              </a:rPr>
              <a:t>H means “change in heat”.  It can be positive (+) or negative (-).  </a:t>
            </a:r>
          </a:p>
          <a:p>
            <a:pPr lvl="1"/>
            <a:r>
              <a:rPr lang="en-US" dirty="0">
                <a:sym typeface="123Geometry1"/>
              </a:rPr>
              <a:t>Heat moves from HIGH to LOW temperature.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Heat &amp; Enthalpy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600" dirty="0">
                <a:sym typeface="Wingdings 3"/>
              </a:rPr>
              <a:t>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H =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sym typeface="123Geometry1"/>
              </a:rPr>
              <a:t>H</a:t>
            </a:r>
            <a:r>
              <a:rPr lang="en-US" sz="4000" b="1" baseline="-25000" dirty="0" err="1">
                <a:solidFill>
                  <a:schemeClr val="accent2">
                    <a:lumMod val="75000"/>
                  </a:schemeClr>
                </a:solidFill>
                <a:sym typeface="123Geometry1"/>
              </a:rPr>
              <a:t>products</a:t>
            </a:r>
            <a:r>
              <a:rPr lang="en-US" sz="4000" b="1" baseline="-25000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 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 - 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sym typeface="123Geometry1"/>
              </a:rPr>
              <a:t>H</a:t>
            </a:r>
            <a:r>
              <a:rPr lang="en-US" sz="4000" b="1" baseline="-25000" dirty="0" err="1">
                <a:solidFill>
                  <a:schemeClr val="accent2">
                    <a:lumMod val="75000"/>
                  </a:schemeClr>
                </a:solidFill>
                <a:sym typeface="123Geometry1"/>
              </a:rPr>
              <a:t>reactants</a:t>
            </a:r>
            <a:r>
              <a:rPr lang="en-US" sz="4000" b="1" baseline="-25000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  </a:t>
            </a:r>
          </a:p>
          <a:p>
            <a:pPr>
              <a:buNone/>
            </a:pPr>
            <a:endParaRPr lang="en-US" dirty="0">
              <a:sym typeface="123Geometry1"/>
            </a:endParaRPr>
          </a:p>
          <a:p>
            <a:pPr algn="ctr">
              <a:buNone/>
            </a:pPr>
            <a:r>
              <a:rPr lang="en-US" dirty="0">
                <a:sym typeface="123Geometry1"/>
              </a:rPr>
              <a:t>Keep in mind that </a:t>
            </a:r>
            <a:r>
              <a:rPr lang="en-US" dirty="0" err="1">
                <a:sym typeface="123Geometry1"/>
              </a:rPr>
              <a:t>chem</a:t>
            </a:r>
            <a:r>
              <a:rPr lang="en-US" dirty="0">
                <a:sym typeface="123Geometry1"/>
              </a:rPr>
              <a:t> equations are written as </a:t>
            </a:r>
            <a:r>
              <a:rPr lang="en-US" sz="3000" b="1" dirty="0">
                <a:solidFill>
                  <a:srgbClr val="7030A0"/>
                </a:solidFill>
                <a:sym typeface="123Geometry1"/>
              </a:rPr>
              <a:t>REACTANTS </a:t>
            </a:r>
            <a:r>
              <a:rPr lang="en-US" sz="3000" b="1" dirty="0">
                <a:solidFill>
                  <a:srgbClr val="7030A0"/>
                </a:solidFill>
                <a:sym typeface="Wingdings 3"/>
              </a:rPr>
              <a:t> PRODUCTS</a:t>
            </a:r>
          </a:p>
          <a:p>
            <a:pPr>
              <a:buNone/>
            </a:pPr>
            <a:endParaRPr lang="en-US" dirty="0">
              <a:sym typeface="Wingdings 3"/>
            </a:endParaRPr>
          </a:p>
          <a:p>
            <a:pPr>
              <a:buNone/>
            </a:pPr>
            <a:r>
              <a:rPr lang="en-US" sz="4000" b="1" dirty="0">
                <a:solidFill>
                  <a:srgbClr val="00B0F0"/>
                </a:solidFill>
                <a:sym typeface="Wingdings 3"/>
              </a:rPr>
              <a:t>+</a:t>
            </a:r>
            <a:r>
              <a:rPr lang="en-US" sz="3600" dirty="0">
                <a:sym typeface="Wingdings 3"/>
              </a:rPr>
              <a:t>  </a:t>
            </a:r>
            <a:r>
              <a:rPr lang="en-US" sz="4000" b="1" dirty="0">
                <a:solidFill>
                  <a:srgbClr val="00B0F0"/>
                </a:solidFill>
                <a:sym typeface="123Geometry1"/>
              </a:rPr>
              <a:t>H</a:t>
            </a:r>
            <a:r>
              <a:rPr lang="en-US" dirty="0">
                <a:sym typeface="123Geometry1"/>
              </a:rPr>
              <a:t> means that heat was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sym typeface="123Geometry1"/>
              </a:rPr>
              <a:t>absorbed</a:t>
            </a:r>
            <a:r>
              <a:rPr lang="en-US" dirty="0">
                <a:sym typeface="123Geometry1"/>
              </a:rPr>
              <a:t>, the reaction is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sym typeface="123Geometry1"/>
              </a:rPr>
              <a:t>endothermic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sym typeface="123Geometry1"/>
              </a:rPr>
              <a:t> </a:t>
            </a:r>
            <a:r>
              <a:rPr lang="en-US" dirty="0">
                <a:sym typeface="123Geometry1"/>
              </a:rPr>
              <a:t>(products are colder)</a:t>
            </a:r>
          </a:p>
          <a:p>
            <a:pPr>
              <a:buNone/>
            </a:pPr>
            <a:endParaRPr lang="en-US" dirty="0">
              <a:sym typeface="123Geometry1"/>
            </a:endParaRP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sym typeface="123Geometry1"/>
              </a:rPr>
              <a:t>-</a:t>
            </a:r>
            <a:r>
              <a:rPr lang="en-US" sz="3600" dirty="0">
                <a:sym typeface="Wingdings 3"/>
              </a:rPr>
              <a:t>  </a:t>
            </a:r>
            <a:r>
              <a:rPr lang="en-US" sz="4000" b="1" dirty="0">
                <a:solidFill>
                  <a:srgbClr val="FF0000"/>
                </a:solidFill>
                <a:sym typeface="123Geometry1"/>
              </a:rPr>
              <a:t>H</a:t>
            </a:r>
            <a:r>
              <a:rPr lang="en-US" dirty="0">
                <a:sym typeface="123Geometry1"/>
              </a:rPr>
              <a:t> means that heat was </a:t>
            </a:r>
            <a:r>
              <a:rPr lang="en-US" sz="4000" b="1" dirty="0">
                <a:solidFill>
                  <a:srgbClr val="FF0000"/>
                </a:solidFill>
                <a:sym typeface="123Geometry1"/>
              </a:rPr>
              <a:t>released</a:t>
            </a:r>
            <a:r>
              <a:rPr lang="en-US" dirty="0">
                <a:sym typeface="123Geometry1"/>
              </a:rPr>
              <a:t>, the reaction is </a:t>
            </a:r>
            <a:r>
              <a:rPr lang="en-US" sz="4000" b="1" dirty="0">
                <a:solidFill>
                  <a:srgbClr val="FF0000"/>
                </a:solidFill>
                <a:sym typeface="123Geometry1"/>
              </a:rPr>
              <a:t>exothermic</a:t>
            </a:r>
            <a:r>
              <a:rPr lang="en-US" dirty="0">
                <a:sym typeface="123Geometry1"/>
              </a:rPr>
              <a:t> (products are warmer)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1137</TotalTime>
  <Words>244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123Geometry1</vt:lpstr>
      <vt:lpstr>Arial Black</vt:lpstr>
      <vt:lpstr>Verdana</vt:lpstr>
      <vt:lpstr>Wingdings 2</vt:lpstr>
      <vt:lpstr>Wingdings 3</vt:lpstr>
      <vt:lpstr>Flow</vt:lpstr>
      <vt:lpstr>Specific Heat &amp; Enthalpy</vt:lpstr>
      <vt:lpstr>Specific Heat &amp; Enthalpy</vt:lpstr>
      <vt:lpstr>Specific Heat &amp; Enthalpy</vt:lpstr>
      <vt:lpstr>Specific Heat &amp; Enthalpy</vt:lpstr>
      <vt:lpstr>Specific Heat &amp; Enthalpy</vt:lpstr>
      <vt:lpstr>Specific Heat &amp; Enthalpy</vt:lpstr>
    </vt:vector>
  </TitlesOfParts>
  <Company>Northside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Heat &amp; Enthalpy</dc:title>
  <dc:creator>LeAnne Gisler</dc:creator>
  <cp:lastModifiedBy>GARCIA, XAVIER</cp:lastModifiedBy>
  <cp:revision>6</cp:revision>
  <dcterms:created xsi:type="dcterms:W3CDTF">2010-09-22T15:55:47Z</dcterms:created>
  <dcterms:modified xsi:type="dcterms:W3CDTF">2018-03-28T15:27:47Z</dcterms:modified>
</cp:coreProperties>
</file>