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80" r:id="rId2"/>
    <p:sldId id="256" r:id="rId3"/>
    <p:sldId id="261" r:id="rId4"/>
    <p:sldId id="278" r:id="rId5"/>
    <p:sldId id="262" r:id="rId6"/>
    <p:sldId id="263" r:id="rId7"/>
    <p:sldId id="260" r:id="rId8"/>
    <p:sldId id="264" r:id="rId9"/>
    <p:sldId id="267" r:id="rId10"/>
    <p:sldId id="269" r:id="rId11"/>
    <p:sldId id="270" r:id="rId12"/>
    <p:sldId id="271" r:id="rId13"/>
    <p:sldId id="268" r:id="rId14"/>
    <p:sldId id="272" r:id="rId15"/>
    <p:sldId id="273" r:id="rId16"/>
    <p:sldId id="276" r:id="rId17"/>
    <p:sldId id="275" r:id="rId18"/>
    <p:sldId id="277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011D9D-0451-4E21-8D8C-79B5FF45BE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330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9C346-8EF8-4967-A71C-D982BF8E06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78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DE37-65C2-4FCC-80B4-E01A0B8BEC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1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2748-4E59-4BBC-9055-BCEF39929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92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FDD51-A82D-46FA-AC79-4D1369CE7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25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9C60B-5677-4435-B2A1-22C072CC0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15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0C33-38C1-4058-B636-145B515CE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12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C46C3-3DAF-418C-8775-3C7FBA9C9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77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4D169-2000-4F17-99F8-69D501553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34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3F49B-8E3B-49AB-8359-75568BF02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31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48DDB-4D14-4278-AFC7-F783785373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6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47499-B1FD-4259-919B-DA33754B1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2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A51F517-8BF9-4847-991E-274F53000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458200" cy="6019800"/>
          </a:xfrm>
        </p:spPr>
        <p:txBody>
          <a:bodyPr/>
          <a:lstStyle/>
          <a:p>
            <a:pPr eaLnBrk="1" hangingPunct="1"/>
            <a:r>
              <a:rPr lang="en-US" altLang="en-US" sz="11700" b="1" smtClean="0"/>
              <a:t>5 Types of Chemical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6126162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accent2"/>
                </a:solidFill>
              </a:rPr>
              <a:t>reactants:</a:t>
            </a:r>
            <a:br>
              <a:rPr lang="en-US" altLang="en-US" sz="8000" smtClean="0">
                <a:solidFill>
                  <a:schemeClr val="accent2"/>
                </a:solidFill>
              </a:rPr>
            </a:br>
            <a:r>
              <a:rPr lang="en-US" altLang="en-US" sz="8000" u="sng" smtClean="0"/>
              <a:t>two</a:t>
            </a:r>
            <a:r>
              <a:rPr lang="en-US" altLang="en-US" sz="8000" smtClean="0"/>
              <a:t> or more </a:t>
            </a:r>
            <a:r>
              <a:rPr lang="en-US" altLang="en-US" sz="8000" u="sng" smtClean="0"/>
              <a:t>elements</a:t>
            </a:r>
            <a:r>
              <a:rPr lang="en-US" altLang="en-US" sz="8000" smtClean="0"/>
              <a:t> or </a:t>
            </a:r>
            <a:r>
              <a:rPr lang="en-US" altLang="en-US" sz="8000" u="sng" smtClean="0"/>
              <a:t>   simple 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2925762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accent2"/>
                </a:solidFill>
              </a:rPr>
              <a:t>product: </a:t>
            </a:r>
            <a:br>
              <a:rPr lang="en-US" altLang="en-US" sz="8000" smtClean="0">
                <a:solidFill>
                  <a:schemeClr val="accent2"/>
                </a:solidFill>
              </a:rPr>
            </a:br>
            <a:r>
              <a:rPr lang="en-US" altLang="en-US" sz="8800" smtClean="0"/>
              <a:t>one </a:t>
            </a:r>
            <a:r>
              <a:rPr lang="en-US" altLang="en-US" sz="8800" u="sng" smtClean="0"/>
              <a:t>compound</a:t>
            </a:r>
            <a:endParaRPr lang="en-US" altLang="en-US" sz="8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6126162"/>
          </a:xfrm>
        </p:spPr>
        <p:txBody>
          <a:bodyPr/>
          <a:lstStyle/>
          <a:p>
            <a:pPr eaLnBrk="1" hangingPunct="1"/>
            <a:r>
              <a:rPr lang="en-US" altLang="en-US" sz="6000" smtClean="0"/>
              <a:t>representative equation:</a:t>
            </a:r>
            <a:br>
              <a:rPr lang="en-US" altLang="en-US" sz="6000" smtClean="0"/>
            </a:br>
            <a:r>
              <a:rPr lang="en-US" altLang="en-US" sz="10600" smtClean="0"/>
              <a:t>A +  B </a:t>
            </a:r>
            <a:r>
              <a:rPr lang="en-US" altLang="en-US" sz="10600" smtClean="0">
                <a:sym typeface="Symbol" panose="05050102010706020507" pitchFamily="18" charset="2"/>
              </a:rPr>
              <a:t></a:t>
            </a:r>
            <a:r>
              <a:rPr lang="en-US" altLang="en-US" sz="10600" smtClean="0"/>
              <a:t>  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382000" cy="50292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__H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+  __O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__H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b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__Na   +   __Cl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__NaCl</a:t>
            </a:r>
            <a:b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__CaO  +  __CO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__CaCO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__K  +  __Br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________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__Fe  +  __O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  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_________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660066"/>
                </a:solidFill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6202362"/>
          </a:xfrm>
        </p:spPr>
        <p:txBody>
          <a:bodyPr/>
          <a:lstStyle/>
          <a:p>
            <a:pPr eaLnBrk="1" hangingPunct="1"/>
            <a:r>
              <a:rPr lang="en-US" altLang="en-US" sz="8000" b="1" u="sng" smtClean="0">
                <a:solidFill>
                  <a:schemeClr val="accent2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8000" b="1" u="sng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altLang="en-US" sz="8000" b="1" u="sng" smtClean="0">
                <a:solidFill>
                  <a:schemeClr val="accent2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8000" b="1" u="sng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altLang="en-US" sz="8000" b="1" u="sng" smtClean="0">
                <a:solidFill>
                  <a:schemeClr val="accent2"/>
                </a:solidFill>
                <a:cs typeface="Times New Roman" panose="02020603050405020304" pitchFamily="18" charset="0"/>
              </a:rPr>
              <a:t>Decomposition</a:t>
            </a:r>
            <a:r>
              <a:rPr lang="en-US" altLang="en-US" sz="8000" b="1" smtClean="0">
                <a:solidFill>
                  <a:schemeClr val="accent2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8000" b="1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altLang="en-US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28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  <a:t>means “</a:t>
            </a:r>
            <a:r>
              <a:rPr lang="en-US" altLang="en-US" sz="4800" b="1" u="sng" smtClean="0">
                <a:solidFill>
                  <a:srgbClr val="FF0000"/>
                </a:solidFill>
                <a:cs typeface="Times New Roman" panose="02020603050405020304" pitchFamily="18" charset="0"/>
              </a:rPr>
              <a:t>breaking down</a:t>
            </a:r>
            <a: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  <a:t> or </a:t>
            </a:r>
            <a:r>
              <a:rPr lang="en-US" altLang="en-US" sz="4800" b="1" u="sng" smtClean="0">
                <a:solidFill>
                  <a:srgbClr val="FF0000"/>
                </a:solidFill>
                <a:cs typeface="Times New Roman" panose="02020603050405020304" pitchFamily="18" charset="0"/>
              </a:rPr>
              <a:t>breaking apart</a:t>
            </a:r>
            <a: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  <a:t>”</a:t>
            </a:r>
            <a:b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  <a:t>is the </a:t>
            </a:r>
            <a:r>
              <a:rPr lang="en-US" altLang="en-US" sz="48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opposite</a:t>
            </a:r>
            <a: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  <a:t> of a synthesis reaction</a:t>
            </a:r>
          </a:p>
        </p:txBody>
      </p:sp>
      <p:sp>
        <p:nvSpPr>
          <p:cNvPr id="16387" name="Oval 5"/>
          <p:cNvSpPr>
            <a:spLocks noChangeArrowheads="1"/>
          </p:cNvSpPr>
          <p:nvPr/>
        </p:nvSpPr>
        <p:spPr bwMode="auto">
          <a:xfrm>
            <a:off x="228600" y="304800"/>
            <a:ext cx="19812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6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3001962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accent2"/>
                </a:solidFill>
                <a:cs typeface="Times New Roman" panose="02020603050405020304" pitchFamily="18" charset="0"/>
              </a:rPr>
              <a:t>reactant:</a:t>
            </a:r>
            <a:br>
              <a:rPr lang="en-US" altLang="en-US" sz="8000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altLang="en-US" sz="80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one compound</a:t>
            </a:r>
            <a:endParaRPr lang="en-US" altLang="en-US" sz="800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6126162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solidFill>
                  <a:schemeClr val="accent2"/>
                </a:solidFill>
              </a:rPr>
              <a:t>product:</a:t>
            </a:r>
            <a:br>
              <a:rPr lang="en-US" altLang="en-US" sz="8000" smtClean="0">
                <a:solidFill>
                  <a:schemeClr val="accent2"/>
                </a:solidFill>
              </a:rPr>
            </a:br>
            <a:r>
              <a:rPr lang="en-US" altLang="en-US" sz="8000" u="sng" smtClean="0"/>
              <a:t>two</a:t>
            </a:r>
            <a:r>
              <a:rPr lang="en-US" altLang="en-US" sz="8000" smtClean="0"/>
              <a:t> or more </a:t>
            </a:r>
            <a:r>
              <a:rPr lang="en-US" altLang="en-US" sz="8000" u="sng" smtClean="0"/>
              <a:t>elements</a:t>
            </a:r>
            <a:r>
              <a:rPr lang="en-US" altLang="en-US" sz="8000" smtClean="0"/>
              <a:t> or </a:t>
            </a:r>
            <a:r>
              <a:rPr lang="en-US" altLang="en-US" sz="8000" u="sng" smtClean="0"/>
              <a:t>   simple 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6202362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rgbClr val="000000"/>
                </a:solidFill>
                <a:cs typeface="Times New Roman" panose="02020603050405020304" pitchFamily="18" charset="0"/>
              </a:rPr>
              <a:t>representative equation:</a:t>
            </a:r>
            <a:r>
              <a:rPr lang="en-US" altLang="en-US" sz="9600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96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10600" smtClean="0">
                <a:solidFill>
                  <a:srgbClr val="000000"/>
                </a:solidFill>
                <a:cs typeface="Times New Roman" panose="02020603050405020304" pitchFamily="18" charset="0"/>
              </a:rPr>
              <a:t>AB </a:t>
            </a:r>
            <a:r>
              <a:rPr lang="en-US" altLang="en-US" sz="10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0600" smtClean="0">
                <a:solidFill>
                  <a:srgbClr val="000000"/>
                </a:solidFill>
                <a:cs typeface="Times New Roman" panose="02020603050405020304" pitchFamily="18" charset="0"/>
              </a:rPr>
              <a:t> A +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660066"/>
                </a:solidFill>
              </a:rPr>
              <a:t>examples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pPr algn="l" eaLnBrk="1" hangingPunct="1">
              <a:lnSpc>
                <a:spcPct val="160000"/>
              </a:lnSpc>
            </a:pP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__HgO   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__Hg   +   __O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__KClO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__KCl   +   __O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__Ca(OH)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__CaO  +  __H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b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__H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__H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  +   __SO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__H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altLang="en-US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  </a:t>
            </a:r>
            <a:r>
              <a:rPr lang="en-US" altLang="en-US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______  </a:t>
            </a:r>
            <a:r>
              <a:rPr lang="en-US" altLang="en-US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en-US" altLang="en-US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/>
            <a:r>
              <a:rPr lang="en-US" altLang="en-US" sz="6000" b="1" u="sng" smtClean="0">
                <a:solidFill>
                  <a:schemeClr val="accent2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6000" b="1" u="sng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altLang="en-US" sz="6000" b="1" u="sng" smtClean="0">
                <a:solidFill>
                  <a:schemeClr val="accent2"/>
                </a:solidFill>
                <a:cs typeface="Times New Roman" panose="02020603050405020304" pitchFamily="18" charset="0"/>
              </a:rPr>
              <a:t>Single replacement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 (single displacement)</a:t>
            </a:r>
            <a:b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one </a:t>
            </a:r>
            <a:r>
              <a:rPr lang="en-US" altLang="en-US" sz="6000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element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 replaces a </a:t>
            </a:r>
            <a:r>
              <a:rPr lang="en-US" altLang="en-US" sz="6000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similar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 element in a </a:t>
            </a:r>
            <a:r>
              <a:rPr lang="en-US" altLang="en-US" sz="60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6000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compound</a:t>
            </a:r>
            <a:endParaRPr lang="en-US" altLang="en-US" sz="6000" smtClean="0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52400" y="228600"/>
            <a:ext cx="1295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6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382000" cy="2590800"/>
          </a:xfrm>
          <a:noFill/>
        </p:spPr>
        <p:txBody>
          <a:bodyPr/>
          <a:lstStyle/>
          <a:p>
            <a:pPr eaLnBrk="1" hangingPunct="1"/>
            <a:r>
              <a:rPr lang="en-US" altLang="en-US" sz="9600" b="1" u="sng" smtClean="0">
                <a:solidFill>
                  <a:schemeClr val="accent2"/>
                </a:solidFill>
                <a:cs typeface="Times New Roman" panose="02020603050405020304" pitchFamily="18" charset="0"/>
              </a:rPr>
              <a:t>Combustion</a:t>
            </a:r>
            <a:br>
              <a:rPr lang="en-US" altLang="en-US" sz="9600" b="1" u="sng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altLang="en-US" sz="6600" smtClean="0">
                <a:solidFill>
                  <a:srgbClr val="000000"/>
                </a:solidFill>
                <a:cs typeface="Times New Roman" panose="02020603050405020304" pitchFamily="18" charset="0"/>
              </a:rPr>
              <a:t>also called  </a:t>
            </a:r>
            <a:r>
              <a:rPr lang="en-US" altLang="en-US" sz="6600" smtClean="0">
                <a:solidFill>
                  <a:srgbClr val="FF0000"/>
                </a:solidFill>
                <a:cs typeface="Times New Roman" panose="02020603050405020304" pitchFamily="18" charset="0"/>
              </a:rPr>
              <a:t>“</a:t>
            </a:r>
            <a:r>
              <a:rPr lang="en-US" altLang="en-US" sz="6600" b="1" u="sng" smtClean="0">
                <a:solidFill>
                  <a:srgbClr val="FF0000"/>
                </a:solidFill>
                <a:cs typeface="Times New Roman" panose="02020603050405020304" pitchFamily="18" charset="0"/>
              </a:rPr>
              <a:t>burning</a:t>
            </a:r>
            <a:r>
              <a:rPr lang="en-US" altLang="en-US" sz="6600" smtClean="0">
                <a:solidFill>
                  <a:srgbClr val="FF0000"/>
                </a:solidFill>
                <a:cs typeface="Times New Roman" panose="02020603050405020304" pitchFamily="18" charset="0"/>
              </a:rPr>
              <a:t>”</a:t>
            </a:r>
            <a:endParaRPr lang="en-US" altLang="en-US" sz="6600" smtClean="0"/>
          </a:p>
        </p:txBody>
      </p:sp>
      <p:pic>
        <p:nvPicPr>
          <p:cNvPr id="4099" name="Picture 10" descr="MCj023281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42672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Oval 11"/>
          <p:cNvSpPr>
            <a:spLocks noChangeArrowheads="1"/>
          </p:cNvSpPr>
          <p:nvPr/>
        </p:nvSpPr>
        <p:spPr bwMode="auto">
          <a:xfrm>
            <a:off x="457200" y="3886200"/>
            <a:ext cx="19812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6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/>
          <a:lstStyle/>
          <a:p>
            <a:pPr eaLnBrk="1" hangingPunct="1"/>
            <a:r>
              <a:rPr lang="en-US" altLang="en-US" sz="7200" smtClean="0">
                <a:solidFill>
                  <a:schemeClr val="accent2"/>
                </a:solidFill>
                <a:cs typeface="Times New Roman" panose="02020603050405020304" pitchFamily="18" charset="0"/>
              </a:rPr>
              <a:t>reactants:</a:t>
            </a:r>
            <a:r>
              <a:rPr lang="en-US" altLang="en-US" sz="80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br>
              <a:rPr lang="en-US" altLang="en-US" sz="80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8000" smtClean="0">
                <a:solidFill>
                  <a:srgbClr val="000000"/>
                </a:solidFill>
                <a:cs typeface="Times New Roman" panose="02020603050405020304" pitchFamily="18" charset="0"/>
              </a:rPr>
              <a:t>an </a:t>
            </a:r>
            <a:r>
              <a:rPr lang="en-US" altLang="en-US" sz="8000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element</a:t>
            </a:r>
            <a:r>
              <a:rPr lang="en-US" altLang="en-US" sz="8000" smtClean="0">
                <a:solidFill>
                  <a:srgbClr val="000000"/>
                </a:solidFill>
                <a:cs typeface="Times New Roman" panose="02020603050405020304" pitchFamily="18" charset="0"/>
              </a:rPr>
              <a:t> and a </a:t>
            </a:r>
            <a:r>
              <a:rPr lang="en-US" altLang="en-US" sz="8000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compound</a:t>
            </a:r>
            <a:endParaRPr lang="en-US" altLang="en-US" sz="80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410200"/>
          </a:xfrm>
        </p:spPr>
        <p:txBody>
          <a:bodyPr/>
          <a:lstStyle/>
          <a:p>
            <a:pPr eaLnBrk="1" hangingPunct="1"/>
            <a:r>
              <a:rPr lang="en-US" altLang="en-US" sz="7200" smtClean="0">
                <a:solidFill>
                  <a:schemeClr val="accent2"/>
                </a:solidFill>
                <a:cs typeface="Times New Roman" panose="02020603050405020304" pitchFamily="18" charset="0"/>
              </a:rPr>
              <a:t>products:</a:t>
            </a:r>
            <a:br>
              <a:rPr lang="en-US" altLang="en-US" sz="7200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altLang="en-US" sz="4800" smtClean="0">
                <a:solidFill>
                  <a:schemeClr val="accent2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4800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altLang="en-US" sz="7200" smtClean="0">
                <a:solidFill>
                  <a:srgbClr val="000000"/>
                </a:solidFill>
                <a:cs typeface="Times New Roman" panose="02020603050405020304" pitchFamily="18" charset="0"/>
              </a:rPr>
              <a:t>a different </a:t>
            </a:r>
            <a:r>
              <a:rPr lang="en-US" altLang="en-US" sz="72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element</a:t>
            </a:r>
            <a:r>
              <a:rPr lang="en-US" altLang="en-US" sz="7200" smtClean="0">
                <a:solidFill>
                  <a:srgbClr val="000000"/>
                </a:solidFill>
                <a:cs typeface="Times New Roman" panose="02020603050405020304" pitchFamily="18" charset="0"/>
              </a:rPr>
              <a:t> and a new </a:t>
            </a:r>
            <a:r>
              <a:rPr lang="en-US" altLang="en-US" sz="72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compound</a:t>
            </a:r>
            <a:endParaRPr lang="en-US" altLang="en-US" sz="72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rgbClr val="660066"/>
                </a:solidFill>
                <a:cs typeface="Times New Roman" panose="02020603050405020304" pitchFamily="18" charset="0"/>
              </a:rPr>
              <a:t>representative equations:</a:t>
            </a:r>
            <a:br>
              <a:rPr lang="en-US" altLang="en-US" sz="5400" smtClean="0">
                <a:solidFill>
                  <a:srgbClr val="660066"/>
                </a:solidFill>
                <a:cs typeface="Times New Roman" panose="02020603050405020304" pitchFamily="18" charset="0"/>
              </a:rPr>
            </a:b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/>
            </a:r>
            <a:b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</a:br>
            <a:r>
              <a:rPr lang="en-US" altLang="en-US" sz="9600" smtClean="0">
                <a:solidFill>
                  <a:srgbClr val="000000"/>
                </a:solidFill>
                <a:cs typeface="Times New Roman" panose="02020603050405020304" pitchFamily="18" charset="0"/>
              </a:rPr>
              <a:t>A + BC  </a:t>
            </a:r>
            <a:r>
              <a:rPr lang="en-US" altLang="en-US" sz="9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9600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br>
              <a:rPr lang="en-US" altLang="en-US" sz="96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9600" smtClean="0">
                <a:solidFill>
                  <a:srgbClr val="000000"/>
                </a:solidFill>
                <a:cs typeface="Times New Roman" panose="02020603050405020304" pitchFamily="18" charset="0"/>
              </a:rPr>
              <a:t>B  +  AC</a:t>
            </a:r>
            <a:br>
              <a:rPr lang="en-US" altLang="en-US" sz="96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A is a </a:t>
            </a:r>
            <a:r>
              <a:rPr lang="en-US" altLang="en-US" sz="60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metal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n-US" sz="3200" smtClean="0"/>
          </a:p>
        </p:txBody>
      </p:sp>
      <p:sp>
        <p:nvSpPr>
          <p:cNvPr id="46083" name="Freeform 3"/>
          <p:cNvSpPr>
            <a:spLocks/>
          </p:cNvSpPr>
          <p:nvPr/>
        </p:nvSpPr>
        <p:spPr bwMode="auto">
          <a:xfrm>
            <a:off x="2362200" y="1358900"/>
            <a:ext cx="1752600" cy="622300"/>
          </a:xfrm>
          <a:custGeom>
            <a:avLst/>
            <a:gdLst>
              <a:gd name="T0" fmla="*/ 0 w 1104"/>
              <a:gd name="T1" fmla="*/ 2147483646 h 392"/>
              <a:gd name="T2" fmla="*/ 2147483646 w 1104"/>
              <a:gd name="T3" fmla="*/ 2147483646 h 392"/>
              <a:gd name="T4" fmla="*/ 2147483646 w 1104"/>
              <a:gd name="T5" fmla="*/ 2147483646 h 3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04" h="392">
                <a:moveTo>
                  <a:pt x="0" y="392"/>
                </a:moveTo>
                <a:cubicBezTo>
                  <a:pt x="292" y="204"/>
                  <a:pt x="584" y="16"/>
                  <a:pt x="768" y="8"/>
                </a:cubicBezTo>
                <a:cubicBezTo>
                  <a:pt x="952" y="0"/>
                  <a:pt x="1028" y="172"/>
                  <a:pt x="1104" y="344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rgbClr val="660066"/>
                </a:solidFill>
                <a:cs typeface="Times New Roman" panose="02020603050405020304" pitchFamily="18" charset="0"/>
              </a:rPr>
              <a:t>representative equations:</a:t>
            </a:r>
            <a:br>
              <a:rPr lang="en-US" altLang="en-US" sz="5400" smtClean="0">
                <a:solidFill>
                  <a:srgbClr val="660066"/>
                </a:solidFill>
                <a:cs typeface="Times New Roman" panose="02020603050405020304" pitchFamily="18" charset="0"/>
              </a:rPr>
            </a:br>
            <a:r>
              <a:rPr lang="en-US" altLang="en-US" sz="2800" smtClean="0">
                <a:solidFill>
                  <a:srgbClr val="660066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2800" smtClean="0">
                <a:solidFill>
                  <a:srgbClr val="660066"/>
                </a:solidFill>
                <a:cs typeface="Times New Roman" panose="02020603050405020304" pitchFamily="18" charset="0"/>
              </a:rPr>
            </a:br>
            <a:r>
              <a:rPr lang="en-US" altLang="en-US" sz="8800" smtClean="0">
                <a:solidFill>
                  <a:srgbClr val="000000"/>
                </a:solidFill>
                <a:cs typeface="Times New Roman" panose="02020603050405020304" pitchFamily="18" charset="0"/>
              </a:rPr>
              <a:t>Y + BC  </a:t>
            </a:r>
            <a:r>
              <a:rPr lang="en-US" altLang="en-US" sz="8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8800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br>
              <a:rPr lang="en-US" altLang="en-US" sz="88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8800" smtClean="0">
                <a:solidFill>
                  <a:srgbClr val="000000"/>
                </a:solidFill>
                <a:cs typeface="Times New Roman" panose="02020603050405020304" pitchFamily="18" charset="0"/>
              </a:rPr>
              <a:t>C  +  BY</a:t>
            </a:r>
            <a:br>
              <a:rPr lang="en-US" altLang="en-US" sz="88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24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5400" smtClean="0">
                <a:solidFill>
                  <a:srgbClr val="000000"/>
                </a:solidFill>
                <a:cs typeface="Times New Roman" panose="02020603050405020304" pitchFamily="18" charset="0"/>
              </a:rPr>
              <a:t>Y is a </a:t>
            </a:r>
            <a:r>
              <a:rPr lang="en-US" altLang="en-US" sz="5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non-metal</a:t>
            </a:r>
            <a:r>
              <a:rPr lang="en-US" altLang="en-US" sz="5400" smtClean="0">
                <a:solidFill>
                  <a:srgbClr val="000000"/>
                </a:solidFill>
                <a:cs typeface="Times New Roman" panose="02020603050405020304" pitchFamily="18" charset="0"/>
              </a:rPr>
              <a:t>. Usually a </a:t>
            </a:r>
            <a:r>
              <a:rPr lang="en-US" altLang="en-US" sz="5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halogen</a:t>
            </a:r>
            <a:r>
              <a:rPr lang="en-US" altLang="en-US" sz="5400" smtClean="0">
                <a:solidFill>
                  <a:srgbClr val="000000"/>
                </a:solidFill>
                <a:cs typeface="Times New Roman" panose="02020603050405020304" pitchFamily="18" charset="0"/>
              </a:rPr>
              <a:t> (group 17)</a:t>
            </a:r>
            <a:endParaRPr lang="en-US" altLang="en-US" sz="2800" smtClean="0"/>
          </a:p>
        </p:txBody>
      </p:sp>
      <p:sp>
        <p:nvSpPr>
          <p:cNvPr id="47107" name="Freeform 3"/>
          <p:cNvSpPr>
            <a:spLocks/>
          </p:cNvSpPr>
          <p:nvPr/>
        </p:nvSpPr>
        <p:spPr bwMode="auto">
          <a:xfrm>
            <a:off x="2286000" y="1295400"/>
            <a:ext cx="2667000" cy="457200"/>
          </a:xfrm>
          <a:custGeom>
            <a:avLst/>
            <a:gdLst>
              <a:gd name="T0" fmla="*/ 0 w 1872"/>
              <a:gd name="T1" fmla="*/ 2147483646 h 384"/>
              <a:gd name="T2" fmla="*/ 2147483646 w 1872"/>
              <a:gd name="T3" fmla="*/ 0 h 384"/>
              <a:gd name="T4" fmla="*/ 2147483646 w 1872"/>
              <a:gd name="T5" fmla="*/ 2147483646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2" h="384">
                <a:moveTo>
                  <a:pt x="0" y="384"/>
                </a:moveTo>
                <a:cubicBezTo>
                  <a:pt x="396" y="192"/>
                  <a:pt x="792" y="0"/>
                  <a:pt x="1104" y="0"/>
                </a:cubicBezTo>
                <a:cubicBezTo>
                  <a:pt x="1416" y="0"/>
                  <a:pt x="1644" y="192"/>
                  <a:pt x="1872" y="384"/>
                </a:cubicBezTo>
              </a:path>
            </a:pathLst>
          </a:custGeom>
          <a:noFill/>
          <a:ln w="76200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/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A metal element will try to replace the </a:t>
            </a:r>
            <a:r>
              <a:rPr lang="en-US" altLang="en-US" sz="60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cation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 of the compound;</a:t>
            </a:r>
            <a:r>
              <a:rPr lang="en-US" altLang="en-US" sz="4000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40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40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br>
              <a:rPr lang="en-US" altLang="en-US" sz="40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a nonmetal element will try to replace the </a:t>
            </a:r>
            <a:r>
              <a:rPr lang="en-US" altLang="en-US" sz="60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anion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 of the compound.</a:t>
            </a:r>
            <a:endParaRPr lang="en-US" altLang="en-US" sz="6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  <a:t>Whether a single replacement reaction will occur can be predicted by the </a:t>
            </a:r>
            <a:r>
              <a:rPr lang="en-US" altLang="en-US" sz="48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 activity series chart</a:t>
            </a:r>
            <a: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b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  <a:t>An element can replace elements </a:t>
            </a:r>
            <a:r>
              <a:rPr lang="en-US" altLang="en-US" sz="48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below</a:t>
            </a:r>
            <a:r>
              <a:rPr lang="en-US" altLang="en-US" sz="4800" smtClean="0">
                <a:solidFill>
                  <a:srgbClr val="000000"/>
                </a:solidFill>
                <a:cs typeface="Times New Roman" panose="02020603050405020304" pitchFamily="18" charset="0"/>
              </a:rPr>
              <a:t>  it.</a:t>
            </a:r>
            <a:r>
              <a:rPr lang="en-US" altLang="en-US" sz="4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0"/>
            <a:ext cx="8153400" cy="1096963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altLang="en-US" sz="6600" smtClean="0"/>
              <a:t>Can </a:t>
            </a:r>
            <a:r>
              <a:rPr lang="en-US" altLang="en-US" sz="6600" b="1" smtClean="0"/>
              <a:t>Cl</a:t>
            </a:r>
            <a:r>
              <a:rPr lang="en-US" altLang="en-US" sz="6600" smtClean="0"/>
              <a:t> replace </a:t>
            </a:r>
            <a:r>
              <a:rPr lang="en-US" altLang="en-US" sz="6600" b="1" smtClean="0"/>
              <a:t>Br</a:t>
            </a:r>
            <a:r>
              <a:rPr lang="en-US" altLang="en-US" sz="6600" smtClean="0"/>
              <a:t>?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28600" y="457200"/>
            <a:ext cx="8108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chemeClr val="tx2"/>
                </a:solidFill>
              </a:rPr>
              <a:t>Can </a:t>
            </a:r>
            <a:r>
              <a:rPr lang="en-US" altLang="en-US" sz="6600" b="1">
                <a:solidFill>
                  <a:schemeClr val="tx2"/>
                </a:solidFill>
              </a:rPr>
              <a:t>Ba</a:t>
            </a:r>
            <a:r>
              <a:rPr lang="en-US" altLang="en-US" sz="6600">
                <a:solidFill>
                  <a:schemeClr val="tx2"/>
                </a:solidFill>
              </a:rPr>
              <a:t> replace </a:t>
            </a:r>
            <a:r>
              <a:rPr lang="en-US" altLang="en-US" sz="6600" b="1">
                <a:solidFill>
                  <a:schemeClr val="tx2"/>
                </a:solidFill>
              </a:rPr>
              <a:t>Zn</a:t>
            </a:r>
            <a:r>
              <a:rPr lang="en-US" altLang="en-US" sz="660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04800" y="1676400"/>
            <a:ext cx="8108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chemeClr val="tx2"/>
                </a:solidFill>
              </a:rPr>
              <a:t>Can </a:t>
            </a:r>
            <a:r>
              <a:rPr lang="en-US" altLang="en-US" sz="6600" b="1">
                <a:solidFill>
                  <a:schemeClr val="tx2"/>
                </a:solidFill>
              </a:rPr>
              <a:t>Sn</a:t>
            </a:r>
            <a:r>
              <a:rPr lang="en-US" altLang="en-US" sz="6600">
                <a:solidFill>
                  <a:schemeClr val="tx2"/>
                </a:solidFill>
              </a:rPr>
              <a:t> replace </a:t>
            </a:r>
            <a:r>
              <a:rPr lang="en-US" altLang="en-US" sz="6600" b="1">
                <a:solidFill>
                  <a:schemeClr val="tx2"/>
                </a:solidFill>
              </a:rPr>
              <a:t>Pb</a:t>
            </a:r>
            <a:r>
              <a:rPr lang="en-US" altLang="en-US" sz="6600">
                <a:solidFill>
                  <a:schemeClr val="tx2"/>
                </a:solidFill>
              </a:rPr>
              <a:t>? 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7924800" y="242888"/>
            <a:ext cx="9906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7924800" y="1447800"/>
            <a:ext cx="990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04800" y="2787650"/>
            <a:ext cx="8108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chemeClr val="tx2"/>
                </a:solidFill>
              </a:rPr>
              <a:t>Can </a:t>
            </a:r>
            <a:r>
              <a:rPr lang="en-US" altLang="en-US" sz="6600" b="1">
                <a:solidFill>
                  <a:schemeClr val="tx2"/>
                </a:solidFill>
              </a:rPr>
              <a:t>Al</a:t>
            </a:r>
            <a:r>
              <a:rPr lang="en-US" altLang="en-US" sz="6600">
                <a:solidFill>
                  <a:schemeClr val="tx2"/>
                </a:solidFill>
              </a:rPr>
              <a:t> replace </a:t>
            </a:r>
            <a:r>
              <a:rPr lang="en-US" altLang="en-US" sz="6600" b="1">
                <a:solidFill>
                  <a:schemeClr val="tx2"/>
                </a:solidFill>
              </a:rPr>
              <a:t>Li</a:t>
            </a:r>
            <a:r>
              <a:rPr lang="en-US" altLang="en-US" sz="6600">
                <a:solidFill>
                  <a:schemeClr val="tx2"/>
                </a:solidFill>
              </a:rPr>
              <a:t>? 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924800" y="2667000"/>
            <a:ext cx="990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800" b="1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196850" y="4038600"/>
            <a:ext cx="8108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chemeClr val="tx2"/>
                </a:solidFill>
              </a:rPr>
              <a:t>Can </a:t>
            </a:r>
            <a:r>
              <a:rPr lang="en-US" altLang="en-US" sz="6600" b="1">
                <a:solidFill>
                  <a:schemeClr val="tx2"/>
                </a:solidFill>
              </a:rPr>
              <a:t>Fe</a:t>
            </a:r>
            <a:r>
              <a:rPr lang="en-US" altLang="en-US" sz="6600">
                <a:solidFill>
                  <a:schemeClr val="tx2"/>
                </a:solidFill>
              </a:rPr>
              <a:t> replace </a:t>
            </a:r>
            <a:r>
              <a:rPr lang="en-US" altLang="en-US" sz="6600" b="1">
                <a:solidFill>
                  <a:schemeClr val="tx2"/>
                </a:solidFill>
              </a:rPr>
              <a:t>Co</a:t>
            </a:r>
            <a:r>
              <a:rPr lang="en-US" altLang="en-US" sz="6600">
                <a:solidFill>
                  <a:schemeClr val="tx2"/>
                </a:solidFill>
              </a:rPr>
              <a:t>? 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7924800" y="3886200"/>
            <a:ext cx="990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7848600" y="5257800"/>
            <a:ext cx="990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800" b="1">
                <a:solidFill>
                  <a:srgbClr val="FF0000"/>
                </a:solidFill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/>
      <p:bldP spid="50180" grpId="0"/>
      <p:bldP spid="50181" grpId="0"/>
      <p:bldP spid="50182" grpId="0"/>
      <p:bldP spid="50183" grpId="0"/>
      <p:bldP spid="50184" grpId="0"/>
      <p:bldP spid="50185" grpId="0"/>
      <p:bldP spid="50186" grpId="0"/>
      <p:bldP spid="5018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55638"/>
            <a:ext cx="8610600" cy="6049962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__K  +  __NaCl 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__KCl  +  __Na</a:t>
            </a:r>
            <a:b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__Li   +   __H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__LiOH   +   __H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__Hg  +  __H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  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z="3200" b="1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NR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__Cl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+  __CuBr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__CuCl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+  __Br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E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s-E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__AgNO</a:t>
            </a:r>
            <a:r>
              <a:rPr lang="es-E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s-E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+  __Cu  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s-E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__Ag  + __Cu(NO</a:t>
            </a:r>
            <a:r>
              <a:rPr lang="es-E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s-E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s-E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__I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+  __NaBr  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+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__Ca   +   __HCl  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+     H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" y="1524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660066"/>
                </a:solidFill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pPr eaLnBrk="1" hangingPunct="1"/>
            <a:r>
              <a:rPr lang="en-US" altLang="en-US" sz="6600" b="1" u="sng" smtClean="0">
                <a:solidFill>
                  <a:schemeClr val="accent2"/>
                </a:solidFill>
                <a:cs typeface="Times New Roman" panose="02020603050405020304" pitchFamily="18" charset="0"/>
              </a:rPr>
              <a:t>Double replacement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 (double displacement)</a:t>
            </a:r>
            <a:b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5400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cations</a:t>
            </a:r>
            <a:r>
              <a:rPr lang="en-US" altLang="en-US" sz="5400" smtClean="0">
                <a:solidFill>
                  <a:srgbClr val="000000"/>
                </a:solidFill>
                <a:cs typeface="Times New Roman" panose="02020603050405020304" pitchFamily="18" charset="0"/>
              </a:rPr>
              <a:t> and </a:t>
            </a:r>
            <a:r>
              <a:rPr lang="en-US" altLang="en-US" sz="5400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anions</a:t>
            </a:r>
            <a:r>
              <a:rPr lang="en-US" altLang="en-US" sz="5400" smtClean="0">
                <a:solidFill>
                  <a:srgbClr val="000000"/>
                </a:solidFill>
                <a:cs typeface="Times New Roman" panose="02020603050405020304" pitchFamily="18" charset="0"/>
              </a:rPr>
              <a:t> in two compounds </a:t>
            </a:r>
            <a:r>
              <a:rPr lang="en-US" altLang="en-US" sz="5400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switch places</a:t>
            </a:r>
            <a:endParaRPr lang="en-US" altLang="en-US" sz="5400" u="sng" smtClean="0"/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152400" y="228600"/>
            <a:ext cx="1295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60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pPr eaLnBrk="1" hangingPunct="1"/>
            <a:r>
              <a:rPr lang="en-US" altLang="en-US" sz="6600" smtClean="0">
                <a:solidFill>
                  <a:schemeClr val="accent2"/>
                </a:solidFill>
                <a:cs typeface="Times New Roman" panose="02020603050405020304" pitchFamily="18" charset="0"/>
              </a:rPr>
              <a:t>reactants:</a:t>
            </a:r>
            <a:br>
              <a:rPr lang="en-US" altLang="en-US" sz="6600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altLang="en-US" sz="6600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two compounds</a:t>
            </a:r>
            <a:r>
              <a:rPr lang="en-US" altLang="en-US" sz="660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usually ionic compounds in aqueous solutions</a:t>
            </a:r>
            <a:endParaRPr lang="en-US" altLang="en-US" sz="6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382000" cy="297180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chemeClr val="accent2"/>
                </a:solidFill>
                <a:cs typeface="Times New Roman" panose="02020603050405020304" pitchFamily="18" charset="0"/>
              </a:rPr>
              <a:t>reactants</a:t>
            </a:r>
            <a:r>
              <a:rPr lang="en-US" altLang="en-US" sz="6000" smtClean="0">
                <a:solidFill>
                  <a:schemeClr val="accent2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a </a:t>
            </a:r>
            <a:r>
              <a:rPr lang="en-US" altLang="en-US" sz="60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carbon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-containing fuel and </a:t>
            </a:r>
            <a:r>
              <a:rPr lang="en-US" altLang="en-US" sz="60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oxygen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n-US" sz="6000" smtClean="0"/>
          </a:p>
        </p:txBody>
      </p:sp>
      <p:pic>
        <p:nvPicPr>
          <p:cNvPr id="5123" name="Picture 5" descr="MCj04080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89288"/>
            <a:ext cx="3581400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MCj028718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52800"/>
            <a:ext cx="33115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2239963"/>
          </a:xfrm>
        </p:spPr>
        <p:txBody>
          <a:bodyPr/>
          <a:lstStyle/>
          <a:p>
            <a:pPr eaLnBrk="1" hangingPunct="1"/>
            <a:r>
              <a:rPr lang="en-US" altLang="en-US" sz="7200" smtClean="0">
                <a:solidFill>
                  <a:schemeClr val="accent2"/>
                </a:solidFill>
                <a:cs typeface="Times New Roman" panose="02020603050405020304" pitchFamily="18" charset="0"/>
              </a:rPr>
              <a:t>products: </a:t>
            </a:r>
            <a:br>
              <a:rPr lang="en-US" altLang="en-US" sz="7200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altLang="en-US" sz="3600" smtClean="0">
                <a:solidFill>
                  <a:srgbClr val="000000"/>
                </a:solidFill>
                <a:cs typeface="Times New Roman" panose="02020603050405020304" pitchFamily="18" charset="0"/>
              </a:rPr>
              <a:t>For these reactions to take place, one of the following must be a product:</a:t>
            </a:r>
            <a:endParaRPr lang="en-US" altLang="en-US" sz="4800" smtClean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04800" y="2438400"/>
            <a:ext cx="8686800" cy="373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en-US" sz="4000">
                <a:solidFill>
                  <a:srgbClr val="000000"/>
                </a:solidFill>
              </a:rPr>
              <a:t> a </a:t>
            </a:r>
            <a:r>
              <a:rPr lang="en-US" altLang="en-US" sz="4000" u="sng">
                <a:solidFill>
                  <a:srgbClr val="000000"/>
                </a:solidFill>
              </a:rPr>
              <a:t>precipitate</a:t>
            </a:r>
            <a:r>
              <a:rPr lang="en-US" altLang="en-US" sz="4000">
                <a:solidFill>
                  <a:srgbClr val="000000"/>
                </a:solidFill>
              </a:rPr>
              <a:t> </a:t>
            </a:r>
          </a:p>
          <a:p>
            <a:pPr lvl="3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000000"/>
                </a:solidFill>
              </a:rPr>
              <a:t>(a new compound that is not soluble) </a:t>
            </a:r>
            <a:r>
              <a:rPr lang="en-US" altLang="en-US" sz="3200" i="1">
                <a:solidFill>
                  <a:srgbClr val="000000"/>
                </a:solidFill>
              </a:rPr>
              <a:t>see Solubility table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en-US" sz="4000">
                <a:solidFill>
                  <a:srgbClr val="000000"/>
                </a:solidFill>
              </a:rPr>
              <a:t> Water (H</a:t>
            </a:r>
            <a:r>
              <a:rPr lang="en-US" altLang="en-US" sz="4000" baseline="-25000">
                <a:solidFill>
                  <a:srgbClr val="000000"/>
                </a:solidFill>
              </a:rPr>
              <a:t>2</a:t>
            </a:r>
            <a:r>
              <a:rPr lang="en-US" altLang="en-US" sz="4000">
                <a:solidFill>
                  <a:srgbClr val="000000"/>
                </a:solidFill>
              </a:rPr>
              <a:t>O)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en-US" sz="4000">
                <a:solidFill>
                  <a:srgbClr val="000000"/>
                </a:solidFill>
              </a:rPr>
              <a:t> a gas (such as </a:t>
            </a:r>
            <a:r>
              <a:rPr lang="en-US" altLang="en-US" sz="4000" b="1">
                <a:solidFill>
                  <a:srgbClr val="000000"/>
                </a:solidFill>
              </a:rPr>
              <a:t>CO</a:t>
            </a:r>
            <a:r>
              <a:rPr lang="en-US" altLang="en-US" sz="4000" b="1" baseline="-25000">
                <a:solidFill>
                  <a:srgbClr val="000000"/>
                </a:solidFill>
              </a:rPr>
              <a:t>2</a:t>
            </a:r>
            <a:r>
              <a:rPr lang="en-US" altLang="en-US" sz="4000" b="1">
                <a:solidFill>
                  <a:srgbClr val="000000"/>
                </a:solidFill>
              </a:rPr>
              <a:t> </a:t>
            </a:r>
            <a:r>
              <a:rPr lang="en-US" altLang="en-US" sz="4000">
                <a:solidFill>
                  <a:srgbClr val="000000"/>
                </a:solidFill>
              </a:rPr>
              <a:t>, </a:t>
            </a:r>
            <a:r>
              <a:rPr lang="en-US" altLang="en-US" sz="4000" b="1">
                <a:solidFill>
                  <a:srgbClr val="000000"/>
                </a:solidFill>
              </a:rPr>
              <a:t>H</a:t>
            </a:r>
            <a:r>
              <a:rPr lang="en-US" altLang="en-US" sz="4000" b="1" baseline="-25000">
                <a:solidFill>
                  <a:srgbClr val="000000"/>
                </a:solidFill>
              </a:rPr>
              <a:t>2</a:t>
            </a:r>
            <a:r>
              <a:rPr lang="en-US" altLang="en-US" sz="4000" b="1">
                <a:solidFill>
                  <a:srgbClr val="000000"/>
                </a:solidFill>
              </a:rPr>
              <a:t>S </a:t>
            </a:r>
            <a:r>
              <a:rPr lang="en-US" altLang="en-US" sz="4000">
                <a:solidFill>
                  <a:srgbClr val="000000"/>
                </a:solidFill>
              </a:rPr>
              <a:t>or </a:t>
            </a:r>
            <a:r>
              <a:rPr lang="en-US" altLang="en-US" sz="4000" b="1">
                <a:solidFill>
                  <a:srgbClr val="000000"/>
                </a:solidFill>
              </a:rPr>
              <a:t>NH</a:t>
            </a:r>
            <a:r>
              <a:rPr lang="en-US" altLang="en-US" sz="4000" b="1" baseline="-25000">
                <a:solidFill>
                  <a:srgbClr val="000000"/>
                </a:solidFill>
              </a:rPr>
              <a:t>3</a:t>
            </a:r>
            <a:r>
              <a:rPr lang="en-US" altLang="en-US" sz="400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rgbClr val="660066"/>
                </a:solidFill>
                <a:cs typeface="Times New Roman" panose="02020603050405020304" pitchFamily="18" charset="0"/>
              </a:rPr>
              <a:t>representative equation:</a:t>
            </a:r>
            <a:r>
              <a:rPr lang="en-US" altLang="en-US" sz="5400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54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10600" smtClean="0">
                <a:solidFill>
                  <a:srgbClr val="000000"/>
                </a:solidFill>
                <a:cs typeface="Times New Roman" panose="02020603050405020304" pitchFamily="18" charset="0"/>
              </a:rPr>
              <a:t>AB +  CD  </a:t>
            </a:r>
            <a:r>
              <a:rPr lang="en-US" altLang="en-US" sz="10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10600" smtClean="0">
                <a:solidFill>
                  <a:srgbClr val="000000"/>
                </a:solidFill>
                <a:cs typeface="Times New Roman" panose="02020603050405020304" pitchFamily="18" charset="0"/>
              </a:rPr>
              <a:t>  AD  +  CB</a:t>
            </a:r>
            <a:r>
              <a:rPr lang="en-US" altLang="en-US" sz="5400" smtClean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5562600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en-US" altLang="en-US" sz="4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AgNO</a:t>
            </a:r>
            <a:r>
              <a:rPr lang="en-US" altLang="en-US" sz="4000" baseline="-30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+  </a:t>
            </a:r>
            <a:r>
              <a:rPr lang="en-US" altLang="en-US" sz="4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NaCl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Ag</a:t>
            </a:r>
            <a:r>
              <a:rPr lang="en-US" altLang="en-US" sz="4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Cl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+ </a:t>
            </a:r>
            <a:r>
              <a:rPr lang="en-US" altLang="en-US" sz="4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altLang="en-US" sz="4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r>
              <a:rPr lang="en-US" altLang="en-US" sz="4000" baseline="-30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4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CuS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+ </a:t>
            </a:r>
            <a:r>
              <a:rPr lang="en-US" altLang="en-US" sz="4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HNO</a:t>
            </a:r>
            <a:r>
              <a:rPr lang="en-US" altLang="en-US" sz="4000" baseline="-30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z="4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altLang="en-US" sz="4000" baseline="-30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4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+ </a:t>
            </a:r>
            <a:r>
              <a:rPr lang="en-US" altLang="en-US" sz="4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Cu</a:t>
            </a:r>
            <a:r>
              <a:rPr lang="en-US" altLang="en-US" sz="4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(NO</a:t>
            </a:r>
            <a:r>
              <a:rPr lang="en-US" altLang="en-US" sz="4000" baseline="-30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4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en-US" sz="4000" baseline="-30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4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KOH 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+  </a:t>
            </a:r>
            <a:r>
              <a:rPr lang="en-US" altLang="en-US" sz="4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altLang="en-US" sz="4000" baseline="-30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4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lang="en-US" altLang="en-US" sz="4000" baseline="-30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4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z="4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altLang="en-US" sz="4000" baseline="-30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4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+  </a:t>
            </a:r>
            <a:r>
              <a:rPr lang="en-US" altLang="en-US" sz="4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US" altLang="en-US" sz="4000" baseline="-300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4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lang="en-US" altLang="en-US" sz="4000" baseline="-30000" smtClean="0">
                <a:solidFill>
                  <a:schemeClr val="accent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BaCl</a:t>
            </a:r>
            <a:r>
              <a:rPr lang="en-US" altLang="en-US" sz="40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+  Li</a:t>
            </a:r>
            <a:r>
              <a:rPr lang="en-US" altLang="en-US" sz="40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lang="en-US" altLang="en-US" sz="40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b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Mg(NO</a:t>
            </a:r>
            <a:r>
              <a:rPr lang="en-US" altLang="en-US" sz="40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en-US" sz="40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+  NaCl   </a:t>
            </a:r>
            <a:r>
              <a:rPr lang="en-US" altLang="en-US" sz="4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400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660066"/>
                </a:solidFill>
              </a:rPr>
              <a:t>examples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Bunsen_bur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9" r="8293" b="9639"/>
          <a:stretch>
            <a:fillRect/>
          </a:stretch>
        </p:blipFill>
        <p:spPr bwMode="auto">
          <a:xfrm>
            <a:off x="5868988" y="914400"/>
            <a:ext cx="2894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50838"/>
            <a:ext cx="5791200" cy="4144962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Every time we light a Bunsen Burner in the lab, it is a </a:t>
            </a:r>
            <a:r>
              <a:rPr lang="en-US" altLang="en-US" sz="4800" b="1" smtClean="0">
                <a:solidFill>
                  <a:srgbClr val="FF0000"/>
                </a:solidFill>
              </a:rPr>
              <a:t>combustion</a:t>
            </a:r>
            <a:r>
              <a:rPr lang="en-US" altLang="en-US" sz="4800" smtClean="0"/>
              <a:t> reaction.</a:t>
            </a:r>
          </a:p>
        </p:txBody>
      </p:sp>
      <p:pic>
        <p:nvPicPr>
          <p:cNvPr id="6148" name="Picture 9" descr="MCj043481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Freeform 10"/>
          <p:cNvSpPr>
            <a:spLocks/>
          </p:cNvSpPr>
          <p:nvPr/>
        </p:nvSpPr>
        <p:spPr bwMode="auto">
          <a:xfrm>
            <a:off x="1066800" y="5715000"/>
            <a:ext cx="5257800" cy="863600"/>
          </a:xfrm>
          <a:custGeom>
            <a:avLst/>
            <a:gdLst>
              <a:gd name="T0" fmla="*/ 0 w 3312"/>
              <a:gd name="T1" fmla="*/ 2147483646 h 544"/>
              <a:gd name="T2" fmla="*/ 2147483646 w 3312"/>
              <a:gd name="T3" fmla="*/ 2147483646 h 544"/>
              <a:gd name="T4" fmla="*/ 2147483646 w 3312"/>
              <a:gd name="T5" fmla="*/ 2147483646 h 544"/>
              <a:gd name="T6" fmla="*/ 2147483646 w 3312"/>
              <a:gd name="T7" fmla="*/ 0 h 5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12" h="544">
                <a:moveTo>
                  <a:pt x="0" y="192"/>
                </a:moveTo>
                <a:cubicBezTo>
                  <a:pt x="512" y="368"/>
                  <a:pt x="1024" y="544"/>
                  <a:pt x="1440" y="528"/>
                </a:cubicBezTo>
                <a:cubicBezTo>
                  <a:pt x="1856" y="512"/>
                  <a:pt x="2184" y="184"/>
                  <a:pt x="2496" y="96"/>
                </a:cubicBezTo>
                <a:cubicBezTo>
                  <a:pt x="2808" y="8"/>
                  <a:pt x="3060" y="4"/>
                  <a:pt x="3312" y="0"/>
                </a:cubicBezTo>
              </a:path>
            </a:pathLst>
          </a:custGeom>
          <a:noFill/>
          <a:ln w="203200" cmpd="sng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11"/>
          <p:cNvSpPr>
            <a:spLocks noChangeShapeType="1"/>
          </p:cNvSpPr>
          <p:nvPr/>
        </p:nvSpPr>
        <p:spPr bwMode="auto">
          <a:xfrm>
            <a:off x="3429000" y="5486400"/>
            <a:ext cx="11430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1295400" y="4924425"/>
            <a:ext cx="27432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Methane gas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CH</a:t>
            </a:r>
            <a:r>
              <a:rPr lang="en-US" altLang="en-US" b="1" baseline="-25000">
                <a:solidFill>
                  <a:schemeClr val="accent2"/>
                </a:solidFill>
              </a:rPr>
              <a:t>4</a:t>
            </a:r>
            <a:endParaRPr lang="en-US" alt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763000" cy="365760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chemeClr val="accent2"/>
                </a:solidFill>
                <a:cs typeface="Times New Roman" panose="02020603050405020304" pitchFamily="18" charset="0"/>
              </a:rPr>
              <a:t>products</a:t>
            </a:r>
            <a:r>
              <a:rPr lang="en-US" altLang="en-US" sz="6000" smtClean="0">
                <a:solidFill>
                  <a:schemeClr val="accent2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  <a:t>if combustion is complete</a:t>
            </a:r>
            <a:br>
              <a:rPr lang="en-US" altLang="en-US" sz="60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8800" b="1" smtClean="0">
                <a:solidFill>
                  <a:srgbClr val="FF0000"/>
                </a:solidFill>
                <a:cs typeface="Times New Roman" panose="02020603050405020304" pitchFamily="18" charset="0"/>
              </a:rPr>
              <a:t>CO</a:t>
            </a:r>
            <a:r>
              <a:rPr lang="en-US" altLang="en-US" sz="8800" b="1" baseline="-30000" smtClean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8800" smtClean="0">
                <a:solidFill>
                  <a:srgbClr val="FF0000"/>
                </a:solidFill>
                <a:cs typeface="Times New Roman" panose="02020603050405020304" pitchFamily="18" charset="0"/>
              </a:rPr>
              <a:t> and </a:t>
            </a:r>
            <a:r>
              <a:rPr lang="en-US" altLang="en-US" sz="8800" b="1" smtClean="0">
                <a:solidFill>
                  <a:srgbClr val="FF0000"/>
                </a:solidFill>
                <a:cs typeface="Times New Roman" panose="02020603050405020304" pitchFamily="18" charset="0"/>
              </a:rPr>
              <a:t>   H</a:t>
            </a:r>
            <a:r>
              <a:rPr lang="en-US" altLang="en-US" sz="8800" b="1" baseline="-30000" smtClean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8800" b="1" smtClean="0">
                <a:solidFill>
                  <a:srgbClr val="FF0000"/>
                </a:solidFill>
                <a:cs typeface="Times New Roman" panose="02020603050405020304" pitchFamily="18" charset="0"/>
              </a:rPr>
              <a:t>O</a:t>
            </a:r>
            <a:endParaRPr lang="en-US" altLang="en-US" sz="8800" smtClean="0">
              <a:solidFill>
                <a:srgbClr val="FF00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4114800"/>
            <a:ext cx="89154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660066"/>
                </a:solidFill>
              </a:rPr>
              <a:t>(carbon dioxide &amp; water)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ALWAYS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00"/>
                </a:solidFill>
                <a:cs typeface="Times New Roman" panose="02020603050405020304" pitchFamily="18" charset="0"/>
              </a:rPr>
              <a:t>(If combustion is incomplete, dangerous </a:t>
            </a:r>
            <a:r>
              <a:rPr lang="en-US" altLang="en-US" sz="40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carbon monoxide (CO)</a:t>
            </a:r>
            <a:r>
              <a:rPr lang="en-US" altLang="en-US" sz="4000" smtClean="0">
                <a:solidFill>
                  <a:srgbClr val="000000"/>
                </a:solidFill>
                <a:cs typeface="Times New Roman" panose="02020603050405020304" pitchFamily="18" charset="0"/>
              </a:rPr>
              <a:t> is also produced)</a:t>
            </a:r>
            <a:br>
              <a:rPr lang="en-US" altLang="en-US" sz="40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4000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40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4000" smtClean="0">
                <a:solidFill>
                  <a:srgbClr val="000000"/>
                </a:solidFill>
                <a:cs typeface="Times New Roman" panose="02020603050405020304" pitchFamily="18" charset="0"/>
              </a:rPr>
              <a:t>Combustion in everyday uses, such as car engines, fireplaces and grills, is incomplete.</a:t>
            </a:r>
            <a:endParaRPr lang="en-US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534400" cy="5257800"/>
          </a:xfrm>
        </p:spPr>
        <p:txBody>
          <a:bodyPr/>
          <a:lstStyle/>
          <a:p>
            <a:pPr eaLnBrk="1" hangingPunct="1">
              <a:tabLst>
                <a:tab pos="2063750" algn="l"/>
              </a:tabLst>
            </a:pPr>
            <a:r>
              <a:rPr lang="en-US" altLang="en-US" sz="5600" smtClean="0">
                <a:solidFill>
                  <a:srgbClr val="000000"/>
                </a:solidFill>
                <a:cs typeface="Times New Roman" panose="02020603050405020304" pitchFamily="18" charset="0"/>
              </a:rPr>
              <a:t>Combustion reactions are </a:t>
            </a:r>
            <a:r>
              <a:rPr lang="en-US" altLang="en-US" sz="56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exothermic</a:t>
            </a:r>
            <a:r>
              <a:rPr lang="en-US" altLang="en-US" sz="56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br>
              <a:rPr lang="en-US" altLang="en-US" sz="56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4600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4600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4600" smtClean="0">
                <a:solidFill>
                  <a:srgbClr val="660066"/>
                </a:solidFill>
                <a:cs typeface="Times New Roman" panose="02020603050405020304" pitchFamily="18" charset="0"/>
              </a:rPr>
              <a:t>representative equation:</a:t>
            </a:r>
            <a:br>
              <a:rPr lang="en-US" altLang="en-US" sz="4600" smtClean="0">
                <a:solidFill>
                  <a:srgbClr val="660066"/>
                </a:solidFill>
                <a:cs typeface="Times New Roman" panose="02020603050405020304" pitchFamily="18" charset="0"/>
              </a:rPr>
            </a:br>
            <a:r>
              <a:rPr lang="en-US" altLang="en-US" sz="62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6200" b="1" baseline="-30000" smtClean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62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H</a:t>
            </a:r>
            <a:r>
              <a:rPr lang="en-US" altLang="en-US" sz="6200" b="1" baseline="-30000" smtClean="0">
                <a:solidFill>
                  <a:srgbClr val="000000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sz="62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O</a:t>
            </a:r>
            <a:r>
              <a:rPr lang="en-US" altLang="en-US" sz="6200" b="1" baseline="-30000" smtClean="0">
                <a:solidFill>
                  <a:srgbClr val="000000"/>
                </a:solidFill>
                <a:cs typeface="Times New Roman" panose="02020603050405020304" pitchFamily="18" charset="0"/>
              </a:rPr>
              <a:t>z</a:t>
            </a:r>
            <a:r>
              <a:rPr lang="en-US" altLang="en-US" sz="62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  +  O</a:t>
            </a:r>
            <a:r>
              <a:rPr lang="en-US" altLang="en-US" sz="6200" b="1" baseline="-3000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62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6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62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n-US" altLang="en-US" sz="6200" b="1" smtClean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62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CO</a:t>
            </a:r>
            <a:r>
              <a:rPr lang="en-US" altLang="en-US" sz="6200" b="1" baseline="-3000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62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   +  H</a:t>
            </a:r>
            <a:r>
              <a:rPr lang="en-US" altLang="en-US" sz="6200" b="1" baseline="-3000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62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O</a:t>
            </a:r>
            <a:endParaRPr lang="en-US" altLang="en-US" sz="5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660066"/>
                </a:solidFill>
              </a:rPr>
              <a:t>examples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763000" cy="4495800"/>
          </a:xfrm>
        </p:spPr>
        <p:txBody>
          <a:bodyPr/>
          <a:lstStyle/>
          <a:p>
            <a:pPr marL="396875" lvl="1" indent="-6350" eaLnBrk="1" hangingPunct="1">
              <a:lnSpc>
                <a:spcPct val="160000"/>
              </a:lnSpc>
              <a:buFontTx/>
              <a:buAutoNum type="arabicPeriod"/>
            </a:pP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__CH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+  __O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__CO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+   __H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</a:p>
          <a:p>
            <a:pPr marL="396875" lvl="1" indent="-6350" eaLnBrk="1" hangingPunct="1">
              <a:lnSpc>
                <a:spcPct val="160000"/>
              </a:lnSpc>
              <a:buFontTx/>
              <a:buAutoNum type="arabicPeriod"/>
            </a:pP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__C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OH    +   __O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+ 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396875" lvl="1" indent="-6350" eaLnBrk="1" hangingPunct="1">
              <a:lnSpc>
                <a:spcPct val="160000"/>
              </a:lnSpc>
              <a:buFontTx/>
              <a:buAutoNum type="arabicPeriod"/>
            </a:pP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__C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8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+   __  O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+  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396875" lvl="1" indent="-6350" eaLnBrk="1" hangingPunct="1">
              <a:lnSpc>
                <a:spcPct val="160000"/>
              </a:lnSpc>
              <a:buFontTx/>
              <a:buAutoNum type="arabicPeriod"/>
            </a:pP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__C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12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+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+  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396875" lvl="1" indent="-6350" eaLnBrk="1" hangingPunct="1">
              <a:lnSpc>
                <a:spcPct val="160000"/>
              </a:lnSpc>
              <a:buFontTx/>
              <a:buAutoNum type="arabicPeriod"/>
            </a:pP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__C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altLang="en-US" sz="3200" baseline="-300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+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  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+    </a:t>
            </a:r>
            <a:r>
              <a:rPr lang="en-US" altLang="en-US" sz="320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____</a:t>
            </a:r>
            <a:r>
              <a:rPr lang="en-US" altLang="en-US" sz="320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6126162"/>
          </a:xfrm>
        </p:spPr>
        <p:txBody>
          <a:bodyPr/>
          <a:lstStyle/>
          <a:p>
            <a:pPr eaLnBrk="1" hangingPunct="1">
              <a:tabLst>
                <a:tab pos="4800600" algn="l"/>
              </a:tabLst>
            </a:pPr>
            <a:r>
              <a:rPr lang="en-US" altLang="en-US" sz="9600" b="1" u="sng" smtClean="0">
                <a:solidFill>
                  <a:schemeClr val="accent2"/>
                </a:solidFill>
              </a:rPr>
              <a:t>     Synthesis</a:t>
            </a:r>
            <a:r>
              <a:rPr lang="en-US" altLang="en-US" sz="9600" b="1" smtClean="0"/>
              <a:t/>
            </a:r>
            <a:br>
              <a:rPr lang="en-US" altLang="en-US" sz="9600" b="1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mtClean="0"/>
              <a:t>(also called </a:t>
            </a:r>
            <a:r>
              <a:rPr lang="en-US" altLang="en-US" b="1" u="sng" smtClean="0">
                <a:solidFill>
                  <a:srgbClr val="FF0000"/>
                </a:solidFill>
              </a:rPr>
              <a:t>combination</a:t>
            </a:r>
            <a:r>
              <a:rPr lang="en-US" altLang="en-US" smtClean="0"/>
              <a:t> or </a:t>
            </a:r>
            <a:r>
              <a:rPr lang="en-US" altLang="en-US" b="1" u="sng" smtClean="0">
                <a:solidFill>
                  <a:srgbClr val="FF0000"/>
                </a:solidFill>
              </a:rPr>
              <a:t>composition</a:t>
            </a:r>
            <a:r>
              <a:rPr lang="en-US" altLang="en-US" smtClean="0"/>
              <a:t>)</a:t>
            </a:r>
            <a:br>
              <a:rPr lang="en-US" altLang="en-US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mtClean="0"/>
              <a:t>means “</a:t>
            </a:r>
            <a:r>
              <a:rPr lang="en-US" altLang="en-US" b="1" u="sng" smtClean="0"/>
              <a:t>putting together </a:t>
            </a:r>
            <a:r>
              <a:rPr lang="en-US" altLang="en-US" smtClean="0"/>
              <a:t>or   </a:t>
            </a:r>
            <a:r>
              <a:rPr lang="en-US" altLang="en-US" b="1" u="sng" smtClean="0"/>
              <a:t>building up</a:t>
            </a:r>
            <a:r>
              <a:rPr lang="en-US" altLang="en-US" smtClean="0"/>
              <a:t>”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228600" y="304800"/>
            <a:ext cx="19812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6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276</Words>
  <Application>Microsoft Office PowerPoint</Application>
  <PresentationFormat>On-screen Show (4:3)</PresentationFormat>
  <Paragraphs>63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Symbol</vt:lpstr>
      <vt:lpstr>Default Design</vt:lpstr>
      <vt:lpstr>5 Types of Chemical Reactions</vt:lpstr>
      <vt:lpstr>Combustion also called  “burning”</vt:lpstr>
      <vt:lpstr>reactants: a carbon-containing fuel and oxygen.</vt:lpstr>
      <vt:lpstr>Every time we light a Bunsen Burner in the lab, it is a combustion reaction.</vt:lpstr>
      <vt:lpstr>products: if combustion is complete CO2 and    H2O</vt:lpstr>
      <vt:lpstr>(If combustion is incomplete, dangerous carbon monoxide (CO) is also produced)  Combustion in everyday uses, such as car engines, fireplaces and grills, is incomplete.</vt:lpstr>
      <vt:lpstr>Combustion reactions are exothermic.  representative equation: CxHyOz  +  O2    CO2   +  H2O</vt:lpstr>
      <vt:lpstr>examples</vt:lpstr>
      <vt:lpstr>     Synthesis  (also called combination or composition)  means “putting together or   building up”</vt:lpstr>
      <vt:lpstr>reactants: two or more elements or    simple compounds</vt:lpstr>
      <vt:lpstr>product:  one compound</vt:lpstr>
      <vt:lpstr>representative equation: A +  B   AB</vt:lpstr>
      <vt:lpstr>__H2   +  __O2      __H2O __Na   +   __Cl2      __NaCl __CaO  +  __CO2     __CaCO3 __K  +  __Br2      ________  __Fe  +  __O2     _________</vt:lpstr>
      <vt:lpstr>  Decomposition  means “breaking down or breaking apart” is the opposite of a synthesis reaction</vt:lpstr>
      <vt:lpstr>reactant: one compound</vt:lpstr>
      <vt:lpstr>product: two or more elements or    simple compounds</vt:lpstr>
      <vt:lpstr>representative equation: AB  A + B</vt:lpstr>
      <vt:lpstr>__HgO      __Hg   +   __O2 __KClO3      __KCl   +   __O2 __Ca(OH)2    __CaO  +  __H2O __H2SO4     __H2O  +   __SO3 __H2O     ______  +  ______</vt:lpstr>
      <vt:lpstr> Single replacement (single displacement)  one element replaces a similar element in a    compound</vt:lpstr>
      <vt:lpstr>reactants:  an element and a compound</vt:lpstr>
      <vt:lpstr>products:  a different element and a new compound</vt:lpstr>
      <vt:lpstr>representative equations:  A + BC     B  +  AC  A is a metal.</vt:lpstr>
      <vt:lpstr>representative equations:  Y + BC     C  +  BY  Y is a non-metal. Usually a halogen (group 17)</vt:lpstr>
      <vt:lpstr>A metal element will try to replace the cation of the compound;   a nonmetal element will try to replace the anion of the compound.</vt:lpstr>
      <vt:lpstr>Whether a single replacement reaction will occur can be predicted by the   activity series chart   An element can replace elements below  it. </vt:lpstr>
      <vt:lpstr>Can Cl replace Br?</vt:lpstr>
      <vt:lpstr>__K  +  __NaCl    __KCl  +  __Na __Li   +   __H2O    __LiOH   +   __H2 __Hg  +  __H2O      NR __Cl2   +  __CuBr2     __CuCl2  +  __Br2 __AgNO3  +  __Cu     __Ag  + __Cu(NO3)2 __I2   +  __NaBr       _______  + _______ __Ca   +   __HCl      _______ +     H2</vt:lpstr>
      <vt:lpstr>Double replacement (double displacement)  cations and anions in two compounds switch places</vt:lpstr>
      <vt:lpstr>reactants: two compounds, usually ionic compounds in aqueous solutions</vt:lpstr>
      <vt:lpstr>products:  For these reactions to take place, one of the following must be a product:</vt:lpstr>
      <vt:lpstr>representative equation: AB +  CD    AD  +  CB </vt:lpstr>
      <vt:lpstr>AgNO3  +  NaCl    AgCl + NaNO3 CuS + HNO3    H2S + Cu(NO3)2 KOH  +  H2SO4    H2O  +  K2SO4 BaCl2  +  Li2SO4      Mg(NO3)2  +  NaCl    </vt:lpstr>
    </vt:vector>
  </TitlesOfParts>
  <Company>NISD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Combustion also called  “burning”</dc:title>
  <dc:creator>Northside ISD</dc:creator>
  <cp:lastModifiedBy>GARCIA, XAVIER</cp:lastModifiedBy>
  <cp:revision>7</cp:revision>
  <dcterms:created xsi:type="dcterms:W3CDTF">2009-02-04T16:06:52Z</dcterms:created>
  <dcterms:modified xsi:type="dcterms:W3CDTF">2017-10-12T16:01:16Z</dcterms:modified>
</cp:coreProperties>
</file>