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4" r:id="rId2"/>
    <p:sldId id="305" r:id="rId3"/>
    <p:sldId id="307" r:id="rId4"/>
    <p:sldId id="299" r:id="rId5"/>
    <p:sldId id="306" r:id="rId6"/>
    <p:sldId id="296" r:id="rId7"/>
    <p:sldId id="293" r:id="rId8"/>
    <p:sldId id="294" r:id="rId9"/>
    <p:sldId id="295" r:id="rId10"/>
    <p:sldId id="302" r:id="rId11"/>
    <p:sldId id="297" r:id="rId12"/>
    <p:sldId id="308" r:id="rId13"/>
    <p:sldId id="314" r:id="rId14"/>
    <p:sldId id="303" r:id="rId15"/>
    <p:sldId id="298" r:id="rId16"/>
    <p:sldId id="309" r:id="rId17"/>
    <p:sldId id="310" r:id="rId18"/>
    <p:sldId id="311" r:id="rId19"/>
    <p:sldId id="315" r:id="rId20"/>
    <p:sldId id="312" r:id="rId21"/>
    <p:sldId id="313" r:id="rId22"/>
    <p:sldId id="316" r:id="rId23"/>
    <p:sldId id="317" r:id="rId24"/>
    <p:sldId id="326" r:id="rId25"/>
    <p:sldId id="319" r:id="rId26"/>
    <p:sldId id="320" r:id="rId27"/>
    <p:sldId id="321" r:id="rId28"/>
    <p:sldId id="322" r:id="rId29"/>
    <p:sldId id="323" r:id="rId30"/>
    <p:sldId id="324" r:id="rId31"/>
    <p:sldId id="325" r:id="rId32"/>
  </p:sldIdLst>
  <p:sldSz cx="10287000" cy="6858000" type="35mm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1F7D"/>
    <a:srgbClr val="2C2CB4"/>
    <a:srgbClr val="2E2EBA"/>
    <a:srgbClr val="3333CC"/>
    <a:srgbClr val="3939AB"/>
    <a:srgbClr val="B2B2B2"/>
    <a:srgbClr val="CECFC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34" y="90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722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3652B3F6-020D-4C2B-AEA7-7CA11BDB6E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01675"/>
            <a:ext cx="5195888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3F064FD3-3DD5-4C51-8453-E5FBBD6D7D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3725"/>
            <a:ext cx="512127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8" tIns="45152" rIns="91918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1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227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10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7175" y="87313"/>
            <a:ext cx="2079625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300" y="87313"/>
            <a:ext cx="6086475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466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87313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1000" y="1600200"/>
            <a:ext cx="40767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0100" y="1600200"/>
            <a:ext cx="40767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201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80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86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01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70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67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966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55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35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27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20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4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EB3281C7-0CF1-4E39-B9C0-3F347260E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4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5" name="Rectangle 261">
            <a:extLst>
              <a:ext uri="{FF2B5EF4-FFF2-40B4-BE49-F238E27FC236}">
                <a16:creationId xmlns:a16="http://schemas.microsoft.com/office/drawing/2014/main" xmlns="" id="{F8FF685A-0B5F-4AF6-B510-70A86A106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87313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62">
            <a:extLst>
              <a:ext uri="{FF2B5EF4-FFF2-40B4-BE49-F238E27FC236}">
                <a16:creationId xmlns:a16="http://schemas.microsoft.com/office/drawing/2014/main" xmlns="" id="{3EFE354F-7D0C-4589-9D20-EB94C68D6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600200"/>
            <a:ext cx="830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5" name="Group 269">
            <a:extLst>
              <a:ext uri="{FF2B5EF4-FFF2-40B4-BE49-F238E27FC236}">
                <a16:creationId xmlns:a16="http://schemas.microsoft.com/office/drawing/2014/main" xmlns="" id="{4B8A9EA8-CBA1-4860-88FE-42C11A1CE01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527175" cy="6858000"/>
            <a:chOff x="2757" y="0"/>
            <a:chExt cx="962" cy="4320"/>
          </a:xfrm>
        </p:grpSpPr>
        <p:sp>
          <p:nvSpPr>
            <p:cNvPr id="1288" name="Rectangle 264">
              <a:extLst>
                <a:ext uri="{FF2B5EF4-FFF2-40B4-BE49-F238E27FC236}">
                  <a16:creationId xmlns:a16="http://schemas.microsoft.com/office/drawing/2014/main" xmlns="" id="{24182297-86D4-4D2B-B4B3-97A5CA662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" y="0"/>
              <a:ext cx="962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2" name="Object 263">
              <a:extLst>
                <a:ext uri="{FF2B5EF4-FFF2-40B4-BE49-F238E27FC236}">
                  <a16:creationId xmlns:a16="http://schemas.microsoft.com/office/drawing/2014/main" xmlns="" id="{9F6BD15D-7B3D-42EB-B4C1-19EE7189FC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00" y="5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Clip" r:id="rId15" imgW="3314880" imgH="3238560" progId="MS_ClipArt_Gallery.5">
                    <p:embed/>
                  </p:oleObj>
                </mc:Choice>
                <mc:Fallback>
                  <p:oleObj name="Clip" r:id="rId15" imgW="3314880" imgH="3238560" progId="MS_ClipArt_Gallery.5">
                    <p:embed/>
                    <p:pic>
                      <p:nvPicPr>
                        <p:cNvPr id="0" name="Object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5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265">
              <a:extLst>
                <a:ext uri="{FF2B5EF4-FFF2-40B4-BE49-F238E27FC236}">
                  <a16:creationId xmlns:a16="http://schemas.microsoft.com/office/drawing/2014/main" xmlns="" id="{6AF2F755-0751-4199-A5CA-231C20FF63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00" y="868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Clip" r:id="rId17" imgW="3314880" imgH="3238560" progId="MS_ClipArt_Gallery.5">
                    <p:embed/>
                  </p:oleObj>
                </mc:Choice>
                <mc:Fallback>
                  <p:oleObj name="Clip" r:id="rId17" imgW="3314880" imgH="3238560" progId="MS_ClipArt_Gallery.5">
                    <p:embed/>
                    <p:pic>
                      <p:nvPicPr>
                        <p:cNvPr id="0" name="Object 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868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266">
              <a:extLst>
                <a:ext uri="{FF2B5EF4-FFF2-40B4-BE49-F238E27FC236}">
                  <a16:creationId xmlns:a16="http://schemas.microsoft.com/office/drawing/2014/main" xmlns="" id="{44DCFC89-6560-4B88-9A1D-E5ACF76753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00" y="1731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Clip" r:id="rId18" imgW="3314880" imgH="3238560" progId="MS_ClipArt_Gallery.5">
                    <p:embed/>
                  </p:oleObj>
                </mc:Choice>
                <mc:Fallback>
                  <p:oleObj name="Clip" r:id="rId18" imgW="3314880" imgH="3238560" progId="MS_ClipArt_Gallery.5">
                    <p:embed/>
                    <p:pic>
                      <p:nvPicPr>
                        <p:cNvPr id="0" name="Object 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1731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267">
              <a:extLst>
                <a:ext uri="{FF2B5EF4-FFF2-40B4-BE49-F238E27FC236}">
                  <a16:creationId xmlns:a16="http://schemas.microsoft.com/office/drawing/2014/main" xmlns="" id="{A9377730-28B9-4F12-AF43-F14C1674F3E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00" y="2594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name="Clip" r:id="rId19" imgW="3314880" imgH="3238560" progId="MS_ClipArt_Gallery.5">
                    <p:embed/>
                  </p:oleObj>
                </mc:Choice>
                <mc:Fallback>
                  <p:oleObj name="Clip" r:id="rId19" imgW="3314880" imgH="3238560" progId="MS_ClipArt_Gallery.5">
                    <p:embed/>
                    <p:pic>
                      <p:nvPicPr>
                        <p:cNvPr id="0" name="Object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2594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268">
              <a:extLst>
                <a:ext uri="{FF2B5EF4-FFF2-40B4-BE49-F238E27FC236}">
                  <a16:creationId xmlns:a16="http://schemas.microsoft.com/office/drawing/2014/main" xmlns="" id="{E710DC55-C4B5-4F83-BAC1-8F431B3751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00" y="3458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Clip" r:id="rId20" imgW="3314880" imgH="3238560" progId="MS_ClipArt_Gallery.5">
                    <p:embed/>
                  </p:oleObj>
                </mc:Choice>
                <mc:Fallback>
                  <p:oleObj name="Clip" r:id="rId20" imgW="3314880" imgH="3238560" progId="MS_ClipArt_Gallery.5">
                    <p:embed/>
                    <p:pic>
                      <p:nvPicPr>
                        <p:cNvPr id="0" name="Object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3458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94" name="AutoShape 270">
            <a:extLst>
              <a:ext uri="{FF2B5EF4-FFF2-40B4-BE49-F238E27FC236}">
                <a16:creationId xmlns:a16="http://schemas.microsoft.com/office/drawing/2014/main" xmlns="" id="{ECF54F61-26BE-424A-88D9-9F451E08A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1209675"/>
            <a:ext cx="8863012" cy="222250"/>
          </a:xfrm>
          <a:prstGeom prst="roundRect">
            <a:avLst>
              <a:gd name="adj" fmla="val 33106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panose="05000000000000000000" pitchFamily="2" charset="2"/>
        <a:buChar char="ª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381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</a:defRPr>
      </a:lvl2pPr>
      <a:lvl3pPr marL="1362075" indent="-338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3200">
          <a:solidFill>
            <a:schemeClr val="tx1"/>
          </a:solidFill>
          <a:latin typeface="+mn-lt"/>
        </a:defRPr>
      </a:lvl3pPr>
      <a:lvl4pPr marL="1827213" indent="-35083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+mn-lt"/>
        </a:defRPr>
      </a:lvl4pPr>
      <a:lvl5pPr marL="22828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5pPr>
      <a:lvl6pPr marL="27400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6pPr>
      <a:lvl7pPr marL="31972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7pPr>
      <a:lvl8pPr marL="36544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8pPr>
      <a:lvl9pPr marL="41116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xmlns="" id="{7CAC39D0-12A9-40A9-A4A3-BB5E8C02DF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8763000" cy="2593975"/>
          </a:xfrm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6400">
                <a:solidFill>
                  <a:schemeClr val="accent2"/>
                </a:solidFill>
                <a:effectLst/>
                <a:latin typeface="Westminster" pitchFamily="82" charset="0"/>
              </a:rPr>
              <a:t>		</a:t>
            </a: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 Nuclear</a:t>
            </a:r>
            <a:b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		Chemistry</a:t>
            </a:r>
            <a:endParaRPr lang="en-US" sz="920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xmlns="" id="{09F8187C-61EB-42CF-BE20-26813C4B7E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27388" y="3257550"/>
            <a:ext cx="5334000" cy="1774825"/>
          </a:xfrm>
          <a:effectLst>
            <a:outerShdw dist="63500" dir="3187806" algn="ctr" rotWithShape="0">
              <a:schemeClr val="bg2"/>
            </a:outerShdw>
          </a:effectLst>
        </p:spPr>
        <p:txBody>
          <a:bodyPr/>
          <a:lstStyle/>
          <a:p>
            <a:pPr defTabSz="912813">
              <a:defRPr/>
            </a:pPr>
            <a:r>
              <a:rPr lang="en-US" sz="83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The Nucleus</a:t>
            </a:r>
            <a:endParaRPr lang="en-US" sz="7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defTabSz="912813">
              <a:defRPr/>
            </a:pPr>
            <a:endParaRPr lang="en-US" sz="600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xmlns="" id="{E5639936-95F5-4995-901C-687CB682F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Examples of Radiation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xmlns="" id="{7141AD41-BFBF-4925-8996-B16B2D2E2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0700" y="3251200"/>
            <a:ext cx="8305800" cy="738188"/>
          </a:xfrm>
        </p:spPr>
        <p:txBody>
          <a:bodyPr/>
          <a:lstStyle/>
          <a:p>
            <a:pPr marL="660400" indent="-660400">
              <a:buFont typeface="Wingdings" panose="05000000000000000000" pitchFamily="2" charset="2"/>
              <a:buAutoNum type="arabicPeriod" startAt="5"/>
            </a:pPr>
            <a:r>
              <a:rPr lang="en-US" altLang="en-US" b="1"/>
              <a:t>Electron Capture</a:t>
            </a:r>
            <a:endParaRPr lang="en-US" altLang="en-US"/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xmlns="" id="{512295D2-A393-4CA4-B2B5-81BE141F3447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200525"/>
            <a:ext cx="5767388" cy="1239838"/>
            <a:chOff x="1928" y="1430"/>
            <a:chExt cx="3633" cy="781"/>
          </a:xfrm>
        </p:grpSpPr>
        <p:sp>
          <p:nvSpPr>
            <p:cNvPr id="88069" name="AutoShape 5">
              <a:extLst>
                <a:ext uri="{FF2B5EF4-FFF2-40B4-BE49-F238E27FC236}">
                  <a16:creationId xmlns:a16="http://schemas.microsoft.com/office/drawing/2014/main" xmlns="" id="{87CC72C5-A90E-4965-865E-8D313319E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1430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6146" name="Object 6">
              <a:extLst>
                <a:ext uri="{FF2B5EF4-FFF2-40B4-BE49-F238E27FC236}">
                  <a16:creationId xmlns:a16="http://schemas.microsoft.com/office/drawing/2014/main" xmlns="" id="{401B772B-F389-4B3E-A964-8D8F268293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2" y="1523"/>
            <a:ext cx="3394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Equation" r:id="rId3" imgW="1307880" imgH="241200" progId="Equation.3">
                    <p:embed/>
                  </p:oleObj>
                </mc:Choice>
                <mc:Fallback>
                  <p:oleObj name="Equation" r:id="rId3" imgW="1307880" imgH="241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2" y="1523"/>
                          <a:ext cx="3394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BFF213DB-7A78-4054-B5FA-FF450F0276F2}"/>
              </a:ext>
            </a:extLst>
          </p:cNvPr>
          <p:cNvGrpSpPr>
            <a:grpSpLocks/>
          </p:cNvGrpSpPr>
          <p:nvPr/>
        </p:nvGrpSpPr>
        <p:grpSpPr bwMode="auto">
          <a:xfrm>
            <a:off x="5994400" y="5305425"/>
            <a:ext cx="1603375" cy="979488"/>
            <a:chOff x="5104" y="2425"/>
            <a:chExt cx="1010" cy="1279"/>
          </a:xfrm>
        </p:grpSpPr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xmlns="" id="{1C526CB4-D971-4C04-A544-15C9A5401F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4" y="2947"/>
              <a:ext cx="1010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electron</a:t>
              </a:r>
            </a:p>
          </p:txBody>
        </p:sp>
        <p:sp>
          <p:nvSpPr>
            <p:cNvPr id="6153" name="Line 9">
              <a:extLst>
                <a:ext uri="{FF2B5EF4-FFF2-40B4-BE49-F238E27FC236}">
                  <a16:creationId xmlns:a16="http://schemas.microsoft.com/office/drawing/2014/main" xmlns="" id="{934ED044-942A-4930-B5B0-B05499AA0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1" name="Rectangle 10">
            <a:extLst>
              <a:ext uri="{FF2B5EF4-FFF2-40B4-BE49-F238E27FC236}">
                <a16:creationId xmlns:a16="http://schemas.microsoft.com/office/drawing/2014/main" xmlns="" id="{EBE2973A-0812-4216-B1FA-DE82759A3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1371600"/>
            <a:ext cx="8305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609600" indent="-60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81100" indent="-60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AutoNum type="arabicPeriod" startAt="4"/>
            </a:pPr>
            <a:r>
              <a:rPr lang="en-US" altLang="en-US" sz="3200" b="1">
                <a:latin typeface="Arial" panose="020B0604020202020204" pitchFamily="34" charset="0"/>
              </a:rPr>
              <a:t>Gamma Emission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100000"/>
              <a:buFont typeface="Wingdings" panose="05000000000000000000" pitchFamily="2" charset="2"/>
              <a:buChar char="w"/>
            </a:pPr>
            <a:r>
              <a:rPr lang="en-US" altLang="en-US" sz="3200">
                <a:latin typeface="Arial" panose="020B0604020202020204" pitchFamily="34" charset="0"/>
              </a:rPr>
              <a:t>Usually follows other types of decay.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xmlns="" id="{E271CDC7-B638-4A6B-88D9-4BD55E86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Half-life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xmlns="" id="{2133DD8D-A1B2-43FA-BC58-48809031D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384300"/>
            <a:ext cx="8305800" cy="188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u="sng"/>
              <a:t>Half-life</a:t>
            </a:r>
            <a:r>
              <a:rPr lang="en-US" altLang="en-US" sz="4400" b="1"/>
              <a:t> (t</a:t>
            </a:r>
            <a:r>
              <a:rPr lang="en-US" altLang="en-US" sz="4400" b="1" baseline="-25000"/>
              <a:t>½</a:t>
            </a:r>
            <a:r>
              <a:rPr lang="en-US" altLang="en-US" sz="4400" b="1"/>
              <a:t>)</a:t>
            </a:r>
            <a:endParaRPr lang="en-US" altLang="en-US" sz="4400"/>
          </a:p>
          <a:p>
            <a:pPr lvl="1">
              <a:lnSpc>
                <a:spcPct val="90000"/>
              </a:lnSpc>
            </a:pPr>
            <a:r>
              <a:rPr lang="en-US" altLang="en-US" sz="4400"/>
              <a:t>Time required for half the atoms of a radioactive nuclide to decay.</a:t>
            </a:r>
          </a:p>
          <a:p>
            <a:pPr lvl="1">
              <a:lnSpc>
                <a:spcPct val="90000"/>
              </a:lnSpc>
            </a:pPr>
            <a:r>
              <a:rPr lang="en-US" altLang="en-US" sz="4400"/>
              <a:t>Shorter half-life = less stable.</a:t>
            </a:r>
          </a:p>
          <a:p>
            <a:pPr lvl="1">
              <a:lnSpc>
                <a:spcPct val="90000"/>
              </a:lnSpc>
            </a:pPr>
            <a:r>
              <a:rPr lang="en-US" altLang="en-US" sz="4400"/>
              <a:t>Longer half-life = more stable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>
            <a:extLst>
              <a:ext uri="{FF2B5EF4-FFF2-40B4-BE49-F238E27FC236}">
                <a16:creationId xmlns:a16="http://schemas.microsoft.com/office/drawing/2014/main" xmlns="" id="{9AE2FF0E-57C8-40A9-B10D-E05061FD2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Half-life</a:t>
            </a:r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xmlns="" id="{30BBCE92-57CA-42D6-B31D-1B85C8B737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39813"/>
            <a:ext cx="10287000" cy="5818187"/>
          </a:xfr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xmlns="" id="{A4848CF0-765C-4B5B-82C8-DD608379C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Calculations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xmlns="" id="{18FA851C-40EC-4518-A469-DE409ADB8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416050"/>
            <a:ext cx="8305800" cy="3530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b="1"/>
              <a:t>Carbon 11 has a half-life of 20 minutes.  After 3 hours pass, how many half-lives have passed?</a:t>
            </a:r>
          </a:p>
          <a:p>
            <a:r>
              <a:rPr lang="en-US" altLang="en-US" sz="3600" b="1"/>
              <a:t>t</a:t>
            </a:r>
            <a:r>
              <a:rPr lang="en-US" altLang="en-US" sz="3600" b="1" baseline="-25000"/>
              <a:t>1/2</a:t>
            </a:r>
            <a:r>
              <a:rPr lang="en-US" altLang="en-US" sz="3600" b="1"/>
              <a:t> = 20 minutes</a:t>
            </a:r>
          </a:p>
          <a:p>
            <a:r>
              <a:rPr lang="en-US" altLang="en-US" sz="3600" b="1"/>
              <a:t>Total time:  180 minutes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xmlns="" id="{4A951C2E-1AA6-4E03-B4F0-B74322410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5159375"/>
            <a:ext cx="307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/>
              <a:t>180 min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xmlns="" id="{F376055E-EAE7-4109-A521-2194E8A80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5900738"/>
            <a:ext cx="307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/>
              <a:t>20 min</a:t>
            </a:r>
          </a:p>
        </p:txBody>
      </p:sp>
      <p:sp>
        <p:nvSpPr>
          <p:cNvPr id="103430" name="Line 6">
            <a:extLst>
              <a:ext uri="{FF2B5EF4-FFF2-40B4-BE49-F238E27FC236}">
                <a16:creationId xmlns:a16="http://schemas.microsoft.com/office/drawing/2014/main" xmlns="" id="{70335C0A-E17B-4E88-A0BD-A928B08F6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963" y="5929313"/>
            <a:ext cx="2638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xmlns="" id="{848667EB-33C5-4B39-B73D-CBC282EB2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5476875"/>
            <a:ext cx="33448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/>
              <a:t>= 9 half-lives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28" grpId="0"/>
      <p:bldP spid="103429" grpId="0"/>
      <p:bldP spid="1034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1482337F-2471-432F-A8D1-E31C5C691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Calculations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890AAF23-5AA7-4023-8E47-C342AD288CA1}"/>
              </a:ext>
            </a:extLst>
          </p:cNvPr>
          <p:cNvGrpSpPr>
            <a:grpSpLocks/>
          </p:cNvGrpSpPr>
          <p:nvPr/>
        </p:nvGrpSpPr>
        <p:grpSpPr bwMode="auto">
          <a:xfrm>
            <a:off x="3140075" y="2219325"/>
            <a:ext cx="5303838" cy="1795463"/>
            <a:chOff x="3519" y="2075"/>
            <a:chExt cx="2797" cy="819"/>
          </a:xfrm>
        </p:grpSpPr>
        <p:sp>
          <p:nvSpPr>
            <p:cNvPr id="89093" name="AutoShape 5">
              <a:extLst>
                <a:ext uri="{FF2B5EF4-FFF2-40B4-BE49-F238E27FC236}">
                  <a16:creationId xmlns:a16="http://schemas.microsoft.com/office/drawing/2014/main" xmlns="" id="{573D4E3B-EB63-4CC2-8B4B-71C861BE4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9" y="2075"/>
              <a:ext cx="2797" cy="81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7170" name="Object 6">
              <a:extLst>
                <a:ext uri="{FF2B5EF4-FFF2-40B4-BE49-F238E27FC236}">
                  <a16:creationId xmlns:a16="http://schemas.microsoft.com/office/drawing/2014/main" xmlns="" id="{B9E5805C-0831-47A8-BB51-EBBE906CF2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50" y="2158"/>
            <a:ext cx="2135" cy="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3" imgW="825480" imgH="253800" progId="Equation.3">
                    <p:embed/>
                  </p:oleObj>
                </mc:Choice>
                <mc:Fallback>
                  <p:oleObj name="Equation" r:id="rId3" imgW="825480" imgH="2538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0" y="2158"/>
                          <a:ext cx="2135" cy="6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9095" name="Text Box 7">
            <a:extLst>
              <a:ext uri="{FF2B5EF4-FFF2-40B4-BE49-F238E27FC236}">
                <a16:creationId xmlns:a16="http://schemas.microsoft.com/office/drawing/2014/main" xmlns="" id="{C46C2C06-BDE0-4B88-9F64-C7063C39C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4278313"/>
            <a:ext cx="501015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i="1"/>
              <a:t>m</a:t>
            </a:r>
            <a:r>
              <a:rPr lang="en-US" altLang="en-US" sz="4400" b="1" i="1" baseline="-25000"/>
              <a:t>f</a:t>
            </a:r>
            <a:r>
              <a:rPr lang="en-US" altLang="en-US" sz="4400" b="1"/>
              <a:t>:</a:t>
            </a:r>
            <a:r>
              <a:rPr lang="en-US" altLang="en-US" sz="4400" b="1" i="1"/>
              <a:t>	</a:t>
            </a:r>
            <a:r>
              <a:rPr lang="en-US" altLang="en-US" sz="4400" b="1"/>
              <a:t>final mass</a:t>
            </a:r>
            <a:endParaRPr lang="en-US" altLang="en-US" sz="4400" b="1" i="1"/>
          </a:p>
          <a:p>
            <a:r>
              <a:rPr lang="en-US" altLang="en-US" sz="4400" b="1" i="1"/>
              <a:t>m</a:t>
            </a:r>
            <a:r>
              <a:rPr lang="en-US" altLang="en-US" sz="4400" b="1" i="1" baseline="-25000"/>
              <a:t>i</a:t>
            </a:r>
            <a:r>
              <a:rPr lang="en-US" altLang="en-US" sz="4400" b="1"/>
              <a:t>:</a:t>
            </a:r>
            <a:r>
              <a:rPr lang="en-US" altLang="en-US" sz="4400" b="1" i="1"/>
              <a:t>	</a:t>
            </a:r>
            <a:r>
              <a:rPr lang="en-US" altLang="en-US" sz="4400" b="1"/>
              <a:t>initial mass</a:t>
            </a:r>
            <a:endParaRPr lang="en-US" altLang="en-US" sz="4400" b="1" i="1"/>
          </a:p>
          <a:p>
            <a:r>
              <a:rPr lang="en-US" altLang="en-US" sz="4400" b="1" i="1"/>
              <a:t>n</a:t>
            </a:r>
            <a:r>
              <a:rPr lang="en-US" altLang="en-US" sz="4400" b="1"/>
              <a:t>:</a:t>
            </a:r>
            <a:r>
              <a:rPr lang="en-US" altLang="en-US" sz="4400" b="1" i="1"/>
              <a:t>	</a:t>
            </a:r>
            <a:r>
              <a:rPr lang="en-US" altLang="en-US" sz="4400" b="1"/>
              <a:t># of half-lives</a:t>
            </a:r>
            <a:endParaRPr lang="en-US" altLang="en-US" sz="4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xmlns="" id="{59304881-8443-4839-B89A-627CCBDFB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 Calculations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6D1B2738-1A00-49A6-9349-0DAE86EBD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196975"/>
            <a:ext cx="100203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ª"/>
            </a:pPr>
            <a:r>
              <a:rPr lang="en-US" altLang="en-US" sz="3200" b="1">
                <a:latin typeface="Arial" panose="020B0604020202020204" pitchFamily="34" charset="0"/>
              </a:rPr>
              <a:t>Fluorine-21 has a half-life of 5.0 seconds.  If you start with 25 g of fluorine-21, how many grams would remain after 60.0 s?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xmlns="" id="{A9F0FEEA-005E-415F-AEF5-A32715D12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10272713" cy="4143375"/>
          </a:xfrm>
          <a:prstGeom prst="rect">
            <a:avLst/>
          </a:prstGeom>
          <a:gradFill rotWithShape="0">
            <a:gsLst>
              <a:gs pos="0">
                <a:srgbClr val="2C2CB4"/>
              </a:gs>
              <a:gs pos="100000">
                <a:srgbClr val="141453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xmlns="" id="{3977BD32-D6C4-47AC-8A55-56E1B5DEA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90813"/>
            <a:ext cx="42449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t</a:t>
            </a:r>
            <a:r>
              <a:rPr lang="en-US" altLang="en-US" sz="3500" baseline="-25000">
                <a:solidFill>
                  <a:srgbClr val="FFFFFF"/>
                </a:solidFill>
                <a:latin typeface="Arial" panose="020B0604020202020204" pitchFamily="34" charset="0"/>
              </a:rPr>
              <a:t>½</a:t>
            </a: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 = 5.0 s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m</a:t>
            </a:r>
            <a:r>
              <a:rPr lang="en-US" altLang="en-US" sz="3500" baseline="-25000">
                <a:solidFill>
                  <a:srgbClr val="FFFFFF"/>
                </a:solidFill>
                <a:latin typeface="Arial" panose="020B0604020202020204" pitchFamily="34" charset="0"/>
              </a:rPr>
              <a:t>i</a:t>
            </a: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 = 25 g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m</a:t>
            </a:r>
            <a:r>
              <a:rPr lang="en-US" altLang="en-US" sz="3500" baseline="-25000">
                <a:solidFill>
                  <a:srgbClr val="FFFFFF"/>
                </a:solidFill>
                <a:latin typeface="Arial" panose="020B0604020202020204" pitchFamily="34" charset="0"/>
              </a:rPr>
              <a:t>f</a:t>
            </a: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total time = 60.0 s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n = 60.0s ÷ 5.0s =12 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xmlns="" id="{17AB4A3D-D751-4FE3-B5D9-C5DAEFC80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2690813"/>
            <a:ext cx="6035675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FFFFFF"/>
                </a:solidFill>
                <a:latin typeface="Arial" panose="020B0604020202020204" pitchFamily="34" charset="0"/>
              </a:rPr>
              <a:t>WORK</a:t>
            </a: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m</a:t>
            </a:r>
            <a:r>
              <a:rPr lang="en-US" altLang="en-US" sz="3500" baseline="-25000">
                <a:solidFill>
                  <a:srgbClr val="FFFFFF"/>
                </a:solidFill>
                <a:latin typeface="Arial" panose="020B0604020202020204" pitchFamily="34" charset="0"/>
              </a:rPr>
              <a:t>f</a:t>
            </a: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 = m</a:t>
            </a:r>
            <a:r>
              <a:rPr lang="en-US" altLang="en-US" sz="3500" baseline="-25000">
                <a:solidFill>
                  <a:srgbClr val="FFFFFF"/>
                </a:solidFill>
                <a:latin typeface="Arial" panose="020B0604020202020204" pitchFamily="34" charset="0"/>
              </a:rPr>
              <a:t>i</a:t>
            </a: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 (½)</a:t>
            </a:r>
            <a:r>
              <a:rPr lang="en-US" altLang="en-US" sz="3500" baseline="30000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  <a:endParaRPr lang="en-US" altLang="en-US" sz="35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m</a:t>
            </a:r>
            <a:r>
              <a:rPr lang="en-US" altLang="en-US" sz="3500" baseline="-25000">
                <a:solidFill>
                  <a:srgbClr val="FFFFFF"/>
                </a:solidFill>
                <a:latin typeface="Arial" panose="020B0604020202020204" pitchFamily="34" charset="0"/>
              </a:rPr>
              <a:t>f</a:t>
            </a:r>
            <a:r>
              <a:rPr lang="en-US" altLang="en-US" sz="3500">
                <a:solidFill>
                  <a:srgbClr val="FFFFFF"/>
                </a:solidFill>
                <a:latin typeface="Arial" panose="020B0604020202020204" pitchFamily="34" charset="0"/>
              </a:rPr>
              <a:t> = (25 g)(0.5)</a:t>
            </a:r>
            <a:r>
              <a:rPr lang="en-US" altLang="en-US" sz="3500" baseline="30000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  <a:endParaRPr lang="en-US" altLang="en-US" sz="35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500" b="1">
                <a:solidFill>
                  <a:srgbClr val="FFFF07"/>
                </a:solidFill>
                <a:latin typeface="Arial" panose="020B0604020202020204" pitchFamily="34" charset="0"/>
              </a:rPr>
              <a:t>m</a:t>
            </a:r>
            <a:r>
              <a:rPr lang="en-US" altLang="en-US" sz="3500" b="1" baseline="-25000">
                <a:solidFill>
                  <a:srgbClr val="FFFF07"/>
                </a:solidFill>
                <a:latin typeface="Arial" panose="020B0604020202020204" pitchFamily="34" charset="0"/>
              </a:rPr>
              <a:t>f</a:t>
            </a:r>
            <a:r>
              <a:rPr lang="en-US" altLang="en-US" sz="3500" b="1">
                <a:solidFill>
                  <a:srgbClr val="FFFF07"/>
                </a:solidFill>
                <a:latin typeface="Arial" panose="020B0604020202020204" pitchFamily="34" charset="0"/>
              </a:rPr>
              <a:t> = 0.0061 g</a:t>
            </a: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xmlns="" id="{F62B4075-BB43-4E3E-B1B2-B771C2DE4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9263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xmlns="" id="{9DA730B5-13F6-4724-A4CE-D7F9D3760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259138"/>
            <a:ext cx="1028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build="p" autoUpdateAnimBg="0"/>
      <p:bldP spid="8295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xmlns="" id="{C0099EF0-583D-4506-9E41-63E4764620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8763000" cy="2522538"/>
          </a:xfrm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Nuclear</a:t>
            </a:r>
            <a:b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Chemistry</a:t>
            </a:r>
            <a:endParaRPr lang="en-US" sz="920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xmlns="" id="{9F337256-124A-47CC-9FB1-8336F6B42A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57563" y="3336925"/>
            <a:ext cx="5334000" cy="1774825"/>
          </a:xfrm>
          <a:effectLst>
            <a:outerShdw dist="63500" dir="3187806" algn="ctr" rotWithShape="0">
              <a:schemeClr val="bg2"/>
            </a:outerShdw>
          </a:effectLst>
        </p:spPr>
        <p:txBody>
          <a:bodyPr/>
          <a:lstStyle/>
          <a:p>
            <a:pPr defTabSz="912813">
              <a:defRPr/>
            </a:pPr>
            <a:r>
              <a:rPr lang="en-US" sz="75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Fission &amp; Fusion</a:t>
            </a:r>
            <a:endParaRPr lang="en-US" sz="6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defTabSz="912813">
              <a:defRPr/>
            </a:pPr>
            <a:endParaRPr lang="en-US" sz="540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3885DCCC-2893-4458-8015-75F1DF7EE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F</a:t>
            </a:r>
            <a:r>
              <a:rPr lang="en-US" sz="800"/>
              <a:t> </a:t>
            </a:r>
            <a:r>
              <a:rPr lang="en-US"/>
              <a:t>ission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24506D97-9D76-476E-9CEF-B97E66A6A0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b="1"/>
              <a:t>splitting a nucleus into two or more smaller nuclei</a:t>
            </a:r>
          </a:p>
          <a:p>
            <a:r>
              <a:rPr lang="en-US" altLang="en-US" sz="2800" b="1"/>
              <a:t>1 g of </a:t>
            </a:r>
            <a:r>
              <a:rPr lang="en-US" altLang="en-US" sz="2800" b="1" baseline="30000"/>
              <a:t>235</a:t>
            </a:r>
            <a:r>
              <a:rPr lang="en-US" altLang="en-US" sz="2800" b="1"/>
              <a:t>U = </a:t>
            </a:r>
            <a:br>
              <a:rPr lang="en-US" altLang="en-US" sz="2800" b="1"/>
            </a:br>
            <a:r>
              <a:rPr lang="en-US" altLang="en-US" sz="2800" b="1"/>
              <a:t>3 tons of  coal</a:t>
            </a:r>
          </a:p>
          <a:p>
            <a:endParaRPr lang="en-US" altLang="en-US" sz="2800" b="1"/>
          </a:p>
          <a:p>
            <a:endParaRPr lang="en-US" altLang="en-US" sz="2800" b="1"/>
          </a:p>
          <a:p>
            <a:r>
              <a:rPr lang="en-US" altLang="en-US" sz="2800" b="1"/>
              <a:t>Example:</a:t>
            </a:r>
          </a:p>
        </p:txBody>
      </p:sp>
      <p:graphicFrame>
        <p:nvGraphicFramePr>
          <p:cNvPr id="8194" name="Object 4">
            <a:extLst>
              <a:ext uri="{FF2B5EF4-FFF2-40B4-BE49-F238E27FC236}">
                <a16:creationId xmlns:a16="http://schemas.microsoft.com/office/drawing/2014/main" xmlns="" id="{65D20C8B-BA17-4FAF-BD5A-17682D606B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84800" y="1254125"/>
          <a:ext cx="4902200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Photo Editor Photo" r:id="rId3" imgW="2752381" imgH="2104762" progId="MSPhotoEd.3">
                  <p:embed/>
                </p:oleObj>
              </mc:Choice>
              <mc:Fallback>
                <p:oleObj name="Photo Editor Photo" r:id="rId3" imgW="2752381" imgH="2104762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254125"/>
                        <a:ext cx="4902200" cy="38925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7" name="AutoShape 9">
            <a:extLst>
              <a:ext uri="{FF2B5EF4-FFF2-40B4-BE49-F238E27FC236}">
                <a16:creationId xmlns:a16="http://schemas.microsoft.com/office/drawing/2014/main" xmlns="" id="{EAAF43C7-7188-4A20-8833-C10F3270F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5351463"/>
            <a:ext cx="8094663" cy="1193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99341" name="Object 13">
            <a:extLst>
              <a:ext uri="{FF2B5EF4-FFF2-40B4-BE49-F238E27FC236}">
                <a16:creationId xmlns:a16="http://schemas.microsoft.com/office/drawing/2014/main" xmlns="" id="{ABB68184-9497-430B-9967-F7A3E143A7E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224088" y="5564188"/>
          <a:ext cx="760253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1803240" imgH="241200" progId="Equation.3">
                  <p:embed/>
                </p:oleObj>
              </mc:Choice>
              <mc:Fallback>
                <p:oleObj name="Equation" r:id="rId5" imgW="180324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5564188"/>
                        <a:ext cx="7602537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  <p:bldP spid="993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xmlns="" id="{AD251930-B59E-4589-87FC-A441E713C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F</a:t>
            </a:r>
            <a:r>
              <a:rPr lang="en-US" sz="800"/>
              <a:t> </a:t>
            </a:r>
            <a:r>
              <a:rPr lang="en-US"/>
              <a:t>ission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xmlns="" id="{61015B5A-1458-4133-B7C4-A7E84D8BB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3525" y="1503363"/>
            <a:ext cx="4208463" cy="5354637"/>
          </a:xfrm>
        </p:spPr>
        <p:txBody>
          <a:bodyPr/>
          <a:lstStyle/>
          <a:p>
            <a:r>
              <a:rPr lang="en-US" altLang="en-US" b="1" u="sng">
                <a:solidFill>
                  <a:srgbClr val="FF0000"/>
                </a:solidFill>
              </a:rPr>
              <a:t>chain reaction</a:t>
            </a:r>
            <a:r>
              <a:rPr lang="en-US" altLang="en-US" b="1"/>
              <a:t> - self-propagating reaction</a:t>
            </a:r>
          </a:p>
          <a:p>
            <a:r>
              <a:rPr lang="en-US" altLang="en-US" b="1" u="sng">
                <a:solidFill>
                  <a:srgbClr val="FF0000"/>
                </a:solidFill>
              </a:rPr>
              <a:t>critical mass</a:t>
            </a:r>
            <a:r>
              <a:rPr lang="en-US" altLang="en-US" b="1"/>
              <a:t> - </a:t>
            </a:r>
            <a:br>
              <a:rPr lang="en-US" altLang="en-US" b="1"/>
            </a:br>
            <a:r>
              <a:rPr lang="en-US" altLang="en-US" b="1"/>
              <a:t>minimum # of nuclides </a:t>
            </a:r>
            <a:r>
              <a:rPr lang="en-US" altLang="en-US" b="1">
                <a:solidFill>
                  <a:schemeClr val="accent1"/>
                </a:solidFill>
              </a:rPr>
              <a:t>(that emit neutrons)</a:t>
            </a:r>
            <a:r>
              <a:rPr lang="en-US" altLang="en-US" b="1"/>
              <a:t> required </a:t>
            </a:r>
            <a:br>
              <a:rPr lang="en-US" altLang="en-US" b="1"/>
            </a:br>
            <a:r>
              <a:rPr lang="en-US" altLang="en-US" b="1"/>
              <a:t>to sustain a </a:t>
            </a:r>
            <a:br>
              <a:rPr lang="en-US" altLang="en-US" b="1"/>
            </a:br>
            <a:r>
              <a:rPr lang="en-US" altLang="en-US" b="1"/>
              <a:t>chain reaction</a:t>
            </a:r>
          </a:p>
        </p:txBody>
      </p:sp>
      <p:pic>
        <p:nvPicPr>
          <p:cNvPr id="22532" name="Picture 4" descr="fission - chain reaction">
            <a:extLst>
              <a:ext uri="{FF2B5EF4-FFF2-40B4-BE49-F238E27FC236}">
                <a16:creationId xmlns:a16="http://schemas.microsoft.com/office/drawing/2014/main" xmlns="" id="{D6C0385C-2281-4D87-8842-4E84558CA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3" y="1666875"/>
            <a:ext cx="4624387" cy="43592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AA226BB5-B4E0-4C72-9B23-E69CF8F8F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F</a:t>
            </a:r>
            <a:r>
              <a:rPr lang="en-US" sz="800"/>
              <a:t> </a:t>
            </a:r>
            <a:r>
              <a:rPr lang="en-US"/>
              <a:t>ission</a:t>
            </a:r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xmlns="" id="{F6BC1B27-1DCF-45DD-9EF1-EAC5794542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01775" y="1501775"/>
            <a:ext cx="4862513" cy="5356225"/>
          </a:xfrm>
          <a:noFill/>
        </p:spPr>
        <p:txBody>
          <a:bodyPr/>
          <a:lstStyle/>
          <a:p>
            <a:pPr marL="342900" indent="-342900"/>
            <a:r>
              <a:rPr lang="en-US" altLang="en-US" sz="3600" b="1">
                <a:solidFill>
                  <a:srgbClr val="FF0000"/>
                </a:solidFill>
              </a:rPr>
              <a:t>DISADVANTAGES: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3600" b="1" baseline="30000"/>
              <a:t>235</a:t>
            </a:r>
            <a:r>
              <a:rPr lang="en-US" altLang="en-US" sz="3600" b="1"/>
              <a:t>U is limited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3600" b="1"/>
              <a:t>danger of meltdown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3600" b="1"/>
              <a:t>toxic waste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3600" b="1"/>
              <a:t>thermal pollution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3600" b="1"/>
              <a:t>Costs &amp; storage</a:t>
            </a:r>
          </a:p>
        </p:txBody>
      </p:sp>
      <p:pic>
        <p:nvPicPr>
          <p:cNvPr id="23556" name="Picture 5" descr="fission &amp; fusion">
            <a:extLst>
              <a:ext uri="{FF2B5EF4-FFF2-40B4-BE49-F238E27FC236}">
                <a16:creationId xmlns:a16="http://schemas.microsoft.com/office/drawing/2014/main" xmlns="" id="{21BA926B-178C-4FAF-A6FB-F63BDAF5F3D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87"/>
          <a:stretch>
            <a:fillRect/>
          </a:stretch>
        </p:blipFill>
        <p:spPr>
          <a:xfrm>
            <a:off x="5726113" y="2317750"/>
            <a:ext cx="4560887" cy="4540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xmlns="" id="{F92F6BE7-D712-40B4-9414-84886A03A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The Nucleus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xmlns="" id="{ECB1CF64-132D-40CF-A6C4-5F9C4E2DB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511300"/>
            <a:ext cx="8305800" cy="2095500"/>
          </a:xfrm>
        </p:spPr>
        <p:txBody>
          <a:bodyPr/>
          <a:lstStyle/>
          <a:p>
            <a:r>
              <a:rPr lang="en-US" altLang="en-US"/>
              <a:t>Made up of Protons and Neutrons</a:t>
            </a:r>
          </a:p>
          <a:p>
            <a:r>
              <a:rPr lang="en-US" altLang="en-US"/>
              <a:t>NUCLIDES: atoms in nuclear chemistry</a:t>
            </a:r>
          </a:p>
          <a:p>
            <a:pPr lvl="1"/>
            <a:r>
              <a:rPr lang="en-US" altLang="en-US"/>
              <a:t>Represented by it’s nuclear symbol:</a:t>
            </a:r>
          </a:p>
        </p:txBody>
      </p:sp>
      <p:grpSp>
        <p:nvGrpSpPr>
          <p:cNvPr id="13316" name="Group 4">
            <a:extLst>
              <a:ext uri="{FF2B5EF4-FFF2-40B4-BE49-F238E27FC236}">
                <a16:creationId xmlns:a16="http://schemas.microsoft.com/office/drawing/2014/main" xmlns="" id="{C1CAC5FE-C952-429C-8C12-D30997D7A5DD}"/>
              </a:ext>
            </a:extLst>
          </p:cNvPr>
          <p:cNvGrpSpPr>
            <a:grpSpLocks/>
          </p:cNvGrpSpPr>
          <p:nvPr/>
        </p:nvGrpSpPr>
        <p:grpSpPr bwMode="auto">
          <a:xfrm>
            <a:off x="7124700" y="4198938"/>
            <a:ext cx="2033588" cy="2033587"/>
            <a:chOff x="1664" y="2536"/>
            <a:chExt cx="734" cy="734"/>
          </a:xfrm>
        </p:grpSpPr>
        <p:sp>
          <p:nvSpPr>
            <p:cNvPr id="13327" name="Oval 5">
              <a:extLst>
                <a:ext uri="{FF2B5EF4-FFF2-40B4-BE49-F238E27FC236}">
                  <a16:creationId xmlns:a16="http://schemas.microsoft.com/office/drawing/2014/main" xmlns="" id="{2A5111AA-7BA7-4BCE-9084-A787267EE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20"/>
              <a:ext cx="230" cy="2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8" name="Oval 6">
              <a:extLst>
                <a:ext uri="{FF2B5EF4-FFF2-40B4-BE49-F238E27FC236}">
                  <a16:creationId xmlns:a16="http://schemas.microsoft.com/office/drawing/2014/main" xmlns="" id="{004F02F0-7EFC-41FF-859A-2EF890D95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2832"/>
              <a:ext cx="230" cy="23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9" name="Oval 7">
              <a:extLst>
                <a:ext uri="{FF2B5EF4-FFF2-40B4-BE49-F238E27FC236}">
                  <a16:creationId xmlns:a16="http://schemas.microsoft.com/office/drawing/2014/main" xmlns="" id="{098F2A45-78CA-4645-9EE1-812B2CA25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" y="2752"/>
              <a:ext cx="230" cy="2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0" name="Oval 8">
              <a:extLst>
                <a:ext uri="{FF2B5EF4-FFF2-40B4-BE49-F238E27FC236}">
                  <a16:creationId xmlns:a16="http://schemas.microsoft.com/office/drawing/2014/main" xmlns="" id="{7E3E34FC-D458-47EA-9F81-91D72A67A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" y="2872"/>
              <a:ext cx="230" cy="23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1" name="Oval 9">
              <a:extLst>
                <a:ext uri="{FF2B5EF4-FFF2-40B4-BE49-F238E27FC236}">
                  <a16:creationId xmlns:a16="http://schemas.microsoft.com/office/drawing/2014/main" xmlns="" id="{35A4753E-5043-49DD-B1C9-B5FD2EC12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" y="2536"/>
              <a:ext cx="734" cy="7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2" name="Oval 10">
              <a:extLst>
                <a:ext uri="{FF2B5EF4-FFF2-40B4-BE49-F238E27FC236}">
                  <a16:creationId xmlns:a16="http://schemas.microsoft.com/office/drawing/2014/main" xmlns="" id="{B88C37E3-C345-47B1-B992-1F2978BA2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3136"/>
              <a:ext cx="115" cy="1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3" name="Oval 11">
              <a:extLst>
                <a:ext uri="{FF2B5EF4-FFF2-40B4-BE49-F238E27FC236}">
                  <a16:creationId xmlns:a16="http://schemas.microsoft.com/office/drawing/2014/main" xmlns="" id="{0AAEE941-2AE5-45F3-9732-A6318AB44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2568"/>
              <a:ext cx="115" cy="1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xmlns="" id="{664D9C4E-31E9-4580-85EB-13DDE65C18A8}"/>
              </a:ext>
            </a:extLst>
          </p:cNvPr>
          <p:cNvGrpSpPr>
            <a:grpSpLocks/>
          </p:cNvGrpSpPr>
          <p:nvPr/>
        </p:nvGrpSpPr>
        <p:grpSpPr bwMode="auto">
          <a:xfrm>
            <a:off x="2908300" y="4330700"/>
            <a:ext cx="2514600" cy="1260475"/>
            <a:chOff x="2032" y="3072"/>
            <a:chExt cx="1080" cy="596"/>
          </a:xfrm>
        </p:grpSpPr>
        <p:sp>
          <p:nvSpPr>
            <p:cNvPr id="13324" name="Text Box 13">
              <a:extLst>
                <a:ext uri="{FF2B5EF4-FFF2-40B4-BE49-F238E27FC236}">
                  <a16:creationId xmlns:a16="http://schemas.microsoft.com/office/drawing/2014/main" xmlns="" id="{83B06D37-6F23-40AE-BEA2-08A947C66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3104"/>
              <a:ext cx="888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6000"/>
                <a:t>He</a:t>
              </a:r>
            </a:p>
          </p:txBody>
        </p:sp>
        <p:sp>
          <p:nvSpPr>
            <p:cNvPr id="13325" name="Text Box 14">
              <a:extLst>
                <a:ext uri="{FF2B5EF4-FFF2-40B4-BE49-F238E27FC236}">
                  <a16:creationId xmlns:a16="http://schemas.microsoft.com/office/drawing/2014/main" xmlns="" id="{C252B6B7-8A4E-4E65-A869-752BD0799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2" y="3072"/>
              <a:ext cx="57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 b="1"/>
                <a:t>4</a:t>
              </a:r>
            </a:p>
          </p:txBody>
        </p:sp>
        <p:sp>
          <p:nvSpPr>
            <p:cNvPr id="13326" name="Text Box 15">
              <a:extLst>
                <a:ext uri="{FF2B5EF4-FFF2-40B4-BE49-F238E27FC236}">
                  <a16:creationId xmlns:a16="http://schemas.microsoft.com/office/drawing/2014/main" xmlns="" id="{E2055A14-C237-4D8F-BAFA-599D59C2B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336"/>
              <a:ext cx="57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/>
                <a:t>2</a:t>
              </a:r>
            </a:p>
          </p:txBody>
        </p:sp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xmlns="" id="{DB8E956D-180D-4962-9A5D-82A83EF8A0C3}"/>
              </a:ext>
            </a:extLst>
          </p:cNvPr>
          <p:cNvGrpSpPr>
            <a:grpSpLocks/>
          </p:cNvGrpSpPr>
          <p:nvPr/>
        </p:nvGrpSpPr>
        <p:grpSpPr bwMode="auto">
          <a:xfrm>
            <a:off x="1625600" y="3390900"/>
            <a:ext cx="4241800" cy="1193800"/>
            <a:chOff x="1024" y="2136"/>
            <a:chExt cx="2672" cy="752"/>
          </a:xfrm>
        </p:grpSpPr>
        <p:sp>
          <p:nvSpPr>
            <p:cNvPr id="13322" name="Text Box 17">
              <a:extLst>
                <a:ext uri="{FF2B5EF4-FFF2-40B4-BE49-F238E27FC236}">
                  <a16:creationId xmlns:a16="http://schemas.microsoft.com/office/drawing/2014/main" xmlns="" id="{7F48350D-1AB8-46E8-9225-91DA5219BD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" y="2136"/>
              <a:ext cx="2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solidFill>
                    <a:schemeClr val="accent1"/>
                  </a:solidFill>
                </a:rPr>
                <a:t>Mass number (p+n)</a:t>
              </a:r>
            </a:p>
          </p:txBody>
        </p:sp>
        <p:sp>
          <p:nvSpPr>
            <p:cNvPr id="13323" name="Line 18">
              <a:extLst>
                <a:ext uri="{FF2B5EF4-FFF2-40B4-BE49-F238E27FC236}">
                  <a16:creationId xmlns:a16="http://schemas.microsoft.com/office/drawing/2014/main" xmlns="" id="{76AAA613-E1CC-46B2-A4DD-00A002BA4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512"/>
              <a:ext cx="238" cy="3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xmlns="" id="{768E531E-64F4-4CDA-8A02-4919634406B6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5435600"/>
            <a:ext cx="5232400" cy="1060450"/>
            <a:chOff x="1040" y="3424"/>
            <a:chExt cx="3296" cy="668"/>
          </a:xfrm>
        </p:grpSpPr>
        <p:sp>
          <p:nvSpPr>
            <p:cNvPr id="13320" name="Text Box 20">
              <a:extLst>
                <a:ext uri="{FF2B5EF4-FFF2-40B4-BE49-F238E27FC236}">
                  <a16:creationId xmlns:a16="http://schemas.microsoft.com/office/drawing/2014/main" xmlns="" id="{9C1A0FA8-D127-468E-986B-974978F2D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" y="3688"/>
              <a:ext cx="3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solidFill>
                    <a:schemeClr val="accent1"/>
                  </a:solidFill>
                </a:rPr>
                <a:t>Atomic number (p only)</a:t>
              </a:r>
            </a:p>
          </p:txBody>
        </p:sp>
        <p:sp>
          <p:nvSpPr>
            <p:cNvPr id="13321" name="Line 21">
              <a:extLst>
                <a:ext uri="{FF2B5EF4-FFF2-40B4-BE49-F238E27FC236}">
                  <a16:creationId xmlns:a16="http://schemas.microsoft.com/office/drawing/2014/main" xmlns="" id="{F1E66954-E2B5-420D-975A-F92E97912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4" y="3424"/>
              <a:ext cx="304" cy="35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xmlns="" id="{A71BEB92-D1AD-45B5-9320-9E795307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 Fusion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xmlns="" id="{06630A18-1A96-4B8F-8298-9C3F405E5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482725"/>
            <a:ext cx="8305800" cy="3697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combining of two nuclei to form one nucleus of larger mass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thermonuclear reaction – requires temp of 40,000,000 K to sustain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1 g of fusion fuel = </a:t>
            </a:r>
            <a:br>
              <a:rPr lang="en-US" altLang="en-US" b="1"/>
            </a:br>
            <a:r>
              <a:rPr lang="en-US" altLang="en-US" b="1"/>
              <a:t>20 tons of coal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occurs naturally in stars &amp; the Sun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xmlns="" id="{A4C1CF02-6C4B-4C57-BDD4-6EE1AAD08530}"/>
              </a:ext>
            </a:extLst>
          </p:cNvPr>
          <p:cNvGrpSpPr>
            <a:grpSpLocks/>
          </p:cNvGrpSpPr>
          <p:nvPr/>
        </p:nvGrpSpPr>
        <p:grpSpPr bwMode="auto">
          <a:xfrm>
            <a:off x="2706688" y="5416550"/>
            <a:ext cx="6488112" cy="1193800"/>
            <a:chOff x="1250" y="3422"/>
            <a:chExt cx="4087" cy="752"/>
          </a:xfrm>
        </p:grpSpPr>
        <p:sp>
          <p:nvSpPr>
            <p:cNvPr id="101382" name="AutoShape 6">
              <a:extLst>
                <a:ext uri="{FF2B5EF4-FFF2-40B4-BE49-F238E27FC236}">
                  <a16:creationId xmlns:a16="http://schemas.microsoft.com/office/drawing/2014/main" xmlns="" id="{1C33398D-0F00-411A-98AC-1C9D7FCD8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" y="3422"/>
              <a:ext cx="3845" cy="7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9218" name="Object 7">
              <a:extLst>
                <a:ext uri="{FF2B5EF4-FFF2-40B4-BE49-F238E27FC236}">
                  <a16:creationId xmlns:a16="http://schemas.microsoft.com/office/drawing/2014/main" xmlns="" id="{5043ECB2-9A58-4A7B-9BD0-BD7A39F6DC7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8" y="3519"/>
            <a:ext cx="3949" cy="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Equation" r:id="rId3" imgW="990360" imgH="228600" progId="Equation.3">
                    <p:embed/>
                  </p:oleObj>
                </mc:Choice>
                <mc:Fallback>
                  <p:oleObj name="Equation" r:id="rId3" imgW="99036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3519"/>
                          <a:ext cx="3949" cy="5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xmlns="" id="{9E57458B-EFEC-4EC6-BF5A-03795EFCE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  Fusion</a:t>
            </a:r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xmlns="" id="{F3FA4FC5-7207-4C85-864C-C9C292A960A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633538" y="1336675"/>
            <a:ext cx="4484687" cy="50720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b="1" u="sng"/>
              <a:t>ADVANTAGES</a:t>
            </a:r>
            <a:r>
              <a:rPr lang="en-US" altLang="en-US" sz="3200" b="1"/>
              <a:t>:</a:t>
            </a:r>
          </a:p>
          <a:p>
            <a:r>
              <a:rPr lang="en-US" altLang="en-US" sz="3200" b="1"/>
              <a:t>fuel is abundant</a:t>
            </a:r>
          </a:p>
          <a:p>
            <a:r>
              <a:rPr lang="en-US" altLang="en-US" sz="3200" b="1"/>
              <a:t>no danger of  meltdown</a:t>
            </a:r>
          </a:p>
          <a:p>
            <a:r>
              <a:rPr lang="en-US" altLang="en-US" sz="3200" b="1"/>
              <a:t>no toxic waste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u="sng">
                <a:solidFill>
                  <a:srgbClr val="FF0000"/>
                </a:solidFill>
              </a:rPr>
              <a:t>DISADVANTAGE</a:t>
            </a:r>
            <a:r>
              <a:rPr lang="en-US" altLang="en-US" sz="3200" b="1">
                <a:solidFill>
                  <a:srgbClr val="FF0000"/>
                </a:solidFill>
              </a:rPr>
              <a:t>:</a:t>
            </a:r>
          </a:p>
          <a:p>
            <a:r>
              <a:rPr lang="en-US" altLang="en-US" sz="3200" b="1">
                <a:solidFill>
                  <a:srgbClr val="FF0000"/>
                </a:solidFill>
              </a:rPr>
              <a:t>not yet    sustainable </a:t>
            </a:r>
            <a:r>
              <a:rPr lang="en-US" altLang="en-US" sz="3200" b="1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3200" b="1">
                <a:solidFill>
                  <a:srgbClr val="FF0000"/>
                </a:solidFill>
              </a:rPr>
              <a:t>materials can’t withstand </a:t>
            </a:r>
            <a:r>
              <a:rPr lang="en-US" altLang="en-US" sz="3200" b="1">
                <a:solidFill>
                  <a:srgbClr val="FF0000"/>
                </a:solidFill>
                <a:cs typeface="Arial" panose="020B0604020202020204" pitchFamily="34" charset="0"/>
              </a:rPr>
              <a:t>↑</a:t>
            </a:r>
            <a:r>
              <a:rPr lang="en-US" altLang="en-US" sz="3200" b="1">
                <a:solidFill>
                  <a:srgbClr val="FF0000"/>
                </a:solidFill>
              </a:rPr>
              <a:t> temps</a:t>
            </a:r>
          </a:p>
        </p:txBody>
      </p:sp>
      <p:pic>
        <p:nvPicPr>
          <p:cNvPr id="24580" name="Picture 5" descr="fission &amp; fusion">
            <a:extLst>
              <a:ext uri="{FF2B5EF4-FFF2-40B4-BE49-F238E27FC236}">
                <a16:creationId xmlns:a16="http://schemas.microsoft.com/office/drawing/2014/main" xmlns="" id="{49903399-065B-41B5-8F41-BE2FE6C72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93"/>
          <a:stretch>
            <a:fillRect/>
          </a:stretch>
        </p:blipFill>
        <p:spPr bwMode="auto">
          <a:xfrm>
            <a:off x="5637213" y="1398588"/>
            <a:ext cx="4649787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xmlns="" id="{C3BCCEB5-6309-477C-8F52-CC4BC18824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7875" y="0"/>
            <a:ext cx="7443788" cy="2808288"/>
          </a:xfrm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Nuclear</a:t>
            </a:r>
            <a:b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Chemistry</a:t>
            </a:r>
            <a:endParaRPr lang="en-US" sz="920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xmlns="" id="{1396D05B-196A-4D46-B8DF-C1034AD538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62300" y="3608388"/>
            <a:ext cx="5334000" cy="1774825"/>
          </a:xfrm>
          <a:effectLst>
            <a:outerShdw dist="63500" dir="3187806" algn="ctr" rotWithShape="0">
              <a:schemeClr val="bg2"/>
            </a:outerShdw>
          </a:effectLst>
        </p:spPr>
        <p:txBody>
          <a:bodyPr/>
          <a:lstStyle/>
          <a:p>
            <a:pPr defTabSz="912813">
              <a:defRPr/>
            </a:pPr>
            <a:r>
              <a:rPr lang="en-US" sz="75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Applications</a:t>
            </a:r>
            <a:endParaRPr lang="en-US" sz="6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xmlns="" id="{84E0ACB5-5557-4E29-84F3-6BFD7E3BE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575" y="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en-US"/>
              <a:t>A. Nuclear Power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4A321490-2A28-4CB7-BC84-28F30FECF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0" y="935038"/>
            <a:ext cx="8634413" cy="2238375"/>
          </a:xfrm>
        </p:spPr>
        <p:txBody>
          <a:bodyPr/>
          <a:lstStyle/>
          <a:p>
            <a:r>
              <a:rPr lang="en-US" altLang="en-US" b="1" u="sng">
                <a:solidFill>
                  <a:schemeClr val="accent1"/>
                </a:solidFill>
              </a:rPr>
              <a:t>Nuclear Power Plants</a:t>
            </a:r>
            <a:r>
              <a:rPr lang="en-US" altLang="en-US" b="1"/>
              <a:t>: use heat from nuclear reactors to produce electrical energy</a:t>
            </a:r>
          </a:p>
          <a:p>
            <a:r>
              <a:rPr lang="en-US" altLang="en-US" b="1" baseline="30000"/>
              <a:t>235</a:t>
            </a:r>
            <a:r>
              <a:rPr lang="en-US" altLang="en-US" b="1"/>
              <a:t>U is typically used</a:t>
            </a:r>
          </a:p>
        </p:txBody>
      </p:sp>
      <p:pic>
        <p:nvPicPr>
          <p:cNvPr id="26628" name="Picture 14" descr="nuclear3">
            <a:extLst>
              <a:ext uri="{FF2B5EF4-FFF2-40B4-BE49-F238E27FC236}">
                <a16:creationId xmlns:a16="http://schemas.microsoft.com/office/drawing/2014/main" xmlns="" id="{0A79BB49-BCD0-4E2F-A77A-EF8E464A8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152650"/>
            <a:ext cx="3338512" cy="3987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16" descr="nuclear power plant">
            <a:extLst>
              <a:ext uri="{FF2B5EF4-FFF2-40B4-BE49-F238E27FC236}">
                <a16:creationId xmlns:a16="http://schemas.microsoft.com/office/drawing/2014/main" xmlns="" id="{E79B9C85-0CBB-4C3A-8753-9D59FF088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175000"/>
            <a:ext cx="6345238" cy="34559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xmlns="" id="{9C410005-D683-4F5F-9F53-C3D1A85A2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575" y="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en-US"/>
              <a:t>A. Nuclear Power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xmlns="" id="{39060A5E-8F39-44F9-B9CC-C604FA6BC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35038"/>
            <a:ext cx="9639300" cy="5922962"/>
          </a:xfrm>
        </p:spPr>
        <p:txBody>
          <a:bodyPr/>
          <a:lstStyle/>
          <a:p>
            <a:r>
              <a:rPr lang="en-US" altLang="en-US" b="1"/>
              <a:t>Fission </a:t>
            </a:r>
            <a:r>
              <a:rPr lang="en-US" altLang="en-US"/>
              <a:t>Reactor:</a:t>
            </a:r>
          </a:p>
          <a:p>
            <a:r>
              <a:rPr lang="en-US" altLang="en-US" u="sng"/>
              <a:t>Control</a:t>
            </a:r>
            <a:r>
              <a:rPr lang="en-US" altLang="en-US"/>
              <a:t> </a:t>
            </a:r>
            <a:r>
              <a:rPr lang="en-US" altLang="en-US" u="sng"/>
              <a:t>rods</a:t>
            </a:r>
            <a:r>
              <a:rPr lang="en-US" altLang="en-US"/>
              <a:t>: Absorb neutrons to control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reactions</a:t>
            </a:r>
          </a:p>
        </p:txBody>
      </p:sp>
      <p:cxnSp>
        <p:nvCxnSpPr>
          <p:cNvPr id="118788" name="AutoShape 4">
            <a:extLst>
              <a:ext uri="{FF2B5EF4-FFF2-40B4-BE49-F238E27FC236}">
                <a16:creationId xmlns:a16="http://schemas.microsoft.com/office/drawing/2014/main" xmlns="" id="{28D0CC2C-A127-41B6-BC08-941A7AD3258A}"/>
              </a:ext>
            </a:extLst>
          </p:cNvPr>
          <p:cNvCxnSpPr>
            <a:cxnSpLocks noChangeShapeType="1"/>
            <a:endCxn id="10253" idx="4"/>
          </p:cNvCxnSpPr>
          <p:nvPr/>
        </p:nvCxnSpPr>
        <p:spPr bwMode="auto">
          <a:xfrm rot="5400000" flipH="1" flipV="1">
            <a:off x="5397500" y="2603500"/>
            <a:ext cx="3128963" cy="4843463"/>
          </a:xfrm>
          <a:prstGeom prst="bentConnector3">
            <a:avLst>
              <a:gd name="adj1" fmla="val -7255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242" name="Object 5">
            <a:extLst>
              <a:ext uri="{FF2B5EF4-FFF2-40B4-BE49-F238E27FC236}">
                <a16:creationId xmlns:a16="http://schemas.microsoft.com/office/drawing/2014/main" xmlns="" id="{A879B08A-D7F0-4D10-A69B-9A541C658B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8163" y="2673350"/>
          <a:ext cx="8004175" cy="391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QuickTime Picture" r:id="rId3" imgW="6200318" imgH="4815894" progId="ViewerFrameClass">
                  <p:embed/>
                </p:oleObj>
              </mc:Choice>
              <mc:Fallback>
                <p:oleObj name="QuickTime Picture" r:id="rId3" imgW="6200318" imgH="4815894" progId="ViewerFrameClass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49" t="13411" r="3186" b="3891"/>
                      <a:stretch>
                        <a:fillRect/>
                      </a:stretch>
                    </p:blipFill>
                    <p:spPr bwMode="auto">
                      <a:xfrm>
                        <a:off x="538163" y="2673350"/>
                        <a:ext cx="8004175" cy="3916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E289C7B9-D74B-4831-BE94-9784E61154F3}"/>
              </a:ext>
            </a:extLst>
          </p:cNvPr>
          <p:cNvGrpSpPr>
            <a:grpSpLocks/>
          </p:cNvGrpSpPr>
          <p:nvPr/>
        </p:nvGrpSpPr>
        <p:grpSpPr bwMode="auto">
          <a:xfrm>
            <a:off x="8572500" y="1587500"/>
            <a:ext cx="1638300" cy="1873250"/>
            <a:chOff x="5400" y="1000"/>
            <a:chExt cx="1032" cy="1180"/>
          </a:xfrm>
        </p:grpSpPr>
        <p:sp>
          <p:nvSpPr>
            <p:cNvPr id="10250" name="AutoShape 7">
              <a:extLst>
                <a:ext uri="{FF2B5EF4-FFF2-40B4-BE49-F238E27FC236}">
                  <a16:creationId xmlns:a16="http://schemas.microsoft.com/office/drawing/2014/main" xmlns="" id="{FE8A6D50-3938-4304-980B-4150E823B9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57" y="1331"/>
              <a:ext cx="719" cy="805"/>
            </a:xfrm>
            <a:custGeom>
              <a:avLst/>
              <a:gdLst>
                <a:gd name="T0" fmla="*/ 654 w 21600"/>
                <a:gd name="T1" fmla="*/ 403 h 21600"/>
                <a:gd name="T2" fmla="*/ 360 w 21600"/>
                <a:gd name="T3" fmla="*/ 805 h 21600"/>
                <a:gd name="T4" fmla="*/ 65 w 21600"/>
                <a:gd name="T5" fmla="*/ 403 h 21600"/>
                <a:gd name="T6" fmla="*/ 3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25 w 21600"/>
                <a:gd name="T13" fmla="*/ 3730 h 21600"/>
                <a:gd name="T14" fmla="*/ 17875 w 21600"/>
                <a:gd name="T15" fmla="*/ 178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875" y="21600"/>
                  </a:lnTo>
                  <a:lnTo>
                    <a:pt x="177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ECFC9"/>
            </a:solidFill>
            <a:ln w="12700">
              <a:solidFill>
                <a:srgbClr val="CECFC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51" name="Group 8">
              <a:extLst>
                <a:ext uri="{FF2B5EF4-FFF2-40B4-BE49-F238E27FC236}">
                  <a16:creationId xmlns:a16="http://schemas.microsoft.com/office/drawing/2014/main" xmlns="" id="{4C2BF835-4F3B-4E06-89C6-C5577ED19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8" y="1332"/>
              <a:ext cx="749" cy="788"/>
              <a:chOff x="4752" y="1866"/>
              <a:chExt cx="725" cy="788"/>
            </a:xfrm>
          </p:grpSpPr>
          <p:sp>
            <p:nvSpPr>
              <p:cNvPr id="10255" name="Freeform 9">
                <a:extLst>
                  <a:ext uri="{FF2B5EF4-FFF2-40B4-BE49-F238E27FC236}">
                    <a16:creationId xmlns:a16="http://schemas.microsoft.com/office/drawing/2014/main" xmlns="" id="{219A8AA0-28CC-4011-A21C-5CFB0DDA9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2" y="1866"/>
                <a:ext cx="202" cy="788"/>
              </a:xfrm>
              <a:custGeom>
                <a:avLst/>
                <a:gdLst>
                  <a:gd name="T0" fmla="*/ 131 w 202"/>
                  <a:gd name="T1" fmla="*/ 0 h 788"/>
                  <a:gd name="T2" fmla="*/ 180 w 202"/>
                  <a:gd name="T3" fmla="*/ 336 h 788"/>
                  <a:gd name="T4" fmla="*/ 0 w 202"/>
                  <a:gd name="T5" fmla="*/ 788 h 788"/>
                  <a:gd name="T6" fmla="*/ 0 60000 65536"/>
                  <a:gd name="T7" fmla="*/ 0 60000 65536"/>
                  <a:gd name="T8" fmla="*/ 0 60000 65536"/>
                  <a:gd name="T9" fmla="*/ 0 w 202"/>
                  <a:gd name="T10" fmla="*/ 0 h 788"/>
                  <a:gd name="T11" fmla="*/ 202 w 202"/>
                  <a:gd name="T12" fmla="*/ 788 h 7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" h="788">
                    <a:moveTo>
                      <a:pt x="131" y="0"/>
                    </a:moveTo>
                    <a:cubicBezTo>
                      <a:pt x="166" y="102"/>
                      <a:pt x="202" y="205"/>
                      <a:pt x="180" y="336"/>
                    </a:cubicBezTo>
                    <a:cubicBezTo>
                      <a:pt x="158" y="467"/>
                      <a:pt x="30" y="713"/>
                      <a:pt x="0" y="788"/>
                    </a:cubicBezTo>
                  </a:path>
                </a:pathLst>
              </a:custGeom>
              <a:solidFill>
                <a:srgbClr val="2E2EBA"/>
              </a:solidFill>
              <a:ln w="12700" cap="flat" cmpd="sng">
                <a:solidFill>
                  <a:srgbClr val="CECFC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Freeform 10">
                <a:extLst>
                  <a:ext uri="{FF2B5EF4-FFF2-40B4-BE49-F238E27FC236}">
                    <a16:creationId xmlns:a16="http://schemas.microsoft.com/office/drawing/2014/main" xmlns="" id="{4E2F38C6-7C56-46D1-9697-2DB672C1940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75" y="1866"/>
                <a:ext cx="202" cy="788"/>
              </a:xfrm>
              <a:custGeom>
                <a:avLst/>
                <a:gdLst>
                  <a:gd name="T0" fmla="*/ 131 w 202"/>
                  <a:gd name="T1" fmla="*/ 0 h 788"/>
                  <a:gd name="T2" fmla="*/ 180 w 202"/>
                  <a:gd name="T3" fmla="*/ 336 h 788"/>
                  <a:gd name="T4" fmla="*/ 0 w 202"/>
                  <a:gd name="T5" fmla="*/ 788 h 788"/>
                  <a:gd name="T6" fmla="*/ 0 60000 65536"/>
                  <a:gd name="T7" fmla="*/ 0 60000 65536"/>
                  <a:gd name="T8" fmla="*/ 0 60000 65536"/>
                  <a:gd name="T9" fmla="*/ 0 w 202"/>
                  <a:gd name="T10" fmla="*/ 0 h 788"/>
                  <a:gd name="T11" fmla="*/ 202 w 202"/>
                  <a:gd name="T12" fmla="*/ 788 h 7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" h="788">
                    <a:moveTo>
                      <a:pt x="131" y="0"/>
                    </a:moveTo>
                    <a:cubicBezTo>
                      <a:pt x="166" y="102"/>
                      <a:pt x="202" y="205"/>
                      <a:pt x="180" y="336"/>
                    </a:cubicBezTo>
                    <a:cubicBezTo>
                      <a:pt x="158" y="467"/>
                      <a:pt x="30" y="713"/>
                      <a:pt x="0" y="788"/>
                    </a:cubicBezTo>
                  </a:path>
                </a:pathLst>
              </a:custGeom>
              <a:solidFill>
                <a:srgbClr val="2E2EBA"/>
              </a:solidFill>
              <a:ln w="12700" cap="flat" cmpd="sng">
                <a:solidFill>
                  <a:srgbClr val="CECFC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2" name="Oval 11">
              <a:extLst>
                <a:ext uri="{FF2B5EF4-FFF2-40B4-BE49-F238E27FC236}">
                  <a16:creationId xmlns:a16="http://schemas.microsoft.com/office/drawing/2014/main" xmlns="" id="{47D76B60-FEAB-4EAA-9357-4ED5E072E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9" y="1245"/>
              <a:ext cx="486" cy="145"/>
            </a:xfrm>
            <a:prstGeom prst="ellipse">
              <a:avLst/>
            </a:prstGeom>
            <a:solidFill>
              <a:srgbClr val="2E2EBA"/>
            </a:solidFill>
            <a:ln w="12700">
              <a:solidFill>
                <a:srgbClr val="CECFC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3" name="Oval 12">
              <a:extLst>
                <a:ext uri="{FF2B5EF4-FFF2-40B4-BE49-F238E27FC236}">
                  <a16:creationId xmlns:a16="http://schemas.microsoft.com/office/drawing/2014/main" xmlns="" id="{A438E946-B419-4D7B-8D78-C49755EA0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5" y="2041"/>
              <a:ext cx="732" cy="139"/>
            </a:xfrm>
            <a:prstGeom prst="ellipse">
              <a:avLst/>
            </a:prstGeom>
            <a:solidFill>
              <a:srgbClr val="CECFC9"/>
            </a:solidFill>
            <a:ln w="12700">
              <a:solidFill>
                <a:srgbClr val="CECFC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4" name="Text Box 13">
              <a:extLst>
                <a:ext uri="{FF2B5EF4-FFF2-40B4-BE49-F238E27FC236}">
                  <a16:creationId xmlns:a16="http://schemas.microsoft.com/office/drawing/2014/main" xmlns="" id="{01093C6D-71C1-4DC3-8976-DE67A1B38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0" y="1000"/>
              <a:ext cx="10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 b="1"/>
                <a:t>Cooling Tower</a:t>
              </a:r>
            </a:p>
          </p:txBody>
        </p:sp>
      </p:grpSp>
      <p:sp>
        <p:nvSpPr>
          <p:cNvPr id="10248" name="Text Box 14">
            <a:extLst>
              <a:ext uri="{FF2B5EF4-FFF2-40B4-BE49-F238E27FC236}">
                <a16:creationId xmlns:a16="http://schemas.microsoft.com/office/drawing/2014/main" xmlns="" id="{1E6CE786-C2E8-4DFA-A948-18226D5EA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5837238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9" name="Text Box 15">
            <a:extLst>
              <a:ext uri="{FF2B5EF4-FFF2-40B4-BE49-F238E27FC236}">
                <a16:creationId xmlns:a16="http://schemas.microsoft.com/office/drawing/2014/main" xmlns="" id="{3CF35869-0109-49AE-945A-4DBDCBA1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5622925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xmlns="" id="{2751F979-DCFF-4388-B1DD-254BAF478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Nuclear Power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45A57982-EAB4-4AAD-AB61-86B428C7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3978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u="sng"/>
              <a:t>Fusion Reactors</a:t>
            </a:r>
            <a:r>
              <a:rPr lang="en-US" altLang="en-US"/>
              <a:t>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not yet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sustainable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because of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Extremely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High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temperatures</a:t>
            </a:r>
          </a:p>
        </p:txBody>
      </p:sp>
      <p:pic>
        <p:nvPicPr>
          <p:cNvPr id="27652" name="Picture 4" descr="fusion">
            <a:extLst>
              <a:ext uri="{FF2B5EF4-FFF2-40B4-BE49-F238E27FC236}">
                <a16:creationId xmlns:a16="http://schemas.microsoft.com/office/drawing/2014/main" xmlns="" id="{D211BC37-B12F-4C44-A3F1-DBB418B50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2" t="1624" r="5182" b="6781"/>
          <a:stretch>
            <a:fillRect/>
          </a:stretch>
        </p:blipFill>
        <p:spPr bwMode="auto">
          <a:xfrm>
            <a:off x="4313238" y="2233613"/>
            <a:ext cx="5683250" cy="43624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xmlns="" id="{65809FD6-5B87-4851-BCF8-BEF3E129D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Nuclear Power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A6680758-4259-4FBD-90DB-2EBC20E35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725488"/>
          </a:xfrm>
        </p:spPr>
        <p:txBody>
          <a:bodyPr/>
          <a:lstStyle/>
          <a:p>
            <a:r>
              <a:rPr lang="en-US" altLang="en-US" b="1"/>
              <a:t>Fusion Reactors</a:t>
            </a:r>
            <a:r>
              <a:rPr lang="en-US" altLang="en-US"/>
              <a:t> (not yet sustainable)</a:t>
            </a:r>
          </a:p>
        </p:txBody>
      </p:sp>
      <p:pic>
        <p:nvPicPr>
          <p:cNvPr id="28676" name="Picture 4" descr="fusion reactor">
            <a:extLst>
              <a:ext uri="{FF2B5EF4-FFF2-40B4-BE49-F238E27FC236}">
                <a16:creationId xmlns:a16="http://schemas.microsoft.com/office/drawing/2014/main" xmlns="" id="{E072D784-431A-42C9-9CCD-884F5E827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2247900"/>
            <a:ext cx="4945062" cy="32385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fusion - Princeton">
            <a:extLst>
              <a:ext uri="{FF2B5EF4-FFF2-40B4-BE49-F238E27FC236}">
                <a16:creationId xmlns:a16="http://schemas.microsoft.com/office/drawing/2014/main" xmlns="" id="{E9DB2AD8-0FA5-4AC0-A04C-66A409F56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575050"/>
            <a:ext cx="3810000" cy="31051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Text Box 6">
            <a:extLst>
              <a:ext uri="{FF2B5EF4-FFF2-40B4-BE49-F238E27FC236}">
                <a16:creationId xmlns:a16="http://schemas.microsoft.com/office/drawing/2014/main" xmlns="" id="{46364C4D-2A11-4DAA-81E9-8DD4009B1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5553075"/>
            <a:ext cx="38623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Tokamak Fusion Test Reactor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>
                <a:solidFill>
                  <a:schemeClr val="accent1"/>
                </a:solidFill>
              </a:rPr>
              <a:t>Princeton University</a:t>
            </a:r>
            <a:endParaRPr lang="en-US" altLang="en-US"/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xmlns="" id="{90CFEB65-6758-4147-856E-636DCB48C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2708275"/>
            <a:ext cx="31892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National Spherical Torus Experiment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xmlns="" id="{C69FAB17-A925-4574-8301-12D5A48C9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 Synthetic Elements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xmlns="" id="{8CF1709C-B920-4074-8CC8-B4D665C2E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1333500"/>
          </a:xfrm>
        </p:spPr>
        <p:txBody>
          <a:bodyPr/>
          <a:lstStyle/>
          <a:p>
            <a:r>
              <a:rPr lang="en-US" altLang="en-US" b="1"/>
              <a:t>Transuranium Elements</a:t>
            </a:r>
            <a:endParaRPr lang="en-US" altLang="en-US"/>
          </a:p>
          <a:p>
            <a:pPr lvl="1"/>
            <a:r>
              <a:rPr lang="en-US" altLang="en-US"/>
              <a:t>elements with atomic #s above 92</a:t>
            </a:r>
          </a:p>
          <a:p>
            <a:pPr lvl="1"/>
            <a:r>
              <a:rPr lang="en-US" altLang="en-US"/>
              <a:t>synthetically produced in nuclear reactors and accelerators</a:t>
            </a:r>
          </a:p>
          <a:p>
            <a:pPr lvl="1"/>
            <a:r>
              <a:rPr lang="en-US" altLang="en-US"/>
              <a:t>most decay very rapidly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ABA9A760-F856-4ED9-ABE1-4DF783BA3F18}"/>
              </a:ext>
            </a:extLst>
          </p:cNvPr>
          <p:cNvGrpSpPr>
            <a:grpSpLocks/>
          </p:cNvGrpSpPr>
          <p:nvPr/>
        </p:nvGrpSpPr>
        <p:grpSpPr bwMode="auto">
          <a:xfrm>
            <a:off x="2921000" y="4924425"/>
            <a:ext cx="5767388" cy="1239838"/>
            <a:chOff x="1840" y="2342"/>
            <a:chExt cx="3633" cy="781"/>
          </a:xfrm>
        </p:grpSpPr>
        <p:sp>
          <p:nvSpPr>
            <p:cNvPr id="113669" name="AutoShape 5">
              <a:extLst>
                <a:ext uri="{FF2B5EF4-FFF2-40B4-BE49-F238E27FC236}">
                  <a16:creationId xmlns:a16="http://schemas.microsoft.com/office/drawing/2014/main" xmlns="" id="{3C6C3976-0364-4A74-A0EE-BF4187D98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0" y="2342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11266" name="Object 6">
              <a:extLst>
                <a:ext uri="{FF2B5EF4-FFF2-40B4-BE49-F238E27FC236}">
                  <a16:creationId xmlns:a16="http://schemas.microsoft.com/office/drawing/2014/main" xmlns="" id="{7745B60C-9B86-4758-B44F-A9E15E4729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90" y="2435"/>
            <a:ext cx="3362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3" name="Equation" r:id="rId3" imgW="1295280" imgH="241200" progId="Equation.3">
                    <p:embed/>
                  </p:oleObj>
                </mc:Choice>
                <mc:Fallback>
                  <p:oleObj name="Equation" r:id="rId3" imgW="1295280" imgH="241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" y="2435"/>
                          <a:ext cx="3362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xmlns="" id="{02EE5CB1-0615-4C8D-9C18-AE021D7E0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Radioactive Dating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xmlns="" id="{59218610-6448-4F34-BD66-1C8A2345D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320800" algn="l"/>
              </a:tabLst>
            </a:pPr>
            <a:r>
              <a:rPr lang="en-US" altLang="en-US"/>
              <a:t>half-life measurements of radioactive elements are used to determine the age of an object</a:t>
            </a:r>
          </a:p>
          <a:p>
            <a:pPr>
              <a:tabLst>
                <a:tab pos="1320800" algn="l"/>
              </a:tabLst>
            </a:pPr>
            <a:r>
              <a:rPr lang="en-US" altLang="en-US"/>
              <a:t>decay rate indicates amount of radioactive material</a:t>
            </a:r>
          </a:p>
          <a:p>
            <a:pPr>
              <a:tabLst>
                <a:tab pos="1320800" algn="l"/>
              </a:tabLst>
            </a:pPr>
            <a:r>
              <a:rPr lang="en-US" altLang="en-US" u="sng"/>
              <a:t>EX</a:t>
            </a:r>
            <a:r>
              <a:rPr lang="en-US" altLang="en-US"/>
              <a:t>: </a:t>
            </a:r>
            <a:r>
              <a:rPr lang="en-US" altLang="en-US" baseline="30000"/>
              <a:t>14</a:t>
            </a:r>
            <a:r>
              <a:rPr lang="en-US" altLang="en-US"/>
              <a:t>C - up to 40,000 years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aseline="30000"/>
              <a:t>238</a:t>
            </a:r>
            <a:r>
              <a:rPr lang="en-US" altLang="en-US"/>
              <a:t>U and </a:t>
            </a:r>
            <a:r>
              <a:rPr lang="en-US" altLang="en-US" baseline="30000"/>
              <a:t>40</a:t>
            </a:r>
            <a:r>
              <a:rPr lang="en-US" altLang="en-US"/>
              <a:t>K - over 300,000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xmlns="" id="{331B8681-B28E-4A90-BF09-08C074B25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Nuclear Medicine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xmlns="" id="{2D55C4F2-490F-4D5F-8E85-08468CA6F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Radioisotope Tracers</a:t>
            </a:r>
            <a:endParaRPr lang="en-US" altLang="en-US"/>
          </a:p>
          <a:p>
            <a:pPr lvl="1"/>
            <a:r>
              <a:rPr lang="en-US" altLang="en-US"/>
              <a:t>absorbed by specific organs and used to diagnose diseases</a:t>
            </a:r>
          </a:p>
          <a:p>
            <a:pPr>
              <a:spcBef>
                <a:spcPct val="30000"/>
              </a:spcBef>
            </a:pPr>
            <a:r>
              <a:rPr lang="en-US" altLang="en-US" b="1"/>
              <a:t>Radiation Treatment</a:t>
            </a:r>
            <a:endParaRPr lang="en-US" altLang="en-US"/>
          </a:p>
          <a:p>
            <a:pPr lvl="1"/>
            <a:r>
              <a:rPr lang="en-US" altLang="en-US"/>
              <a:t>larger doses are used </a:t>
            </a:r>
            <a:br>
              <a:rPr lang="en-US" altLang="en-US"/>
            </a:br>
            <a:r>
              <a:rPr lang="en-US" altLang="en-US"/>
              <a:t>to kill cancerous cells </a:t>
            </a:r>
            <a:br>
              <a:rPr lang="en-US" altLang="en-US"/>
            </a:br>
            <a:r>
              <a:rPr lang="en-US" altLang="en-US"/>
              <a:t>in targeted organs</a:t>
            </a:r>
          </a:p>
          <a:p>
            <a:pPr lvl="1"/>
            <a:r>
              <a:rPr lang="en-US" altLang="en-US"/>
              <a:t>internal or external </a:t>
            </a:r>
            <a:br>
              <a:rPr lang="en-US" altLang="en-US"/>
            </a:br>
            <a:r>
              <a:rPr lang="en-US" altLang="en-US"/>
              <a:t>radiation source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526D6BAB-7F83-4EA4-A34A-9DB87A38C4FE}"/>
              </a:ext>
            </a:extLst>
          </p:cNvPr>
          <p:cNvGrpSpPr>
            <a:grpSpLocks/>
          </p:cNvGrpSpPr>
          <p:nvPr/>
        </p:nvGrpSpPr>
        <p:grpSpPr bwMode="auto">
          <a:xfrm>
            <a:off x="7389813" y="3511550"/>
            <a:ext cx="2374900" cy="3178175"/>
            <a:chOff x="4879" y="2092"/>
            <a:chExt cx="1496" cy="2002"/>
          </a:xfrm>
        </p:grpSpPr>
        <p:pic>
          <p:nvPicPr>
            <p:cNvPr id="30725" name="Picture 5" descr="radiation treatment">
              <a:extLst>
                <a:ext uri="{FF2B5EF4-FFF2-40B4-BE49-F238E27FC236}">
                  <a16:creationId xmlns:a16="http://schemas.microsoft.com/office/drawing/2014/main" xmlns="" id="{368EFE9A-A0AD-47C1-9D5E-58F87A5904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1" y="2092"/>
              <a:ext cx="1472" cy="167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26" name="Text Box 6">
              <a:extLst>
                <a:ext uri="{FF2B5EF4-FFF2-40B4-BE49-F238E27FC236}">
                  <a16:creationId xmlns:a16="http://schemas.microsoft.com/office/drawing/2014/main" xmlns="" id="{7A6AAD0D-7A50-44F7-80AD-D9C2FC0DA4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9" y="3768"/>
              <a:ext cx="149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b="1"/>
                <a:t>Radiation treatment using</a:t>
              </a:r>
            </a:p>
            <a:p>
              <a:pPr algn="ctr"/>
              <a:r>
                <a:rPr lang="en-US" altLang="en-US" sz="1400" b="1">
                  <a:sym typeface="Symbol" panose="05050102010706020507" pitchFamily="18" charset="2"/>
                </a:rPr>
                <a:t>-rays from </a:t>
              </a:r>
              <a:r>
                <a:rPr lang="en-US" altLang="en-US" sz="1400" b="1"/>
                <a:t>cobalt-60.</a:t>
              </a:r>
              <a:endParaRPr lang="en-US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xmlns="" id="{0BA7B48E-F20A-402B-9D17-3506C0740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The Nucleus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xmlns="" id="{0912AC37-E76A-4CA3-9224-78ECB776A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6200" y="1257300"/>
            <a:ext cx="8610600" cy="5353050"/>
          </a:xfrm>
        </p:spPr>
        <p:txBody>
          <a:bodyPr/>
          <a:lstStyle/>
          <a:p>
            <a:r>
              <a:rPr lang="en-US" altLang="en-US" sz="3600" u="sng"/>
              <a:t>Nuclear Reaction: </a:t>
            </a:r>
          </a:p>
          <a:p>
            <a:pPr lvl="1"/>
            <a:r>
              <a:rPr lang="en-US" altLang="en-US" sz="3600"/>
              <a:t>a reaction that affects the nucleus of an atom</a:t>
            </a:r>
          </a:p>
          <a:p>
            <a:pPr lvl="1"/>
            <a:r>
              <a:rPr lang="en-US" altLang="en-US" sz="3600"/>
              <a:t>Gives off large amts of energy (mass of product is less than mass of reactant)</a:t>
            </a:r>
          </a:p>
          <a:p>
            <a:pPr lvl="1"/>
            <a:r>
              <a:rPr lang="en-US" altLang="en-US" sz="3600"/>
              <a:t>Increases stability</a:t>
            </a:r>
          </a:p>
          <a:p>
            <a:r>
              <a:rPr lang="en-US" altLang="en-US" sz="3600" u="sng"/>
              <a:t>Transmutation</a:t>
            </a:r>
            <a:r>
              <a:rPr lang="en-US" altLang="en-US" sz="3600"/>
              <a:t>:</a:t>
            </a:r>
          </a:p>
          <a:p>
            <a:pPr lvl="1"/>
            <a:r>
              <a:rPr lang="en-US" altLang="en-US" sz="3600"/>
              <a:t>One element becomes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xmlns="" id="{1F683CFA-7D6C-4C6B-8F4C-F41626999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Nuclear Weapons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xmlns="" id="{B6063F36-590F-47D4-87FB-6B00C485F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636000" cy="4495800"/>
          </a:xfrm>
        </p:spPr>
        <p:txBody>
          <a:bodyPr/>
          <a:lstStyle/>
          <a:p>
            <a:r>
              <a:rPr lang="en-US" altLang="en-US" b="1"/>
              <a:t>Atomic Bomb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en-US" altLang="en-US"/>
              <a:t>chemical explosion is used to form a critical mass of </a:t>
            </a:r>
            <a:r>
              <a:rPr lang="en-US" altLang="en-US" baseline="30000"/>
              <a:t>235</a:t>
            </a:r>
            <a:r>
              <a:rPr lang="en-US" altLang="en-US"/>
              <a:t>U or </a:t>
            </a:r>
            <a:r>
              <a:rPr lang="en-US" altLang="en-US" baseline="30000"/>
              <a:t>239</a:t>
            </a:r>
            <a:r>
              <a:rPr lang="en-US" altLang="en-US"/>
              <a:t>Pu</a:t>
            </a:r>
          </a:p>
          <a:p>
            <a:pPr lvl="1">
              <a:spcBef>
                <a:spcPct val="10000"/>
              </a:spcBef>
            </a:pPr>
            <a:r>
              <a:rPr lang="en-US" altLang="en-US"/>
              <a:t>fission develops into an uncontrolled chain reaction</a:t>
            </a:r>
          </a:p>
          <a:p>
            <a:pPr>
              <a:spcBef>
                <a:spcPct val="40000"/>
              </a:spcBef>
            </a:pPr>
            <a:r>
              <a:rPr lang="en-US" altLang="en-US" b="1"/>
              <a:t>Hydrogen Bomb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en-US" altLang="en-US"/>
              <a:t>chemical explosion </a:t>
            </a:r>
            <a:r>
              <a:rPr lang="en-US" altLang="en-US">
                <a:sym typeface="Symbol" panose="05050102010706020507" pitchFamily="18" charset="2"/>
              </a:rPr>
              <a:t> fission  fusion</a:t>
            </a:r>
          </a:p>
          <a:p>
            <a:pPr lvl="1">
              <a:spcBef>
                <a:spcPct val="10000"/>
              </a:spcBef>
            </a:pPr>
            <a:r>
              <a:rPr lang="en-US" altLang="en-US">
                <a:sym typeface="Symbol" panose="05050102010706020507" pitchFamily="18" charset="2"/>
              </a:rPr>
              <a:t>fusion increases the fission rate</a:t>
            </a:r>
          </a:p>
          <a:p>
            <a:pPr lvl="1">
              <a:spcBef>
                <a:spcPct val="10000"/>
              </a:spcBef>
            </a:pPr>
            <a:r>
              <a:rPr lang="en-US" altLang="en-US">
                <a:sym typeface="Symbol" panose="05050102010706020507" pitchFamily="18" charset="2"/>
              </a:rPr>
              <a:t>more powerful than the atomic bomb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xmlns="" id="{430D04B3-70A1-454F-8BAF-AFD34E53F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F. Others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xmlns="" id="{55B5A36D-94EA-4139-B7B4-36574451F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482725"/>
            <a:ext cx="8305800" cy="4495800"/>
          </a:xfrm>
        </p:spPr>
        <p:txBody>
          <a:bodyPr/>
          <a:lstStyle/>
          <a:p>
            <a:r>
              <a:rPr lang="en-US" altLang="en-US" b="1"/>
              <a:t>Food Irradiation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en-US" altLang="en-US"/>
              <a:t>Gamma (</a:t>
            </a:r>
            <a:r>
              <a:rPr lang="en-US" altLang="en-US">
                <a:sym typeface="Symbol" panose="05050102010706020507" pitchFamily="18" charset="2"/>
              </a:rPr>
              <a:t>)</a:t>
            </a:r>
            <a:r>
              <a:rPr lang="en-US" altLang="en-US"/>
              <a:t> radiation is used to kill bacteria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Radioactive Tracers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en-US" altLang="en-US"/>
              <a:t>explore chemical pathways</a:t>
            </a:r>
          </a:p>
          <a:p>
            <a:pPr lvl="1">
              <a:spcBef>
                <a:spcPct val="10000"/>
              </a:spcBef>
            </a:pPr>
            <a:r>
              <a:rPr lang="en-US" altLang="en-US"/>
              <a:t>trace water flow</a:t>
            </a:r>
          </a:p>
          <a:p>
            <a:pPr lvl="1">
              <a:spcBef>
                <a:spcPct val="10000"/>
              </a:spcBef>
            </a:pPr>
            <a:r>
              <a:rPr lang="en-US" altLang="en-US"/>
              <a:t>study plant growth, photosynthesis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Consumer Products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en-US" altLang="en-US"/>
              <a:t>ionizing smoke detectors - </a:t>
            </a:r>
            <a:r>
              <a:rPr lang="en-US" altLang="en-US" baseline="30000"/>
              <a:t>241</a:t>
            </a:r>
            <a:r>
              <a:rPr lang="en-US" altLang="en-US"/>
              <a:t>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>
            <a:extLst>
              <a:ext uri="{FF2B5EF4-FFF2-40B4-BE49-F238E27FC236}">
                <a16:creationId xmlns:a16="http://schemas.microsoft.com/office/drawing/2014/main" xmlns="" id="{0491B0B8-C4F9-4BD6-BE6F-AEF2F2DFA3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78050" y="0"/>
            <a:ext cx="6443663" cy="2686050"/>
          </a:xfrm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Nuclear</a:t>
            </a:r>
            <a:b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>
                <a:solidFill>
                  <a:schemeClr val="accent1"/>
                </a:solidFill>
                <a:effectLst/>
                <a:latin typeface="Westminster" pitchFamily="82" charset="0"/>
              </a:rPr>
              <a:t> Chemistry</a:t>
            </a:r>
            <a:endParaRPr lang="en-US" sz="920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  <p:sp>
        <p:nvSpPr>
          <p:cNvPr id="83971" name="Rectangle 1027">
            <a:extLst>
              <a:ext uri="{FF2B5EF4-FFF2-40B4-BE49-F238E27FC236}">
                <a16:creationId xmlns:a16="http://schemas.microsoft.com/office/drawing/2014/main" xmlns="" id="{2558A1E6-5C1B-417D-BA24-A7A22BBBBE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87625" y="3725863"/>
            <a:ext cx="5676900" cy="1774825"/>
          </a:xfrm>
          <a:effectLst>
            <a:outerShdw dist="63500" dir="3187806" algn="ctr" rotWithShape="0">
              <a:schemeClr val="bg2"/>
            </a:outerShdw>
          </a:effectLst>
        </p:spPr>
        <p:txBody>
          <a:bodyPr/>
          <a:lstStyle/>
          <a:p>
            <a:pPr defTabSz="912813">
              <a:defRPr/>
            </a:pPr>
            <a:r>
              <a:rPr lang="en-US" sz="750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Radioactive Decay</a:t>
            </a:r>
            <a:endParaRPr lang="en-US" sz="6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xmlns="" id="{B9E7006B-D5A0-4FC8-901C-5D2AFEFCA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Radioactive Decay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xmlns="" id="{BB59F896-5D46-4D0D-86D5-2A5143DC2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358900"/>
            <a:ext cx="8305800" cy="5499100"/>
          </a:xfrm>
        </p:spPr>
        <p:txBody>
          <a:bodyPr/>
          <a:lstStyle/>
          <a:p>
            <a:r>
              <a:rPr lang="en-US" altLang="en-US" sz="3400"/>
              <a:t>The spontaneous disintegration of a nucleus into a slightly lighter nucleus</a:t>
            </a:r>
          </a:p>
          <a:p>
            <a:pPr lvl="1"/>
            <a:r>
              <a:rPr lang="en-US" altLang="en-US" sz="3400"/>
              <a:t>Emits particles, electromagnetic (EM) radiation, or both</a:t>
            </a:r>
          </a:p>
          <a:p>
            <a:r>
              <a:rPr lang="en-US" altLang="en-US" sz="3400"/>
              <a:t>This emission is referred to as: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400"/>
              <a:t>	</a:t>
            </a:r>
            <a:r>
              <a:rPr lang="en-US" altLang="en-US" sz="3400" u="sng">
                <a:solidFill>
                  <a:schemeClr val="accent1"/>
                </a:solidFill>
              </a:rPr>
              <a:t>NUCLEAR RADIATION</a:t>
            </a:r>
          </a:p>
          <a:p>
            <a:r>
              <a:rPr lang="en-US" altLang="en-US" sz="3400" u="sng"/>
              <a:t>Radioactive nuclide</a:t>
            </a:r>
            <a:r>
              <a:rPr lang="en-US" altLang="en-US" sz="3400"/>
              <a:t>:  an unstable nucleus that undergoes radioactive decay 			</a:t>
            </a:r>
            <a:r>
              <a:rPr lang="en-US" altLang="en-US" sz="3400" u="sng"/>
              <a:t>Ex:  Uranium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8CF6D8E5-5E6C-401D-8A77-82D81DD60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Nuclear Decay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xmlns="" id="{6E212A5F-B056-4C4E-9DAC-A016B0362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412875"/>
            <a:ext cx="8636000" cy="1304925"/>
          </a:xfrm>
        </p:spPr>
        <p:txBody>
          <a:bodyPr/>
          <a:lstStyle/>
          <a:p>
            <a:r>
              <a:rPr lang="en-US" altLang="en-US" b="1"/>
              <a:t>Why do nuclides decay…</a:t>
            </a:r>
          </a:p>
          <a:p>
            <a:pPr lvl="1"/>
            <a:r>
              <a:rPr lang="en-US" altLang="en-US" b="1"/>
              <a:t>need stable ratio of neutrons to protons</a:t>
            </a:r>
          </a:p>
        </p:txBody>
      </p:sp>
      <p:pic>
        <p:nvPicPr>
          <p:cNvPr id="80900" name="Picture 4" descr="stable nuclei">
            <a:extLst>
              <a:ext uri="{FF2B5EF4-FFF2-40B4-BE49-F238E27FC236}">
                <a16:creationId xmlns:a16="http://schemas.microsoft.com/office/drawing/2014/main" xmlns="" id="{F0FEDA28-C43B-4F0F-AFBC-B3BEE8D2C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3059113"/>
            <a:ext cx="3430587" cy="34305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1" name="Picture 5" descr="unstable nuclei">
            <a:extLst>
              <a:ext uri="{FF2B5EF4-FFF2-40B4-BE49-F238E27FC236}">
                <a16:creationId xmlns:a16="http://schemas.microsoft.com/office/drawing/2014/main" xmlns="" id="{4EF1033D-FEC2-4677-8884-87737B522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3059113"/>
            <a:ext cx="3430588" cy="34305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3">
            <a:extLst>
              <a:ext uri="{FF2B5EF4-FFF2-40B4-BE49-F238E27FC236}">
                <a16:creationId xmlns:a16="http://schemas.microsoft.com/office/drawing/2014/main" xmlns="" id="{F5E28EA0-6000-47D7-8CED-349C24DBA8E1}"/>
              </a:ext>
            </a:extLst>
          </p:cNvPr>
          <p:cNvGrpSpPr>
            <a:grpSpLocks/>
          </p:cNvGrpSpPr>
          <p:nvPr/>
        </p:nvGrpSpPr>
        <p:grpSpPr bwMode="auto">
          <a:xfrm>
            <a:off x="5586413" y="3001963"/>
            <a:ext cx="4440237" cy="3595687"/>
            <a:chOff x="3519" y="1891"/>
            <a:chExt cx="2797" cy="2265"/>
          </a:xfrm>
        </p:grpSpPr>
        <p:sp>
          <p:nvSpPr>
            <p:cNvPr id="80903" name="AutoShape 7">
              <a:extLst>
                <a:ext uri="{FF2B5EF4-FFF2-40B4-BE49-F238E27FC236}">
                  <a16:creationId xmlns:a16="http://schemas.microsoft.com/office/drawing/2014/main" xmlns="" id="{8FEF1A84-3B61-46A5-9497-023349AA5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9" y="1891"/>
              <a:ext cx="2797" cy="22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2050" name="Object 8">
              <a:extLst>
                <a:ext uri="{FF2B5EF4-FFF2-40B4-BE49-F238E27FC236}">
                  <a16:creationId xmlns:a16="http://schemas.microsoft.com/office/drawing/2014/main" xmlns="" id="{2DFB2278-C20F-4FB8-94E5-03D7DF9841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18" y="1983"/>
            <a:ext cx="2599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5" imgW="1295280" imgH="241200" progId="Equation.3">
                    <p:embed/>
                  </p:oleObj>
                </mc:Choice>
                <mc:Fallback>
                  <p:oleObj name="Equation" r:id="rId5" imgW="1295280" imgH="241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8" y="1983"/>
                          <a:ext cx="2599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9">
              <a:extLst>
                <a:ext uri="{FF2B5EF4-FFF2-40B4-BE49-F238E27FC236}">
                  <a16:creationId xmlns:a16="http://schemas.microsoft.com/office/drawing/2014/main" xmlns="" id="{F6B0BA27-5BC2-4344-81D6-6B6BA29DF6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7" y="2528"/>
            <a:ext cx="2242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7" imgW="1117440" imgH="241200" progId="Equation.3">
                    <p:embed/>
                  </p:oleObj>
                </mc:Choice>
                <mc:Fallback>
                  <p:oleObj name="Equation" r:id="rId7" imgW="1117440" imgH="2412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7" y="2528"/>
                          <a:ext cx="2242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11">
              <a:extLst>
                <a:ext uri="{FF2B5EF4-FFF2-40B4-BE49-F238E27FC236}">
                  <a16:creationId xmlns:a16="http://schemas.microsoft.com/office/drawing/2014/main" xmlns="" id="{7E3CFCA5-8C5C-4D03-8D89-3B8F0D29E7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72" y="3073"/>
            <a:ext cx="2292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9" imgW="1143000" imgH="241200" progId="Equation.3">
                    <p:embed/>
                  </p:oleObj>
                </mc:Choice>
                <mc:Fallback>
                  <p:oleObj name="Equation" r:id="rId9" imgW="1143000" imgH="241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2" y="3073"/>
                          <a:ext cx="2292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12">
              <a:extLst>
                <a:ext uri="{FF2B5EF4-FFF2-40B4-BE49-F238E27FC236}">
                  <a16:creationId xmlns:a16="http://schemas.microsoft.com/office/drawing/2014/main" xmlns="" id="{9DCC3FB9-E688-483D-8506-F3C9ED9C9C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74" y="3618"/>
            <a:ext cx="2687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11" imgW="1307880" imgH="241200" progId="Equation.3">
                    <p:embed/>
                  </p:oleObj>
                </mc:Choice>
                <mc:Fallback>
                  <p:oleObj name="Equation" r:id="rId11" imgW="1307880" imgH="241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4" y="3618"/>
                          <a:ext cx="2687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9" name="Text Box 14">
            <a:extLst>
              <a:ext uri="{FF2B5EF4-FFF2-40B4-BE49-F238E27FC236}">
                <a16:creationId xmlns:a16="http://schemas.microsoft.com/office/drawing/2014/main" xmlns="" id="{13000917-ADA3-46F5-B0CD-927298F07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925" y="6540500"/>
            <a:ext cx="366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rgbClr val="3939AB"/>
                </a:solidFill>
              </a:rPr>
              <a:t>DECAY SERIES TRANSPARENCY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xmlns="" id="{2995A93B-2574-4FA0-A878-1BC9D3E3DF50}"/>
              </a:ext>
            </a:extLst>
          </p:cNvPr>
          <p:cNvGrpSpPr>
            <a:grpSpLocks/>
          </p:cNvGrpSpPr>
          <p:nvPr/>
        </p:nvGrpSpPr>
        <p:grpSpPr bwMode="auto">
          <a:xfrm>
            <a:off x="5729288" y="1595438"/>
            <a:ext cx="1563687" cy="1565275"/>
            <a:chOff x="4818" y="1629"/>
            <a:chExt cx="1002" cy="986"/>
          </a:xfrm>
        </p:grpSpPr>
        <p:sp>
          <p:nvSpPr>
            <p:cNvPr id="3098" name="AutoShape 3">
              <a:extLst>
                <a:ext uri="{FF2B5EF4-FFF2-40B4-BE49-F238E27FC236}">
                  <a16:creationId xmlns:a16="http://schemas.microsoft.com/office/drawing/2014/main" xmlns="" id="{D550FC73-59F7-4A8C-98B6-B15FE972D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8" y="1629"/>
              <a:ext cx="1002" cy="986"/>
            </a:xfrm>
            <a:prstGeom prst="star16">
              <a:avLst>
                <a:gd name="adj" fmla="val 40366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3076" name="Object 4">
              <a:extLst>
                <a:ext uri="{FF2B5EF4-FFF2-40B4-BE49-F238E27FC236}">
                  <a16:creationId xmlns:a16="http://schemas.microsoft.com/office/drawing/2014/main" xmlns="" id="{E870626F-4BBD-4AB6-BE5E-C6C249A7C1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72" y="1830"/>
            <a:ext cx="774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Equation" r:id="rId3" imgW="304560" imgH="228600" progId="Equation.3">
                    <p:embed/>
                  </p:oleObj>
                </mc:Choice>
                <mc:Fallback>
                  <p:oleObj name="Equation" r:id="rId3" imgW="30456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" y="1830"/>
                          <a:ext cx="774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829" name="Rectangle 5">
            <a:extLst>
              <a:ext uri="{FF2B5EF4-FFF2-40B4-BE49-F238E27FC236}">
                <a16:creationId xmlns:a16="http://schemas.microsoft.com/office/drawing/2014/main" xmlns="" id="{F4F327F9-7328-4473-ABC1-56A5726CC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8300" y="87313"/>
            <a:ext cx="5657850" cy="1143000"/>
          </a:xfrm>
        </p:spPr>
        <p:txBody>
          <a:bodyPr/>
          <a:lstStyle/>
          <a:p>
            <a:pPr algn="l">
              <a:defRPr/>
            </a:pPr>
            <a:r>
              <a:rPr lang="en-US"/>
              <a:t>B. Types of Radiation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xmlns="" id="{B96223C7-7F36-4794-9218-F25C0126E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43063" y="1600200"/>
            <a:ext cx="8305800" cy="1314450"/>
          </a:xfrm>
        </p:spPr>
        <p:txBody>
          <a:bodyPr/>
          <a:lstStyle/>
          <a:p>
            <a:r>
              <a:rPr lang="en-US" altLang="en-US" b="1"/>
              <a:t>Alpha particle (</a:t>
            </a:r>
            <a:r>
              <a:rPr lang="en-US" altLang="en-US" b="1">
                <a:sym typeface="Symbol" panose="05050102010706020507" pitchFamily="18" charset="2"/>
              </a:rPr>
              <a:t>)</a:t>
            </a:r>
            <a:endParaRPr lang="en-US" altLang="en-US"/>
          </a:p>
          <a:p>
            <a:pPr lvl="1"/>
            <a:r>
              <a:rPr lang="en-US" altLang="en-US"/>
              <a:t>helium nucleus</a:t>
            </a:r>
          </a:p>
        </p:txBody>
      </p:sp>
      <p:sp>
        <p:nvSpPr>
          <p:cNvPr id="77831" name="AutoShape 7">
            <a:extLst>
              <a:ext uri="{FF2B5EF4-FFF2-40B4-BE49-F238E27FC236}">
                <a16:creationId xmlns:a16="http://schemas.microsoft.com/office/drawing/2014/main" xmlns="" id="{6E24DE3C-840A-4B91-A717-B7589671B92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563769" y="1270794"/>
            <a:ext cx="1423988" cy="1206500"/>
          </a:xfrm>
          <a:prstGeom prst="parallelogram">
            <a:avLst>
              <a:gd name="adj" fmla="val 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bg2"/>
                </a:solidFill>
                <a:latin typeface="Impact" panose="020B0806030902050204" pitchFamily="34" charset="0"/>
              </a:rPr>
              <a:t>Skin,</a:t>
            </a:r>
          </a:p>
          <a:p>
            <a:pPr algn="ctr"/>
            <a:r>
              <a:rPr lang="en-US" altLang="en-US">
                <a:solidFill>
                  <a:schemeClr val="bg2"/>
                </a:solidFill>
                <a:latin typeface="Impact" panose="020B0806030902050204" pitchFamily="34" charset="0"/>
              </a:rPr>
              <a:t>Clothes,</a:t>
            </a:r>
          </a:p>
          <a:p>
            <a:pPr algn="ctr"/>
            <a:r>
              <a:rPr lang="en-US" altLang="en-US">
                <a:solidFill>
                  <a:schemeClr val="bg2"/>
                </a:solidFill>
                <a:latin typeface="Impact" panose="020B0806030902050204" pitchFamily="34" charset="0"/>
              </a:rPr>
              <a:t>paper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xmlns="" id="{1CA81C9D-5708-401C-94B2-0C26A04B4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2055813"/>
            <a:ext cx="67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/>
              <a:t>2+</a:t>
            </a:r>
          </a:p>
        </p:txBody>
      </p:sp>
      <p:sp>
        <p:nvSpPr>
          <p:cNvPr id="77833" name="Rectangle 9">
            <a:extLst>
              <a:ext uri="{FF2B5EF4-FFF2-40B4-BE49-F238E27FC236}">
                <a16:creationId xmlns:a16="http://schemas.microsoft.com/office/drawing/2014/main" xmlns="" id="{07360FED-579F-4864-ABB2-EC2E71818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944813"/>
            <a:ext cx="83058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09638" indent="-338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ª"/>
            </a:pPr>
            <a:r>
              <a:rPr lang="en-US" altLang="en-US" sz="3200" b="1">
                <a:latin typeface="Arial" panose="020B0604020202020204" pitchFamily="34" charset="0"/>
              </a:rPr>
              <a:t>Beta particle (</a:t>
            </a:r>
            <a:r>
              <a:rPr lang="en-US" altLang="en-US" sz="3200" b="1">
                <a:latin typeface="Arial" panose="020B0604020202020204" pitchFamily="34" charset="0"/>
                <a:sym typeface="Symbol" panose="05050102010706020507" pitchFamily="18" charset="2"/>
              </a:rPr>
              <a:t>-)</a:t>
            </a:r>
            <a:endParaRPr lang="en-US" altLang="en-US" sz="320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100000"/>
              <a:buFont typeface="Wingdings" panose="05000000000000000000" pitchFamily="2" charset="2"/>
              <a:buChar char="w"/>
            </a:pPr>
            <a:r>
              <a:rPr lang="en-US" altLang="en-US" sz="3200">
                <a:latin typeface="Arial" panose="020B0604020202020204" pitchFamily="34" charset="0"/>
              </a:rPr>
              <a:t>electron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4E070FC2-F7FE-4906-A177-606F3071F455}"/>
              </a:ext>
            </a:extLst>
          </p:cNvPr>
          <p:cNvGrpSpPr>
            <a:grpSpLocks/>
          </p:cNvGrpSpPr>
          <p:nvPr/>
        </p:nvGrpSpPr>
        <p:grpSpPr bwMode="auto">
          <a:xfrm>
            <a:off x="5311775" y="3170238"/>
            <a:ext cx="1563688" cy="1563687"/>
            <a:chOff x="3403" y="3271"/>
            <a:chExt cx="985" cy="985"/>
          </a:xfrm>
        </p:grpSpPr>
        <p:sp>
          <p:nvSpPr>
            <p:cNvPr id="3097" name="AutoShape 11">
              <a:extLst>
                <a:ext uri="{FF2B5EF4-FFF2-40B4-BE49-F238E27FC236}">
                  <a16:creationId xmlns:a16="http://schemas.microsoft.com/office/drawing/2014/main" xmlns="" id="{E148B250-28B9-439E-883E-7680B6693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3" y="3271"/>
              <a:ext cx="985" cy="985"/>
            </a:xfrm>
            <a:prstGeom prst="star24">
              <a:avLst>
                <a:gd name="adj" fmla="val 42347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3075" name="Object 12">
              <a:extLst>
                <a:ext uri="{FF2B5EF4-FFF2-40B4-BE49-F238E27FC236}">
                  <a16:creationId xmlns:a16="http://schemas.microsoft.com/office/drawing/2014/main" xmlns="" id="{3191E1EB-EEA8-42DD-91FE-EF6B4FA2B3C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51" y="3464"/>
            <a:ext cx="515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5" imgW="203040" imgH="228600" progId="Equation.3">
                    <p:embed/>
                  </p:oleObj>
                </mc:Choice>
                <mc:Fallback>
                  <p:oleObj name="Equation" r:id="rId5" imgW="20304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464"/>
                          <a:ext cx="515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837" name="Text Box 13">
            <a:extLst>
              <a:ext uri="{FF2B5EF4-FFF2-40B4-BE49-F238E27FC236}">
                <a16:creationId xmlns:a16="http://schemas.microsoft.com/office/drawing/2014/main" xmlns="" id="{B16C9C72-404D-421E-BF2F-9A42A7FBA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3368675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/>
              <a:t>1-</a:t>
            </a:r>
          </a:p>
        </p:txBody>
      </p:sp>
      <p:sp>
        <p:nvSpPr>
          <p:cNvPr id="77838" name="AutoShape 14">
            <a:extLst>
              <a:ext uri="{FF2B5EF4-FFF2-40B4-BE49-F238E27FC236}">
                <a16:creationId xmlns:a16="http://schemas.microsoft.com/office/drawing/2014/main" xmlns="" id="{FBE2E91E-5B5B-4458-8FB5-676321624553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487569" y="3263107"/>
            <a:ext cx="1633537" cy="1416050"/>
          </a:xfrm>
          <a:prstGeom prst="parallelogram">
            <a:avLst>
              <a:gd name="adj" fmla="val 0"/>
            </a:avLst>
          </a:prstGeom>
          <a:gradFill rotWithShape="0">
            <a:gsLst>
              <a:gs pos="0">
                <a:srgbClr val="A1A1A1"/>
              </a:gs>
              <a:gs pos="100000">
                <a:srgbClr val="5F5F5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F5F5F"/>
            </a:extrusionClr>
            <a:contourClr>
              <a:srgbClr val="A1A1A1"/>
            </a:contourClr>
          </a:sp3d>
        </p:spPr>
        <p:txBody>
          <a:bodyPr rot="10800000" vert="eaVert"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Impact" panose="020B0806030902050204" pitchFamily="34" charset="0"/>
              </a:rPr>
              <a:t>Wood,</a:t>
            </a:r>
          </a:p>
          <a:p>
            <a:pPr algn="ctr"/>
            <a:r>
              <a:rPr lang="en-US" altLang="en-US">
                <a:latin typeface="Impact" panose="020B0806030902050204" pitchFamily="34" charset="0"/>
              </a:rPr>
              <a:t>glass</a:t>
            </a:r>
            <a:endParaRPr lang="en-US" altLang="en-US"/>
          </a:p>
        </p:txBody>
      </p:sp>
      <p:sp>
        <p:nvSpPr>
          <p:cNvPr id="77839" name="Rectangle 15">
            <a:extLst>
              <a:ext uri="{FF2B5EF4-FFF2-40B4-BE49-F238E27FC236}">
                <a16:creationId xmlns:a16="http://schemas.microsoft.com/office/drawing/2014/main" xmlns="" id="{90316750-9030-4032-A770-0CE3F4C9B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4238625"/>
            <a:ext cx="83058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09638" indent="-338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ª"/>
            </a:pPr>
            <a:r>
              <a:rPr lang="en-US" altLang="en-US" sz="3200" b="1">
                <a:latin typeface="Arial" panose="020B0604020202020204" pitchFamily="34" charset="0"/>
              </a:rPr>
              <a:t>Positron (</a:t>
            </a:r>
            <a:r>
              <a:rPr lang="en-US" altLang="en-US" sz="3200" b="1">
                <a:latin typeface="Arial" panose="020B0604020202020204" pitchFamily="34" charset="0"/>
                <a:sym typeface="Symbol" panose="05050102010706020507" pitchFamily="18" charset="2"/>
              </a:rPr>
              <a:t>+)</a:t>
            </a:r>
            <a:endParaRPr lang="en-US" altLang="en-US" sz="320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100000"/>
              <a:buFont typeface="Wingdings" panose="05000000000000000000" pitchFamily="2" charset="2"/>
              <a:buChar char="w"/>
            </a:pPr>
            <a:r>
              <a:rPr lang="en-US" altLang="en-US" sz="3200">
                <a:latin typeface="Arial" panose="020B0604020202020204" pitchFamily="34" charset="0"/>
              </a:rPr>
              <a:t>positron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xmlns="" id="{6D237C78-B144-4753-ACF3-3EFCC4590CB5}"/>
              </a:ext>
            </a:extLst>
          </p:cNvPr>
          <p:cNvGrpSpPr>
            <a:grpSpLocks/>
          </p:cNvGrpSpPr>
          <p:nvPr/>
        </p:nvGrpSpPr>
        <p:grpSpPr bwMode="auto">
          <a:xfrm>
            <a:off x="6103938" y="4130675"/>
            <a:ext cx="1563687" cy="1563688"/>
            <a:chOff x="3738" y="2660"/>
            <a:chExt cx="985" cy="985"/>
          </a:xfrm>
        </p:grpSpPr>
        <p:sp>
          <p:nvSpPr>
            <p:cNvPr id="3096" name="AutoShape 17">
              <a:extLst>
                <a:ext uri="{FF2B5EF4-FFF2-40B4-BE49-F238E27FC236}">
                  <a16:creationId xmlns:a16="http://schemas.microsoft.com/office/drawing/2014/main" xmlns="" id="{5D047A9A-5030-4281-A06A-A1F4B6FB4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" y="2660"/>
              <a:ext cx="985" cy="985"/>
            </a:xfrm>
            <a:prstGeom prst="star24">
              <a:avLst>
                <a:gd name="adj" fmla="val 42347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3074" name="Object 18">
              <a:extLst>
                <a:ext uri="{FF2B5EF4-FFF2-40B4-BE49-F238E27FC236}">
                  <a16:creationId xmlns:a16="http://schemas.microsoft.com/office/drawing/2014/main" xmlns="" id="{AE8329D0-3EFB-486F-B1D4-35E4C3BEC4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52" y="2853"/>
            <a:ext cx="583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7" imgW="228600" imgH="228600" progId="Equation.3">
                    <p:embed/>
                  </p:oleObj>
                </mc:Choice>
                <mc:Fallback>
                  <p:oleObj name="Equation" r:id="rId7" imgW="228600" imgH="2286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2" y="2853"/>
                          <a:ext cx="583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843" name="Text Box 19">
            <a:extLst>
              <a:ext uri="{FF2B5EF4-FFF2-40B4-BE49-F238E27FC236}">
                <a16:creationId xmlns:a16="http://schemas.microsoft.com/office/drawing/2014/main" xmlns="" id="{1D73892D-9DDB-42CF-ACE1-724CC5020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514850"/>
            <a:ext cx="67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/>
              <a:t>1+</a:t>
            </a:r>
          </a:p>
        </p:txBody>
      </p:sp>
      <p:sp>
        <p:nvSpPr>
          <p:cNvPr id="77844" name="Rectangle 20">
            <a:extLst>
              <a:ext uri="{FF2B5EF4-FFF2-40B4-BE49-F238E27FC236}">
                <a16:creationId xmlns:a16="http://schemas.microsoft.com/office/drawing/2014/main" xmlns="" id="{2E9A40F7-4216-4806-ADA7-775A50CA4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5559425"/>
            <a:ext cx="83058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09638" indent="-338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ª"/>
            </a:pPr>
            <a:r>
              <a:rPr lang="en-US" altLang="en-US" sz="3200" b="1">
                <a:latin typeface="Arial" panose="020B0604020202020204" pitchFamily="34" charset="0"/>
              </a:rPr>
              <a:t>Gamma (</a:t>
            </a:r>
            <a:r>
              <a:rPr lang="en-US" altLang="en-US" sz="3200" b="1">
                <a:latin typeface="Arial" panose="020B0604020202020204" pitchFamily="34" charset="0"/>
                <a:sym typeface="Symbol" panose="05050102010706020507" pitchFamily="18" charset="2"/>
              </a:rPr>
              <a:t>)</a:t>
            </a:r>
            <a:endParaRPr lang="en-US" altLang="en-US" sz="320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100000"/>
              <a:buFont typeface="Wingdings" panose="05000000000000000000" pitchFamily="2" charset="2"/>
              <a:buChar char="w"/>
            </a:pPr>
            <a:r>
              <a:rPr lang="en-US" altLang="en-US" sz="3200">
                <a:latin typeface="Arial" panose="020B0604020202020204" pitchFamily="34" charset="0"/>
              </a:rPr>
              <a:t>high-energy photon</a:t>
            </a:r>
          </a:p>
        </p:txBody>
      </p:sp>
      <p:grpSp>
        <p:nvGrpSpPr>
          <p:cNvPr id="5" name="Group 21">
            <a:extLst>
              <a:ext uri="{FF2B5EF4-FFF2-40B4-BE49-F238E27FC236}">
                <a16:creationId xmlns:a16="http://schemas.microsoft.com/office/drawing/2014/main" xmlns="" id="{6CEEAA70-282B-4288-B7D3-399675FDAAC3}"/>
              </a:ext>
            </a:extLst>
          </p:cNvPr>
          <p:cNvGrpSpPr>
            <a:grpSpLocks/>
          </p:cNvGrpSpPr>
          <p:nvPr/>
        </p:nvGrpSpPr>
        <p:grpSpPr bwMode="auto">
          <a:xfrm>
            <a:off x="6589713" y="5956300"/>
            <a:ext cx="1003300" cy="506413"/>
            <a:chOff x="3820" y="3802"/>
            <a:chExt cx="632" cy="319"/>
          </a:xfrm>
        </p:grpSpPr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xmlns="" id="{3B7CCBD3-4EB0-45AA-A933-6CE1596B9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3802"/>
              <a:ext cx="632" cy="155"/>
            </a:xfrm>
            <a:custGeom>
              <a:avLst/>
              <a:gdLst>
                <a:gd name="T0" fmla="*/ 0 w 1418"/>
                <a:gd name="T1" fmla="*/ 406 h 428"/>
                <a:gd name="T2" fmla="*/ 265 w 1418"/>
                <a:gd name="T3" fmla="*/ 17 h 428"/>
                <a:gd name="T4" fmla="*/ 577 w 1418"/>
                <a:gd name="T5" fmla="*/ 406 h 428"/>
                <a:gd name="T6" fmla="*/ 935 w 1418"/>
                <a:gd name="T7" fmla="*/ 1 h 428"/>
                <a:gd name="T8" fmla="*/ 1196 w 1418"/>
                <a:gd name="T9" fmla="*/ 400 h 428"/>
                <a:gd name="T10" fmla="*/ 1418 w 1418"/>
                <a:gd name="T11" fmla="*/ 171 h 4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8"/>
                <a:gd name="T19" fmla="*/ 0 h 428"/>
                <a:gd name="T20" fmla="*/ 1418 w 1418"/>
                <a:gd name="T21" fmla="*/ 428 h 4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8" h="428">
                  <a:moveTo>
                    <a:pt x="0" y="406"/>
                  </a:moveTo>
                  <a:cubicBezTo>
                    <a:pt x="44" y="339"/>
                    <a:pt x="169" y="17"/>
                    <a:pt x="265" y="17"/>
                  </a:cubicBezTo>
                  <a:cubicBezTo>
                    <a:pt x="361" y="17"/>
                    <a:pt x="465" y="409"/>
                    <a:pt x="577" y="406"/>
                  </a:cubicBezTo>
                  <a:cubicBezTo>
                    <a:pt x="689" y="403"/>
                    <a:pt x="832" y="2"/>
                    <a:pt x="935" y="1"/>
                  </a:cubicBezTo>
                  <a:cubicBezTo>
                    <a:pt x="1038" y="0"/>
                    <a:pt x="1116" y="372"/>
                    <a:pt x="1196" y="400"/>
                  </a:cubicBezTo>
                  <a:cubicBezTo>
                    <a:pt x="1276" y="428"/>
                    <a:pt x="1372" y="218"/>
                    <a:pt x="1418" y="171"/>
                  </a:cubicBezTo>
                </a:path>
              </a:pathLst>
            </a:custGeom>
            <a:noFill/>
            <a:ln w="38100" cap="sq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xmlns="" id="{994DA57E-E42B-4656-86B5-4613C0E39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3966"/>
              <a:ext cx="632" cy="155"/>
            </a:xfrm>
            <a:custGeom>
              <a:avLst/>
              <a:gdLst>
                <a:gd name="T0" fmla="*/ 0 w 1418"/>
                <a:gd name="T1" fmla="*/ 406 h 428"/>
                <a:gd name="T2" fmla="*/ 265 w 1418"/>
                <a:gd name="T3" fmla="*/ 17 h 428"/>
                <a:gd name="T4" fmla="*/ 577 w 1418"/>
                <a:gd name="T5" fmla="*/ 406 h 428"/>
                <a:gd name="T6" fmla="*/ 935 w 1418"/>
                <a:gd name="T7" fmla="*/ 1 h 428"/>
                <a:gd name="T8" fmla="*/ 1196 w 1418"/>
                <a:gd name="T9" fmla="*/ 400 h 428"/>
                <a:gd name="T10" fmla="*/ 1418 w 1418"/>
                <a:gd name="T11" fmla="*/ 171 h 4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8"/>
                <a:gd name="T19" fmla="*/ 0 h 428"/>
                <a:gd name="T20" fmla="*/ 1418 w 1418"/>
                <a:gd name="T21" fmla="*/ 428 h 4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8" h="428">
                  <a:moveTo>
                    <a:pt x="0" y="406"/>
                  </a:moveTo>
                  <a:cubicBezTo>
                    <a:pt x="44" y="339"/>
                    <a:pt x="169" y="17"/>
                    <a:pt x="265" y="17"/>
                  </a:cubicBezTo>
                  <a:cubicBezTo>
                    <a:pt x="361" y="17"/>
                    <a:pt x="465" y="409"/>
                    <a:pt x="577" y="406"/>
                  </a:cubicBezTo>
                  <a:cubicBezTo>
                    <a:pt x="689" y="403"/>
                    <a:pt x="832" y="2"/>
                    <a:pt x="935" y="1"/>
                  </a:cubicBezTo>
                  <a:cubicBezTo>
                    <a:pt x="1038" y="0"/>
                    <a:pt x="1116" y="372"/>
                    <a:pt x="1196" y="400"/>
                  </a:cubicBezTo>
                  <a:cubicBezTo>
                    <a:pt x="1276" y="428"/>
                    <a:pt x="1372" y="218"/>
                    <a:pt x="1418" y="171"/>
                  </a:cubicBezTo>
                </a:path>
              </a:pathLst>
            </a:custGeom>
            <a:noFill/>
            <a:ln w="38100" cap="sq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8" name="Text Box 24">
            <a:extLst>
              <a:ext uri="{FF2B5EF4-FFF2-40B4-BE49-F238E27FC236}">
                <a16:creationId xmlns:a16="http://schemas.microsoft.com/office/drawing/2014/main" xmlns="" id="{7B7D0660-14CA-4BC3-91C8-13C102B17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60483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/>
              <a:t>0</a:t>
            </a:r>
          </a:p>
        </p:txBody>
      </p:sp>
      <p:sp>
        <p:nvSpPr>
          <p:cNvPr id="77849" name="AutoShape 25" descr="Newsprint">
            <a:extLst>
              <a:ext uri="{FF2B5EF4-FFF2-40B4-BE49-F238E27FC236}">
                <a16:creationId xmlns:a16="http://schemas.microsoft.com/office/drawing/2014/main" xmlns="" id="{E0000D0A-4AC1-423C-BD94-293B2773BC9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429625" y="5386388"/>
            <a:ext cx="1423987" cy="1265238"/>
          </a:xfrm>
          <a:prstGeom prst="parallelogram">
            <a:avLst>
              <a:gd name="adj" fmla="val 0"/>
            </a:avLst>
          </a:prstGeom>
          <a:blipFill dpi="0" rotWithShape="0">
            <a:blip r:embed="rId9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8F8F8"/>
            </a:extrusionClr>
            <a:contourClr>
              <a:srgbClr val="FFFFFF"/>
            </a:contourClr>
          </a:sp3d>
        </p:spPr>
        <p:txBody>
          <a:bodyPr rot="10800000" vert="eaVert"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bg2"/>
                </a:solidFill>
                <a:latin typeface="Impact" panose="020B0806030902050204" pitchFamily="34" charset="0"/>
              </a:rPr>
              <a:t>Lead,</a:t>
            </a:r>
          </a:p>
          <a:p>
            <a:pPr algn="ctr"/>
            <a:r>
              <a:rPr lang="en-US" altLang="en-US">
                <a:solidFill>
                  <a:schemeClr val="bg2"/>
                </a:solidFill>
                <a:latin typeface="Impact" panose="020B0806030902050204" pitchFamily="34" charset="0"/>
              </a:rPr>
              <a:t>concrete</a:t>
            </a:r>
            <a:endParaRPr lang="en-US" altLang="en-US"/>
          </a:p>
        </p:txBody>
      </p:sp>
      <p:sp>
        <p:nvSpPr>
          <p:cNvPr id="3093" name="Text Box 26">
            <a:extLst>
              <a:ext uri="{FF2B5EF4-FFF2-40B4-BE49-F238E27FC236}">
                <a16:creationId xmlns:a16="http://schemas.microsoft.com/office/drawing/2014/main" xmlns="" id="{8C53F90D-C3E1-48C2-9F5F-A8DABB16D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533400"/>
            <a:ext cx="2324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Stopped by: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build="p" autoUpdateAnimBg="0"/>
      <p:bldP spid="77831" grpId="0" animBg="1" autoUpdateAnimBg="0"/>
      <p:bldP spid="77832" grpId="0" autoUpdateAnimBg="0"/>
      <p:bldP spid="77833" grpId="0" autoUpdateAnimBg="0"/>
      <p:bldP spid="77837" grpId="0" autoUpdateAnimBg="0"/>
      <p:bldP spid="77838" grpId="0" animBg="1" autoUpdateAnimBg="0"/>
      <p:bldP spid="77839" grpId="0" autoUpdateAnimBg="0"/>
      <p:bldP spid="77843" grpId="0" autoUpdateAnimBg="0"/>
      <p:bldP spid="77844" grpId="0" autoUpdateAnimBg="0"/>
      <p:bldP spid="77848" grpId="0" autoUpdateAnimBg="0"/>
      <p:bldP spid="7784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xmlns="" id="{E7B3BBC4-A1AB-4D77-8E26-66A720A17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Examples of Radiation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8A0F87C5-571E-4080-B775-29E46F22B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73818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Alpha Emission</a:t>
            </a:r>
            <a:endParaRPr lang="en-US" altLang="en-US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6BC74DD5-4CF4-411F-97D2-116964F22755}"/>
              </a:ext>
            </a:extLst>
          </p:cNvPr>
          <p:cNvGrpSpPr>
            <a:grpSpLocks/>
          </p:cNvGrpSpPr>
          <p:nvPr/>
        </p:nvGrpSpPr>
        <p:grpSpPr bwMode="auto">
          <a:xfrm>
            <a:off x="3027363" y="2270125"/>
            <a:ext cx="5767387" cy="1239838"/>
            <a:chOff x="1907" y="1561"/>
            <a:chExt cx="3633" cy="781"/>
          </a:xfrm>
        </p:grpSpPr>
        <p:sp>
          <p:nvSpPr>
            <p:cNvPr id="78853" name="AutoShape 5">
              <a:extLst>
                <a:ext uri="{FF2B5EF4-FFF2-40B4-BE49-F238E27FC236}">
                  <a16:creationId xmlns:a16="http://schemas.microsoft.com/office/drawing/2014/main" xmlns="" id="{FDE28F92-5D7C-4A57-B55A-C6A5FBC80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1561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4098" name="Object 6">
              <a:extLst>
                <a:ext uri="{FF2B5EF4-FFF2-40B4-BE49-F238E27FC236}">
                  <a16:creationId xmlns:a16="http://schemas.microsoft.com/office/drawing/2014/main" xmlns="" id="{91A7B3D4-682F-4D1B-9F28-192D510199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58" y="1654"/>
            <a:ext cx="3361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Equation" r:id="rId3" imgW="1295280" imgH="241200" progId="Equation.3">
                    <p:embed/>
                  </p:oleObj>
                </mc:Choice>
                <mc:Fallback>
                  <p:oleObj name="Equation" r:id="rId3" imgW="1295280" imgH="241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8" y="1654"/>
                          <a:ext cx="3361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4226744A-4E6A-41E9-B7F5-65228C3D1D63}"/>
              </a:ext>
            </a:extLst>
          </p:cNvPr>
          <p:cNvGrpSpPr>
            <a:grpSpLocks/>
          </p:cNvGrpSpPr>
          <p:nvPr/>
        </p:nvGrpSpPr>
        <p:grpSpPr bwMode="auto">
          <a:xfrm>
            <a:off x="2541588" y="3641725"/>
            <a:ext cx="1460500" cy="1954213"/>
            <a:chOff x="1601" y="2425"/>
            <a:chExt cx="920" cy="2551"/>
          </a:xfrm>
        </p:grpSpPr>
        <p:sp>
          <p:nvSpPr>
            <p:cNvPr id="4110" name="Text Box 8">
              <a:extLst>
                <a:ext uri="{FF2B5EF4-FFF2-40B4-BE49-F238E27FC236}">
                  <a16:creationId xmlns:a16="http://schemas.microsoft.com/office/drawing/2014/main" xmlns="" id="{AC401D82-4569-49A4-B98C-E62692D3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1" y="2947"/>
              <a:ext cx="920" cy="2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parent</a:t>
              </a:r>
            </a:p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Nuclide</a:t>
              </a:r>
            </a:p>
            <a:p>
              <a:pPr algn="ctr"/>
              <a:endParaRPr lang="en-US" altLang="en-US" sz="3200">
                <a:solidFill>
                  <a:schemeClr val="folHlink"/>
                </a:solidFill>
              </a:endParaRPr>
            </a:p>
          </p:txBody>
        </p:sp>
        <p:sp>
          <p:nvSpPr>
            <p:cNvPr id="4111" name="Line 9">
              <a:extLst>
                <a:ext uri="{FF2B5EF4-FFF2-40B4-BE49-F238E27FC236}">
                  <a16:creationId xmlns:a16="http://schemas.microsoft.com/office/drawing/2014/main" xmlns="" id="{85940C73-3C66-425D-83EF-324FBAB39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6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xmlns="" id="{BA2E930B-D9E6-450D-8993-838C4555F1A6}"/>
              </a:ext>
            </a:extLst>
          </p:cNvPr>
          <p:cNvGrpSpPr>
            <a:grpSpLocks/>
          </p:cNvGrpSpPr>
          <p:nvPr/>
        </p:nvGrpSpPr>
        <p:grpSpPr bwMode="auto">
          <a:xfrm>
            <a:off x="5280025" y="3636963"/>
            <a:ext cx="1714500" cy="1468437"/>
            <a:chOff x="3236" y="2422"/>
            <a:chExt cx="1080" cy="1922"/>
          </a:xfrm>
        </p:grpSpPr>
        <p:sp>
          <p:nvSpPr>
            <p:cNvPr id="4108" name="Text Box 11">
              <a:extLst>
                <a:ext uri="{FF2B5EF4-FFF2-40B4-BE49-F238E27FC236}">
                  <a16:creationId xmlns:a16="http://schemas.microsoft.com/office/drawing/2014/main" xmlns="" id="{D083A56E-3FA9-4038-94BD-EB747988E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6" y="2948"/>
              <a:ext cx="1080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daughter</a:t>
              </a:r>
            </a:p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Nuclide</a:t>
              </a:r>
              <a:endParaRPr lang="en-US" altLang="en-US" sz="3200"/>
            </a:p>
          </p:txBody>
        </p:sp>
        <p:sp>
          <p:nvSpPr>
            <p:cNvPr id="4109" name="Line 12">
              <a:extLst>
                <a:ext uri="{FF2B5EF4-FFF2-40B4-BE49-F238E27FC236}">
                  <a16:creationId xmlns:a16="http://schemas.microsoft.com/office/drawing/2014/main" xmlns="" id="{68985CED-319F-4E72-9341-66EE570D2B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86" y="2422"/>
              <a:ext cx="1" cy="5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xmlns="" id="{83B039E5-892A-4C57-8F80-034415660AAF}"/>
              </a:ext>
            </a:extLst>
          </p:cNvPr>
          <p:cNvGrpSpPr>
            <a:grpSpLocks/>
          </p:cNvGrpSpPr>
          <p:nvPr/>
        </p:nvGrpSpPr>
        <p:grpSpPr bwMode="auto">
          <a:xfrm>
            <a:off x="8113713" y="3641725"/>
            <a:ext cx="1541462" cy="1466850"/>
            <a:chOff x="5111" y="2425"/>
            <a:chExt cx="971" cy="1915"/>
          </a:xfrm>
        </p:grpSpPr>
        <p:sp>
          <p:nvSpPr>
            <p:cNvPr id="4106" name="Text Box 14">
              <a:extLst>
                <a:ext uri="{FF2B5EF4-FFF2-40B4-BE49-F238E27FC236}">
                  <a16:creationId xmlns:a16="http://schemas.microsoft.com/office/drawing/2014/main" xmlns="" id="{16A309C2-ECE9-46FB-8E70-B080AA2D4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2947"/>
              <a:ext cx="946" cy="1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alpha</a:t>
              </a:r>
            </a:p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particle</a:t>
              </a:r>
            </a:p>
          </p:txBody>
        </p:sp>
        <p:sp>
          <p:nvSpPr>
            <p:cNvPr id="4107" name="Line 15">
              <a:extLst>
                <a:ext uri="{FF2B5EF4-FFF2-40B4-BE49-F238E27FC236}">
                  <a16:creationId xmlns:a16="http://schemas.microsoft.com/office/drawing/2014/main" xmlns="" id="{6302DB31-B289-4B18-8BF3-10E5DBB64A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4" name="Text Box 16">
            <a:extLst>
              <a:ext uri="{FF2B5EF4-FFF2-40B4-BE49-F238E27FC236}">
                <a16:creationId xmlns:a16="http://schemas.microsoft.com/office/drawing/2014/main" xmlns="" id="{3DA27D33-7644-41FB-9609-26CBC0398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6026150"/>
            <a:ext cx="5222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400" b="1">
                <a:solidFill>
                  <a:schemeClr val="accent1"/>
                </a:solidFill>
                <a:latin typeface="Arial" panose="020B0604020202020204" pitchFamily="34" charset="0"/>
              </a:rPr>
              <a:t>Numbers must balance!!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05134938-1853-4546-9969-A5B6399D4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Examples of Radiation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xmlns="" id="{D8CEA05F-6BE9-4EC2-84E4-4F073065A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73818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en-US" altLang="en-US" b="1"/>
              <a:t>Beta Emission</a:t>
            </a:r>
            <a:endParaRPr lang="en-US" altLang="en-US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E7F74348-3372-47E4-A137-727127B3F6C5}"/>
              </a:ext>
            </a:extLst>
          </p:cNvPr>
          <p:cNvGrpSpPr>
            <a:grpSpLocks/>
          </p:cNvGrpSpPr>
          <p:nvPr/>
        </p:nvGrpSpPr>
        <p:grpSpPr bwMode="auto">
          <a:xfrm>
            <a:off x="3060700" y="2270125"/>
            <a:ext cx="5767388" cy="1239838"/>
            <a:chOff x="1928" y="1430"/>
            <a:chExt cx="3633" cy="781"/>
          </a:xfrm>
        </p:grpSpPr>
        <p:sp>
          <p:nvSpPr>
            <p:cNvPr id="79877" name="AutoShape 5">
              <a:extLst>
                <a:ext uri="{FF2B5EF4-FFF2-40B4-BE49-F238E27FC236}">
                  <a16:creationId xmlns:a16="http://schemas.microsoft.com/office/drawing/2014/main" xmlns="" id="{2C68F55F-7FE8-4400-A928-6AA2D0612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1430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5123" name="Object 6">
              <a:extLst>
                <a:ext uri="{FF2B5EF4-FFF2-40B4-BE49-F238E27FC236}">
                  <a16:creationId xmlns:a16="http://schemas.microsoft.com/office/drawing/2014/main" xmlns="" id="{0D216FAB-8375-4673-8A9A-566C54233F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09" y="1523"/>
            <a:ext cx="2900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3" imgW="1117440" imgH="241200" progId="Equation.3">
                    <p:embed/>
                  </p:oleObj>
                </mc:Choice>
                <mc:Fallback>
                  <p:oleObj name="Equation" r:id="rId3" imgW="1117440" imgH="241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9" y="1523"/>
                          <a:ext cx="2900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xmlns="" id="{DDC5560B-6BD1-48CF-A77A-9BBB2D0A88A2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222625"/>
            <a:ext cx="1603375" cy="979488"/>
            <a:chOff x="5104" y="2425"/>
            <a:chExt cx="1010" cy="1279"/>
          </a:xfrm>
        </p:grpSpPr>
        <p:sp>
          <p:nvSpPr>
            <p:cNvPr id="5134" name="Text Box 14">
              <a:extLst>
                <a:ext uri="{FF2B5EF4-FFF2-40B4-BE49-F238E27FC236}">
                  <a16:creationId xmlns:a16="http://schemas.microsoft.com/office/drawing/2014/main" xmlns="" id="{24F9B1BC-A0D0-4AF1-B54F-7F2E2AF80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4" y="2947"/>
              <a:ext cx="1010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electron</a:t>
              </a:r>
            </a:p>
          </p:txBody>
        </p:sp>
        <p:sp>
          <p:nvSpPr>
            <p:cNvPr id="5135" name="Line 15">
              <a:extLst>
                <a:ext uri="{FF2B5EF4-FFF2-40B4-BE49-F238E27FC236}">
                  <a16:creationId xmlns:a16="http://schemas.microsoft.com/office/drawing/2014/main" xmlns="" id="{636CFBE9-A29B-454D-ACB7-F3BDAF39DF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89" name="Rectangle 17">
            <a:extLst>
              <a:ext uri="{FF2B5EF4-FFF2-40B4-BE49-F238E27FC236}">
                <a16:creationId xmlns:a16="http://schemas.microsoft.com/office/drawing/2014/main" xmlns="" id="{2D6461A2-F34B-46E1-B41F-7325B8D33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0" y="3962400"/>
            <a:ext cx="8305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609600" indent="-609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AutoNum type="arabicPeriod" startAt="3"/>
            </a:pPr>
            <a:r>
              <a:rPr lang="en-US" altLang="en-US" sz="3200" b="1">
                <a:latin typeface="Arial" panose="020B0604020202020204" pitchFamily="34" charset="0"/>
              </a:rPr>
              <a:t>Positron Emission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xmlns="" id="{64512A3D-AAEA-472C-8F83-BDDFC4A1B934}"/>
              </a:ext>
            </a:extLst>
          </p:cNvPr>
          <p:cNvGrpSpPr>
            <a:grpSpLocks/>
          </p:cNvGrpSpPr>
          <p:nvPr/>
        </p:nvGrpSpPr>
        <p:grpSpPr bwMode="auto">
          <a:xfrm>
            <a:off x="3060700" y="4632325"/>
            <a:ext cx="5767388" cy="1239838"/>
            <a:chOff x="1928" y="2918"/>
            <a:chExt cx="3633" cy="781"/>
          </a:xfrm>
        </p:grpSpPr>
        <p:sp>
          <p:nvSpPr>
            <p:cNvPr id="79891" name="AutoShape 19">
              <a:extLst>
                <a:ext uri="{FF2B5EF4-FFF2-40B4-BE49-F238E27FC236}">
                  <a16:creationId xmlns:a16="http://schemas.microsoft.com/office/drawing/2014/main" xmlns="" id="{18A35F98-80C8-4149-95DA-767318233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2918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5122" name="Object 20">
              <a:extLst>
                <a:ext uri="{FF2B5EF4-FFF2-40B4-BE49-F238E27FC236}">
                  <a16:creationId xmlns:a16="http://schemas.microsoft.com/office/drawing/2014/main" xmlns="" id="{F7876D80-E996-46F8-9EA7-169EC1B942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76" y="3011"/>
            <a:ext cx="2966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5" imgW="1143000" imgH="241200" progId="Equation.3">
                    <p:embed/>
                  </p:oleObj>
                </mc:Choice>
                <mc:Fallback>
                  <p:oleObj name="Equation" r:id="rId5" imgW="1143000" imgH="2412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6" y="3011"/>
                          <a:ext cx="2966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1">
            <a:extLst>
              <a:ext uri="{FF2B5EF4-FFF2-40B4-BE49-F238E27FC236}">
                <a16:creationId xmlns:a16="http://schemas.microsoft.com/office/drawing/2014/main" xmlns="" id="{1399E8EB-1D03-4F6F-91A0-7E75BB0E4241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5622925"/>
            <a:ext cx="1597025" cy="979488"/>
            <a:chOff x="5105" y="2425"/>
            <a:chExt cx="1006" cy="1279"/>
          </a:xfrm>
        </p:grpSpPr>
        <p:sp>
          <p:nvSpPr>
            <p:cNvPr id="5131" name="Text Box 22">
              <a:extLst>
                <a:ext uri="{FF2B5EF4-FFF2-40B4-BE49-F238E27FC236}">
                  <a16:creationId xmlns:a16="http://schemas.microsoft.com/office/drawing/2014/main" xmlns="" id="{65021536-EBEF-442C-A406-F9D675F53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" y="2947"/>
              <a:ext cx="1006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3200">
                  <a:latin typeface="Impact" panose="020B0806030902050204" pitchFamily="34" charset="0"/>
                </a:rPr>
                <a:t>positron</a:t>
              </a:r>
              <a:endParaRPr lang="en-US" altLang="en-US" sz="3200"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5132" name="Line 23">
              <a:extLst>
                <a:ext uri="{FF2B5EF4-FFF2-40B4-BE49-F238E27FC236}">
                  <a16:creationId xmlns:a16="http://schemas.microsoft.com/office/drawing/2014/main" xmlns="" id="{544CBB73-A858-4A27-A97C-BFD2B63670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9" grpId="0" autoUpdateAnimBg="0"/>
    </p:bldLst>
  </p:timing>
</p:sld>
</file>

<file path=ppt/theme/theme1.xml><?xml version="1.0" encoding="utf-8"?>
<a:theme xmlns:a="http://schemas.openxmlformats.org/drawingml/2006/main" name="Tube">
  <a:themeElements>
    <a:clrScheme name="">
      <a:dk1>
        <a:srgbClr val="000000"/>
      </a:dk1>
      <a:lt1>
        <a:srgbClr val="FFFFFF"/>
      </a:lt1>
      <a:dk2>
        <a:srgbClr val="1A1A68"/>
      </a:dk2>
      <a:lt2>
        <a:srgbClr val="FFFFFF"/>
      </a:lt2>
      <a:accent1>
        <a:srgbClr val="FFFF66"/>
      </a:accent1>
      <a:accent2>
        <a:srgbClr val="09DBC2"/>
      </a:accent2>
      <a:accent3>
        <a:srgbClr val="ABABB9"/>
      </a:accent3>
      <a:accent4>
        <a:srgbClr val="DADADA"/>
      </a:accent4>
      <a:accent5>
        <a:srgbClr val="FFFFB8"/>
      </a:accent5>
      <a:accent6>
        <a:srgbClr val="07C6B0"/>
      </a:accent6>
      <a:hlink>
        <a:srgbClr val="53A9FF"/>
      </a:hlink>
      <a:folHlink>
        <a:srgbClr val="F49100"/>
      </a:folHlink>
    </a:clrScheme>
    <a:fontScheme name="Tube.pot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ub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Designs\TUBE.POT</Template>
  <TotalTime>2306</TotalTime>
  <Pages>1</Pages>
  <Words>732</Words>
  <Application>Microsoft Office PowerPoint</Application>
  <PresentationFormat>35mm Slides</PresentationFormat>
  <Paragraphs>188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Impact</vt:lpstr>
      <vt:lpstr>Symbol</vt:lpstr>
      <vt:lpstr>Times New Roman</vt:lpstr>
      <vt:lpstr>Westminster</vt:lpstr>
      <vt:lpstr>Wingdings</vt:lpstr>
      <vt:lpstr>Tube</vt:lpstr>
      <vt:lpstr>Clip</vt:lpstr>
      <vt:lpstr>Equation</vt:lpstr>
      <vt:lpstr>Photo Editor Photo</vt:lpstr>
      <vt:lpstr>QuickTime Picture</vt:lpstr>
      <vt:lpstr>   Nuclear   Chemistry</vt:lpstr>
      <vt:lpstr>A. The Nucleus</vt:lpstr>
      <vt:lpstr>A. The Nucleus</vt:lpstr>
      <vt:lpstr>Nuclear  Chemistry</vt:lpstr>
      <vt:lpstr>A. Radioactive Decay</vt:lpstr>
      <vt:lpstr>C. Nuclear Decay</vt:lpstr>
      <vt:lpstr>B. Types of Radiation</vt:lpstr>
      <vt:lpstr>C. Examples of Radiation</vt:lpstr>
      <vt:lpstr>C. Examples of Radiation</vt:lpstr>
      <vt:lpstr>C. Examples of Radiation</vt:lpstr>
      <vt:lpstr>D. Half-life</vt:lpstr>
      <vt:lpstr>D. Half-life</vt:lpstr>
      <vt:lpstr>E. Calculations</vt:lpstr>
      <vt:lpstr>E. Calculations</vt:lpstr>
      <vt:lpstr>E.  Calculations</vt:lpstr>
      <vt:lpstr>Nuclear Chemistry</vt:lpstr>
      <vt:lpstr>A. F ission</vt:lpstr>
      <vt:lpstr>A. F ission</vt:lpstr>
      <vt:lpstr>A. F ission</vt:lpstr>
      <vt:lpstr>B. Fusion</vt:lpstr>
      <vt:lpstr>B.  Fusion</vt:lpstr>
      <vt:lpstr>Nuclear Chemistry</vt:lpstr>
      <vt:lpstr>A. Nuclear Power</vt:lpstr>
      <vt:lpstr>A. Nuclear Power</vt:lpstr>
      <vt:lpstr>A. Nuclear Power</vt:lpstr>
      <vt:lpstr>A. Nuclear Power</vt:lpstr>
      <vt:lpstr>B. Synthetic Elements</vt:lpstr>
      <vt:lpstr>C. Radioactive Dating</vt:lpstr>
      <vt:lpstr>D. Nuclear Medicine</vt:lpstr>
      <vt:lpstr>E. Nuclear Weapons</vt:lpstr>
      <vt:lpstr>F. Others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Radioactive Decay</dc:title>
  <dc:subject/>
  <dc:creator>Mrs. Johannesson</dc:creator>
  <cp:keywords/>
  <dc:description/>
  <cp:lastModifiedBy>GARCIA, XAVIER</cp:lastModifiedBy>
  <cp:revision>107</cp:revision>
  <cp:lastPrinted>1601-01-01T00:00:00Z</cp:lastPrinted>
  <dcterms:created xsi:type="dcterms:W3CDTF">2000-12-08T03:44:32Z</dcterms:created>
  <dcterms:modified xsi:type="dcterms:W3CDTF">2018-05-01T15:58:34Z</dcterms:modified>
</cp:coreProperties>
</file>