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73" r:id="rId2"/>
    <p:sldId id="274" r:id="rId3"/>
    <p:sldId id="275" r:id="rId4"/>
    <p:sldId id="276" r:id="rId5"/>
    <p:sldId id="277" r:id="rId6"/>
    <p:sldId id="261" r:id="rId7"/>
    <p:sldId id="269" r:id="rId8"/>
    <p:sldId id="262" r:id="rId9"/>
    <p:sldId id="270" r:id="rId10"/>
    <p:sldId id="296" r:id="rId11"/>
    <p:sldId id="297" r:id="rId12"/>
    <p:sldId id="264" r:id="rId13"/>
    <p:sldId id="272" r:id="rId14"/>
    <p:sldId id="278" r:id="rId15"/>
    <p:sldId id="279" r:id="rId16"/>
    <p:sldId id="280" r:id="rId17"/>
    <p:sldId id="290" r:id="rId18"/>
    <p:sldId id="291" r:id="rId19"/>
    <p:sldId id="286" r:id="rId20"/>
    <p:sldId id="287" r:id="rId21"/>
    <p:sldId id="288" r:id="rId22"/>
    <p:sldId id="289" r:id="rId23"/>
  </p:sldIdLst>
  <p:sldSz cx="9144000" cy="6858000" type="screen4x3"/>
  <p:notesSz cx="700405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CCFFFF"/>
    <a:srgbClr val="FFCCFF"/>
    <a:srgbClr val="FFFF00"/>
    <a:srgbClr val="99FF99"/>
    <a:srgbClr val="FF9999"/>
    <a:srgbClr val="99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75982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60EC9C-BCE2-402D-99D8-54922D1A7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3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0A42-D445-4FD0-BE2A-69F0808D4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30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A9818-BDE7-4B7A-971E-45510DC92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53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0BBE-053B-4DF4-982E-A1A751635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47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4B35-85B0-4FF6-B4A2-7E2B3F02F5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08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722C-0E9B-442E-8D90-566E11DD0A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41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84D06-1006-42C3-B424-943EB24CA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95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56CC-F164-42EF-8A5D-58A2B70EC5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97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9E6E-127F-4487-82D6-0BA5AA8E4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9A22E-2978-489F-8341-9F4BA71F4B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8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2151-3EC4-4DD2-8328-17AB76103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43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25991-DCE6-4DB9-AFF8-24B85B30A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D2152D4-2645-4E50-A601-DEFAA160B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8915400" cy="2622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0000" smtClean="0">
                <a:latin typeface="Berlin Sans FB" panose="020E0602020502020306" pitchFamily="34" charset="0"/>
              </a:rPr>
              <a:t>Unit 8: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0" smtClean="0">
                <a:latin typeface="Berlin Sans FB" panose="020E0602020502020306" pitchFamily="34" charset="0"/>
              </a:rPr>
              <a:t>Stoichiometry: 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905000"/>
          </a:xfrm>
        </p:spPr>
        <p:txBody>
          <a:bodyPr/>
          <a:lstStyle/>
          <a:p>
            <a:pPr eaLnBrk="1" hangingPunct="1"/>
            <a:r>
              <a:rPr lang="en-US" altLang="en-US" sz="6600" b="1" smtClean="0">
                <a:solidFill>
                  <a:srgbClr val="FF6600"/>
                </a:solidFill>
              </a:rPr>
              <a:t>Mass </a:t>
            </a:r>
            <a:r>
              <a:rPr lang="en-US" altLang="en-US" sz="6600" b="1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6600" b="1" smtClean="0">
                <a:solidFill>
                  <a:srgbClr val="FF66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6600" b="1" smtClean="0">
                <a:solidFill>
                  <a:srgbClr val="FF0000"/>
                </a:solidFill>
                <a:sym typeface="Wingdings" panose="05000000000000000000" pitchFamily="2" charset="2"/>
              </a:rPr>
              <a:t>Mole</a:t>
            </a:r>
            <a:endParaRPr lang="en-US" altLang="en-US" sz="6600" b="1" smtClean="0">
              <a:solidFill>
                <a:srgbClr val="FF0000"/>
              </a:solidFill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133600" y="4648200"/>
            <a:ext cx="1219200" cy="1600200"/>
          </a:xfrm>
          <a:prstGeom prst="upArrowCallout">
            <a:avLst>
              <a:gd name="adj1" fmla="val 25000"/>
              <a:gd name="adj2" fmla="val 25000"/>
              <a:gd name="adj3" fmla="val 21875"/>
              <a:gd name="adj4" fmla="val 66667"/>
            </a:avLst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Molar Mass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from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Periodic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table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657600"/>
            <a:ext cx="1447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447800" y="2667000"/>
            <a:ext cx="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021138" y="2667000"/>
            <a:ext cx="0" cy="1828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524000" y="3657600"/>
            <a:ext cx="25146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097338" y="3657600"/>
            <a:ext cx="2303462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075113" y="2667000"/>
            <a:ext cx="0" cy="1828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506538" y="2667000"/>
            <a:ext cx="0" cy="1828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648200" y="2057400"/>
            <a:ext cx="13716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Mole to Mole Ratio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676400" y="29718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1 mol Given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114800" y="2590800"/>
            <a:ext cx="22098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Unknown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191000" y="3625850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Given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600200" y="3657600"/>
            <a:ext cx="2362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Molar mass (g) of Given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29860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g Given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4495800" y="4572000"/>
            <a:ext cx="1524000" cy="2209800"/>
          </a:xfrm>
          <a:prstGeom prst="upArrowCallout">
            <a:avLst>
              <a:gd name="adj1" fmla="val 25000"/>
              <a:gd name="adj2" fmla="val 25000"/>
              <a:gd name="adj3" fmla="val 24167"/>
              <a:gd name="adj4" fmla="val 66667"/>
            </a:avLst>
          </a:prstGeom>
          <a:solidFill>
            <a:srgbClr val="CC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u="sng">
                <a:latin typeface="Tahoma" panose="020B0604030504040204" pitchFamily="34" charset="0"/>
              </a:rPr>
              <a:t>Mole Ratio:</a:t>
            </a:r>
            <a:r>
              <a:rPr lang="en-US" altLang="en-US" sz="1600" b="1">
                <a:latin typeface="Tahoma" panose="020B0604030504040204" pitchFamily="34" charset="0"/>
              </a:rPr>
              <a:t> Use coefficients from equation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214313"/>
            <a:ext cx="8783637" cy="17113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smtClean="0"/>
              <a:t>Ex: How many moles of NO would be formed with 824 g of NH</a:t>
            </a:r>
            <a:r>
              <a:rPr lang="en-US" altLang="en-US" sz="3000" b="1" baseline="-25000" smtClean="0"/>
              <a:t>3</a:t>
            </a:r>
            <a:r>
              <a:rPr lang="en-US" altLang="en-US" sz="3000" b="1" smtClean="0"/>
              <a:t>?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95313" y="3967163"/>
            <a:ext cx="15779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824 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NH</a:t>
            </a:r>
            <a:r>
              <a:rPr lang="en-US" altLang="en-US" baseline="-25000"/>
              <a:t>3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350838" y="5283200"/>
            <a:ext cx="61341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224088" y="3775075"/>
            <a:ext cx="0" cy="2903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362200" y="4113213"/>
            <a:ext cx="1841500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NH</a:t>
            </a:r>
            <a:r>
              <a:rPr lang="en-US" altLang="en-US" baseline="-25000"/>
              <a:t>3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17.04 g NH</a:t>
            </a:r>
            <a:r>
              <a:rPr lang="en-US" altLang="en-US" baseline="-25000"/>
              <a:t>3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710363" y="4575175"/>
            <a:ext cx="22479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= 48.4 mol NO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925513" y="1476375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4NH</a:t>
            </a:r>
            <a:r>
              <a:rPr lang="en-US" altLang="en-US" b="1" baseline="-25000">
                <a:solidFill>
                  <a:srgbClr val="FF0000"/>
                </a:solidFill>
              </a:rPr>
              <a:t>3</a:t>
            </a:r>
            <a:r>
              <a:rPr lang="en-US" altLang="en-US" b="1">
                <a:solidFill>
                  <a:srgbClr val="FF0000"/>
                </a:solidFill>
              </a:rPr>
              <a:t>  +  5O</a:t>
            </a:r>
            <a:r>
              <a:rPr lang="en-US" altLang="en-US" b="1" baseline="-25000">
                <a:solidFill>
                  <a:srgbClr val="FF0000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  </a:t>
            </a:r>
            <a:r>
              <a:rPr lang="en-US" altLang="en-US" b="1">
                <a:solidFill>
                  <a:srgbClr val="FF0000"/>
                </a:solidFill>
                <a:sym typeface="Wingdings" panose="05000000000000000000" pitchFamily="2" charset="2"/>
              </a:rPr>
              <a:t> 4NO  +  6H</a:t>
            </a:r>
            <a:r>
              <a:rPr lang="en-US" altLang="en-US" b="1" baseline="-2500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b="1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endParaRPr lang="en-US" altLang="en-US" b="1"/>
          </a:p>
        </p:txBody>
      </p:sp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1109663" y="4121150"/>
            <a:ext cx="2846387" cy="2479675"/>
            <a:chOff x="653" y="2616"/>
            <a:chExt cx="1569" cy="1562"/>
          </a:xfrm>
        </p:grpSpPr>
        <p:sp>
          <p:nvSpPr>
            <p:cNvPr id="13330" name="Line 10"/>
            <p:cNvSpPr>
              <a:spLocks noChangeShapeType="1"/>
            </p:cNvSpPr>
            <p:nvPr/>
          </p:nvSpPr>
          <p:spPr bwMode="auto">
            <a:xfrm flipH="1">
              <a:off x="653" y="2616"/>
              <a:ext cx="564" cy="6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 flipH="1">
              <a:off x="1811" y="3485"/>
              <a:ext cx="411" cy="6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1211263" y="2065338"/>
            <a:ext cx="22479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CC"/>
                </a:solidFill>
              </a:rPr>
              <a:t>824 g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4876800" y="2108200"/>
            <a:ext cx="1804988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CC"/>
                </a:solidFill>
              </a:rPr>
              <a:t>? mol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271463" y="2900363"/>
            <a:ext cx="8572500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grams NH</a:t>
            </a:r>
            <a:r>
              <a:rPr lang="en-US" altLang="en-US" sz="3600" b="1" baseline="-25000">
                <a:latin typeface="Times New Roman" panose="02020603050405020304" pitchFamily="18" charset="0"/>
              </a:rPr>
              <a:t>3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latin typeface="Times New Roman" panose="02020603050405020304" pitchFamily="18" charset="0"/>
                <a:sym typeface="Wingdings" panose="05000000000000000000" pitchFamily="2" charset="2"/>
              </a:rPr>
              <a:t> mol NH</a:t>
            </a:r>
            <a:r>
              <a:rPr lang="en-US" altLang="en-US" sz="3600" b="1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en-US" sz="3600" b="1">
                <a:latin typeface="Times New Roman" panose="02020603050405020304" pitchFamily="18" charset="0"/>
                <a:sym typeface="Wingdings" panose="05000000000000000000" pitchFamily="2" charset="2"/>
              </a:rPr>
              <a:t>  mol NO</a:t>
            </a:r>
            <a:endParaRPr lang="en-US" altLang="en-US" sz="3600" b="1" baseline="-25000">
              <a:latin typeface="Times New Roman" panose="02020603050405020304" pitchFamily="18" charset="0"/>
            </a:endParaRPr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4348163" y="3798888"/>
            <a:ext cx="0" cy="286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4495800" y="4114800"/>
            <a:ext cx="202723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4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NO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4 mol 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NH</a:t>
            </a:r>
            <a:r>
              <a:rPr lang="en-US" altLang="en-US" baseline="-25000"/>
              <a:t>3</a:t>
            </a: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3017838" y="4119563"/>
            <a:ext cx="2819400" cy="2479675"/>
            <a:chOff x="653" y="2616"/>
            <a:chExt cx="1569" cy="1562"/>
          </a:xfrm>
        </p:grpSpPr>
        <p:sp>
          <p:nvSpPr>
            <p:cNvPr id="13328" name="Line 18"/>
            <p:cNvSpPr>
              <a:spLocks noChangeShapeType="1"/>
            </p:cNvSpPr>
            <p:nvPr/>
          </p:nvSpPr>
          <p:spPr bwMode="auto">
            <a:xfrm flipH="1">
              <a:off x="653" y="2616"/>
              <a:ext cx="564" cy="6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19"/>
            <p:cNvSpPr>
              <a:spLocks noChangeShapeType="1"/>
            </p:cNvSpPr>
            <p:nvPr/>
          </p:nvSpPr>
          <p:spPr bwMode="auto">
            <a:xfrm flipH="1">
              <a:off x="1811" y="3485"/>
              <a:ext cx="411" cy="6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  <p:bldP spid="57350" grpId="0" autoUpdateAnimBg="0"/>
      <p:bldP spid="57351" grpId="0" autoUpdateAnimBg="0"/>
      <p:bldP spid="57352" grpId="0" autoUpdateAnimBg="0"/>
      <p:bldP spid="57356" grpId="0" autoUpdateAnimBg="0"/>
      <p:bldP spid="57357" grpId="0" autoUpdateAnimBg="0"/>
      <p:bldP spid="57358" grpId="0" animBg="1" autoUpdateAnimBg="0"/>
      <p:bldP spid="573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6172200" cy="1905000"/>
          </a:xfrm>
        </p:spPr>
        <p:txBody>
          <a:bodyPr/>
          <a:lstStyle/>
          <a:p>
            <a:pPr eaLnBrk="1" hangingPunct="1"/>
            <a:r>
              <a:rPr lang="en-US" altLang="en-US" sz="6600" b="1" smtClean="0">
                <a:solidFill>
                  <a:srgbClr val="FF6600"/>
                </a:solidFill>
              </a:rPr>
              <a:t>Mass </a:t>
            </a:r>
            <a:r>
              <a:rPr lang="en-US" altLang="en-US" sz="6600" b="1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6600" b="1" smtClean="0">
                <a:solidFill>
                  <a:srgbClr val="FF6600"/>
                </a:solidFill>
                <a:sym typeface="Wingdings" panose="05000000000000000000" pitchFamily="2" charset="2"/>
              </a:rPr>
              <a:t> Mass</a:t>
            </a:r>
            <a:endParaRPr lang="en-US" altLang="en-US" sz="6600" b="1" smtClean="0">
              <a:solidFill>
                <a:srgbClr val="FF6600"/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133600" y="4648200"/>
            <a:ext cx="1219200" cy="1600200"/>
          </a:xfrm>
          <a:prstGeom prst="upArrowCallout">
            <a:avLst>
              <a:gd name="adj1" fmla="val 25000"/>
              <a:gd name="adj2" fmla="val 25000"/>
              <a:gd name="adj3" fmla="val 21875"/>
              <a:gd name="adj4" fmla="val 66667"/>
            </a:avLst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Molar Mass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from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Periodic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table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162800" y="1066800"/>
            <a:ext cx="1295400" cy="1524000"/>
          </a:xfrm>
          <a:prstGeom prst="downArrowCallout">
            <a:avLst>
              <a:gd name="adj1" fmla="val 25000"/>
              <a:gd name="adj2" fmla="val 25000"/>
              <a:gd name="adj3" fmla="val 19608"/>
              <a:gd name="adj4" fmla="val 66667"/>
            </a:avLst>
          </a:prstGeom>
          <a:solidFill>
            <a:srgbClr val="99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/>
              <a:t>Molar Mass from Periodic table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0" y="3657600"/>
            <a:ext cx="1447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1447800" y="2667000"/>
            <a:ext cx="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021138" y="2667000"/>
            <a:ext cx="0" cy="1828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6399213" y="2667000"/>
            <a:ext cx="0" cy="1828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6445250" y="2667000"/>
            <a:ext cx="0" cy="1828800"/>
          </a:xfrm>
          <a:prstGeom prst="line">
            <a:avLst/>
          </a:prstGeom>
          <a:noFill/>
          <a:ln w="57150">
            <a:solidFill>
              <a:srgbClr val="00C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1524000" y="3657600"/>
            <a:ext cx="25146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4097338" y="3657600"/>
            <a:ext cx="2303462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V="1">
            <a:off x="6456363" y="3657600"/>
            <a:ext cx="2687637" cy="9525"/>
          </a:xfrm>
          <a:prstGeom prst="line">
            <a:avLst/>
          </a:prstGeom>
          <a:noFill/>
          <a:ln w="76200">
            <a:solidFill>
              <a:srgbClr val="00C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4075113" y="2667000"/>
            <a:ext cx="0" cy="1828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1506538" y="2667000"/>
            <a:ext cx="0" cy="1828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0" y="29860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g Given</a:t>
            </a:r>
          </a:p>
        </p:txBody>
      </p:sp>
      <p:sp>
        <p:nvSpPr>
          <p:cNvPr id="14352" name="Text Box 20"/>
          <p:cNvSpPr txBox="1">
            <a:spLocks noChangeArrowheads="1"/>
          </p:cNvSpPr>
          <p:nvPr/>
        </p:nvSpPr>
        <p:spPr bwMode="auto">
          <a:xfrm>
            <a:off x="6553200" y="3657600"/>
            <a:ext cx="251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6600"/>
                </a:solidFill>
              </a:rPr>
              <a:t>1 mol Unknown</a:t>
            </a:r>
          </a:p>
        </p:txBody>
      </p:sp>
      <p:sp>
        <p:nvSpPr>
          <p:cNvPr id="14353" name="Text Box 22"/>
          <p:cNvSpPr txBox="1">
            <a:spLocks noChangeArrowheads="1"/>
          </p:cNvSpPr>
          <p:nvPr/>
        </p:nvSpPr>
        <p:spPr bwMode="auto">
          <a:xfrm>
            <a:off x="1600200" y="3657600"/>
            <a:ext cx="2362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Molar mass (g) of Given</a:t>
            </a:r>
          </a:p>
        </p:txBody>
      </p:sp>
      <p:sp>
        <p:nvSpPr>
          <p:cNvPr id="14354" name="Text Box 23"/>
          <p:cNvSpPr txBox="1">
            <a:spLocks noChangeArrowheads="1"/>
          </p:cNvSpPr>
          <p:nvPr/>
        </p:nvSpPr>
        <p:spPr bwMode="auto">
          <a:xfrm>
            <a:off x="4648200" y="2057400"/>
            <a:ext cx="13716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Mole to Mole Ratio</a:t>
            </a:r>
          </a:p>
        </p:txBody>
      </p:sp>
      <p:sp>
        <p:nvSpPr>
          <p:cNvPr id="14355" name="Text Box 24"/>
          <p:cNvSpPr txBox="1">
            <a:spLocks noChangeArrowheads="1"/>
          </p:cNvSpPr>
          <p:nvPr/>
        </p:nvSpPr>
        <p:spPr bwMode="auto">
          <a:xfrm>
            <a:off x="1676400" y="29718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1 mol Given</a:t>
            </a:r>
          </a:p>
        </p:txBody>
      </p:sp>
      <p:sp>
        <p:nvSpPr>
          <p:cNvPr id="14356" name="Text Box 25"/>
          <p:cNvSpPr txBox="1">
            <a:spLocks noChangeArrowheads="1"/>
          </p:cNvSpPr>
          <p:nvPr/>
        </p:nvSpPr>
        <p:spPr bwMode="auto">
          <a:xfrm>
            <a:off x="4114800" y="2590800"/>
            <a:ext cx="22098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Unknown</a:t>
            </a:r>
          </a:p>
        </p:txBody>
      </p:sp>
      <p:sp>
        <p:nvSpPr>
          <p:cNvPr id="14357" name="Text Box 26"/>
          <p:cNvSpPr txBox="1">
            <a:spLocks noChangeArrowheads="1"/>
          </p:cNvSpPr>
          <p:nvPr/>
        </p:nvSpPr>
        <p:spPr bwMode="auto">
          <a:xfrm>
            <a:off x="4191000" y="3625850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Given</a:t>
            </a:r>
          </a:p>
        </p:txBody>
      </p:sp>
      <p:sp>
        <p:nvSpPr>
          <p:cNvPr id="14358" name="AutoShape 27"/>
          <p:cNvSpPr>
            <a:spLocks noChangeArrowheads="1"/>
          </p:cNvSpPr>
          <p:nvPr/>
        </p:nvSpPr>
        <p:spPr bwMode="auto">
          <a:xfrm>
            <a:off x="4495800" y="4572000"/>
            <a:ext cx="1524000" cy="2209800"/>
          </a:xfrm>
          <a:prstGeom prst="upArrowCallout">
            <a:avLst>
              <a:gd name="adj1" fmla="val 25000"/>
              <a:gd name="adj2" fmla="val 25000"/>
              <a:gd name="adj3" fmla="val 24167"/>
              <a:gd name="adj4" fmla="val 66667"/>
            </a:avLst>
          </a:prstGeom>
          <a:solidFill>
            <a:srgbClr val="CC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u="sng">
                <a:latin typeface="Tahoma" panose="020B0604030504040204" pitchFamily="34" charset="0"/>
              </a:rPr>
              <a:t>Mole Ratio:</a:t>
            </a:r>
            <a:r>
              <a:rPr lang="en-US" altLang="en-US" sz="1600" b="1">
                <a:latin typeface="Tahoma" panose="020B0604030504040204" pitchFamily="34" charset="0"/>
              </a:rPr>
              <a:t> Use coefficients from equation</a:t>
            </a:r>
          </a:p>
        </p:txBody>
      </p:sp>
      <p:sp>
        <p:nvSpPr>
          <p:cNvPr id="14359" name="Text Box 28"/>
          <p:cNvSpPr txBox="1">
            <a:spLocks noChangeArrowheads="1"/>
          </p:cNvSpPr>
          <p:nvPr/>
        </p:nvSpPr>
        <p:spPr bwMode="auto">
          <a:xfrm>
            <a:off x="6553200" y="2743200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</a:rPr>
              <a:t>Molar mass (g) of Unknown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214313"/>
            <a:ext cx="809625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Ex: How many grams of silver will be formed from 12.0 g copper?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3827463"/>
            <a:ext cx="12382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12.0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 Cu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150938" y="5173663"/>
            <a:ext cx="587057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279650" y="3894138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316163" y="3827463"/>
            <a:ext cx="14478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Cu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63.55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 Cu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056438" y="4735513"/>
            <a:ext cx="20875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= 40.7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   Ag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66750" y="1438275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Cu + 2AgNO</a:t>
            </a:r>
            <a:r>
              <a:rPr lang="en-US" altLang="en-US" baseline="-25000"/>
              <a:t>3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2Ag + Cu(NO</a:t>
            </a:r>
            <a:r>
              <a:rPr lang="en-US" altLang="en-US" baseline="-25000">
                <a:sym typeface="Symbol" panose="05050102010706020507" pitchFamily="18" charset="2"/>
              </a:rPr>
              <a:t>3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/>
              <a:t> 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3822700" y="38925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884613" y="3827463"/>
            <a:ext cx="14224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2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Cu</a:t>
            </a:r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2544763" y="3962400"/>
            <a:ext cx="2689225" cy="2460625"/>
            <a:chOff x="1603" y="2448"/>
            <a:chExt cx="1694" cy="1550"/>
          </a:xfrm>
        </p:grpSpPr>
        <p:sp>
          <p:nvSpPr>
            <p:cNvPr id="15383" name="Line 12"/>
            <p:cNvSpPr>
              <a:spLocks noChangeShapeType="1"/>
            </p:cNvSpPr>
            <p:nvPr/>
          </p:nvSpPr>
          <p:spPr bwMode="auto">
            <a:xfrm flipH="1">
              <a:off x="1603" y="2448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13"/>
            <p:cNvSpPr>
              <a:spLocks noChangeShapeType="1"/>
            </p:cNvSpPr>
            <p:nvPr/>
          </p:nvSpPr>
          <p:spPr bwMode="auto">
            <a:xfrm flipH="1">
              <a:off x="2576" y="3382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2" name="Line 14"/>
          <p:cNvSpPr>
            <a:spLocks noChangeShapeType="1"/>
          </p:cNvSpPr>
          <p:nvPr/>
        </p:nvSpPr>
        <p:spPr bwMode="auto">
          <a:xfrm>
            <a:off x="5359400" y="3894138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397500" y="3827463"/>
            <a:ext cx="1693863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107.87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 Ag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Ag</a:t>
            </a:r>
          </a:p>
        </p:txBody>
      </p:sp>
      <p:grpSp>
        <p:nvGrpSpPr>
          <p:cNvPr id="28688" name="Group 16"/>
          <p:cNvGrpSpPr>
            <a:grpSpLocks/>
          </p:cNvGrpSpPr>
          <p:nvPr/>
        </p:nvGrpSpPr>
        <p:grpSpPr bwMode="auto">
          <a:xfrm>
            <a:off x="1135063" y="4541838"/>
            <a:ext cx="2346325" cy="1947862"/>
            <a:chOff x="715" y="2813"/>
            <a:chExt cx="1478" cy="1227"/>
          </a:xfrm>
        </p:grpSpPr>
        <p:sp>
          <p:nvSpPr>
            <p:cNvPr id="15381" name="Line 17"/>
            <p:cNvSpPr>
              <a:spLocks noChangeShapeType="1"/>
            </p:cNvSpPr>
            <p:nvPr/>
          </p:nvSpPr>
          <p:spPr bwMode="auto">
            <a:xfrm flipH="1">
              <a:off x="715" y="2813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18"/>
            <p:cNvSpPr>
              <a:spLocks noChangeShapeType="1"/>
            </p:cNvSpPr>
            <p:nvPr/>
          </p:nvSpPr>
          <p:spPr bwMode="auto">
            <a:xfrm flipH="1">
              <a:off x="1572" y="3747"/>
              <a:ext cx="621" cy="2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1" name="Group 19"/>
          <p:cNvGrpSpPr>
            <a:grpSpLocks/>
          </p:cNvGrpSpPr>
          <p:nvPr/>
        </p:nvGrpSpPr>
        <p:grpSpPr bwMode="auto">
          <a:xfrm>
            <a:off x="4102100" y="3967163"/>
            <a:ext cx="2798763" cy="2559050"/>
            <a:chOff x="2584" y="2451"/>
            <a:chExt cx="1763" cy="1612"/>
          </a:xfrm>
        </p:grpSpPr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H="1">
              <a:off x="2584" y="2451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 flipH="1">
              <a:off x="3626" y="3447"/>
              <a:ext cx="721" cy="6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47663" y="2035175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3CC"/>
                </a:solidFill>
              </a:rPr>
              <a:t>12.0 g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478338" y="2063750"/>
            <a:ext cx="1158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33CC"/>
                </a:solidFill>
              </a:rPr>
              <a:t>? g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71463" y="2900363"/>
            <a:ext cx="8572500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g Cu  </a:t>
            </a:r>
            <a:r>
              <a:rPr lang="en-US" altLang="en-US" sz="3600" b="1">
                <a:latin typeface="Times New Roman" panose="02020603050405020304" pitchFamily="18" charset="0"/>
                <a:sym typeface="Wingdings" panose="05000000000000000000" pitchFamily="2" charset="2"/>
              </a:rPr>
              <a:t>  mol Cu    mol Ag    g Ag</a:t>
            </a:r>
            <a:endParaRPr lang="en-US" altLang="en-US" sz="3600" b="1" baseline="-25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8" grpId="0" autoUpdateAnimBg="0"/>
      <p:bldP spid="28679" grpId="0" autoUpdateAnimBg="0"/>
      <p:bldP spid="28680" grpId="0" autoUpdateAnimBg="0"/>
      <p:bldP spid="28682" grpId="0" autoUpdateAnimBg="0"/>
      <p:bldP spid="28687" grpId="0" autoUpdateAnimBg="0"/>
      <p:bldP spid="28694" grpId="0" autoUpdateAnimBg="0"/>
      <p:bldP spid="28695" grpId="0" autoUpdateAnimBg="0"/>
      <p:bldP spid="2869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8915400" cy="2622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1700" smtClean="0">
                <a:latin typeface="Berlin Sans FB" panose="020E0602020502020306" pitchFamily="34" charset="0"/>
              </a:rPr>
              <a:t>Unit 8: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0000" smtClean="0">
                <a:latin typeface="Berlin Sans FB" panose="020E0602020502020306" pitchFamily="34" charset="0"/>
              </a:rPr>
              <a:t>Stoichiometry: 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latin typeface="Berlin Sans FB" panose="020E0602020502020306" pitchFamily="34" charset="0"/>
              </a:rPr>
              <a:t>How many sandwiches can you make?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772400" cy="25019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600" b="1" smtClean="0">
                <a:solidFill>
                  <a:srgbClr val="0033CC"/>
                </a:solidFill>
              </a:rPr>
              <a:t>Available Ingredients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200" b="1" smtClean="0">
                <a:solidFill>
                  <a:srgbClr val="0033CC"/>
                </a:solidFill>
              </a:rPr>
              <a:t>4 slices of bread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200" b="1" smtClean="0">
                <a:solidFill>
                  <a:srgbClr val="0033CC"/>
                </a:solidFill>
              </a:rPr>
              <a:t>1 jar of peanut butter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3200" b="1" smtClean="0">
                <a:solidFill>
                  <a:srgbClr val="0033CC"/>
                </a:solidFill>
              </a:rPr>
              <a:t>1/2 jar of jelly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675438" y="1752600"/>
          <a:ext cx="2466975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Clip" r:id="rId3" imgW="1944986" imgH="1683945" progId="MS_ClipArt_Gallery.5">
                  <p:embed/>
                </p:oleObj>
              </mc:Choice>
              <mc:Fallback>
                <p:oleObj name="Clip" r:id="rId3" imgW="1944986" imgH="1683945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1752600"/>
                        <a:ext cx="2466975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24238" y="4008438"/>
            <a:ext cx="5719762" cy="12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What limits the amount?</a:t>
            </a:r>
            <a:endParaRPr lang="en-US" sz="3200">
              <a:latin typeface="Arial" charset="0"/>
            </a:endParaRPr>
          </a:p>
          <a:p>
            <a:pPr marL="742950" lvl="1" indent="-285750" eaLnBrk="1" hangingPunct="1">
              <a:buFontTx/>
              <a:buChar char="–"/>
              <a:defRPr/>
            </a:pPr>
            <a:r>
              <a:rPr lang="en-US" sz="2800">
                <a:latin typeface="Arial" charset="0"/>
              </a:rPr>
              <a:t>bread</a:t>
            </a: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344613" y="3944938"/>
          <a:ext cx="1989137" cy="141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lip" r:id="rId5" imgW="4605196" imgH="3266792" progId="MS_ClipArt_Gallery.5">
                  <p:embed/>
                </p:oleObj>
              </mc:Choice>
              <mc:Fallback>
                <p:oleObj name="Clip" r:id="rId5" imgW="4605196" imgH="3266792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3944938"/>
                        <a:ext cx="1989137" cy="141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317625" y="5378450"/>
          <a:ext cx="159067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lip" r:id="rId7" imgW="1724558" imgH="1523390" progId="MS_ClipArt_Gallery.5">
                  <p:embed/>
                </p:oleObj>
              </mc:Choice>
              <mc:Fallback>
                <p:oleObj name="Clip" r:id="rId7" imgW="1724558" imgH="152339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5378450"/>
                        <a:ext cx="1590675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411538" y="5387975"/>
            <a:ext cx="5719762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What is left over?</a:t>
            </a:r>
            <a:endParaRPr lang="en-US" sz="3200">
              <a:latin typeface="Arial" charset="0"/>
            </a:endParaRPr>
          </a:p>
          <a:p>
            <a:pPr marL="742950" lvl="1" indent="-285750" eaLnBrk="1" hangingPunct="1">
              <a:buFontTx/>
              <a:buChar char="–"/>
              <a:defRPr/>
            </a:pPr>
            <a:r>
              <a:rPr lang="en-US" sz="2800">
                <a:latin typeface="Arial" charset="0"/>
              </a:rPr>
              <a:t>peanut butter and jelly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 advAuto="0"/>
      <p:bldP spid="35845" grpId="0" autoUpdateAnimBg="0"/>
      <p:bldP spid="3584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>
                <a:latin typeface="Berlin Sans FB" panose="020E0602020502020306" pitchFamily="34" charset="0"/>
              </a:rPr>
              <a:t>Limiting vs. Excess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800600"/>
          </a:xfrm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80000"/>
              </a:spcBef>
              <a:defRPr/>
            </a:pPr>
            <a:r>
              <a:rPr 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Limiting Reactant</a:t>
            </a:r>
            <a:endParaRPr lang="en-US" sz="4000" smtClean="0">
              <a:latin typeface="Berlin Sans FB" pitchFamily="34" charset="0"/>
            </a:endParaRPr>
          </a:p>
          <a:p>
            <a:pPr lvl="1" eaLnBrk="1" hangingPunct="1">
              <a:spcBef>
                <a:spcPct val="10000"/>
              </a:spcBef>
              <a:defRPr/>
            </a:pPr>
            <a:r>
              <a:rPr lang="en-US" sz="3600" smtClean="0">
                <a:latin typeface="Berlin Sans FB" pitchFamily="34" charset="0"/>
              </a:rPr>
              <a:t>The reactant that used up first in a reaction</a:t>
            </a:r>
          </a:p>
          <a:p>
            <a:pPr lvl="1" eaLnBrk="1" hangingPunct="1">
              <a:spcBef>
                <a:spcPct val="10000"/>
              </a:spcBef>
              <a:defRPr/>
            </a:pPr>
            <a:r>
              <a:rPr lang="en-US" sz="3600" smtClean="0">
                <a:latin typeface="Berlin Sans FB" pitchFamily="34" charset="0"/>
              </a:rPr>
              <a:t>Determines the amount of product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572000" cy="4800600"/>
          </a:xfrm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Excess Reactant</a:t>
            </a:r>
            <a:endParaRPr lang="en-US" sz="4400" smtClean="0">
              <a:latin typeface="Berlin Sans FB" pitchFamily="34" charset="0"/>
            </a:endParaRPr>
          </a:p>
          <a:p>
            <a:pPr lvl="1" eaLnBrk="1" hangingPunct="1">
              <a:spcBef>
                <a:spcPct val="10000"/>
              </a:spcBef>
              <a:defRPr/>
            </a:pPr>
            <a:r>
              <a:rPr lang="en-US" sz="4000" smtClean="0">
                <a:latin typeface="Berlin Sans FB" pitchFamily="34" charset="0"/>
              </a:rPr>
              <a:t>The reactant that is left over after the reaction stops</a:t>
            </a:r>
          </a:p>
          <a:p>
            <a:pPr lvl="1" eaLnBrk="1" hangingPunct="1">
              <a:spcBef>
                <a:spcPct val="10000"/>
              </a:spcBef>
              <a:buFontTx/>
              <a:buNone/>
              <a:defRPr/>
            </a:pPr>
            <a:endParaRPr lang="en-US" sz="4000" smtClean="0"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000" smtClean="0">
                <a:latin typeface="Berlin Sans FB" panose="020E0602020502020306" pitchFamily="34" charset="0"/>
              </a:rPr>
              <a:t>Percent Yield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>
                <a:latin typeface="Berlin Sans FB" panose="020E0602020502020306" pitchFamily="34" charset="0"/>
              </a:rPr>
              <a:t>The ratio of </a:t>
            </a:r>
            <a:r>
              <a:rPr lang="en-US" altLang="en-US" sz="5400" smtClean="0">
                <a:solidFill>
                  <a:srgbClr val="FF0000"/>
                </a:solidFill>
                <a:latin typeface="Berlin Sans FB" panose="020E0602020502020306" pitchFamily="34" charset="0"/>
              </a:rPr>
              <a:t>actual yield</a:t>
            </a:r>
            <a:r>
              <a:rPr lang="en-US" altLang="en-US" sz="5400" smtClean="0">
                <a:latin typeface="Berlin Sans FB" panose="020E0602020502020306" pitchFamily="34" charset="0"/>
              </a:rPr>
              <a:t> (from an </a:t>
            </a:r>
            <a:r>
              <a:rPr lang="en-US" altLang="en-US" sz="5400" smtClean="0">
                <a:solidFill>
                  <a:srgbClr val="FF0000"/>
                </a:solidFill>
                <a:latin typeface="Berlin Sans FB" panose="020E0602020502020306" pitchFamily="34" charset="0"/>
              </a:rPr>
              <a:t>experiment</a:t>
            </a:r>
            <a:r>
              <a:rPr lang="en-US" altLang="en-US" sz="5400" smtClean="0">
                <a:latin typeface="Berlin Sans FB" panose="020E0602020502020306" pitchFamily="34" charset="0"/>
              </a:rPr>
              <a:t>) to </a:t>
            </a:r>
            <a:r>
              <a:rPr lang="en-US" altLang="en-US" sz="5400" smtClean="0">
                <a:solidFill>
                  <a:srgbClr val="0033CC"/>
                </a:solidFill>
                <a:latin typeface="Berlin Sans FB" panose="020E0602020502020306" pitchFamily="34" charset="0"/>
              </a:rPr>
              <a:t>theoretical yield</a:t>
            </a:r>
            <a:r>
              <a:rPr lang="en-US" altLang="en-US" sz="5400" smtClean="0">
                <a:latin typeface="Berlin Sans FB" panose="020E0602020502020306" pitchFamily="34" charset="0"/>
              </a:rPr>
              <a:t> (from stoichiometric </a:t>
            </a:r>
            <a:r>
              <a:rPr lang="en-US" altLang="en-US" sz="5400" smtClean="0">
                <a:solidFill>
                  <a:srgbClr val="0033CC"/>
                </a:solidFill>
                <a:latin typeface="Berlin Sans FB" panose="020E0602020502020306" pitchFamily="34" charset="0"/>
              </a:rPr>
              <a:t>calculations</a:t>
            </a:r>
            <a:r>
              <a:rPr lang="en-US" altLang="en-US" sz="5400" smtClean="0">
                <a:latin typeface="Berlin Sans FB" panose="020E0602020502020306" pitchFamily="34" charset="0"/>
              </a:rPr>
              <a:t>) expressed as a percent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000" smtClean="0">
                <a:latin typeface="Berlin Sans FB" panose="020E0602020502020306" pitchFamily="34" charset="0"/>
              </a:rPr>
              <a:t>Percent Yield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FF0000"/>
                </a:solidFill>
                <a:latin typeface="Berlin Sans FB" panose="020E0602020502020306" pitchFamily="34" charset="0"/>
              </a:rPr>
              <a:t>Actual Yield</a:t>
            </a:r>
            <a:r>
              <a:rPr lang="en-US" altLang="en-US" sz="4000" smtClean="0">
                <a:solidFill>
                  <a:srgbClr val="FF0000"/>
                </a:solidFill>
                <a:latin typeface="Berlin Sans FB" panose="020E0602020502020306" pitchFamily="34" charset="0"/>
              </a:rPr>
              <a:t>:</a:t>
            </a:r>
            <a:r>
              <a:rPr lang="en-US" altLang="en-US" sz="4000" smtClean="0">
                <a:latin typeface="Berlin Sans FB" panose="020E0602020502020306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4000" smtClean="0">
                <a:latin typeface="Berlin Sans FB" panose="020E0602020502020306" pitchFamily="34" charset="0"/>
              </a:rPr>
              <a:t>The amount of product actually produced when a reaction is carried out in an experiment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33CC"/>
                </a:solidFill>
                <a:latin typeface="Berlin Sans FB" panose="020E0602020502020306" pitchFamily="34" charset="0"/>
              </a:rPr>
              <a:t>Theoretical Yield:</a:t>
            </a:r>
          </a:p>
          <a:p>
            <a:pPr eaLnBrk="1" hangingPunct="1">
              <a:buFontTx/>
              <a:buNone/>
            </a:pPr>
            <a:r>
              <a:rPr lang="en-US" altLang="en-US" sz="4000" smtClean="0">
                <a:latin typeface="Berlin Sans FB" panose="020E0602020502020306" pitchFamily="34" charset="0"/>
              </a:rPr>
              <a:t>The maximum amount of product that can be produced from a given amount of reactant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1417638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latin typeface="Berlin Sans FB" panose="020E0602020502020306" pitchFamily="34" charset="0"/>
              </a:rPr>
              <a:t>Percent Yield Equation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747713" y="2905125"/>
          <a:ext cx="8281987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2082800" imgH="419100" progId="Equation.3">
                  <p:embed/>
                </p:oleObj>
              </mc:Choice>
              <mc:Fallback>
                <p:oleObj name="Equation" r:id="rId3" imgW="2082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905125"/>
                        <a:ext cx="8281987" cy="16335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1655763" y="4397375"/>
            <a:ext cx="6821487" cy="1831975"/>
            <a:chOff x="1042" y="2770"/>
            <a:chExt cx="4298" cy="1154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1042" y="3228"/>
              <a:ext cx="4298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buFontTx/>
                <a:buNone/>
              </a:pPr>
              <a:r>
                <a:rPr lang="en-US" altLang="en-US" sz="4800">
                  <a:solidFill>
                    <a:schemeClr val="accent2"/>
                  </a:solidFill>
                  <a:latin typeface="Berlin Sans FB" panose="020E0602020502020306" pitchFamily="34" charset="0"/>
                  <a:sym typeface="Symbol" panose="05050102010706020507" pitchFamily="18" charset="2"/>
                </a:rPr>
                <a:t>calculated on paper</a:t>
              </a:r>
            </a:p>
          </p:txBody>
        </p:sp>
        <p:sp>
          <p:nvSpPr>
            <p:cNvPr id="21513" name="AutoShape 6"/>
            <p:cNvSpPr>
              <a:spLocks noChangeArrowheads="1"/>
            </p:cNvSpPr>
            <p:nvPr/>
          </p:nvSpPr>
          <p:spPr bwMode="auto">
            <a:xfrm>
              <a:off x="2872" y="2770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1676400" y="1066800"/>
            <a:ext cx="6761163" cy="1903413"/>
            <a:chOff x="1062" y="713"/>
            <a:chExt cx="4258" cy="1199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1062" y="713"/>
              <a:ext cx="4258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buFontTx/>
                <a:buNone/>
              </a:pPr>
              <a:r>
                <a:rPr lang="en-US" altLang="en-US" sz="4800">
                  <a:solidFill>
                    <a:srgbClr val="FF0000"/>
                  </a:solidFill>
                  <a:latin typeface="Berlin Sans FB" panose="020E0602020502020306" pitchFamily="34" charset="0"/>
                </a:rPr>
                <a:t>measured in lab</a:t>
              </a:r>
              <a:endParaRPr lang="en-US" altLang="en-US" sz="4800">
                <a:solidFill>
                  <a:srgbClr val="FF0000"/>
                </a:solidFill>
                <a:latin typeface="Berlin Sans FB" panose="020E0602020502020306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1511" name="AutoShape 9"/>
            <p:cNvSpPr>
              <a:spLocks noChangeArrowheads="1"/>
            </p:cNvSpPr>
            <p:nvPr/>
          </p:nvSpPr>
          <p:spPr bwMode="auto">
            <a:xfrm flipV="1">
              <a:off x="3205" y="1289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9075"/>
            <a:ext cx="8991600" cy="10001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9600" smtClean="0">
                <a:latin typeface="Berlin Sans FB" panose="020E0602020502020306" pitchFamily="34" charset="0"/>
              </a:rPr>
              <a:t>Stoichiometry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303338"/>
            <a:ext cx="8901112" cy="5554662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700" smtClean="0">
                <a:latin typeface="Berlin Sans FB" panose="020E0602020502020306" pitchFamily="34" charset="0"/>
              </a:rPr>
              <a:t>Means “element measuring”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700" smtClean="0">
                <a:latin typeface="Berlin Sans FB" panose="020E0602020502020306" pitchFamily="34" charset="0"/>
              </a:rPr>
              <a:t>The study of </a:t>
            </a:r>
            <a:r>
              <a:rPr lang="en-US" altLang="en-US" sz="4700" u="sng" smtClean="0">
                <a:latin typeface="Berlin Sans FB" panose="020E0602020502020306" pitchFamily="34" charset="0"/>
              </a:rPr>
              <a:t>quantitative </a:t>
            </a:r>
            <a:r>
              <a:rPr lang="en-US" altLang="en-US" sz="4700" smtClean="0">
                <a:latin typeface="Berlin Sans FB" panose="020E0602020502020306" pitchFamily="34" charset="0"/>
              </a:rPr>
              <a:t>relationships between the amounts of </a:t>
            </a:r>
            <a:r>
              <a:rPr lang="en-US" altLang="en-US" sz="4700" u="sng" smtClean="0">
                <a:latin typeface="Berlin Sans FB" panose="020E0602020502020306" pitchFamily="34" charset="0"/>
              </a:rPr>
              <a:t>reactants</a:t>
            </a:r>
            <a:r>
              <a:rPr lang="en-US" altLang="en-US" sz="4700" smtClean="0">
                <a:latin typeface="Berlin Sans FB" panose="020E0602020502020306" pitchFamily="34" charset="0"/>
              </a:rPr>
              <a:t> used and the </a:t>
            </a:r>
            <a:r>
              <a:rPr lang="en-US" altLang="en-US" sz="4700" u="sng" smtClean="0">
                <a:latin typeface="Berlin Sans FB" panose="020E0602020502020306" pitchFamily="34" charset="0"/>
              </a:rPr>
              <a:t>products</a:t>
            </a:r>
            <a:r>
              <a:rPr lang="en-US" altLang="en-US" sz="4700" smtClean="0">
                <a:latin typeface="Berlin Sans FB" panose="020E0602020502020306" pitchFamily="34" charset="0"/>
              </a:rPr>
              <a:t> formed by a chemical reaction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700" smtClean="0">
                <a:latin typeface="Berlin Sans FB" panose="020E0602020502020306" pitchFamily="34" charset="0"/>
              </a:rPr>
              <a:t>Based on the law of conservation of mass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042988" y="4033838"/>
            <a:ext cx="8101012" cy="240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  <a:buChar char="b"/>
            </a:pPr>
            <a:endParaRPr kumimoji="1" lang="en-US" altLang="en-US" sz="3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26590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4000" smtClean="0"/>
              <a:t>When 45.8 g of K</a:t>
            </a:r>
            <a:r>
              <a:rPr lang="en-US" altLang="en-US" sz="4000" baseline="-25000" smtClean="0"/>
              <a:t>2</a:t>
            </a:r>
            <a:r>
              <a:rPr lang="en-US" altLang="en-US" sz="4000" smtClean="0"/>
              <a:t>CO</a:t>
            </a:r>
            <a:r>
              <a:rPr lang="en-US" altLang="en-US" sz="4000" baseline="-25000" smtClean="0"/>
              <a:t>3</a:t>
            </a:r>
            <a:r>
              <a:rPr lang="en-US" altLang="en-US" sz="4000" smtClean="0"/>
              <a:t> react with excess HCl, 46.3 g of KCl are formed.  Calculate the theoretical and % yields of KCl.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533400" y="3505200"/>
            <a:ext cx="861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4000" b="1"/>
              <a:t>K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CO</a:t>
            </a:r>
            <a:r>
              <a:rPr lang="en-US" altLang="en-US" sz="4000" b="1" baseline="-25000"/>
              <a:t>3</a:t>
            </a:r>
            <a:r>
              <a:rPr lang="en-US" altLang="en-US" sz="4000" b="1"/>
              <a:t> + 2HCl </a:t>
            </a:r>
            <a:r>
              <a:rPr lang="en-US" altLang="en-US" sz="4000" b="1">
                <a:sym typeface="Symbol" panose="05050102010706020507" pitchFamily="18" charset="2"/>
              </a:rPr>
              <a:t> 2KCl + H</a:t>
            </a:r>
            <a:r>
              <a:rPr lang="en-US" altLang="en-US" sz="4000" b="1" baseline="-25000">
                <a:sym typeface="Symbol" panose="05050102010706020507" pitchFamily="18" charset="2"/>
              </a:rPr>
              <a:t>2</a:t>
            </a:r>
            <a:r>
              <a:rPr lang="en-US" altLang="en-US" sz="4000" b="1">
                <a:sym typeface="Symbol" panose="05050102010706020507" pitchFamily="18" charset="2"/>
              </a:rPr>
              <a:t>O + CO</a:t>
            </a:r>
            <a:r>
              <a:rPr lang="en-US" altLang="en-US" sz="4000" b="1" baseline="-25000">
                <a:sym typeface="Symbol" panose="05050102010706020507" pitchFamily="18" charset="2"/>
              </a:rPr>
              <a:t>2</a:t>
            </a:r>
            <a:r>
              <a:rPr lang="en-US" altLang="en-US" sz="4000" b="1"/>
              <a:t> 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90538" y="4173538"/>
            <a:ext cx="1958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</a:rPr>
              <a:t>45.8 g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419600" y="4173538"/>
            <a:ext cx="12382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</a:rPr>
              <a:t>? g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209800" y="5029200"/>
            <a:ext cx="344646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actual: 46.3 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871538" y="4008438"/>
            <a:ext cx="18478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45.8 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1150938" y="5367338"/>
            <a:ext cx="6272212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2559050" y="4094163"/>
            <a:ext cx="1588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2497138" y="4008438"/>
            <a:ext cx="2085975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  <a:endParaRPr lang="en-US" altLang="en-US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138.21 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424738" y="4991100"/>
            <a:ext cx="208756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= 49.4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g KCl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4540250" y="409416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514850" y="4008438"/>
            <a:ext cx="1690688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2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KCl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6184900" y="4094163"/>
            <a:ext cx="0" cy="2563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053138" y="4008438"/>
            <a:ext cx="16922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74.55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 KCl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KCl</a:t>
            </a:r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228600" y="533400"/>
            <a:ext cx="8915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4000" b="1"/>
              <a:t>K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CO</a:t>
            </a:r>
            <a:r>
              <a:rPr lang="en-US" altLang="en-US" sz="4000" b="1" baseline="-25000"/>
              <a:t>3</a:t>
            </a:r>
            <a:r>
              <a:rPr lang="en-US" altLang="en-US" sz="4000" b="1"/>
              <a:t> + 2HCl </a:t>
            </a:r>
            <a:r>
              <a:rPr lang="en-US" altLang="en-US" sz="4000" b="1">
                <a:sym typeface="Symbol" panose="05050102010706020507" pitchFamily="18" charset="2"/>
              </a:rPr>
              <a:t> 2KCl + H</a:t>
            </a:r>
            <a:r>
              <a:rPr lang="en-US" altLang="en-US" sz="4000" b="1" baseline="-25000">
                <a:sym typeface="Symbol" panose="05050102010706020507" pitchFamily="18" charset="2"/>
              </a:rPr>
              <a:t>2</a:t>
            </a:r>
            <a:r>
              <a:rPr lang="en-US" altLang="en-US" sz="4000" b="1">
                <a:sym typeface="Symbol" panose="05050102010706020507" pitchFamily="18" charset="2"/>
              </a:rPr>
              <a:t>O + CO</a:t>
            </a:r>
            <a:r>
              <a:rPr lang="en-US" altLang="en-US" sz="4000" b="1" baseline="-25000">
                <a:sym typeface="Symbol" panose="05050102010706020507" pitchFamily="18" charset="2"/>
              </a:rPr>
              <a:t>2</a:t>
            </a:r>
            <a:r>
              <a:rPr lang="en-US" altLang="en-US" sz="4000" b="1"/>
              <a:t> </a:t>
            </a:r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533400" y="1219200"/>
            <a:ext cx="183356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</a:rPr>
              <a:t>45.8 g</a:t>
            </a: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4462463" y="1219200"/>
            <a:ext cx="1158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</a:rPr>
              <a:t>? g</a:t>
            </a:r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1135063" y="4271963"/>
            <a:ext cx="3276600" cy="2435225"/>
            <a:chOff x="715" y="2411"/>
            <a:chExt cx="2064" cy="1534"/>
          </a:xfrm>
        </p:grpSpPr>
        <p:sp>
          <p:nvSpPr>
            <p:cNvPr id="23575" name="Line 16"/>
            <p:cNvSpPr>
              <a:spLocks noChangeShapeType="1"/>
            </p:cNvSpPr>
            <p:nvPr/>
          </p:nvSpPr>
          <p:spPr bwMode="auto">
            <a:xfrm flipH="1">
              <a:off x="715" y="2411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Line 17"/>
            <p:cNvSpPr>
              <a:spLocks noChangeShapeType="1"/>
            </p:cNvSpPr>
            <p:nvPr/>
          </p:nvSpPr>
          <p:spPr bwMode="auto">
            <a:xfrm flipH="1">
              <a:off x="1927" y="3360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4" name="Group 18"/>
          <p:cNvGrpSpPr>
            <a:grpSpLocks/>
          </p:cNvGrpSpPr>
          <p:nvPr/>
        </p:nvGrpSpPr>
        <p:grpSpPr bwMode="auto">
          <a:xfrm>
            <a:off x="2741613" y="4241800"/>
            <a:ext cx="3270250" cy="2379663"/>
            <a:chOff x="1726" y="2392"/>
            <a:chExt cx="2060" cy="1499"/>
          </a:xfrm>
        </p:grpSpPr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 flipH="1">
              <a:off x="1726" y="2392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20"/>
            <p:cNvSpPr>
              <a:spLocks noChangeShapeType="1"/>
            </p:cNvSpPr>
            <p:nvPr/>
          </p:nvSpPr>
          <p:spPr bwMode="auto">
            <a:xfrm flipH="1">
              <a:off x="2934" y="3306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4716463" y="4205288"/>
            <a:ext cx="2914650" cy="2417762"/>
            <a:chOff x="2834" y="2369"/>
            <a:chExt cx="1837" cy="1523"/>
          </a:xfrm>
        </p:grpSpPr>
        <p:sp>
          <p:nvSpPr>
            <p:cNvPr id="23571" name="Line 22"/>
            <p:cNvSpPr>
              <a:spLocks noChangeShapeType="1"/>
            </p:cNvSpPr>
            <p:nvPr/>
          </p:nvSpPr>
          <p:spPr bwMode="auto">
            <a:xfrm flipH="1">
              <a:off x="2834" y="2369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23"/>
            <p:cNvSpPr>
              <a:spLocks noChangeShapeType="1"/>
            </p:cNvSpPr>
            <p:nvPr/>
          </p:nvSpPr>
          <p:spPr bwMode="auto">
            <a:xfrm flipH="1">
              <a:off x="3819" y="3307"/>
              <a:ext cx="852" cy="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9" name="Rectangle 24"/>
          <p:cNvSpPr>
            <a:spLocks noChangeArrowheads="1"/>
          </p:cNvSpPr>
          <p:nvPr/>
        </p:nvSpPr>
        <p:spPr bwMode="auto">
          <a:xfrm>
            <a:off x="2652713" y="1900238"/>
            <a:ext cx="32258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actual: 46.3 g</a:t>
            </a:r>
          </a:p>
        </p:txBody>
      </p:sp>
      <p:sp>
        <p:nvSpPr>
          <p:cNvPr id="23570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1011238" y="3376613"/>
            <a:ext cx="7772400" cy="903287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smtClean="0">
                <a:solidFill>
                  <a:schemeClr val="accent2"/>
                </a:solidFill>
              </a:rPr>
              <a:t>Theoretical Yield: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60" grpId="0" animBg="1"/>
      <p:bldP spid="45061" grpId="0" animBg="1"/>
      <p:bldP spid="45062" grpId="0" autoUpdateAnimBg="0"/>
      <p:bldP spid="45063" grpId="0" autoUpdateAnimBg="0"/>
      <p:bldP spid="45064" grpId="0" animBg="1"/>
      <p:bldP spid="45065" grpId="0" autoUpdateAnimBg="0"/>
      <p:bldP spid="45066" grpId="0" animBg="1"/>
      <p:bldP spid="450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2928938"/>
            <a:ext cx="7772400" cy="903287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</a:rPr>
              <a:t>Theoretical Yield = 49.4 g KCl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047750" y="5192713"/>
            <a:ext cx="2387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% Yield =</a:t>
            </a: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3306763" y="4818063"/>
            <a:ext cx="2070100" cy="1511300"/>
            <a:chOff x="1651" y="1725"/>
            <a:chExt cx="1304" cy="952"/>
          </a:xfrm>
        </p:grpSpPr>
        <p:sp>
          <p:nvSpPr>
            <p:cNvPr id="24587" name="Rectangle 6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46.3 g</a:t>
              </a:r>
            </a:p>
            <a:p>
              <a:pPr algn="ctr"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b="1"/>
                <a:t>49.4 g </a:t>
              </a: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405438" y="5156200"/>
            <a:ext cx="1939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ym typeface="Symbol" panose="05050102010706020507" pitchFamily="18" charset="2"/>
              </a:rPr>
              <a:t> 100 </a:t>
            </a:r>
            <a:r>
              <a:rPr lang="en-US" altLang="en-US" b="1"/>
              <a:t>=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7135813" y="5156200"/>
            <a:ext cx="18621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ym typeface="Symbol" panose="05050102010706020507" pitchFamily="18" charset="2"/>
              </a:rPr>
              <a:t>93.7%</a:t>
            </a:r>
            <a:endParaRPr lang="en-US" altLang="en-US" b="1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0" y="381000"/>
            <a:ext cx="8991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4000" b="1"/>
              <a:t>K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CO</a:t>
            </a:r>
            <a:r>
              <a:rPr lang="en-US" altLang="en-US" sz="4000" b="1" baseline="-25000"/>
              <a:t>3</a:t>
            </a:r>
            <a:r>
              <a:rPr lang="en-US" altLang="en-US" sz="4000" b="1"/>
              <a:t> + 2HCl </a:t>
            </a:r>
            <a:r>
              <a:rPr lang="en-US" altLang="en-US" sz="4000" b="1">
                <a:sym typeface="Symbol" panose="05050102010706020507" pitchFamily="18" charset="2"/>
              </a:rPr>
              <a:t> 2KCl + H</a:t>
            </a:r>
            <a:r>
              <a:rPr lang="en-US" altLang="en-US" sz="4000" b="1" baseline="-25000">
                <a:sym typeface="Symbol" panose="05050102010706020507" pitchFamily="18" charset="2"/>
              </a:rPr>
              <a:t>2</a:t>
            </a:r>
            <a:r>
              <a:rPr lang="en-US" altLang="en-US" sz="4000" b="1">
                <a:sym typeface="Symbol" panose="05050102010706020507" pitchFamily="18" charset="2"/>
              </a:rPr>
              <a:t>O + CO</a:t>
            </a:r>
            <a:r>
              <a:rPr lang="en-US" altLang="en-US" sz="4000" b="1" baseline="-25000">
                <a:sym typeface="Symbol" panose="05050102010706020507" pitchFamily="18" charset="2"/>
              </a:rPr>
              <a:t>2</a:t>
            </a:r>
            <a:r>
              <a:rPr lang="en-US" altLang="en-US" sz="4000" b="1"/>
              <a:t> </a:t>
            </a:r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228600" y="1143000"/>
            <a:ext cx="183356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45.8 g</a:t>
            </a:r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3924300" y="1143000"/>
            <a:ext cx="163671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49.4 g</a:t>
            </a: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2347913" y="1824038"/>
            <a:ext cx="32258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actual: 46.3 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build="p" bldLvl="2" autoUpdateAnimBg="0" advAuto="0"/>
      <p:bldP spid="4608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46175"/>
          </a:xfrm>
        </p:spPr>
        <p:txBody>
          <a:bodyPr/>
          <a:lstStyle/>
          <a:p>
            <a:pPr eaLnBrk="1" hangingPunct="1"/>
            <a:r>
              <a:rPr lang="en-US" altLang="en-US" sz="8000" smtClean="0">
                <a:latin typeface="Berlin Sans FB" panose="020E0602020502020306" pitchFamily="34" charset="0"/>
              </a:rPr>
              <a:t>Mole Ratio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85738" y="1219200"/>
            <a:ext cx="8958262" cy="592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buClr>
                <a:schemeClr val="tx2"/>
              </a:buClr>
              <a:buFontTx/>
              <a:buChar char="•"/>
            </a:pPr>
            <a:r>
              <a:rPr kumimoji="1" lang="en-US" altLang="en-US" sz="5000">
                <a:latin typeface="Berlin Sans FB" panose="020E0602020502020306" pitchFamily="34" charset="0"/>
              </a:rPr>
              <a:t>In a balanced equation, the ratio between the numbers of moles of any 2 substances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Tx/>
              <a:buChar char="•"/>
            </a:pPr>
            <a:r>
              <a:rPr kumimoji="1" lang="en-US" altLang="en-US" sz="5000">
                <a:latin typeface="Berlin Sans FB" panose="020E0602020502020306" pitchFamily="34" charset="0"/>
              </a:rPr>
              <a:t>Indicated by the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2 Mg + O</a:t>
            </a:r>
            <a:r>
              <a:rPr lang="en-US" sz="72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2</a:t>
            </a:r>
            <a:r>
              <a:rPr lang="en-US" sz="7200"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</a:t>
            </a:r>
            <a:r>
              <a:rPr lang="en-US" sz="7200"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  <a:sym typeface="Symbol" pitchFamily="18" charset="2"/>
              </a:rPr>
              <a:t> 2 MgO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52750" y="2509838"/>
            <a:ext cx="2728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1 mol O</a:t>
            </a:r>
            <a:r>
              <a:rPr lang="en-US" altLang="en-US" sz="40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2773363" y="2486025"/>
            <a:ext cx="2457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57800" y="2185988"/>
            <a:ext cx="887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or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924550" y="2566988"/>
            <a:ext cx="2457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919788" y="1747838"/>
            <a:ext cx="2728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1 mol O</a:t>
            </a:r>
            <a:r>
              <a:rPr lang="en-US" altLang="en-US" sz="40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5954713" y="2452688"/>
            <a:ext cx="2457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00350" y="1771650"/>
            <a:ext cx="2457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01613" y="2071688"/>
            <a:ext cx="2155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Mg : O</a:t>
            </a:r>
            <a:r>
              <a:rPr lang="en-US" altLang="en-US" sz="40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876550" y="4262438"/>
            <a:ext cx="2728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MgO</a:t>
            </a:r>
            <a:endParaRPr lang="en-US" altLang="en-US" sz="4000" b="1" baseline="-25000">
              <a:latin typeface="Times New Roman" panose="02020603050405020304" pitchFamily="18" charset="0"/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2697163" y="4238625"/>
            <a:ext cx="2457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181600" y="3938588"/>
            <a:ext cx="887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or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848350" y="4319588"/>
            <a:ext cx="2457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843588" y="3500438"/>
            <a:ext cx="2728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MgO</a:t>
            </a:r>
            <a:endParaRPr lang="en-US" altLang="en-US" sz="4000" b="1" baseline="-25000">
              <a:latin typeface="Times New Roman" panose="02020603050405020304" pitchFamily="18" charset="0"/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V="1">
            <a:off x="5878513" y="4205288"/>
            <a:ext cx="2457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724150" y="3524250"/>
            <a:ext cx="2457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95263" y="3709988"/>
            <a:ext cx="255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Mg : MgO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2933700" y="5942013"/>
            <a:ext cx="2728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1 mol O</a:t>
            </a:r>
            <a:r>
              <a:rPr lang="en-US" altLang="en-US" sz="40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V="1">
            <a:off x="2754313" y="5918200"/>
            <a:ext cx="2457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181600" y="5618163"/>
            <a:ext cx="887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or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5848350" y="5942013"/>
            <a:ext cx="2686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MgO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843588" y="5122863"/>
            <a:ext cx="2728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1 mol O</a:t>
            </a:r>
            <a:r>
              <a:rPr lang="en-US" altLang="en-US" sz="40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V="1">
            <a:off x="5878513" y="5827713"/>
            <a:ext cx="2457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781300" y="5203825"/>
            <a:ext cx="2716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2 mol MgO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85738" y="5446713"/>
            <a:ext cx="272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MgO : O</a:t>
            </a:r>
            <a:r>
              <a:rPr lang="en-US" altLang="en-US" sz="40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nimBg="1"/>
      <p:bldP spid="32773" grpId="0" autoUpdateAnimBg="0"/>
      <p:bldP spid="32774" grpId="0" autoUpdateAnimBg="0"/>
      <p:bldP spid="32775" grpId="0" autoUpdateAnimBg="0"/>
      <p:bldP spid="32776" grpId="0" animBg="1"/>
      <p:bldP spid="32777" grpId="0" autoUpdateAnimBg="0"/>
      <p:bldP spid="32779" grpId="0" autoUpdateAnimBg="0"/>
      <p:bldP spid="32780" grpId="0" animBg="1"/>
      <p:bldP spid="32781" grpId="0" autoUpdateAnimBg="0"/>
      <p:bldP spid="32782" grpId="0" autoUpdateAnimBg="0"/>
      <p:bldP spid="32783" grpId="0" autoUpdateAnimBg="0"/>
      <p:bldP spid="32784" grpId="0" animBg="1"/>
      <p:bldP spid="32785" grpId="0" autoUpdateAnimBg="0"/>
      <p:bldP spid="32787" grpId="0" autoUpdateAnimBg="0"/>
      <p:bldP spid="32788" grpId="0" animBg="1"/>
      <p:bldP spid="32789" grpId="0" autoUpdateAnimBg="0"/>
      <p:bldP spid="32790" grpId="0" autoUpdateAnimBg="0"/>
      <p:bldP spid="32791" grpId="0" autoUpdateAnimBg="0"/>
      <p:bldP spid="32792" grpId="0" animBg="1"/>
      <p:bldP spid="327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b="1" smtClean="0">
                <a:latin typeface="Berlin Sans FB" panose="020E0602020502020306" pitchFamily="34" charset="0"/>
              </a:rPr>
              <a:t>Stoichiometry Steps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749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tabLst>
                <a:tab pos="3717925" algn="l"/>
              </a:tabLst>
            </a:pPr>
            <a:r>
              <a:rPr lang="en-US" altLang="en-US" sz="5400" smtClean="0">
                <a:latin typeface="Berlin Sans FB" panose="020E0602020502020306" pitchFamily="34" charset="0"/>
              </a:rPr>
              <a:t>1. Write a balanced equation.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tabLst>
                <a:tab pos="3717925" algn="l"/>
              </a:tabLst>
            </a:pPr>
            <a:r>
              <a:rPr lang="en-US" altLang="en-US" sz="5400" smtClean="0">
                <a:latin typeface="Berlin Sans FB" panose="020E0602020502020306" pitchFamily="34" charset="0"/>
              </a:rPr>
              <a:t>2. Identify the given &amp; unknown.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tabLst>
                <a:tab pos="3717925" algn="l"/>
              </a:tabLst>
            </a:pPr>
            <a:r>
              <a:rPr lang="en-US" altLang="en-US" sz="5400" smtClean="0">
                <a:latin typeface="Berlin Sans FB" panose="020E0602020502020306" pitchFamily="34" charset="0"/>
              </a:rPr>
              <a:t>3. Draw a roadmap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tabLst>
                <a:tab pos="3717925" algn="l"/>
              </a:tabLst>
            </a:pPr>
            <a:r>
              <a:rPr lang="en-US" altLang="en-US" sz="5400" smtClean="0">
                <a:latin typeface="Berlin Sans FB" panose="020E0602020502020306" pitchFamily="34" charset="0"/>
              </a:rPr>
              <a:t>4. Set up railroad tracks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tabLst>
                <a:tab pos="3717925" algn="l"/>
              </a:tabLst>
            </a:pPr>
            <a:r>
              <a:rPr lang="en-US" altLang="en-US" sz="5400" smtClean="0">
                <a:latin typeface="Berlin Sans FB" panose="020E0602020502020306" pitchFamily="34" charset="0"/>
              </a:rPr>
              <a:t>5. Calculate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905000"/>
          </a:xfrm>
        </p:spPr>
        <p:txBody>
          <a:bodyPr/>
          <a:lstStyle/>
          <a:p>
            <a:pPr eaLnBrk="1" hangingPunct="1"/>
            <a:r>
              <a:rPr lang="en-US" altLang="en-US" sz="6600" b="1" smtClean="0">
                <a:solidFill>
                  <a:srgbClr val="FF0000"/>
                </a:solidFill>
              </a:rPr>
              <a:t>Mole</a:t>
            </a:r>
            <a:r>
              <a:rPr lang="en-US" altLang="en-US" sz="6600" b="1" smtClean="0">
                <a:solidFill>
                  <a:srgbClr val="FF6600"/>
                </a:solidFill>
              </a:rPr>
              <a:t> </a:t>
            </a:r>
            <a:r>
              <a:rPr lang="en-US" altLang="en-US" sz="6600" b="1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6600" b="1" smtClean="0">
                <a:solidFill>
                  <a:srgbClr val="FF66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6600" b="1" smtClean="0">
                <a:solidFill>
                  <a:srgbClr val="FF0000"/>
                </a:solidFill>
                <a:sym typeface="Wingdings" panose="05000000000000000000" pitchFamily="2" charset="2"/>
              </a:rPr>
              <a:t>Mole</a:t>
            </a:r>
            <a:endParaRPr lang="en-US" altLang="en-US" sz="6600" b="1" smtClean="0">
              <a:solidFill>
                <a:srgbClr val="FF0000"/>
              </a:solidFill>
            </a:endParaRPr>
          </a:p>
        </p:txBody>
      </p:sp>
      <p:sp>
        <p:nvSpPr>
          <p:cNvPr id="8195" name="Line 10"/>
          <p:cNvSpPr>
            <a:spLocks noChangeShapeType="1"/>
          </p:cNvSpPr>
          <p:nvPr/>
        </p:nvSpPr>
        <p:spPr bwMode="auto">
          <a:xfrm>
            <a:off x="4021138" y="2667000"/>
            <a:ext cx="0" cy="1828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13"/>
          <p:cNvSpPr>
            <a:spLocks noChangeShapeType="1"/>
          </p:cNvSpPr>
          <p:nvPr/>
        </p:nvSpPr>
        <p:spPr bwMode="auto">
          <a:xfrm>
            <a:off x="1524000" y="3657600"/>
            <a:ext cx="25146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14"/>
          <p:cNvSpPr>
            <a:spLocks noChangeShapeType="1"/>
          </p:cNvSpPr>
          <p:nvPr/>
        </p:nvSpPr>
        <p:spPr bwMode="auto">
          <a:xfrm>
            <a:off x="4097338" y="3657600"/>
            <a:ext cx="2303462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6"/>
          <p:cNvSpPr>
            <a:spLocks noChangeShapeType="1"/>
          </p:cNvSpPr>
          <p:nvPr/>
        </p:nvSpPr>
        <p:spPr bwMode="auto">
          <a:xfrm>
            <a:off x="4075113" y="2667000"/>
            <a:ext cx="0" cy="1828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21"/>
          <p:cNvSpPr txBox="1">
            <a:spLocks noChangeArrowheads="1"/>
          </p:cNvSpPr>
          <p:nvPr/>
        </p:nvSpPr>
        <p:spPr bwMode="auto">
          <a:xfrm>
            <a:off x="1676400" y="29718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 mol Given</a:t>
            </a:r>
          </a:p>
        </p:txBody>
      </p:sp>
      <p:sp>
        <p:nvSpPr>
          <p:cNvPr id="8200" name="Text Box 22"/>
          <p:cNvSpPr txBox="1">
            <a:spLocks noChangeArrowheads="1"/>
          </p:cNvSpPr>
          <p:nvPr/>
        </p:nvSpPr>
        <p:spPr bwMode="auto">
          <a:xfrm>
            <a:off x="4114800" y="2590800"/>
            <a:ext cx="22098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Unknown</a:t>
            </a:r>
          </a:p>
        </p:txBody>
      </p:sp>
      <p:sp>
        <p:nvSpPr>
          <p:cNvPr id="8201" name="Text Box 25"/>
          <p:cNvSpPr txBox="1">
            <a:spLocks noChangeArrowheads="1"/>
          </p:cNvSpPr>
          <p:nvPr/>
        </p:nvSpPr>
        <p:spPr bwMode="auto">
          <a:xfrm>
            <a:off x="4191000" y="3625850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Given</a:t>
            </a:r>
          </a:p>
        </p:txBody>
      </p:sp>
      <p:sp>
        <p:nvSpPr>
          <p:cNvPr id="8202" name="Text Box 32"/>
          <p:cNvSpPr txBox="1">
            <a:spLocks noChangeArrowheads="1"/>
          </p:cNvSpPr>
          <p:nvPr/>
        </p:nvSpPr>
        <p:spPr bwMode="auto">
          <a:xfrm>
            <a:off x="4648200" y="2057400"/>
            <a:ext cx="13716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Mole to Mole Ratio</a:t>
            </a:r>
          </a:p>
        </p:txBody>
      </p:sp>
      <p:sp>
        <p:nvSpPr>
          <p:cNvPr id="8203" name="AutoShape 33"/>
          <p:cNvSpPr>
            <a:spLocks noChangeArrowheads="1"/>
          </p:cNvSpPr>
          <p:nvPr/>
        </p:nvSpPr>
        <p:spPr bwMode="auto">
          <a:xfrm>
            <a:off x="4495800" y="4572000"/>
            <a:ext cx="1524000" cy="2209800"/>
          </a:xfrm>
          <a:prstGeom prst="upArrowCallout">
            <a:avLst>
              <a:gd name="adj1" fmla="val 25000"/>
              <a:gd name="adj2" fmla="val 25000"/>
              <a:gd name="adj3" fmla="val 24167"/>
              <a:gd name="adj4" fmla="val 66667"/>
            </a:avLst>
          </a:prstGeom>
          <a:solidFill>
            <a:srgbClr val="CC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u="sng">
                <a:latin typeface="Tahoma" panose="020B0604030504040204" pitchFamily="34" charset="0"/>
              </a:rPr>
              <a:t>Mole Ratio:</a:t>
            </a:r>
            <a:r>
              <a:rPr lang="en-US" altLang="en-US" sz="1600" b="1">
                <a:latin typeface="Tahoma" panose="020B0604030504040204" pitchFamily="34" charset="0"/>
              </a:rPr>
              <a:t> Use coefficients from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228600"/>
            <a:ext cx="8897937" cy="17113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smtClean="0"/>
              <a:t>Ex: How many moles of KClO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 must decompose in order to produce 9 moles of oxygen gas?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79500" y="4895850"/>
            <a:ext cx="20812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9 mol O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1150938" y="5611813"/>
            <a:ext cx="489267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167063" y="4703763"/>
            <a:ext cx="0" cy="1817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230563" y="4913313"/>
            <a:ext cx="29146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2 mol KClO</a:t>
            </a:r>
            <a:r>
              <a:rPr lang="en-US" altLang="en-US" baseline="-25000"/>
              <a:t>3</a:t>
            </a:r>
            <a:endParaRPr lang="en-US" altLang="en-US"/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3 mol O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081713" y="5218113"/>
            <a:ext cx="306228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= 6 mol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	 KClO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811213" y="1919288"/>
            <a:ext cx="7467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="1"/>
              <a:t>2KClO</a:t>
            </a:r>
            <a:r>
              <a:rPr lang="en-US" altLang="en-US" b="1" baseline="-25000"/>
              <a:t>3</a:t>
            </a:r>
            <a:r>
              <a:rPr lang="en-US" altLang="en-US" b="1"/>
              <a:t> </a:t>
            </a:r>
            <a:r>
              <a:rPr lang="en-US" altLang="en-US" b="1">
                <a:sym typeface="Symbol" panose="05050102010706020507" pitchFamily="18" charset="2"/>
              </a:rPr>
              <a:t> 2KCl + 3O</a:t>
            </a:r>
            <a:r>
              <a:rPr lang="en-US" altLang="en-US" b="1" baseline="-25000">
                <a:sym typeface="Symbol" panose="05050102010706020507" pitchFamily="18" charset="2"/>
              </a:rPr>
              <a:t>2</a:t>
            </a:r>
            <a:r>
              <a:rPr lang="en-US" altLang="en-US" b="1"/>
              <a:t> 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1624013" y="5024438"/>
            <a:ext cx="3448050" cy="1250950"/>
            <a:chOff x="1022" y="2973"/>
            <a:chExt cx="2172" cy="788"/>
          </a:xfrm>
        </p:grpSpPr>
        <p:sp>
          <p:nvSpPr>
            <p:cNvPr id="9229" name="Line 10"/>
            <p:cNvSpPr>
              <a:spLocks noChangeShapeType="1"/>
            </p:cNvSpPr>
            <p:nvPr/>
          </p:nvSpPr>
          <p:spPr bwMode="auto">
            <a:xfrm flipH="1">
              <a:off x="1022" y="2973"/>
              <a:ext cx="807" cy="2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 flipH="1">
              <a:off x="2387" y="3476"/>
              <a:ext cx="807" cy="2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957263" y="3786188"/>
            <a:ext cx="6743700" cy="739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  mol O</a:t>
            </a:r>
            <a:r>
              <a:rPr lang="en-US" altLang="en-US" sz="40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4000" b="1">
                <a:latin typeface="Times New Roman" panose="02020603050405020304" pitchFamily="18" charset="0"/>
              </a:rPr>
              <a:t>   </a:t>
            </a:r>
            <a:r>
              <a:rPr lang="en-US" altLang="en-US" sz="4000" b="1">
                <a:latin typeface="Times New Roman" panose="02020603050405020304" pitchFamily="18" charset="0"/>
                <a:sym typeface="Wingdings" panose="05000000000000000000" pitchFamily="2" charset="2"/>
              </a:rPr>
              <a:t>    mol of KClO</a:t>
            </a:r>
            <a:r>
              <a:rPr lang="en-US" altLang="en-US" sz="4000" b="1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endParaRPr lang="en-US" altLang="en-US" sz="4000" b="1" baseline="-25000">
              <a:latin typeface="Times New Roman" panose="02020603050405020304" pitchFamily="18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076950" y="2593975"/>
            <a:ext cx="1390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CC"/>
                </a:solidFill>
              </a:rPr>
              <a:t>9 mol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259013" y="2532063"/>
            <a:ext cx="16764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CC"/>
                </a:solidFill>
              </a:rPr>
              <a:t>? mol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6" grpId="0" autoUpdateAnimBg="0"/>
      <p:bldP spid="25607" grpId="0" autoUpdateAnimBg="0"/>
      <p:bldP spid="25608" grpId="0" autoUpdateAnimBg="0"/>
      <p:bldP spid="25612" grpId="0" animBg="1" autoUpdateAnimBg="0"/>
      <p:bldP spid="25613" grpId="0" autoUpdateAnimBg="0"/>
      <p:bldP spid="256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6172200" cy="1905000"/>
          </a:xfrm>
        </p:spPr>
        <p:txBody>
          <a:bodyPr/>
          <a:lstStyle/>
          <a:p>
            <a:pPr eaLnBrk="1" hangingPunct="1"/>
            <a:r>
              <a:rPr lang="en-US" altLang="en-US" sz="6600" b="1" smtClean="0">
                <a:solidFill>
                  <a:srgbClr val="FF0000"/>
                </a:solidFill>
              </a:rPr>
              <a:t>Mole</a:t>
            </a:r>
            <a:r>
              <a:rPr lang="en-US" altLang="en-US" sz="6600" b="1" smtClean="0">
                <a:solidFill>
                  <a:srgbClr val="FF6600"/>
                </a:solidFill>
              </a:rPr>
              <a:t> </a:t>
            </a:r>
            <a:r>
              <a:rPr lang="en-US" altLang="en-US" sz="6600" b="1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6600" b="1" smtClean="0">
                <a:solidFill>
                  <a:srgbClr val="FF6600"/>
                </a:solidFill>
                <a:sym typeface="Wingdings" panose="05000000000000000000" pitchFamily="2" charset="2"/>
              </a:rPr>
              <a:t> Mass</a:t>
            </a:r>
            <a:endParaRPr lang="en-US" altLang="en-US" sz="6600" b="1" smtClean="0">
              <a:solidFill>
                <a:srgbClr val="FF6600"/>
              </a:solidFill>
            </a:endParaRP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162800" y="1066800"/>
            <a:ext cx="1295400" cy="1524000"/>
          </a:xfrm>
          <a:prstGeom prst="downArrowCallout">
            <a:avLst>
              <a:gd name="adj1" fmla="val 25000"/>
              <a:gd name="adj2" fmla="val 25000"/>
              <a:gd name="adj3" fmla="val 19608"/>
              <a:gd name="adj4" fmla="val 66667"/>
            </a:avLst>
          </a:prstGeom>
          <a:solidFill>
            <a:srgbClr val="99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/>
              <a:t>Molar Mass from Periodic table</a:t>
            </a:r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>
            <a:off x="4021138" y="2667000"/>
            <a:ext cx="0" cy="18288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6399213" y="2667000"/>
            <a:ext cx="0" cy="1828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6445250" y="2667000"/>
            <a:ext cx="0" cy="1828800"/>
          </a:xfrm>
          <a:prstGeom prst="line">
            <a:avLst/>
          </a:prstGeom>
          <a:noFill/>
          <a:ln w="57150">
            <a:solidFill>
              <a:srgbClr val="00C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1524000" y="3657600"/>
            <a:ext cx="25146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4097338" y="3657600"/>
            <a:ext cx="2303462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V="1">
            <a:off x="6456363" y="3657600"/>
            <a:ext cx="2687637" cy="9525"/>
          </a:xfrm>
          <a:prstGeom prst="line">
            <a:avLst/>
          </a:prstGeom>
          <a:noFill/>
          <a:ln w="76200">
            <a:solidFill>
              <a:srgbClr val="00C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4075113" y="2667000"/>
            <a:ext cx="0" cy="1828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6553200" y="2743200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6600"/>
                </a:solidFill>
              </a:rPr>
              <a:t>Molar mass (g) of Unknown</a:t>
            </a:r>
          </a:p>
        </p:txBody>
      </p:sp>
      <p:sp>
        <p:nvSpPr>
          <p:cNvPr id="10252" name="Text Box 23"/>
          <p:cNvSpPr txBox="1">
            <a:spLocks noChangeArrowheads="1"/>
          </p:cNvSpPr>
          <p:nvPr/>
        </p:nvSpPr>
        <p:spPr bwMode="auto">
          <a:xfrm>
            <a:off x="4648200" y="2057400"/>
            <a:ext cx="13716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Mole to Mole Ratio</a:t>
            </a:r>
          </a:p>
        </p:txBody>
      </p:sp>
      <p:sp>
        <p:nvSpPr>
          <p:cNvPr id="10253" name="Text Box 25"/>
          <p:cNvSpPr txBox="1">
            <a:spLocks noChangeArrowheads="1"/>
          </p:cNvSpPr>
          <p:nvPr/>
        </p:nvSpPr>
        <p:spPr bwMode="auto">
          <a:xfrm>
            <a:off x="1676400" y="29718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mol Given</a:t>
            </a:r>
          </a:p>
        </p:txBody>
      </p:sp>
      <p:sp>
        <p:nvSpPr>
          <p:cNvPr id="10254" name="Text Box 26"/>
          <p:cNvSpPr txBox="1">
            <a:spLocks noChangeArrowheads="1"/>
          </p:cNvSpPr>
          <p:nvPr/>
        </p:nvSpPr>
        <p:spPr bwMode="auto">
          <a:xfrm>
            <a:off x="4114800" y="2590800"/>
            <a:ext cx="22098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Unknown</a:t>
            </a:r>
          </a:p>
        </p:txBody>
      </p:sp>
      <p:sp>
        <p:nvSpPr>
          <p:cNvPr id="10255" name="Text Box 27"/>
          <p:cNvSpPr txBox="1">
            <a:spLocks noChangeArrowheads="1"/>
          </p:cNvSpPr>
          <p:nvPr/>
        </p:nvSpPr>
        <p:spPr bwMode="auto">
          <a:xfrm>
            <a:off x="4191000" y="3625850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6600FF"/>
                </a:solidFill>
              </a:rPr>
              <a:t>___ mol Given</a:t>
            </a:r>
          </a:p>
        </p:txBody>
      </p:sp>
      <p:sp>
        <p:nvSpPr>
          <p:cNvPr id="10256" name="Text Box 29"/>
          <p:cNvSpPr txBox="1">
            <a:spLocks noChangeArrowheads="1"/>
          </p:cNvSpPr>
          <p:nvPr/>
        </p:nvSpPr>
        <p:spPr bwMode="auto">
          <a:xfrm>
            <a:off x="6553200" y="3657600"/>
            <a:ext cx="251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6600"/>
                </a:solidFill>
              </a:rPr>
              <a:t>1 mol Unknown</a:t>
            </a:r>
          </a:p>
        </p:txBody>
      </p:sp>
      <p:sp>
        <p:nvSpPr>
          <p:cNvPr id="10257" name="AutoShape 30"/>
          <p:cNvSpPr>
            <a:spLocks noChangeArrowheads="1"/>
          </p:cNvSpPr>
          <p:nvPr/>
        </p:nvSpPr>
        <p:spPr bwMode="auto">
          <a:xfrm>
            <a:off x="4495800" y="4572000"/>
            <a:ext cx="1524000" cy="2209800"/>
          </a:xfrm>
          <a:prstGeom prst="upArrowCallout">
            <a:avLst>
              <a:gd name="adj1" fmla="val 25000"/>
              <a:gd name="adj2" fmla="val 25000"/>
              <a:gd name="adj3" fmla="val 24167"/>
              <a:gd name="adj4" fmla="val 66667"/>
            </a:avLst>
          </a:prstGeom>
          <a:solidFill>
            <a:srgbClr val="CC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u="sng">
                <a:latin typeface="Tahoma" panose="020B0604030504040204" pitchFamily="34" charset="0"/>
              </a:rPr>
              <a:t>Mole Ratio:</a:t>
            </a:r>
            <a:r>
              <a:rPr lang="en-US" altLang="en-US" sz="1600" b="1">
                <a:latin typeface="Tahoma" panose="020B0604030504040204" pitchFamily="34" charset="0"/>
              </a:rPr>
              <a:t> Use coefficients from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214313"/>
            <a:ext cx="8783637" cy="17113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smtClean="0"/>
              <a:t>Ex: How many grams of H</a:t>
            </a:r>
            <a:r>
              <a:rPr lang="en-US" altLang="en-US" sz="3000" b="1" baseline="-25000" smtClean="0"/>
              <a:t>2</a:t>
            </a:r>
            <a:r>
              <a:rPr lang="en-US" altLang="en-US" sz="3000" b="1" smtClean="0"/>
              <a:t>O would be required to produce 5 moles of O</a:t>
            </a:r>
            <a:r>
              <a:rPr lang="en-US" altLang="en-US" sz="3000" b="1" baseline="-25000" smtClean="0"/>
              <a:t>2</a:t>
            </a:r>
            <a:r>
              <a:rPr lang="en-US" altLang="en-US" sz="3000" b="1" smtClean="0"/>
              <a:t>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9600" y="3962400"/>
            <a:ext cx="1579563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5 mol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O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350838" y="5283200"/>
            <a:ext cx="61341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224088" y="3775075"/>
            <a:ext cx="0" cy="2903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362200" y="4113213"/>
            <a:ext cx="1512888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2 mol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1 mol</a:t>
            </a:r>
          </a:p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 O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710363" y="4575175"/>
            <a:ext cx="22479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= 180.2 g H</a:t>
            </a:r>
            <a:r>
              <a:rPr lang="en-US" altLang="en-US" b="1" baseline="-25000">
                <a:solidFill>
                  <a:srgbClr val="FF0000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25513" y="1476375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2H</a:t>
            </a:r>
            <a:r>
              <a:rPr lang="en-US" altLang="en-US" b="1" baseline="-25000">
                <a:solidFill>
                  <a:srgbClr val="FF0000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O	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	 2H</a:t>
            </a:r>
            <a:r>
              <a:rPr lang="en-US" altLang="en-US" b="1" baseline="-25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 	+ 	O</a:t>
            </a:r>
            <a:r>
              <a:rPr lang="en-US" altLang="en-US" b="1" baseline="-25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b="1"/>
              <a:t> </a:t>
            </a:r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1036638" y="4152900"/>
            <a:ext cx="2492375" cy="2479675"/>
            <a:chOff x="653" y="2616"/>
            <a:chExt cx="1569" cy="1562"/>
          </a:xfrm>
        </p:grpSpPr>
        <p:sp>
          <p:nvSpPr>
            <p:cNvPr id="11282" name="Line 10"/>
            <p:cNvSpPr>
              <a:spLocks noChangeShapeType="1"/>
            </p:cNvSpPr>
            <p:nvPr/>
          </p:nvSpPr>
          <p:spPr bwMode="auto">
            <a:xfrm flipH="1">
              <a:off x="653" y="2616"/>
              <a:ext cx="564" cy="6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1"/>
            <p:cNvSpPr>
              <a:spLocks noChangeShapeType="1"/>
            </p:cNvSpPr>
            <p:nvPr/>
          </p:nvSpPr>
          <p:spPr bwMode="auto">
            <a:xfrm flipH="1">
              <a:off x="1811" y="3485"/>
              <a:ext cx="411" cy="6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109663" y="2222500"/>
            <a:ext cx="22479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CC"/>
                </a:solidFill>
              </a:rPr>
              <a:t>? grams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762750" y="2208213"/>
            <a:ext cx="1390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33CC"/>
                </a:solidFill>
              </a:rPr>
              <a:t>5 mol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71463" y="2900363"/>
            <a:ext cx="8572500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mol O</a:t>
            </a:r>
            <a:r>
              <a:rPr lang="en-US" altLang="en-US" sz="36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latin typeface="Times New Roman" panose="02020603050405020304" pitchFamily="18" charset="0"/>
                <a:sym typeface="Wingdings" panose="05000000000000000000" pitchFamily="2" charset="2"/>
              </a:rPr>
              <a:t> mol of H</a:t>
            </a:r>
            <a:r>
              <a:rPr lang="en-US" altLang="en-US" sz="3600" b="1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3600" b="1">
                <a:latin typeface="Times New Roman" panose="02020603050405020304" pitchFamily="18" charset="0"/>
                <a:sym typeface="Wingdings" panose="05000000000000000000" pitchFamily="2" charset="2"/>
              </a:rPr>
              <a:t>O  grams of H</a:t>
            </a:r>
            <a:r>
              <a:rPr lang="en-US" altLang="en-US" sz="3600" b="1" baseline="-250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z="3600" b="1"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altLang="en-US" sz="3600" b="1" baseline="-25000">
              <a:latin typeface="Times New Roman" panose="02020603050405020304" pitchFamily="18" charset="0"/>
            </a:endParaRPr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4348163" y="3798888"/>
            <a:ext cx="0" cy="286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572000" y="4191000"/>
            <a:ext cx="202723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18.02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1 mol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</p:txBody>
      </p: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2805113" y="4133850"/>
            <a:ext cx="2819400" cy="2479675"/>
            <a:chOff x="653" y="2616"/>
            <a:chExt cx="1569" cy="1562"/>
          </a:xfrm>
        </p:grpSpPr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 flipH="1">
              <a:off x="653" y="2616"/>
              <a:ext cx="564" cy="6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>
              <a:off x="1811" y="3485"/>
              <a:ext cx="411" cy="6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30" grpId="0" autoUpdateAnimBg="0"/>
      <p:bldP spid="26631" grpId="0" autoUpdateAnimBg="0"/>
      <p:bldP spid="26632" grpId="0" autoUpdateAnimBg="0"/>
      <p:bldP spid="26636" grpId="0" autoUpdateAnimBg="0"/>
      <p:bldP spid="26637" grpId="0" autoUpdateAnimBg="0"/>
      <p:bldP spid="26638" grpId="0" animBg="1" autoUpdateAnimBg="0"/>
      <p:bldP spid="2664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781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Berlin Sans FB</vt:lpstr>
      <vt:lpstr>Monotype Sorts</vt:lpstr>
      <vt:lpstr>Symbol</vt:lpstr>
      <vt:lpstr>Times New Roman</vt:lpstr>
      <vt:lpstr>Wingdings</vt:lpstr>
      <vt:lpstr>Tahoma</vt:lpstr>
      <vt:lpstr>Default Design</vt:lpstr>
      <vt:lpstr>Microsoft Clip Gallery</vt:lpstr>
      <vt:lpstr>Microsoft Equation 3.0</vt:lpstr>
      <vt:lpstr>PowerPoint Presentation</vt:lpstr>
      <vt:lpstr>Stoichiometry</vt:lpstr>
      <vt:lpstr>Mole Ratio</vt:lpstr>
      <vt:lpstr>PowerPoint Presentation</vt:lpstr>
      <vt:lpstr>Stoichiometry Steps</vt:lpstr>
      <vt:lpstr>Mole  Mole</vt:lpstr>
      <vt:lpstr>PowerPoint Presentation</vt:lpstr>
      <vt:lpstr>Mole  Mass</vt:lpstr>
      <vt:lpstr>PowerPoint Presentation</vt:lpstr>
      <vt:lpstr>Mass  Mole</vt:lpstr>
      <vt:lpstr>PowerPoint Presentation</vt:lpstr>
      <vt:lpstr>Mass  Mass</vt:lpstr>
      <vt:lpstr>PowerPoint Presentation</vt:lpstr>
      <vt:lpstr>PowerPoint Presentation</vt:lpstr>
      <vt:lpstr>How many sandwiches can you make?</vt:lpstr>
      <vt:lpstr>Limiting vs. Excess</vt:lpstr>
      <vt:lpstr>Percent Yield</vt:lpstr>
      <vt:lpstr>Percent Yield</vt:lpstr>
      <vt:lpstr>Percent Yield Equation</vt:lpstr>
      <vt:lpstr>PowerPoint Presentation</vt:lpstr>
      <vt:lpstr>PowerPoint Presentation</vt:lpstr>
      <vt:lpstr>PowerPoint Presentation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Breakdown!</dc:title>
  <dc:creator>Northside ISD</dc:creator>
  <cp:lastModifiedBy>GARCIA, XAVIER</cp:lastModifiedBy>
  <cp:revision>18</cp:revision>
  <dcterms:created xsi:type="dcterms:W3CDTF">2008-03-05T23:19:58Z</dcterms:created>
  <dcterms:modified xsi:type="dcterms:W3CDTF">2017-11-27T18:01:55Z</dcterms:modified>
</cp:coreProperties>
</file>