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</p:sldMasterIdLst>
  <p:notesMasterIdLst>
    <p:notesMasterId r:id="rId48"/>
  </p:notesMasterIdLst>
  <p:handoutMasterIdLst>
    <p:handoutMasterId r:id="rId49"/>
  </p:handoutMasterIdLst>
  <p:sldIdLst>
    <p:sldId id="257" r:id="rId4"/>
    <p:sldId id="258" r:id="rId5"/>
    <p:sldId id="324" r:id="rId6"/>
    <p:sldId id="367" r:id="rId7"/>
    <p:sldId id="346" r:id="rId8"/>
    <p:sldId id="349" r:id="rId9"/>
    <p:sldId id="347" r:id="rId10"/>
    <p:sldId id="374" r:id="rId11"/>
    <p:sldId id="350" r:id="rId12"/>
    <p:sldId id="351" r:id="rId13"/>
    <p:sldId id="377" r:id="rId14"/>
    <p:sldId id="369" r:id="rId15"/>
    <p:sldId id="339" r:id="rId16"/>
    <p:sldId id="340" r:id="rId17"/>
    <p:sldId id="341" r:id="rId18"/>
    <p:sldId id="342" r:id="rId19"/>
    <p:sldId id="343" r:id="rId20"/>
    <p:sldId id="344" r:id="rId21"/>
    <p:sldId id="318" r:id="rId22"/>
    <p:sldId id="319" r:id="rId23"/>
    <p:sldId id="260" r:id="rId24"/>
    <p:sldId id="296" r:id="rId25"/>
    <p:sldId id="370" r:id="rId26"/>
    <p:sldId id="338" r:id="rId27"/>
    <p:sldId id="345" r:id="rId28"/>
    <p:sldId id="375" r:id="rId29"/>
    <p:sldId id="376" r:id="rId30"/>
    <p:sldId id="353" r:id="rId31"/>
    <p:sldId id="368" r:id="rId32"/>
    <p:sldId id="354" r:id="rId33"/>
    <p:sldId id="355" r:id="rId34"/>
    <p:sldId id="371" r:id="rId35"/>
    <p:sldId id="357" r:id="rId36"/>
    <p:sldId id="372" r:id="rId37"/>
    <p:sldId id="373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</p:sldIdLst>
  <p:sldSz cx="9144000" cy="6858000" type="screen4x3"/>
  <p:notesSz cx="7008813" cy="9294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FF33"/>
    <a:srgbClr val="FF5050"/>
    <a:srgbClr val="CCFFFF"/>
    <a:srgbClr val="99FF66"/>
    <a:srgbClr val="FF3300"/>
    <a:srgbClr val="FFFF00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61" y="0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072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61" y="8830072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1CBDC9C-B6F6-4F10-805B-5F0DED35D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95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509" y="4415036"/>
            <a:ext cx="5139796" cy="41826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61" y="0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72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61" y="8830072"/>
            <a:ext cx="3037152" cy="4647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629D59C-2E07-4D07-AAAD-E1792EAAF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6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31EA-D394-4311-B459-2CC3664F1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EF6E4-056D-4EDC-9A2D-05DC8FB28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D8AE3-6635-4471-BF56-49382A5CE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8825-D784-4977-8CF7-EEC3FC8E0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B6AE-12BE-4087-96D2-2B141522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CAAC-90DC-41BF-B796-BC6D492DE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DB7A-56B2-47EE-9466-586DB3CD3346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E606-C4FD-47A9-AABC-DEFF47AB5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AD0E-D07D-449F-968C-D660BF8DB89A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872A-A530-484E-8550-A420A371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C60E-8476-4575-B260-501CE00805B0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3F7B-DFA5-4BA5-AC92-B13AA6BC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9913-C099-4C69-9AA9-F21DF79F6ADA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0425-4B28-46D9-8CA4-5245227BF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8982-5F7E-466A-9805-9AF204E42FDF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E226-E382-484D-8151-471897019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4879-A8D9-4F7B-A408-C9D72129B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4C6E-67F8-4EB2-8BD8-5C7A83C8B78A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03FA-5A50-486B-B09D-6D35E3698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8839-A0D2-40DB-82CB-75CCCE22BC79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D2A9-E76C-49F2-99A3-58AF0B030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E7C5-6E83-422F-A348-88E1C3E3D05E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C318-7889-4695-A05F-9E16412DF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5E36-4979-4DC1-A508-A0F3FC25FC7D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273C-A5E7-4972-80FF-119D05419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538B-A5E8-44F2-B6D0-FCFF2945743E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D7DE-3F2F-48C5-9773-43F0CD13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9C85-1439-4ACF-B81E-9C5F7C6CF7BC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1F73-F345-46E6-9D37-02C06863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0D4C-C8FF-4C4A-928D-C6185F520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E138-B15B-4989-A7B0-C631B9183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43AF-8BDA-4B34-AE85-5E6065439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FC1-A24D-4F06-ADA4-C8E6F84B3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725C-AC78-4BD8-9E44-0C193CA1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B97B-E5BB-43D8-85C0-75575E3AC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ED5F-6291-4BC0-9F20-04D276908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8AD4-A830-4B15-8471-C2FC30D7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E8D7-CDB3-4411-9407-C8BC34078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6257-C5B2-4806-B680-0FC6759EF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81FB-6269-43C4-9823-03F87493A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DD84-5784-4BD0-A40D-8904EE53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961A-5D65-44DC-B58F-7BF3EC97E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DF87-9082-4D70-9F86-15CE08652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BED2-8A35-4A41-9689-173D59668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B110-5235-46B6-A50F-D62E39D9E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2D5A-DE17-49C8-88B1-3EDEAC1BF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BDC9-D488-407B-A9CA-9DBE7AD7B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E6BC9FE-5939-40CC-9A62-F93A37672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A9DB90-5140-4FF0-80B3-9BA65BAF7CA3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CF4C5-7B1C-44CC-B807-0CD47CD8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651CAD-37CB-4765-B9A8-BCC68A57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bhGcKQoZb8&amp;feature=related" TargetMode="Externa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hristy\my%20documents\Christy's%20Stuff\Teaching%20Stuff\Media\dissoution%20of%20NaCl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hristy\my%20documents\Christy's%20Stuff\Teaching%20Stuff\Media\Ionization%20of%20HNO3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www.columbia.edu/cu/chemistry/edison/gallery/Lab3/Lab3_Theory_Menu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27063" y="4122738"/>
            <a:ext cx="4651375" cy="2238375"/>
          </a:xfrm>
        </p:spPr>
        <p:txBody>
          <a:bodyPr/>
          <a:lstStyle/>
          <a:p>
            <a:pPr eaLnBrk="1" hangingPunct="1"/>
            <a:r>
              <a:rPr lang="en-US" sz="6600" b="1" smtClean="0">
                <a:latin typeface="Berlin Sans FB" pitchFamily="34" charset="0"/>
              </a:rPr>
              <a:t>Intro to Solutions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390775" y="190500"/>
            <a:ext cx="6400800" cy="1752600"/>
          </a:xfrm>
        </p:spPr>
        <p:txBody>
          <a:bodyPr/>
          <a:lstStyle/>
          <a:p>
            <a:pPr eaLnBrk="1" hangingPunct="1"/>
            <a:r>
              <a:rPr lang="en-US" sz="7200" smtClean="0">
                <a:latin typeface="Berlin Sans FB" pitchFamily="34" charset="0"/>
              </a:rPr>
              <a:t>Unit 9 - Solutions</a:t>
            </a:r>
          </a:p>
        </p:txBody>
      </p:sp>
      <p:pic>
        <p:nvPicPr>
          <p:cNvPr id="4101" name="Picture 3" descr="180px-SaltInWaterSolutionLiqu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5903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ermangan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2489200"/>
            <a:ext cx="3252787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440" y="2431"/>
            <a:chExt cx="9274" cy="4624"/>
          </a:xfrm>
          <a:solidFill>
            <a:srgbClr val="7030A0"/>
          </a:solidFill>
        </p:grpSpPr>
        <p:pic>
          <p:nvPicPr>
            <p:cNvPr id="11162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2431"/>
              <a:ext cx="9274" cy="46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1622" name="Text Box 6"/>
            <p:cNvSpPr txBox="1">
              <a:spLocks noChangeArrowheads="1"/>
            </p:cNvSpPr>
            <p:nvPr/>
          </p:nvSpPr>
          <p:spPr bwMode="auto">
            <a:xfrm>
              <a:off x="9776" y="3367"/>
              <a:ext cx="529" cy="3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400" b="1">
                  <a:solidFill>
                    <a:schemeClr val="bg2"/>
                  </a:solidFill>
                  <a:latin typeface="+mn-lt"/>
                </a:rPr>
                <a:t>A</a:t>
              </a:r>
              <a:endParaRPr kumimoji="1" lang="en-US" sz="2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1623" name="Text Box 7"/>
            <p:cNvSpPr txBox="1">
              <a:spLocks noChangeArrowheads="1"/>
            </p:cNvSpPr>
            <p:nvPr/>
          </p:nvSpPr>
          <p:spPr bwMode="auto">
            <a:xfrm>
              <a:off x="9779" y="3845"/>
              <a:ext cx="529" cy="3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400" b="1">
                  <a:solidFill>
                    <a:schemeClr val="bg2"/>
                  </a:solidFill>
                  <a:latin typeface="+mn-lt"/>
                </a:rPr>
                <a:t>B</a:t>
              </a:r>
              <a:endParaRPr kumimoji="1" lang="en-US" sz="2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1624" name="Text Box 8"/>
            <p:cNvSpPr txBox="1">
              <a:spLocks noChangeArrowheads="1"/>
            </p:cNvSpPr>
            <p:nvPr/>
          </p:nvSpPr>
          <p:spPr bwMode="auto">
            <a:xfrm>
              <a:off x="9779" y="4822"/>
              <a:ext cx="529" cy="3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800" b="1">
                  <a:solidFill>
                    <a:schemeClr val="bg2"/>
                  </a:solidFill>
                  <a:latin typeface="+mn-lt"/>
                </a:rPr>
                <a:t>C</a:t>
              </a:r>
              <a:endParaRPr kumimoji="1" lang="en-US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 on Nitrogen Narcosis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hlinkClick r:id="rId2"/>
              </a:rPr>
              <a:t>Click Here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2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image_sci_matter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888" y="1584325"/>
            <a:ext cx="2314575" cy="4619625"/>
          </a:xfrm>
          <a:prstGeom prst="rect">
            <a:avLst/>
          </a:prstGeom>
          <a:noFill/>
        </p:spPr>
      </p:pic>
      <p:sp>
        <p:nvSpPr>
          <p:cNvPr id="65542" name="Rectangle 10"/>
          <p:cNvSpPr>
            <a:spLocks noChangeArrowheads="1"/>
          </p:cNvSpPr>
          <p:nvPr/>
        </p:nvSpPr>
        <p:spPr bwMode="auto">
          <a:xfrm>
            <a:off x="511175" y="3821113"/>
            <a:ext cx="54768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b="1">
                <a:latin typeface="Berlin Sans FB" pitchFamily="34" charset="0"/>
              </a:rPr>
              <a:t>Water &amp; Electrolytes</a:t>
            </a:r>
          </a:p>
        </p:txBody>
      </p:sp>
      <p:sp>
        <p:nvSpPr>
          <p:cNvPr id="65543" name="Rectangle 11"/>
          <p:cNvSpPr>
            <a:spLocks noChangeArrowheads="1"/>
          </p:cNvSpPr>
          <p:nvPr/>
        </p:nvSpPr>
        <p:spPr bwMode="auto">
          <a:xfrm>
            <a:off x="315913" y="2635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0600">
                <a:latin typeface="Berlin Sans FB" pitchFamily="34" charset="0"/>
              </a:rPr>
              <a:t>Unit 9 -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0"/>
            <a:ext cx="8863012" cy="1143000"/>
          </a:xfrm>
        </p:spPr>
        <p:txBody>
          <a:bodyPr/>
          <a:lstStyle/>
          <a:p>
            <a:pPr eaLnBrk="1" hangingPunct="1"/>
            <a:r>
              <a:rPr lang="en-US" sz="5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Water:  the Universal Solvent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93788"/>
            <a:ext cx="5922963" cy="55356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4800" smtClean="0"/>
              <a:t>It dissolves most things because it’s POLAR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4800" smtClean="0"/>
              <a:t>OXYGEN has a (-) charge, HYDROGEN has a (+) charge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4800" smtClean="0"/>
              <a:t>“Opposites Attract”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6518275" y="2065338"/>
            <a:ext cx="1711325" cy="17113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O</a:t>
            </a:r>
          </a:p>
        </p:txBody>
      </p:sp>
      <p:sp>
        <p:nvSpPr>
          <p:cNvPr id="128005" name="Oval 5"/>
          <p:cNvSpPr>
            <a:spLocks noChangeArrowheads="1"/>
          </p:cNvSpPr>
          <p:nvPr/>
        </p:nvSpPr>
        <p:spPr bwMode="auto">
          <a:xfrm>
            <a:off x="7756525" y="1873250"/>
            <a:ext cx="679450" cy="67945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12157"/>
                  <a:invGamma/>
                  <a:alpha val="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06" name="Oval 6"/>
          <p:cNvSpPr>
            <a:spLocks noChangeArrowheads="1"/>
          </p:cNvSpPr>
          <p:nvPr/>
        </p:nvSpPr>
        <p:spPr bwMode="auto">
          <a:xfrm>
            <a:off x="6286500" y="1922463"/>
            <a:ext cx="679450" cy="67945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12157"/>
                  <a:invGamma/>
                  <a:alpha val="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6386513" y="1917700"/>
            <a:ext cx="176212" cy="176213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8248650" y="2011363"/>
            <a:ext cx="176213" cy="176212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6518275" y="2133600"/>
            <a:ext cx="236538" cy="236538"/>
            <a:chOff x="2833" y="3824"/>
            <a:chExt cx="149" cy="149"/>
          </a:xfrm>
        </p:grpSpPr>
        <p:sp>
          <p:nvSpPr>
            <p:cNvPr id="12305" name="Oval 10"/>
            <p:cNvSpPr>
              <a:spLocks noChangeArrowheads="1"/>
            </p:cNvSpPr>
            <p:nvPr/>
          </p:nvSpPr>
          <p:spPr bwMode="auto">
            <a:xfrm>
              <a:off x="2833" y="3824"/>
              <a:ext cx="149" cy="149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AutoShape 11"/>
            <p:cNvSpPr>
              <a:spLocks noChangeArrowheads="1"/>
            </p:cNvSpPr>
            <p:nvPr/>
          </p:nvSpPr>
          <p:spPr bwMode="auto">
            <a:xfrm>
              <a:off x="2852" y="3842"/>
              <a:ext cx="112" cy="112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8" name="Group 12"/>
          <p:cNvGrpSpPr>
            <a:grpSpLocks/>
          </p:cNvGrpSpPr>
          <p:nvPr/>
        </p:nvGrpSpPr>
        <p:grpSpPr bwMode="auto">
          <a:xfrm>
            <a:off x="7997825" y="2108200"/>
            <a:ext cx="236538" cy="236538"/>
            <a:chOff x="2833" y="3824"/>
            <a:chExt cx="149" cy="149"/>
          </a:xfrm>
        </p:grpSpPr>
        <p:sp>
          <p:nvSpPr>
            <p:cNvPr id="12303" name="Oval 13"/>
            <p:cNvSpPr>
              <a:spLocks noChangeArrowheads="1"/>
            </p:cNvSpPr>
            <p:nvPr/>
          </p:nvSpPr>
          <p:spPr bwMode="auto">
            <a:xfrm>
              <a:off x="2833" y="3824"/>
              <a:ext cx="149" cy="149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4"/>
            <p:cNvSpPr>
              <a:spLocks noChangeArrowheads="1"/>
            </p:cNvSpPr>
            <p:nvPr/>
          </p:nvSpPr>
          <p:spPr bwMode="auto">
            <a:xfrm>
              <a:off x="2852" y="3842"/>
              <a:ext cx="112" cy="112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15" name="Oval 15"/>
          <p:cNvSpPr>
            <a:spLocks noChangeArrowheads="1"/>
          </p:cNvSpPr>
          <p:nvPr/>
        </p:nvSpPr>
        <p:spPr bwMode="auto">
          <a:xfrm>
            <a:off x="6942138" y="3094038"/>
            <a:ext cx="176212" cy="176212"/>
          </a:xfrm>
          <a:prstGeom prst="ellipse">
            <a:avLst/>
          </a:prstGeom>
          <a:solidFill>
            <a:schemeClr val="bg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Oval 16"/>
          <p:cNvSpPr>
            <a:spLocks noChangeArrowheads="1"/>
          </p:cNvSpPr>
          <p:nvPr/>
        </p:nvSpPr>
        <p:spPr bwMode="auto">
          <a:xfrm>
            <a:off x="7704138" y="3124200"/>
            <a:ext cx="176212" cy="176213"/>
          </a:xfrm>
          <a:prstGeom prst="ellipse">
            <a:avLst/>
          </a:prstGeom>
          <a:solidFill>
            <a:schemeClr val="bg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AutoShape 17"/>
          <p:cNvSpPr>
            <a:spLocks noChangeArrowheads="1"/>
          </p:cNvSpPr>
          <p:nvPr/>
        </p:nvSpPr>
        <p:spPr bwMode="auto">
          <a:xfrm>
            <a:off x="7189788" y="1535113"/>
            <a:ext cx="366712" cy="366712"/>
          </a:xfrm>
          <a:prstGeom prst="plus">
            <a:avLst>
              <a:gd name="adj" fmla="val 40889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7153275" y="3998913"/>
            <a:ext cx="428625" cy="88900"/>
          </a:xfrm>
          <a:prstGeom prst="rect">
            <a:avLst/>
          </a:prstGeom>
          <a:solidFill>
            <a:srgbClr val="00E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165850" y="4584700"/>
            <a:ext cx="2678113" cy="15557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Berlin Sans FB" pitchFamily="34" charset="0"/>
              </a:rPr>
              <a:t>Water is POLAR!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-0.00677 0.00648 -0.0165 0.01782 -0.01615 0.03009 C -0.0158 0.04236 -0.0066 0.0662 0.00173 0.07315 C 0.01007 0.08009 0.01562 0.0787 0.03385 0.07106 C 0.05208 0.06342 0.08593 0.01921 0.11128 0.02778 C 0.13663 0.03634 0.18402 0.0625 0.18559 0.12268 C 0.18715 0.18287 0.1533 0.22014 0.12916 0.23449 C 0.10503 0.24884 0.05902 0.22963 0.04045 0.20879 C 0.02187 0.18796 0.01597 0.13819 0.01788 0.10972 C 0.01979 0.08125 0.04774 0.05625 0.05173 0.03866 C 0.05573 0.02106 0.04652 0.01204 0.04201 0.00417 C 0.0375 -0.00371 0.03055 -0.00718 0.0243 -0.00857 C 0.01805 -0.00996 0.00538 -0.00602 3.33333E-6 1.48148E-6 Z " pathEditMode="relative" rAng="0" ptsTypes="aaaaasaaaaaaa">
                                      <p:cBhvr>
                                        <p:cTn id="6" dur="5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11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348 C 0.00157 -0.01366 -0.00625 -0.02709 -0.01545 -0.02871 C -0.02465 -0.0301 -0.04357 -0.0213 -0.05 -0.01135 C -0.05625 -0.00116 -0.0559 0.00578 -0.05278 0.03148 C -0.04965 0.05648 -0.02153 0.1074 -0.03142 0.13958 C -0.0401 0.17013 -0.06718 0.23078 -0.11146 0.22384 C -0.15677 0.21713 -0.17951 0.16782 -0.18732 0.13472 C -0.19462 0.09976 -0.17413 0.04282 -0.15538 0.02152 C -0.1368 -0.00162 -0.09982 -0.00139 -0.07934 0.00509 C -0.0585 0.01134 -0.04375 0.05185 -0.03055 0.05833 C -0.01875 0.06713 -0.01076 0.05625 -0.00434 0.05138 C 0.00226 0.04537 0.00573 0.03796 0.00764 0.02986 C 0.00955 0.02176 0.00834 0.00439 0.00469 -0.00348 Z " pathEditMode="relative" rAng="5876864" ptsTypes="aaaaasaaaaaaa">
                                      <p:cBhvr>
                                        <p:cTn id="8" dur="5000" spd="-100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9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2.96296E-6 C 0.00677 0.01481 0.01702 0.03426 0.03229 0.03217 C 0.04757 0.03009 0.08229 0.01273 0.09202 -0.01297 C 0.10174 -0.03866 0.08976 -0.09468 0.09028 -0.12269 C 0.0908 -0.1507 0.08594 -0.17223 0.09514 -0.18079 C 0.10434 -0.18935 0.13715 -0.18542 0.14514 -0.17431 C 0.15313 -0.1632 0.15347 -0.12269 0.14358 -0.11412 C 0.13368 -0.10556 0.10764 -0.12408 0.08559 -0.12269 C 0.06354 -0.1213 0.02691 -0.11667 0.01129 -0.10556 C -0.00434 -0.09445 -0.00555 -0.07292 -0.00798 -0.05602 C -0.01041 -0.03912 -0.00677 -0.01482 -1.94444E-6 2.96296E-6 Z " pathEditMode="relative" rAng="0" ptsTypes="aaaaaaaaaaa">
                                      <p:cBhvr>
                                        <p:cTn id="10" dur="5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4.81481E-6 C 0.01007 -0.01112 0.02292 -0.02755 0.0191 -0.04769 C 0.01528 -0.06713 -0.0026 -0.11042 -0.02343 -0.11945 C -0.04392 -0.12848 -0.0835 -0.1044 -0.10434 -0.10093 C -0.12517 -0.09746 -0.14045 -0.08797 -0.14809 -0.09885 C -0.1559 -0.10996 -0.15781 -0.15348 -0.15069 -0.16575 C -0.14357 -0.17778 -0.11389 -0.18426 -0.10607 -0.17246 C -0.09826 -0.16065 -0.10816 -0.12362 -0.10364 -0.09468 C -0.0993 -0.06598 -0.09045 -0.01829 -0.07986 0.00069 C -0.06961 0.01967 -0.05347 0.01805 -0.04027 0.01875 C -0.02743 0.01944 -0.00989 0.01111 -3.61111E-6 4.81481E-6 Z " pathEditMode="relative" rAng="15693080" ptsTypes="aaaaaaaaaaa">
                                      <p:cBhvr>
                                        <p:cTn id="12" dur="5000" spd="-100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nimBg="1"/>
      <p:bldP spid="128008" grpId="0" animBg="1"/>
      <p:bldP spid="128015" grpId="0" animBg="1"/>
      <p:bldP spid="128016" grpId="0" animBg="1"/>
      <p:bldP spid="128017" grpId="0" animBg="1"/>
      <p:bldP spid="1280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57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Water:  the Universal Solvent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58875"/>
            <a:ext cx="8856662" cy="2182813"/>
          </a:xfrm>
        </p:spPr>
        <p:txBody>
          <a:bodyPr/>
          <a:lstStyle/>
          <a:p>
            <a:pPr marL="0" indent="0" eaLnBrk="1" hangingPunct="1"/>
            <a:r>
              <a:rPr lang="en-US" sz="4300" b="1" smtClean="0">
                <a:latin typeface="Arial Narrow" pitchFamily="34" charset="0"/>
              </a:rPr>
              <a:t>Water is like a magnet </a:t>
            </a:r>
          </a:p>
          <a:p>
            <a:pPr marL="0" indent="0" eaLnBrk="1" hangingPunct="1"/>
            <a:r>
              <a:rPr lang="en-US" sz="4300" b="1" smtClean="0">
                <a:latin typeface="Arial Narrow" pitchFamily="34" charset="0"/>
              </a:rPr>
              <a:t>It pulls on things that are electrically charged. </a:t>
            </a:r>
          </a:p>
          <a:p>
            <a:pPr marL="0" indent="0" eaLnBrk="1" hangingPunct="1"/>
            <a:endParaRPr lang="en-US" sz="4300" b="1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2425199">
            <a:off x="5038725" y="4759325"/>
            <a:ext cx="1155700" cy="1373188"/>
            <a:chOff x="3960" y="967"/>
            <a:chExt cx="1354" cy="1608"/>
          </a:xfrm>
        </p:grpSpPr>
        <p:sp>
          <p:nvSpPr>
            <p:cNvPr id="13367" name="Oval 5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29030" name="Oval 6"/>
            <p:cNvSpPr>
              <a:spLocks noChangeArrowheads="1"/>
            </p:cNvSpPr>
            <p:nvPr/>
          </p:nvSpPr>
          <p:spPr bwMode="auto">
            <a:xfrm>
              <a:off x="4886" y="1195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29031" name="Oval 7"/>
            <p:cNvSpPr>
              <a:spLocks noChangeArrowheads="1"/>
            </p:cNvSpPr>
            <p:nvPr/>
          </p:nvSpPr>
          <p:spPr bwMode="auto">
            <a:xfrm>
              <a:off x="3959" y="1193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3370" name="Group 8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3376" name="Oval 9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AutoShape 10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1" name="Group 11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3374" name="Oval 12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AutoShape 13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72" name="AutoShape 14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15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 rot="739711" flipV="1">
            <a:off x="3009900" y="4970463"/>
            <a:ext cx="1155700" cy="1373187"/>
            <a:chOff x="3960" y="967"/>
            <a:chExt cx="1354" cy="1608"/>
          </a:xfrm>
        </p:grpSpPr>
        <p:sp>
          <p:nvSpPr>
            <p:cNvPr id="13356" name="Oval 17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29042" name="Oval 18"/>
            <p:cNvSpPr>
              <a:spLocks noChangeArrowheads="1"/>
            </p:cNvSpPr>
            <p:nvPr/>
          </p:nvSpPr>
          <p:spPr bwMode="auto">
            <a:xfrm>
              <a:off x="4885" y="1197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29043" name="Oval 19"/>
            <p:cNvSpPr>
              <a:spLocks noChangeArrowheads="1"/>
            </p:cNvSpPr>
            <p:nvPr/>
          </p:nvSpPr>
          <p:spPr bwMode="auto">
            <a:xfrm>
              <a:off x="3959" y="1196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3359" name="Group 20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3365" name="Oval 21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22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60" name="Group 23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3363" name="Oval 24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25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61" name="AutoShape 26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Rectangle 27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52" name="Oval 28"/>
          <p:cNvSpPr>
            <a:spLocks noChangeArrowheads="1"/>
          </p:cNvSpPr>
          <p:nvPr/>
        </p:nvSpPr>
        <p:spPr bwMode="auto">
          <a:xfrm>
            <a:off x="3438525" y="4068763"/>
            <a:ext cx="847725" cy="8461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Na</a:t>
            </a:r>
            <a:r>
              <a:rPr lang="en-US" sz="2400" baseline="30000">
                <a:solidFill>
                  <a:schemeClr val="bg2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29053" name="Oval 29"/>
          <p:cNvSpPr>
            <a:spLocks noChangeArrowheads="1"/>
          </p:cNvSpPr>
          <p:nvPr/>
        </p:nvSpPr>
        <p:spPr bwMode="auto">
          <a:xfrm>
            <a:off x="4186238" y="3983038"/>
            <a:ext cx="1014412" cy="1014412"/>
          </a:xfrm>
          <a:prstGeom prst="ellipse">
            <a:avLst/>
          </a:prstGeom>
          <a:gradFill rotWithShape="1">
            <a:gsLst>
              <a:gs pos="0">
                <a:srgbClr val="AEDD4F"/>
              </a:gs>
              <a:gs pos="100000">
                <a:srgbClr val="74933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Cl</a:t>
            </a:r>
            <a:r>
              <a:rPr lang="en-US" sz="3200" baseline="30000">
                <a:solidFill>
                  <a:schemeClr val="bg2"/>
                </a:solidFill>
                <a:latin typeface="Times New Roman" pitchFamily="18" charset="0"/>
              </a:rPr>
              <a:t>-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 rot="3701018" flipV="1">
            <a:off x="2101850" y="4244975"/>
            <a:ext cx="1157288" cy="1373188"/>
            <a:chOff x="3960" y="967"/>
            <a:chExt cx="1354" cy="1608"/>
          </a:xfrm>
        </p:grpSpPr>
        <p:sp>
          <p:nvSpPr>
            <p:cNvPr id="13345" name="Oval 31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29056" name="Oval 32"/>
            <p:cNvSpPr>
              <a:spLocks noChangeArrowheads="1"/>
            </p:cNvSpPr>
            <p:nvPr/>
          </p:nvSpPr>
          <p:spPr bwMode="auto">
            <a:xfrm>
              <a:off x="4886" y="1197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29057" name="Oval 33"/>
            <p:cNvSpPr>
              <a:spLocks noChangeArrowheads="1"/>
            </p:cNvSpPr>
            <p:nvPr/>
          </p:nvSpPr>
          <p:spPr bwMode="auto">
            <a:xfrm>
              <a:off x="3958" y="1197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3348" name="Group 34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3354" name="Oval 35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36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49" name="Group 37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3352" name="Oval 38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39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50" name="AutoShape 40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41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 rot="-6734607">
            <a:off x="5214144" y="3247231"/>
            <a:ext cx="1155700" cy="1373188"/>
            <a:chOff x="3960" y="967"/>
            <a:chExt cx="1354" cy="1608"/>
          </a:xfrm>
        </p:grpSpPr>
        <p:sp>
          <p:nvSpPr>
            <p:cNvPr id="13334" name="Oval 43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29068" name="Oval 44"/>
            <p:cNvSpPr>
              <a:spLocks noChangeArrowheads="1"/>
            </p:cNvSpPr>
            <p:nvPr/>
          </p:nvSpPr>
          <p:spPr bwMode="auto">
            <a:xfrm>
              <a:off x="4887" y="1195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29069" name="Oval 45"/>
            <p:cNvSpPr>
              <a:spLocks noChangeArrowheads="1"/>
            </p:cNvSpPr>
            <p:nvPr/>
          </p:nvSpPr>
          <p:spPr bwMode="auto">
            <a:xfrm>
              <a:off x="3961" y="1194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3337" name="Group 46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3343" name="Oval 47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utoShape 48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38" name="Group 49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3341" name="Oval 50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51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9" name="AutoShape 52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53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 rot="7999445" flipV="1">
            <a:off x="2371725" y="2965450"/>
            <a:ext cx="1157288" cy="1373188"/>
            <a:chOff x="3960" y="967"/>
            <a:chExt cx="1354" cy="1608"/>
          </a:xfrm>
        </p:grpSpPr>
        <p:sp>
          <p:nvSpPr>
            <p:cNvPr id="13323" name="Oval 55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29080" name="Oval 56"/>
            <p:cNvSpPr>
              <a:spLocks noChangeArrowheads="1"/>
            </p:cNvSpPr>
            <p:nvPr/>
          </p:nvSpPr>
          <p:spPr bwMode="auto">
            <a:xfrm>
              <a:off x="4886" y="1198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29081" name="Oval 57"/>
            <p:cNvSpPr>
              <a:spLocks noChangeArrowheads="1"/>
            </p:cNvSpPr>
            <p:nvPr/>
          </p:nvSpPr>
          <p:spPr bwMode="auto">
            <a:xfrm>
              <a:off x="3960" y="1197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3326" name="Group 58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3332" name="Oval 59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60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27" name="Group 61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3330" name="Oval 62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63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8" name="AutoShape 64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65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1302 -0.04259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18073 -0.0020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16927 0.0106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934 0.0085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2621 -0.120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0" dur="5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52" grpId="0" animBg="1"/>
      <p:bldP spid="1290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229600" cy="86995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0000"/>
                </a:solidFill>
                <a:latin typeface="Berlin Sans FB" pitchFamily="34" charset="0"/>
              </a:rPr>
              <a:t>Wax does not repel water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971550"/>
            <a:ext cx="8251825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Arial Narrow" pitchFamily="34" charset="0"/>
              </a:rPr>
              <a:t>We’ve heard that wax or oils repel water.  But that isn’t true.  Water is so attracted to other water molecules that anything between them is squeezed out of the way.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2425199">
            <a:off x="5038725" y="4759325"/>
            <a:ext cx="1155700" cy="1373188"/>
            <a:chOff x="3960" y="967"/>
            <a:chExt cx="1354" cy="1608"/>
          </a:xfrm>
        </p:grpSpPr>
        <p:sp>
          <p:nvSpPr>
            <p:cNvPr id="14390" name="Oval 5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30054" name="Oval 6"/>
            <p:cNvSpPr>
              <a:spLocks noChangeArrowheads="1"/>
            </p:cNvSpPr>
            <p:nvPr/>
          </p:nvSpPr>
          <p:spPr bwMode="auto">
            <a:xfrm>
              <a:off x="4886" y="1195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30055" name="Oval 7"/>
            <p:cNvSpPr>
              <a:spLocks noChangeArrowheads="1"/>
            </p:cNvSpPr>
            <p:nvPr/>
          </p:nvSpPr>
          <p:spPr bwMode="auto">
            <a:xfrm>
              <a:off x="3959" y="1193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4393" name="Group 8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4399" name="Oval 9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AutoShape 10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4" name="Group 11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4397" name="Oval 12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AutoShape 13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95" name="AutoShape 14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Rectangle 15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 rot="739711" flipV="1">
            <a:off x="3009900" y="4970463"/>
            <a:ext cx="1155700" cy="1373187"/>
            <a:chOff x="3960" y="967"/>
            <a:chExt cx="1354" cy="1608"/>
          </a:xfrm>
        </p:grpSpPr>
        <p:sp>
          <p:nvSpPr>
            <p:cNvPr id="14379" name="Oval 17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4885" y="1197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3959" y="1196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4382" name="Group 20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4388" name="Oval 21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AutoShape 22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3" name="Group 23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4386" name="Oval 24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AutoShape 25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4" name="AutoShape 26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Rectangle 27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6" name="Oval 28"/>
          <p:cNvSpPr>
            <a:spLocks noChangeArrowheads="1"/>
          </p:cNvSpPr>
          <p:nvPr/>
        </p:nvSpPr>
        <p:spPr bwMode="auto">
          <a:xfrm>
            <a:off x="3597275" y="3527425"/>
            <a:ext cx="1500188" cy="1500188"/>
          </a:xfrm>
          <a:prstGeom prst="ellipse">
            <a:avLst/>
          </a:prstGeom>
          <a:gradFill rotWithShape="1">
            <a:gsLst>
              <a:gs pos="0">
                <a:srgbClr val="CDC8A7"/>
              </a:gs>
              <a:gs pos="100000">
                <a:srgbClr val="5F5D4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Oil</a:t>
            </a:r>
            <a:br>
              <a:rPr lang="en-US" sz="2400">
                <a:solidFill>
                  <a:schemeClr val="bg2"/>
                </a:solidFill>
                <a:latin typeface="Times New Roman" pitchFamily="18" charset="0"/>
              </a:rPr>
            </a:b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droplet</a:t>
            </a:r>
            <a:endParaRPr lang="en-US" sz="3200" baseline="30000">
              <a:solidFill>
                <a:schemeClr val="bg2"/>
              </a:solidFill>
              <a:latin typeface="Times New Roman" pitchFamily="18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 rot="3701018" flipV="1">
            <a:off x="2101850" y="4244975"/>
            <a:ext cx="1157288" cy="1373188"/>
            <a:chOff x="3960" y="967"/>
            <a:chExt cx="1354" cy="1608"/>
          </a:xfrm>
        </p:grpSpPr>
        <p:sp>
          <p:nvSpPr>
            <p:cNvPr id="14368" name="Oval 30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6" y="1197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3958" y="1197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4371" name="Group 33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4377" name="Oval 34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AutoShape 35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4375" name="Oval 37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AutoShape 38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73" name="AutoShape 39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Rectangle 40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 rot="-6734607">
            <a:off x="5214144" y="3247231"/>
            <a:ext cx="1155700" cy="1373188"/>
            <a:chOff x="3960" y="967"/>
            <a:chExt cx="1354" cy="1608"/>
          </a:xfrm>
        </p:grpSpPr>
        <p:sp>
          <p:nvSpPr>
            <p:cNvPr id="14357" name="Oval 42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4887" y="1195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30092" name="Oval 44"/>
            <p:cNvSpPr>
              <a:spLocks noChangeArrowheads="1"/>
            </p:cNvSpPr>
            <p:nvPr/>
          </p:nvSpPr>
          <p:spPr bwMode="auto">
            <a:xfrm>
              <a:off x="3961" y="1194"/>
              <a:ext cx="428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4360" name="Group 45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4366" name="Oval 46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47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1" name="Group 48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4364" name="Oval 49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50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2" name="AutoShape 51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52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 rot="7999445" flipV="1">
            <a:off x="2371725" y="2965450"/>
            <a:ext cx="1157288" cy="1373188"/>
            <a:chOff x="3960" y="967"/>
            <a:chExt cx="1354" cy="1608"/>
          </a:xfrm>
        </p:grpSpPr>
        <p:sp>
          <p:nvSpPr>
            <p:cNvPr id="14346" name="Oval 54"/>
            <p:cNvSpPr>
              <a:spLocks noChangeArrowheads="1"/>
            </p:cNvSpPr>
            <p:nvPr/>
          </p:nvSpPr>
          <p:spPr bwMode="auto">
            <a:xfrm>
              <a:off x="4106" y="1301"/>
              <a:ext cx="1078" cy="10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/>
                <a:t>O</a:t>
              </a:r>
            </a:p>
          </p:txBody>
        </p:sp>
        <p:sp>
          <p:nvSpPr>
            <p:cNvPr id="130103" name="Oval 55"/>
            <p:cNvSpPr>
              <a:spLocks noChangeArrowheads="1"/>
            </p:cNvSpPr>
            <p:nvPr/>
          </p:nvSpPr>
          <p:spPr bwMode="auto">
            <a:xfrm>
              <a:off x="4886" y="1198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130104" name="Oval 56"/>
            <p:cNvSpPr>
              <a:spLocks noChangeArrowheads="1"/>
            </p:cNvSpPr>
            <p:nvPr/>
          </p:nvSpPr>
          <p:spPr bwMode="auto">
            <a:xfrm>
              <a:off x="3960" y="1197"/>
              <a:ext cx="427" cy="42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shade val="12157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4349" name="Group 57"/>
            <p:cNvGrpSpPr>
              <a:grpSpLocks/>
            </p:cNvGrpSpPr>
            <p:nvPr/>
          </p:nvGrpSpPr>
          <p:grpSpPr bwMode="auto">
            <a:xfrm>
              <a:off x="4106" y="1335"/>
              <a:ext cx="149" cy="149"/>
              <a:chOff x="2833" y="3824"/>
              <a:chExt cx="149" cy="149"/>
            </a:xfrm>
          </p:grpSpPr>
          <p:sp>
            <p:nvSpPr>
              <p:cNvPr id="14355" name="Oval 58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59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0" name="Group 60"/>
            <p:cNvGrpSpPr>
              <a:grpSpLocks/>
            </p:cNvGrpSpPr>
            <p:nvPr/>
          </p:nvGrpSpPr>
          <p:grpSpPr bwMode="auto">
            <a:xfrm>
              <a:off x="5038" y="1335"/>
              <a:ext cx="149" cy="149"/>
              <a:chOff x="2833" y="3824"/>
              <a:chExt cx="149" cy="149"/>
            </a:xfrm>
          </p:grpSpPr>
          <p:sp>
            <p:nvSpPr>
              <p:cNvPr id="14353" name="Oval 61"/>
              <p:cNvSpPr>
                <a:spLocks noChangeArrowheads="1"/>
              </p:cNvSpPr>
              <p:nvPr/>
            </p:nvSpPr>
            <p:spPr bwMode="auto">
              <a:xfrm>
                <a:off x="2833" y="3824"/>
                <a:ext cx="149" cy="149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62"/>
              <p:cNvSpPr>
                <a:spLocks noChangeArrowheads="1"/>
              </p:cNvSpPr>
              <p:nvPr/>
            </p:nvSpPr>
            <p:spPr bwMode="auto">
              <a:xfrm>
                <a:off x="2852" y="3842"/>
                <a:ext cx="112" cy="112"/>
              </a:xfrm>
              <a:prstGeom prst="plus">
                <a:avLst>
                  <a:gd name="adj" fmla="val 4088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1" name="AutoShape 63"/>
            <p:cNvSpPr>
              <a:spLocks noChangeArrowheads="1"/>
            </p:cNvSpPr>
            <p:nvPr/>
          </p:nvSpPr>
          <p:spPr bwMode="auto">
            <a:xfrm>
              <a:off x="4526" y="967"/>
              <a:ext cx="231" cy="231"/>
            </a:xfrm>
            <a:prstGeom prst="plus">
              <a:avLst>
                <a:gd name="adj" fmla="val 40889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Rectangle 64"/>
            <p:cNvSpPr>
              <a:spLocks noChangeArrowheads="1"/>
            </p:cNvSpPr>
            <p:nvPr/>
          </p:nvSpPr>
          <p:spPr bwMode="auto">
            <a:xfrm>
              <a:off x="4506" y="2519"/>
              <a:ext cx="270" cy="56"/>
            </a:xfrm>
            <a:prstGeom prst="rect">
              <a:avLst/>
            </a:prstGeom>
            <a:solidFill>
              <a:srgbClr val="00E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-0.279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09028 0.0020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9027 0.0129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10156 -0.0280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08056 0.0129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ropl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23850" y="677863"/>
            <a:ext cx="8643938" cy="3016250"/>
          </a:xfrm>
          <a:prstGeom prst="rect">
            <a:avLst/>
          </a:prstGeom>
          <a:solidFill>
            <a:schemeClr val="bg1">
              <a:alpha val="92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Water is always trying to pull itself into a tight ball as long as there is nothing nearby that has a charge on it. Therefore, this surface is not repelling water; it’s simply not attracting it and keeping water from doing what it does naturally.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roplets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 descr="surfaceTen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1547813"/>
            <a:ext cx="38830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2263" y="381000"/>
            <a:ext cx="2913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We see the same effect on waxy leaves.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030663" y="4772025"/>
            <a:ext cx="5219700" cy="2085975"/>
          </a:xfrm>
          <a:prstGeom prst="rect">
            <a:avLst/>
          </a:prstGeom>
          <a:solidFill>
            <a:schemeClr val="bg1">
              <a:alpha val="9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Water pulls on itself so much that it forms a “skin.” It’s called surface tension.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58825" y="4622800"/>
            <a:ext cx="7624763" cy="201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We are lucky that water has this strong attraction force otherwise we’d never see raindrops.  The water would just breakup into a mist as it fell.  Very few liquids would remain as drops if they fell from a large height.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b="1" smtClean="0">
                <a:latin typeface="Berlin Sans FB" pitchFamily="34" charset="0"/>
              </a:rPr>
              <a:t>DISSOCIATION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4330700" cy="2393950"/>
          </a:xfrm>
        </p:spPr>
        <p:txBody>
          <a:bodyPr/>
          <a:lstStyle/>
          <a:p>
            <a:pPr lvl="1" eaLnBrk="1" hangingPunct="1"/>
            <a:r>
              <a:rPr lang="en-US" sz="4400" smtClean="0"/>
              <a:t>separation of an </a:t>
            </a:r>
            <a:r>
              <a:rPr lang="en-US" sz="4400" b="1" smtClean="0">
                <a:solidFill>
                  <a:srgbClr val="FF0000"/>
                </a:solidFill>
              </a:rPr>
              <a:t>ionic solid</a:t>
            </a:r>
            <a:r>
              <a:rPr lang="en-US" sz="4400" smtClean="0"/>
              <a:t> into aqueous ions</a:t>
            </a:r>
          </a:p>
        </p:txBody>
      </p:sp>
      <p:pic>
        <p:nvPicPr>
          <p:cNvPr id="7172" name="dissoution of NaC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754188"/>
            <a:ext cx="4264025" cy="31988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5205413"/>
            <a:ext cx="9144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5400" b="1">
                <a:solidFill>
                  <a:schemeClr val="tx2"/>
                </a:solidFill>
              </a:rPr>
              <a:t>NaCl </a:t>
            </a:r>
            <a:r>
              <a:rPr kumimoji="1" lang="en-US" sz="5400" b="1" baseline="-25000">
                <a:solidFill>
                  <a:schemeClr val="tx2"/>
                </a:solidFill>
              </a:rPr>
              <a:t>(s)</a:t>
            </a:r>
            <a:r>
              <a:rPr kumimoji="1" lang="en-US" sz="5400" b="1">
                <a:solidFill>
                  <a:schemeClr val="tx2"/>
                </a:solidFill>
              </a:rPr>
              <a:t> </a:t>
            </a:r>
            <a:r>
              <a:rPr kumimoji="1" lang="en-US" sz="5400" b="1">
                <a:solidFill>
                  <a:schemeClr val="tx2"/>
                </a:solidFill>
                <a:sym typeface="Symbol" pitchFamily="18" charset="2"/>
              </a:rPr>
              <a:t> Na</a:t>
            </a:r>
            <a:r>
              <a:rPr kumimoji="1" lang="en-US" sz="5400" b="1" baseline="30000">
                <a:solidFill>
                  <a:schemeClr val="tx2"/>
                </a:solidFill>
                <a:sym typeface="Symbol" pitchFamily="18" charset="2"/>
              </a:rPr>
              <a:t>+ </a:t>
            </a:r>
            <a:r>
              <a:rPr kumimoji="1" lang="en-US" sz="5400" b="1" baseline="-25000">
                <a:solidFill>
                  <a:schemeClr val="tx2"/>
                </a:solidFill>
                <a:sym typeface="Symbol" pitchFamily="18" charset="2"/>
              </a:rPr>
              <a:t>(aq)</a:t>
            </a:r>
            <a:r>
              <a:rPr kumimoji="1" lang="en-US" sz="5400" b="1">
                <a:solidFill>
                  <a:schemeClr val="tx2"/>
                </a:solidFill>
                <a:sym typeface="Symbol" pitchFamily="18" charset="2"/>
              </a:rPr>
              <a:t> + Cl</a:t>
            </a:r>
            <a:r>
              <a:rPr kumimoji="1" lang="en-US" sz="5400" b="1" baseline="30000">
                <a:solidFill>
                  <a:schemeClr val="tx2"/>
                </a:solidFill>
                <a:sym typeface="Symbol" pitchFamily="18" charset="2"/>
              </a:rPr>
              <a:t>– </a:t>
            </a:r>
            <a:r>
              <a:rPr kumimoji="1" lang="en-US" sz="5400" b="1" baseline="-25000">
                <a:solidFill>
                  <a:schemeClr val="tx2"/>
                </a:solidFill>
                <a:sym typeface="Symbol" pitchFamily="18" charset="2"/>
              </a:rPr>
              <a:t>(aq)</a:t>
            </a:r>
            <a:r>
              <a:rPr kumimoji="1" lang="en-US" sz="5400" b="1">
                <a:solidFill>
                  <a:schemeClr val="tx2"/>
                </a:solidFill>
              </a:rPr>
              <a:t> </a:t>
            </a:r>
            <a:endParaRPr lang="en-US" sz="5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04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10600" smtClean="0">
                <a:latin typeface="Berlin Sans FB" pitchFamily="34" charset="0"/>
              </a:rPr>
              <a:t>Solution: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150938"/>
            <a:ext cx="8620125" cy="1717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600" smtClean="0">
                <a:latin typeface="Berlin Sans FB" pitchFamily="34" charset="0"/>
              </a:rPr>
              <a:t>homogeneous mixture that consists of:</a:t>
            </a: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4940300" y="3182938"/>
          <a:ext cx="3862388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" imgW="1805760" imgH="1415160" progId="">
                  <p:embed/>
                </p:oleObj>
              </mc:Choice>
              <mc:Fallback>
                <p:oleObj name="Clip" r:id="rId3" imgW="1805760" imgH="14151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182938"/>
                        <a:ext cx="3862388" cy="302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31788" y="4454525"/>
            <a:ext cx="45180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2. </a:t>
            </a:r>
            <a:r>
              <a:rPr lang="en-US" sz="3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Solvent </a:t>
            </a:r>
            <a:r>
              <a:rPr lang="en-US" sz="3400" dirty="0">
                <a:solidFill>
                  <a:srgbClr val="66FFFF"/>
                </a:solidFill>
                <a:latin typeface="Berlin Sans FB" pitchFamily="34" charset="0"/>
              </a:rPr>
              <a:t>– substance doing the dissolving; (present in greater amount)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31788" y="3070225"/>
            <a:ext cx="4518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1.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Solute </a:t>
            </a:r>
            <a:r>
              <a:rPr lang="en-US" sz="3400" dirty="0">
                <a:solidFill>
                  <a:schemeClr val="bg1"/>
                </a:solidFill>
                <a:latin typeface="Berlin Sans FB" pitchFamily="34" charset="0"/>
              </a:rPr>
              <a:t>- substance being dissolved</a:t>
            </a:r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4040188" y="2582863"/>
            <a:ext cx="2747962" cy="811212"/>
          </a:xfrm>
          <a:custGeom>
            <a:avLst/>
            <a:gdLst>
              <a:gd name="T0" fmla="*/ 0 w 1731"/>
              <a:gd name="T1" fmla="*/ 388 h 511"/>
              <a:gd name="T2" fmla="*/ 101 w 1731"/>
              <a:gd name="T3" fmla="*/ 218 h 511"/>
              <a:gd name="T4" fmla="*/ 270 w 1731"/>
              <a:gd name="T5" fmla="*/ 103 h 511"/>
              <a:gd name="T6" fmla="*/ 439 w 1731"/>
              <a:gd name="T7" fmla="*/ 49 h 511"/>
              <a:gd name="T8" fmla="*/ 662 w 1731"/>
              <a:gd name="T9" fmla="*/ 11 h 511"/>
              <a:gd name="T10" fmla="*/ 1069 w 1731"/>
              <a:gd name="T11" fmla="*/ 18 h 511"/>
              <a:gd name="T12" fmla="*/ 1370 w 1731"/>
              <a:gd name="T13" fmla="*/ 96 h 511"/>
              <a:gd name="T14" fmla="*/ 1455 w 1731"/>
              <a:gd name="T15" fmla="*/ 150 h 511"/>
              <a:gd name="T16" fmla="*/ 1532 w 1731"/>
              <a:gd name="T17" fmla="*/ 219 h 511"/>
              <a:gd name="T18" fmla="*/ 1616 w 1731"/>
              <a:gd name="T19" fmla="*/ 304 h 511"/>
              <a:gd name="T20" fmla="*/ 1724 w 1731"/>
              <a:gd name="T21" fmla="*/ 511 h 5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31"/>
              <a:gd name="T34" fmla="*/ 0 h 511"/>
              <a:gd name="T35" fmla="*/ 1731 w 1731"/>
              <a:gd name="T36" fmla="*/ 511 h 5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31" h="511">
                <a:moveTo>
                  <a:pt x="0" y="388"/>
                </a:moveTo>
                <a:cubicBezTo>
                  <a:pt x="23" y="302"/>
                  <a:pt x="47" y="284"/>
                  <a:pt x="101" y="218"/>
                </a:cubicBezTo>
                <a:cubicBezTo>
                  <a:pt x="135" y="176"/>
                  <a:pt x="217" y="132"/>
                  <a:pt x="270" y="103"/>
                </a:cubicBezTo>
                <a:cubicBezTo>
                  <a:pt x="320" y="75"/>
                  <a:pt x="383" y="64"/>
                  <a:pt x="439" y="49"/>
                </a:cubicBezTo>
                <a:cubicBezTo>
                  <a:pt x="521" y="28"/>
                  <a:pt x="579" y="30"/>
                  <a:pt x="662" y="11"/>
                </a:cubicBezTo>
                <a:cubicBezTo>
                  <a:pt x="771" y="13"/>
                  <a:pt x="932" y="0"/>
                  <a:pt x="1069" y="18"/>
                </a:cubicBezTo>
                <a:cubicBezTo>
                  <a:pt x="1180" y="33"/>
                  <a:pt x="1255" y="65"/>
                  <a:pt x="1370" y="96"/>
                </a:cubicBezTo>
                <a:cubicBezTo>
                  <a:pt x="1417" y="123"/>
                  <a:pt x="1402" y="134"/>
                  <a:pt x="1455" y="150"/>
                </a:cubicBezTo>
                <a:cubicBezTo>
                  <a:pt x="1491" y="179"/>
                  <a:pt x="1492" y="196"/>
                  <a:pt x="1532" y="219"/>
                </a:cubicBezTo>
                <a:cubicBezTo>
                  <a:pt x="1555" y="247"/>
                  <a:pt x="1583" y="285"/>
                  <a:pt x="1616" y="304"/>
                </a:cubicBezTo>
                <a:cubicBezTo>
                  <a:pt x="1630" y="321"/>
                  <a:pt x="1731" y="466"/>
                  <a:pt x="1724" y="511"/>
                </a:cubicBezTo>
              </a:path>
            </a:pathLst>
          </a:custGeom>
          <a:noFill/>
          <a:ln w="57150" cap="sq">
            <a:solidFill>
              <a:srgbClr val="FFFF66"/>
            </a:solidFill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4468813" y="5994400"/>
            <a:ext cx="1697037" cy="488950"/>
          </a:xfrm>
          <a:custGeom>
            <a:avLst/>
            <a:gdLst>
              <a:gd name="T0" fmla="*/ 0 w 1069"/>
              <a:gd name="T1" fmla="*/ 0 h 308"/>
              <a:gd name="T2" fmla="*/ 146 w 1069"/>
              <a:gd name="T3" fmla="*/ 177 h 308"/>
              <a:gd name="T4" fmla="*/ 223 w 1069"/>
              <a:gd name="T5" fmla="*/ 231 h 308"/>
              <a:gd name="T6" fmla="*/ 500 w 1069"/>
              <a:gd name="T7" fmla="*/ 308 h 308"/>
              <a:gd name="T8" fmla="*/ 777 w 1069"/>
              <a:gd name="T9" fmla="*/ 293 h 308"/>
              <a:gd name="T10" fmla="*/ 908 w 1069"/>
              <a:gd name="T11" fmla="*/ 254 h 308"/>
              <a:gd name="T12" fmla="*/ 1000 w 1069"/>
              <a:gd name="T13" fmla="*/ 193 h 308"/>
              <a:gd name="T14" fmla="*/ 1039 w 1069"/>
              <a:gd name="T15" fmla="*/ 162 h 308"/>
              <a:gd name="T16" fmla="*/ 1069 w 1069"/>
              <a:gd name="T17" fmla="*/ 124 h 3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9"/>
              <a:gd name="T28" fmla="*/ 0 h 308"/>
              <a:gd name="T29" fmla="*/ 1069 w 1069"/>
              <a:gd name="T30" fmla="*/ 308 h 3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9" h="308">
                <a:moveTo>
                  <a:pt x="0" y="0"/>
                </a:moveTo>
                <a:cubicBezTo>
                  <a:pt x="22" y="66"/>
                  <a:pt x="93" y="132"/>
                  <a:pt x="146" y="177"/>
                </a:cubicBezTo>
                <a:cubicBezTo>
                  <a:pt x="171" y="199"/>
                  <a:pt x="190" y="221"/>
                  <a:pt x="223" y="231"/>
                </a:cubicBezTo>
                <a:cubicBezTo>
                  <a:pt x="281" y="289"/>
                  <a:pt x="423" y="299"/>
                  <a:pt x="500" y="308"/>
                </a:cubicBezTo>
                <a:cubicBezTo>
                  <a:pt x="595" y="305"/>
                  <a:pt x="682" y="298"/>
                  <a:pt x="777" y="293"/>
                </a:cubicBezTo>
                <a:cubicBezTo>
                  <a:pt x="805" y="292"/>
                  <a:pt x="872" y="263"/>
                  <a:pt x="908" y="254"/>
                </a:cubicBezTo>
                <a:cubicBezTo>
                  <a:pt x="937" y="225"/>
                  <a:pt x="961" y="208"/>
                  <a:pt x="1000" y="193"/>
                </a:cubicBezTo>
                <a:cubicBezTo>
                  <a:pt x="1012" y="181"/>
                  <a:pt x="1027" y="174"/>
                  <a:pt x="1039" y="162"/>
                </a:cubicBezTo>
                <a:cubicBezTo>
                  <a:pt x="1039" y="162"/>
                  <a:pt x="1066" y="127"/>
                  <a:pt x="1069" y="124"/>
                </a:cubicBezTo>
              </a:path>
            </a:pathLst>
          </a:custGeom>
          <a:noFill/>
          <a:ln w="57150" cap="sq">
            <a:solidFill>
              <a:srgbClr val="5BFF5B"/>
            </a:solidFill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1" descr="Mixing Solute and Solv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763" y="2863850"/>
            <a:ext cx="4313237" cy="323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64" grpId="0"/>
      <p:bldP spid="6166" grpId="0"/>
      <p:bldP spid="6168" grpId="0" animBg="1"/>
      <p:bldP spid="61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600" b="1" smtClean="0">
                <a:latin typeface="Berlin Sans FB" pitchFamily="34" charset="0"/>
              </a:rPr>
              <a:t>IONIZATION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4141788" cy="2600325"/>
          </a:xfrm>
        </p:spPr>
        <p:txBody>
          <a:bodyPr/>
          <a:lstStyle/>
          <a:p>
            <a:pPr lvl="1" eaLnBrk="1" hangingPunct="1"/>
            <a:r>
              <a:rPr lang="en-US" sz="4400" smtClean="0"/>
              <a:t>breaking apart of some </a:t>
            </a:r>
            <a:r>
              <a:rPr lang="en-US" sz="4400" smtClean="0">
                <a:solidFill>
                  <a:srgbClr val="FFFF00"/>
                </a:solidFill>
              </a:rPr>
              <a:t>polar molecules</a:t>
            </a:r>
            <a:r>
              <a:rPr lang="en-US" sz="4400" smtClean="0"/>
              <a:t> into aqueous ions</a:t>
            </a:r>
          </a:p>
        </p:txBody>
      </p:sp>
      <p:pic>
        <p:nvPicPr>
          <p:cNvPr id="8196" name="Ionization of HNO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4513" y="1819275"/>
            <a:ext cx="4462462" cy="2889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991225"/>
            <a:ext cx="914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3600" b="1">
                <a:solidFill>
                  <a:schemeClr val="tx2"/>
                </a:solidFill>
              </a:rPr>
              <a:t>HNO</a:t>
            </a:r>
            <a:r>
              <a:rPr kumimoji="1" lang="en-US" sz="3600" b="1" baseline="-25000">
                <a:solidFill>
                  <a:schemeClr val="tx2"/>
                </a:solidFill>
              </a:rPr>
              <a:t>3 (aq)</a:t>
            </a:r>
            <a:r>
              <a:rPr kumimoji="1" lang="en-US" sz="3600" b="1">
                <a:solidFill>
                  <a:schemeClr val="tx2"/>
                </a:solidFill>
              </a:rPr>
              <a:t> + H</a:t>
            </a:r>
            <a:r>
              <a:rPr kumimoji="1" lang="en-US" sz="3600" b="1" baseline="-25000">
                <a:solidFill>
                  <a:schemeClr val="tx2"/>
                </a:solidFill>
              </a:rPr>
              <a:t>2</a:t>
            </a:r>
            <a:r>
              <a:rPr kumimoji="1" lang="en-US" sz="3600" b="1">
                <a:solidFill>
                  <a:schemeClr val="tx2"/>
                </a:solidFill>
              </a:rPr>
              <a:t>O </a:t>
            </a:r>
            <a:r>
              <a:rPr kumimoji="1" lang="en-US" sz="3600" b="1" baseline="-25000">
                <a:solidFill>
                  <a:schemeClr val="tx2"/>
                </a:solidFill>
              </a:rPr>
              <a:t>(l)</a:t>
            </a:r>
            <a:r>
              <a:rPr kumimoji="1" lang="en-US" sz="3600" b="1">
                <a:solidFill>
                  <a:schemeClr val="tx2"/>
                </a:solidFill>
              </a:rPr>
              <a:t> </a:t>
            </a:r>
            <a:r>
              <a:rPr kumimoji="1" lang="en-US" sz="3600" b="1">
                <a:solidFill>
                  <a:schemeClr val="tx2"/>
                </a:solidFill>
                <a:sym typeface="Symbol" pitchFamily="18" charset="2"/>
              </a:rPr>
              <a:t> H</a:t>
            </a:r>
            <a:r>
              <a:rPr kumimoji="1" lang="en-US" sz="3600" b="1" baseline="-25000">
                <a:solidFill>
                  <a:schemeClr val="tx2"/>
                </a:solidFill>
                <a:sym typeface="Symbol" pitchFamily="18" charset="2"/>
              </a:rPr>
              <a:t>3</a:t>
            </a:r>
            <a:r>
              <a:rPr kumimoji="1" lang="en-US" sz="3600" b="1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kumimoji="1" lang="en-US" sz="3600" b="1" baseline="30000">
                <a:solidFill>
                  <a:schemeClr val="tx2"/>
                </a:solidFill>
                <a:sym typeface="Symbol" pitchFamily="18" charset="2"/>
              </a:rPr>
              <a:t>+ </a:t>
            </a:r>
            <a:r>
              <a:rPr kumimoji="1" lang="en-US" sz="3600" b="1" baseline="-25000">
                <a:solidFill>
                  <a:schemeClr val="tx2"/>
                </a:solidFill>
                <a:sym typeface="Symbol" pitchFamily="18" charset="2"/>
              </a:rPr>
              <a:t>(aq)</a:t>
            </a:r>
            <a:r>
              <a:rPr kumimoji="1" lang="en-US" sz="3600" b="1">
                <a:solidFill>
                  <a:schemeClr val="tx2"/>
                </a:solidFill>
                <a:sym typeface="Symbol" pitchFamily="18" charset="2"/>
              </a:rPr>
              <a:t> + NO</a:t>
            </a:r>
            <a:r>
              <a:rPr kumimoji="1" lang="en-US" sz="3600" b="1" baseline="-25000">
                <a:solidFill>
                  <a:schemeClr val="tx2"/>
                </a:solidFill>
                <a:sym typeface="Symbol" pitchFamily="18" charset="2"/>
              </a:rPr>
              <a:t>3</a:t>
            </a:r>
            <a:r>
              <a:rPr kumimoji="1" lang="en-US" sz="3600" b="1" baseline="30000">
                <a:solidFill>
                  <a:schemeClr val="tx2"/>
                </a:solidFill>
                <a:sym typeface="Symbol" pitchFamily="18" charset="2"/>
              </a:rPr>
              <a:t>– </a:t>
            </a:r>
            <a:r>
              <a:rPr kumimoji="1" lang="en-US" sz="3600" b="1" baseline="-25000">
                <a:solidFill>
                  <a:schemeClr val="tx2"/>
                </a:solidFill>
                <a:sym typeface="Symbol" pitchFamily="18" charset="2"/>
              </a:rPr>
              <a:t>(aq)</a:t>
            </a:r>
            <a:r>
              <a:rPr kumimoji="1" lang="en-US" sz="3600" b="1">
                <a:solidFill>
                  <a:schemeClr val="tx2"/>
                </a:solidFill>
              </a:rPr>
              <a:t> </a:t>
            </a:r>
            <a:endParaRPr 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9863" y="0"/>
            <a:ext cx="9313863" cy="1417638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Berlin Sans FB" pitchFamily="34" charset="0"/>
              </a:rPr>
              <a:t>MOLECULAR SOLVATION</a:t>
            </a:r>
          </a:p>
        </p:txBody>
      </p:sp>
      <p:grpSp>
        <p:nvGrpSpPr>
          <p:cNvPr id="9219" name="Group 265"/>
          <p:cNvGrpSpPr>
            <a:grpSpLocks/>
          </p:cNvGrpSpPr>
          <p:nvPr/>
        </p:nvGrpSpPr>
        <p:grpSpPr bwMode="auto">
          <a:xfrm>
            <a:off x="3713163" y="1754188"/>
            <a:ext cx="5246687" cy="3316287"/>
            <a:chOff x="920" y="1622"/>
            <a:chExt cx="4072" cy="2476"/>
          </a:xfrm>
        </p:grpSpPr>
        <p:sp>
          <p:nvSpPr>
            <p:cNvPr id="9224" name="Rectangle 248"/>
            <p:cNvSpPr>
              <a:spLocks noChangeAspect="1" noChangeArrowheads="1"/>
            </p:cNvSpPr>
            <p:nvPr/>
          </p:nvSpPr>
          <p:spPr bwMode="auto">
            <a:xfrm>
              <a:off x="920" y="1622"/>
              <a:ext cx="4072" cy="2476"/>
            </a:xfrm>
            <a:prstGeom prst="rect">
              <a:avLst/>
            </a:prstGeom>
            <a:solidFill>
              <a:srgbClr val="FFFFFF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5" name="Group 264"/>
            <p:cNvGrpSpPr>
              <a:grpSpLocks/>
            </p:cNvGrpSpPr>
            <p:nvPr/>
          </p:nvGrpSpPr>
          <p:grpSpPr bwMode="auto">
            <a:xfrm>
              <a:off x="943" y="1646"/>
              <a:ext cx="3979" cy="2425"/>
              <a:chOff x="943" y="1646"/>
              <a:chExt cx="3979" cy="2425"/>
            </a:xfrm>
          </p:grpSpPr>
          <p:grpSp>
            <p:nvGrpSpPr>
              <p:cNvPr id="9226" name="Group 263"/>
              <p:cNvGrpSpPr>
                <a:grpSpLocks/>
              </p:cNvGrpSpPr>
              <p:nvPr/>
            </p:nvGrpSpPr>
            <p:grpSpPr bwMode="auto">
              <a:xfrm>
                <a:off x="943" y="1837"/>
                <a:ext cx="574" cy="1076"/>
                <a:chOff x="943" y="1837"/>
                <a:chExt cx="574" cy="1076"/>
              </a:xfrm>
            </p:grpSpPr>
            <p:pic>
              <p:nvPicPr>
                <p:cNvPr id="9307" name="Picture 158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49" t="32069" r="48009" b="32530"/>
                <a:stretch>
                  <a:fillRect/>
                </a:stretch>
              </p:blipFill>
              <p:spPr bwMode="auto">
                <a:xfrm>
                  <a:off x="944" y="2359"/>
                  <a:ext cx="570" cy="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08" name="Picture 159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80" t="33490" r="47939" b="35660"/>
                <a:stretch>
                  <a:fillRect/>
                </a:stretch>
              </p:blipFill>
              <p:spPr bwMode="auto">
                <a:xfrm>
                  <a:off x="951" y="1837"/>
                  <a:ext cx="566" cy="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309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1012" y="2341"/>
                  <a:ext cx="127" cy="5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310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943" y="2243"/>
                  <a:ext cx="211" cy="235"/>
                  <a:chOff x="951" y="1862"/>
                  <a:chExt cx="207" cy="230"/>
                </a:xfrm>
              </p:grpSpPr>
              <p:sp>
                <p:nvSpPr>
                  <p:cNvPr id="9311" name="Oval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1" y="1969"/>
                    <a:ext cx="105" cy="12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ECEC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12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3" y="1862"/>
                    <a:ext cx="165" cy="1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E20124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9227" name="Picture 165"/>
              <p:cNvPicPr>
                <a:picLocks noChangeAspect="1" noChangeArrowheads="1"/>
              </p:cNvPicPr>
              <p:nvPr/>
            </p:nvPicPr>
            <p:blipFill>
              <a:blip r:embed="rId2"/>
              <a:srcRect l="6039" t="11859" r="26759" b="8099"/>
              <a:stretch>
                <a:fillRect/>
              </a:stretch>
            </p:blipFill>
            <p:spPr bwMode="auto">
              <a:xfrm>
                <a:off x="3547" y="1943"/>
                <a:ext cx="1375" cy="1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8" name="Line 166"/>
              <p:cNvSpPr>
                <a:spLocks noChangeAspect="1" noChangeShapeType="1"/>
              </p:cNvSpPr>
              <p:nvPr/>
            </p:nvSpPr>
            <p:spPr bwMode="auto">
              <a:xfrm>
                <a:off x="3822" y="2574"/>
                <a:ext cx="107" cy="1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Line 1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4" y="2183"/>
                <a:ext cx="158" cy="109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4087" y="2752"/>
                <a:ext cx="70" cy="152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4339" y="2364"/>
                <a:ext cx="200" cy="83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Line 1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40" y="2775"/>
                <a:ext cx="128" cy="112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Oval 171"/>
              <p:cNvSpPr>
                <a:spLocks noChangeAspect="1" noChangeArrowheads="1"/>
              </p:cNvSpPr>
              <p:nvPr/>
            </p:nvSpPr>
            <p:spPr bwMode="auto">
              <a:xfrm>
                <a:off x="4474" y="2048"/>
                <a:ext cx="104" cy="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Oval 172"/>
              <p:cNvSpPr>
                <a:spLocks noChangeAspect="1" noChangeArrowheads="1"/>
              </p:cNvSpPr>
              <p:nvPr/>
            </p:nvSpPr>
            <p:spPr bwMode="auto">
              <a:xfrm>
                <a:off x="4356" y="1953"/>
                <a:ext cx="172" cy="155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E20124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4251" y="2120"/>
                <a:ext cx="98" cy="177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Oval 174"/>
              <p:cNvSpPr>
                <a:spLocks noChangeAspect="1" noChangeArrowheads="1"/>
              </p:cNvSpPr>
              <p:nvPr/>
            </p:nvSpPr>
            <p:spPr bwMode="auto">
              <a:xfrm>
                <a:off x="4322" y="2052"/>
                <a:ext cx="94" cy="8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237" name="Picture 175"/>
              <p:cNvPicPr>
                <a:picLocks noChangeAspect="1" noChangeArrowheads="1"/>
              </p:cNvPicPr>
              <p:nvPr/>
            </p:nvPicPr>
            <p:blipFill>
              <a:blip r:embed="rId2"/>
              <a:srcRect l="17850" t="11870" r="26779" b="8110"/>
              <a:stretch>
                <a:fillRect/>
              </a:stretch>
            </p:blipFill>
            <p:spPr bwMode="auto">
              <a:xfrm>
                <a:off x="2065" y="2810"/>
                <a:ext cx="1133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8" name="Line 176"/>
              <p:cNvSpPr>
                <a:spLocks noChangeAspect="1" noChangeShapeType="1"/>
              </p:cNvSpPr>
              <p:nvPr/>
            </p:nvSpPr>
            <p:spPr bwMode="auto">
              <a:xfrm>
                <a:off x="2371" y="3441"/>
                <a:ext cx="107" cy="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05" y="3050"/>
                <a:ext cx="158" cy="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2348" y="3620"/>
                <a:ext cx="70" cy="15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2599" y="3231"/>
                <a:ext cx="201" cy="8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1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01" y="3642"/>
                <a:ext cx="128" cy="11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2511" y="2987"/>
                <a:ext cx="99" cy="17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4" name="Group 262"/>
              <p:cNvGrpSpPr>
                <a:grpSpLocks/>
              </p:cNvGrpSpPr>
              <p:nvPr/>
            </p:nvGrpSpPr>
            <p:grpSpPr bwMode="auto">
              <a:xfrm>
                <a:off x="2605" y="2805"/>
                <a:ext cx="257" cy="184"/>
                <a:chOff x="2605" y="2805"/>
                <a:chExt cx="257" cy="184"/>
              </a:xfrm>
            </p:grpSpPr>
            <p:sp>
              <p:nvSpPr>
                <p:cNvPr id="9304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758" y="2900"/>
                  <a:ext cx="104" cy="8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5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805"/>
                  <a:ext cx="172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6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2605" y="2903"/>
                  <a:ext cx="95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5" name="Group 261"/>
              <p:cNvGrpSpPr>
                <a:grpSpLocks/>
              </p:cNvGrpSpPr>
              <p:nvPr/>
            </p:nvGrpSpPr>
            <p:grpSpPr bwMode="auto">
              <a:xfrm>
                <a:off x="2034" y="1646"/>
                <a:ext cx="256" cy="184"/>
                <a:chOff x="2034" y="1646"/>
                <a:chExt cx="256" cy="184"/>
              </a:xfrm>
            </p:grpSpPr>
            <p:sp>
              <p:nvSpPr>
                <p:cNvPr id="9301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186" y="1740"/>
                  <a:ext cx="10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2" name="Oval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8" y="1646"/>
                  <a:ext cx="172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3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1743"/>
                  <a:ext cx="94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6" name="Group 260"/>
              <p:cNvGrpSpPr>
                <a:grpSpLocks/>
              </p:cNvGrpSpPr>
              <p:nvPr/>
            </p:nvGrpSpPr>
            <p:grpSpPr bwMode="auto">
              <a:xfrm>
                <a:off x="2342" y="1932"/>
                <a:ext cx="184" cy="254"/>
                <a:chOff x="2342" y="1932"/>
                <a:chExt cx="184" cy="254"/>
              </a:xfrm>
            </p:grpSpPr>
            <p:sp>
              <p:nvSpPr>
                <p:cNvPr id="9298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2437" y="2083"/>
                  <a:ext cx="83" cy="1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9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2342" y="1967"/>
                  <a:ext cx="154" cy="1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0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2440" y="1932"/>
                  <a:ext cx="86" cy="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7" name="Group 259"/>
              <p:cNvGrpSpPr>
                <a:grpSpLocks/>
              </p:cNvGrpSpPr>
              <p:nvPr/>
            </p:nvGrpSpPr>
            <p:grpSpPr bwMode="auto">
              <a:xfrm>
                <a:off x="2285" y="2426"/>
                <a:ext cx="185" cy="256"/>
                <a:chOff x="2285" y="2426"/>
                <a:chExt cx="185" cy="256"/>
              </a:xfrm>
            </p:grpSpPr>
            <p:sp>
              <p:nvSpPr>
                <p:cNvPr id="9295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2380" y="2426"/>
                  <a:ext cx="84" cy="1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6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285" y="2476"/>
                  <a:ext cx="154" cy="17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7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383" y="2588"/>
                  <a:ext cx="87" cy="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8" name="Group 258"/>
              <p:cNvGrpSpPr>
                <a:grpSpLocks/>
              </p:cNvGrpSpPr>
              <p:nvPr/>
            </p:nvGrpSpPr>
            <p:grpSpPr bwMode="auto">
              <a:xfrm>
                <a:off x="3208" y="2106"/>
                <a:ext cx="187" cy="254"/>
                <a:chOff x="3208" y="2106"/>
                <a:chExt cx="187" cy="254"/>
              </a:xfrm>
            </p:grpSpPr>
            <p:sp>
              <p:nvSpPr>
                <p:cNvPr id="9292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257"/>
                  <a:ext cx="85" cy="1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3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8" y="2140"/>
                  <a:ext cx="157" cy="17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4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7" y="2106"/>
                  <a:ext cx="88" cy="9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49" name="Line 202"/>
              <p:cNvSpPr>
                <a:spLocks noChangeAspect="1" noChangeShapeType="1"/>
              </p:cNvSpPr>
              <p:nvPr/>
            </p:nvSpPr>
            <p:spPr bwMode="auto">
              <a:xfrm>
                <a:off x="1930" y="2568"/>
                <a:ext cx="160" cy="3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203"/>
              <p:cNvSpPr>
                <a:spLocks noChangeAspect="1" noChangeShapeType="1"/>
              </p:cNvSpPr>
              <p:nvPr/>
            </p:nvSpPr>
            <p:spPr bwMode="auto">
              <a:xfrm flipV="1">
                <a:off x="2069" y="2074"/>
                <a:ext cx="287" cy="75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51" name="Group 257"/>
              <p:cNvGrpSpPr>
                <a:grpSpLocks/>
              </p:cNvGrpSpPr>
              <p:nvPr/>
            </p:nvGrpSpPr>
            <p:grpSpPr bwMode="auto">
              <a:xfrm>
                <a:off x="968" y="2891"/>
                <a:ext cx="574" cy="1074"/>
                <a:chOff x="968" y="2891"/>
                <a:chExt cx="574" cy="1074"/>
              </a:xfrm>
            </p:grpSpPr>
            <p:pic>
              <p:nvPicPr>
                <p:cNvPr id="9286" name="Picture 20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20" t="32069" r="48029" b="32530"/>
                <a:stretch>
                  <a:fillRect/>
                </a:stretch>
              </p:blipFill>
              <p:spPr bwMode="auto">
                <a:xfrm>
                  <a:off x="969" y="3411"/>
                  <a:ext cx="568" cy="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87" name="Picture 206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69" t="33510" r="47929" b="35620"/>
                <a:stretch>
                  <a:fillRect/>
                </a:stretch>
              </p:blipFill>
              <p:spPr bwMode="auto">
                <a:xfrm>
                  <a:off x="977" y="2891"/>
                  <a:ext cx="565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88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037" y="3393"/>
                  <a:ext cx="127" cy="5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89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968" y="3297"/>
                  <a:ext cx="212" cy="236"/>
                  <a:chOff x="975" y="2894"/>
                  <a:chExt cx="208" cy="231"/>
                </a:xfrm>
              </p:grpSpPr>
              <p:sp>
                <p:nvSpPr>
                  <p:cNvPr id="9290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75" y="3000"/>
                    <a:ext cx="105" cy="1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ECEC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1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8" y="2894"/>
                    <a:ext cx="165" cy="1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E20124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52" name="Group 256"/>
              <p:cNvGrpSpPr>
                <a:grpSpLocks/>
              </p:cNvGrpSpPr>
              <p:nvPr/>
            </p:nvGrpSpPr>
            <p:grpSpPr bwMode="auto">
              <a:xfrm>
                <a:off x="1514" y="1844"/>
                <a:ext cx="573" cy="1074"/>
                <a:chOff x="1514" y="1844"/>
                <a:chExt cx="573" cy="1074"/>
              </a:xfrm>
            </p:grpSpPr>
            <p:pic>
              <p:nvPicPr>
                <p:cNvPr id="9280" name="Picture 2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40" t="32069" r="48000" b="32530"/>
                <a:stretch>
                  <a:fillRect/>
                </a:stretch>
              </p:blipFill>
              <p:spPr bwMode="auto">
                <a:xfrm>
                  <a:off x="1517" y="2364"/>
                  <a:ext cx="569" cy="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81" name="Picture 21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69" t="33510" r="47929" b="35629"/>
                <a:stretch>
                  <a:fillRect/>
                </a:stretch>
              </p:blipFill>
              <p:spPr bwMode="auto">
                <a:xfrm>
                  <a:off x="1514" y="1844"/>
                  <a:ext cx="565" cy="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82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891" y="2345"/>
                  <a:ext cx="127" cy="5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83" name="Group 215"/>
                <p:cNvGrpSpPr>
                  <a:grpSpLocks noChangeAspect="1"/>
                </p:cNvGrpSpPr>
                <p:nvPr/>
              </p:nvGrpSpPr>
              <p:grpSpPr bwMode="auto">
                <a:xfrm>
                  <a:off x="1876" y="2250"/>
                  <a:ext cx="211" cy="236"/>
                  <a:chOff x="1864" y="1869"/>
                  <a:chExt cx="207" cy="231"/>
                </a:xfrm>
              </p:grpSpPr>
              <p:sp>
                <p:nvSpPr>
                  <p:cNvPr id="9284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7" y="1974"/>
                    <a:ext cx="104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ECEC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5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4" y="1869"/>
                    <a:ext cx="165" cy="1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E20124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53" name="Group 255"/>
              <p:cNvGrpSpPr>
                <a:grpSpLocks/>
              </p:cNvGrpSpPr>
              <p:nvPr/>
            </p:nvGrpSpPr>
            <p:grpSpPr bwMode="auto">
              <a:xfrm>
                <a:off x="1514" y="2867"/>
                <a:ext cx="573" cy="1075"/>
                <a:chOff x="1514" y="2867"/>
                <a:chExt cx="573" cy="1075"/>
              </a:xfrm>
            </p:grpSpPr>
            <p:pic>
              <p:nvPicPr>
                <p:cNvPr id="9274" name="Picture 219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40" t="32069" r="48000" b="32530"/>
                <a:stretch>
                  <a:fillRect/>
                </a:stretch>
              </p:blipFill>
              <p:spPr bwMode="auto">
                <a:xfrm>
                  <a:off x="1517" y="3389"/>
                  <a:ext cx="569" cy="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75" name="Picture 220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769" t="33490" r="47929" b="35660"/>
                <a:stretch>
                  <a:fillRect/>
                </a:stretch>
              </p:blipFill>
              <p:spPr bwMode="auto">
                <a:xfrm>
                  <a:off x="1514" y="2867"/>
                  <a:ext cx="565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76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891" y="3371"/>
                  <a:ext cx="127" cy="5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77" name="Group 222"/>
                <p:cNvGrpSpPr>
                  <a:grpSpLocks noChangeAspect="1"/>
                </p:cNvGrpSpPr>
                <p:nvPr/>
              </p:nvGrpSpPr>
              <p:grpSpPr bwMode="auto">
                <a:xfrm>
                  <a:off x="1876" y="3272"/>
                  <a:ext cx="211" cy="236"/>
                  <a:chOff x="1864" y="2870"/>
                  <a:chExt cx="207" cy="231"/>
                </a:xfrm>
              </p:grpSpPr>
              <p:sp>
                <p:nvSpPr>
                  <p:cNvPr id="9278" name="Oval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7" y="2978"/>
                    <a:ext cx="104" cy="12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ECEC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9" name="Oval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4" y="2870"/>
                    <a:ext cx="165" cy="17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E20124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54" name="Group 254"/>
              <p:cNvGrpSpPr>
                <a:grpSpLocks/>
              </p:cNvGrpSpPr>
              <p:nvPr/>
            </p:nvGrpSpPr>
            <p:grpSpPr bwMode="auto">
              <a:xfrm>
                <a:off x="1665" y="1773"/>
                <a:ext cx="214" cy="236"/>
                <a:chOff x="1665" y="1773"/>
                <a:chExt cx="214" cy="236"/>
              </a:xfrm>
            </p:grpSpPr>
            <p:sp>
              <p:nvSpPr>
                <p:cNvPr id="9272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65" y="1773"/>
                  <a:ext cx="110" cy="1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3" name="Oval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1830"/>
                  <a:ext cx="171" cy="1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55" name="Group 253"/>
              <p:cNvGrpSpPr>
                <a:grpSpLocks/>
              </p:cNvGrpSpPr>
              <p:nvPr/>
            </p:nvGrpSpPr>
            <p:grpSpPr bwMode="auto">
              <a:xfrm>
                <a:off x="1867" y="2723"/>
                <a:ext cx="213" cy="235"/>
                <a:chOff x="1867" y="2723"/>
                <a:chExt cx="213" cy="235"/>
              </a:xfrm>
            </p:grpSpPr>
            <p:sp>
              <p:nvSpPr>
                <p:cNvPr id="9270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831"/>
                  <a:ext cx="106" cy="1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1" name="Oval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723"/>
                  <a:ext cx="170" cy="1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E20124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56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1872" y="1806"/>
                <a:ext cx="191" cy="8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232"/>
              <p:cNvSpPr>
                <a:spLocks noChangeAspect="1" noChangeShapeType="1"/>
              </p:cNvSpPr>
              <p:nvPr/>
            </p:nvSpPr>
            <p:spPr bwMode="auto">
              <a:xfrm>
                <a:off x="2074" y="2426"/>
                <a:ext cx="216" cy="112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233"/>
              <p:cNvSpPr>
                <a:spLocks noChangeAspect="1" noChangeArrowheads="1"/>
              </p:cNvSpPr>
              <p:nvPr/>
            </p:nvSpPr>
            <p:spPr bwMode="auto">
              <a:xfrm>
                <a:off x="1411" y="2827"/>
                <a:ext cx="84" cy="10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234"/>
              <p:cNvSpPr>
                <a:spLocks noChangeAspect="1" noChangeArrowheads="1"/>
              </p:cNvSpPr>
              <p:nvPr/>
            </p:nvSpPr>
            <p:spPr bwMode="auto">
              <a:xfrm>
                <a:off x="1331" y="2232"/>
                <a:ext cx="155" cy="172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E20124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235"/>
              <p:cNvSpPr>
                <a:spLocks noChangeAspect="1" noChangeArrowheads="1"/>
              </p:cNvSpPr>
              <p:nvPr/>
            </p:nvSpPr>
            <p:spPr bwMode="auto">
              <a:xfrm>
                <a:off x="1437" y="2352"/>
                <a:ext cx="87" cy="9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236"/>
              <p:cNvSpPr>
                <a:spLocks noChangeAspect="1" noChangeArrowheads="1"/>
              </p:cNvSpPr>
              <p:nvPr/>
            </p:nvSpPr>
            <p:spPr bwMode="auto">
              <a:xfrm>
                <a:off x="1344" y="3278"/>
                <a:ext cx="156" cy="172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E20124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237"/>
              <p:cNvSpPr>
                <a:spLocks noChangeAspect="1" noChangeArrowheads="1"/>
              </p:cNvSpPr>
              <p:nvPr/>
            </p:nvSpPr>
            <p:spPr bwMode="auto">
              <a:xfrm>
                <a:off x="1427" y="3390"/>
                <a:ext cx="87" cy="9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238"/>
              <p:cNvSpPr>
                <a:spLocks noChangeAspect="1" noChangeArrowheads="1"/>
              </p:cNvSpPr>
              <p:nvPr/>
            </p:nvSpPr>
            <p:spPr bwMode="auto">
              <a:xfrm>
                <a:off x="2027" y="2978"/>
                <a:ext cx="87" cy="9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239"/>
              <p:cNvSpPr>
                <a:spLocks noChangeAspect="1" noChangeArrowheads="1"/>
              </p:cNvSpPr>
              <p:nvPr/>
            </p:nvSpPr>
            <p:spPr bwMode="auto">
              <a:xfrm>
                <a:off x="2180" y="2882"/>
                <a:ext cx="87" cy="9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240"/>
              <p:cNvSpPr>
                <a:spLocks noChangeAspect="1" noChangeShapeType="1"/>
              </p:cNvSpPr>
              <p:nvPr/>
            </p:nvSpPr>
            <p:spPr bwMode="auto">
              <a:xfrm>
                <a:off x="1473" y="2905"/>
                <a:ext cx="77" cy="32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241"/>
              <p:cNvSpPr>
                <a:spLocks noChangeAspect="1" noChangeShapeType="1"/>
              </p:cNvSpPr>
              <p:nvPr/>
            </p:nvSpPr>
            <p:spPr bwMode="auto">
              <a:xfrm>
                <a:off x="1486" y="3454"/>
                <a:ext cx="77" cy="32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Line 242"/>
              <p:cNvSpPr>
                <a:spLocks noChangeAspect="1" noChangeShapeType="1"/>
              </p:cNvSpPr>
              <p:nvPr/>
            </p:nvSpPr>
            <p:spPr bwMode="auto">
              <a:xfrm>
                <a:off x="1492" y="2419"/>
                <a:ext cx="76" cy="31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2052" y="3883"/>
                <a:ext cx="138" cy="1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Line 245"/>
              <p:cNvSpPr>
                <a:spLocks noChangeAspect="1" noChangeShapeType="1"/>
              </p:cNvSpPr>
              <p:nvPr/>
            </p:nvSpPr>
            <p:spPr bwMode="auto">
              <a:xfrm>
                <a:off x="2089" y="3448"/>
                <a:ext cx="92" cy="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516" name="Rectangle 252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3686175" cy="3424238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5400" smtClean="0">
                <a:solidFill>
                  <a:srgbClr val="FFFF00"/>
                </a:solidFill>
              </a:rPr>
              <a:t>molecules</a:t>
            </a:r>
            <a:r>
              <a:rPr lang="en-US" sz="5400" smtClean="0"/>
              <a:t> stay intact</a:t>
            </a:r>
          </a:p>
        </p:txBody>
      </p:sp>
      <p:sp>
        <p:nvSpPr>
          <p:cNvPr id="9221" name="Text Box 266"/>
          <p:cNvSpPr txBox="1">
            <a:spLocks noChangeArrowheads="1"/>
          </p:cNvSpPr>
          <p:nvPr/>
        </p:nvSpPr>
        <p:spPr bwMode="auto">
          <a:xfrm>
            <a:off x="0" y="5284788"/>
            <a:ext cx="9144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5400" b="1">
                <a:solidFill>
                  <a:schemeClr val="tx2"/>
                </a:solidFill>
              </a:rPr>
              <a:t>C</a:t>
            </a:r>
            <a:r>
              <a:rPr kumimoji="1" lang="en-US" sz="5400" b="1" baseline="-25000">
                <a:solidFill>
                  <a:schemeClr val="tx2"/>
                </a:solidFill>
              </a:rPr>
              <a:t>6</a:t>
            </a:r>
            <a:r>
              <a:rPr kumimoji="1" lang="en-US" sz="5400" b="1">
                <a:solidFill>
                  <a:schemeClr val="tx2"/>
                </a:solidFill>
              </a:rPr>
              <a:t>H</a:t>
            </a:r>
            <a:r>
              <a:rPr kumimoji="1" lang="en-US" sz="5400" b="1" baseline="-25000">
                <a:solidFill>
                  <a:schemeClr val="tx2"/>
                </a:solidFill>
              </a:rPr>
              <a:t>12</a:t>
            </a:r>
            <a:r>
              <a:rPr kumimoji="1" lang="en-US" sz="5400" b="1">
                <a:solidFill>
                  <a:schemeClr val="tx2"/>
                </a:solidFill>
              </a:rPr>
              <a:t>O</a:t>
            </a:r>
            <a:r>
              <a:rPr kumimoji="1" lang="en-US" sz="5400" b="1" baseline="-25000">
                <a:solidFill>
                  <a:schemeClr val="tx2"/>
                </a:solidFill>
              </a:rPr>
              <a:t>6 (s)</a:t>
            </a:r>
            <a:r>
              <a:rPr kumimoji="1" lang="en-US" sz="5400" b="1">
                <a:solidFill>
                  <a:schemeClr val="tx2"/>
                </a:solidFill>
              </a:rPr>
              <a:t> </a:t>
            </a:r>
            <a:r>
              <a:rPr kumimoji="1" lang="en-US" sz="5400" b="1">
                <a:solidFill>
                  <a:schemeClr val="tx2"/>
                </a:solidFill>
                <a:sym typeface="Symbol" pitchFamily="18" charset="2"/>
              </a:rPr>
              <a:t> </a:t>
            </a:r>
            <a:r>
              <a:rPr kumimoji="1" lang="en-US" sz="5400" b="1">
                <a:solidFill>
                  <a:schemeClr val="tx2"/>
                </a:solidFill>
              </a:rPr>
              <a:t>C</a:t>
            </a:r>
            <a:r>
              <a:rPr kumimoji="1" lang="en-US" sz="5400" b="1" baseline="-25000">
                <a:solidFill>
                  <a:schemeClr val="tx2"/>
                </a:solidFill>
              </a:rPr>
              <a:t>6</a:t>
            </a:r>
            <a:r>
              <a:rPr kumimoji="1" lang="en-US" sz="5400" b="1">
                <a:solidFill>
                  <a:schemeClr val="tx2"/>
                </a:solidFill>
              </a:rPr>
              <a:t>H</a:t>
            </a:r>
            <a:r>
              <a:rPr kumimoji="1" lang="en-US" sz="5400" b="1" baseline="-25000">
                <a:solidFill>
                  <a:schemeClr val="tx2"/>
                </a:solidFill>
              </a:rPr>
              <a:t>12</a:t>
            </a:r>
            <a:r>
              <a:rPr kumimoji="1" lang="en-US" sz="5400" b="1">
                <a:solidFill>
                  <a:schemeClr val="tx2"/>
                </a:solidFill>
              </a:rPr>
              <a:t>O</a:t>
            </a:r>
            <a:r>
              <a:rPr kumimoji="1" lang="en-US" sz="5400" b="1" baseline="-25000">
                <a:solidFill>
                  <a:schemeClr val="tx2"/>
                </a:solidFill>
              </a:rPr>
              <a:t>6 </a:t>
            </a:r>
            <a:r>
              <a:rPr kumimoji="1" lang="en-US" sz="5400" b="1" baseline="-25000">
                <a:solidFill>
                  <a:schemeClr val="tx2"/>
                </a:solidFill>
                <a:sym typeface="Symbol" pitchFamily="18" charset="2"/>
              </a:rPr>
              <a:t>(aq)</a:t>
            </a:r>
            <a:r>
              <a:rPr kumimoji="1" lang="en-US" sz="5400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7"/>
          <p:cNvGraphicFramePr>
            <a:graphicFrameLocks noChangeAspect="1"/>
          </p:cNvGraphicFramePr>
          <p:nvPr/>
        </p:nvGraphicFramePr>
        <p:xfrm>
          <a:off x="2814638" y="3079750"/>
          <a:ext cx="3862387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1805760" imgH="1415160" progId="">
                  <p:embed/>
                </p:oleObj>
              </mc:Choice>
              <mc:Fallback>
                <p:oleObj name="Clip" r:id="rId3" imgW="1805760" imgH="141516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079750"/>
                        <a:ext cx="3862387" cy="302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82600" y="2894013"/>
            <a:ext cx="3979863" cy="2774950"/>
            <a:chOff x="304" y="1963"/>
            <a:chExt cx="2507" cy="1748"/>
          </a:xfrm>
        </p:grpSpPr>
        <p:sp>
          <p:nvSpPr>
            <p:cNvPr id="2059" name="Text Box 1029"/>
            <p:cNvSpPr txBox="1">
              <a:spLocks noChangeArrowheads="1"/>
            </p:cNvSpPr>
            <p:nvPr/>
          </p:nvSpPr>
          <p:spPr bwMode="auto">
            <a:xfrm>
              <a:off x="304" y="1963"/>
              <a:ext cx="1715" cy="174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FFFF66"/>
                  </a:solidFill>
                </a:rPr>
                <a:t>NONPOLAR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3200" b="1">
                <a:solidFill>
                  <a:srgbClr val="FFFF66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200" b="1">
                <a:solidFill>
                  <a:srgbClr val="FFFF66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FFFF66"/>
                  </a:solidFill>
                </a:rPr>
                <a:t>NONPOLAR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2060" name="Line 1030"/>
            <p:cNvSpPr>
              <a:spLocks noChangeShapeType="1"/>
            </p:cNvSpPr>
            <p:nvPr/>
          </p:nvSpPr>
          <p:spPr bwMode="auto">
            <a:xfrm>
              <a:off x="1961" y="3530"/>
              <a:ext cx="462" cy="131"/>
            </a:xfrm>
            <a:prstGeom prst="line">
              <a:avLst/>
            </a:prstGeom>
            <a:noFill/>
            <a:ln w="57150" cap="sq">
              <a:solidFill>
                <a:srgbClr val="FFFF66"/>
              </a:solidFill>
              <a:round/>
              <a:headEnd type="none" w="sm" len="sm"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1031"/>
            <p:cNvSpPr>
              <a:spLocks noChangeShapeType="1"/>
            </p:cNvSpPr>
            <p:nvPr/>
          </p:nvSpPr>
          <p:spPr bwMode="auto">
            <a:xfrm>
              <a:off x="1957" y="2164"/>
              <a:ext cx="854" cy="201"/>
            </a:xfrm>
            <a:prstGeom prst="line">
              <a:avLst/>
            </a:prstGeom>
            <a:noFill/>
            <a:ln w="57150" cap="sq">
              <a:solidFill>
                <a:srgbClr val="FFFF66"/>
              </a:solidFill>
              <a:round/>
              <a:headEnd type="none" w="sm" len="sm"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5237163" y="2894013"/>
            <a:ext cx="3395662" cy="2774950"/>
            <a:chOff x="3299" y="1963"/>
            <a:chExt cx="2139" cy="1748"/>
          </a:xfrm>
        </p:grpSpPr>
        <p:sp>
          <p:nvSpPr>
            <p:cNvPr id="2056" name="Text Box 1033"/>
            <p:cNvSpPr txBox="1">
              <a:spLocks noChangeArrowheads="1"/>
            </p:cNvSpPr>
            <p:nvPr/>
          </p:nvSpPr>
          <p:spPr bwMode="auto">
            <a:xfrm>
              <a:off x="4200" y="1963"/>
              <a:ext cx="1238" cy="174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3200" b="1">
                <a:solidFill>
                  <a:srgbClr val="5BFF5B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3200" b="1">
                <a:solidFill>
                  <a:srgbClr val="5BFF5B"/>
                </a:solidFill>
              </a:endParaRPr>
            </a:p>
            <a:p>
              <a:pPr algn="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5BFF5B"/>
                  </a:solidFill>
                </a:rPr>
                <a:t>POLAR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5BFF5B"/>
                  </a:solidFill>
                </a:rPr>
                <a:t>POLAR</a:t>
              </a:r>
            </a:p>
          </p:txBody>
        </p:sp>
        <p:sp>
          <p:nvSpPr>
            <p:cNvPr id="2057" name="Line 1034"/>
            <p:cNvSpPr>
              <a:spLocks noChangeShapeType="1"/>
            </p:cNvSpPr>
            <p:nvPr/>
          </p:nvSpPr>
          <p:spPr bwMode="auto">
            <a:xfrm flipH="1">
              <a:off x="3299" y="3529"/>
              <a:ext cx="1077" cy="178"/>
            </a:xfrm>
            <a:prstGeom prst="line">
              <a:avLst/>
            </a:prstGeom>
            <a:noFill/>
            <a:ln w="57150" cap="sq">
              <a:solidFill>
                <a:srgbClr val="5BFF5B"/>
              </a:solidFill>
              <a:round/>
              <a:headEnd type="none" w="sm" len="sm"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035"/>
            <p:cNvSpPr>
              <a:spLocks noChangeShapeType="1"/>
            </p:cNvSpPr>
            <p:nvPr/>
          </p:nvSpPr>
          <p:spPr bwMode="auto">
            <a:xfrm flipH="1" flipV="1">
              <a:off x="4010" y="2801"/>
              <a:ext cx="379" cy="244"/>
            </a:xfrm>
            <a:prstGeom prst="line">
              <a:avLst/>
            </a:prstGeom>
            <a:noFill/>
            <a:ln w="57150" cap="sq">
              <a:solidFill>
                <a:srgbClr val="5BFF5B"/>
              </a:solidFill>
              <a:round/>
              <a:headEnd type="none" w="sm" len="sm"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6" name="Rectangle 1038"/>
          <p:cNvSpPr>
            <a:spLocks noChangeArrowheads="1"/>
          </p:cNvSpPr>
          <p:nvPr/>
        </p:nvSpPr>
        <p:spPr bwMode="auto">
          <a:xfrm>
            <a:off x="315913" y="0"/>
            <a:ext cx="845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US" sz="7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“Like Dissolves Like”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032250" y="6124575"/>
            <a:ext cx="1090613" cy="579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4" name="Picture 4" descr="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84" r="10495"/>
          <a:stretch>
            <a:fillRect/>
          </a:stretch>
        </p:blipFill>
        <p:spPr>
          <a:xfrm>
            <a:off x="1773238" y="844550"/>
            <a:ext cx="5815012" cy="56880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lly_grea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0013" y="0"/>
            <a:ext cx="4498975" cy="2433638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</a:rPr>
              <a:t>Like dissolves like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2038" y="157163"/>
            <a:ext cx="4086225" cy="16811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To dissolve grease, use something that is also greasy or oily. </a:t>
            </a:r>
          </a:p>
        </p:txBody>
      </p:sp>
      <p:pic>
        <p:nvPicPr>
          <p:cNvPr id="126981" name="Picture 5" descr="corn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088" y="2368550"/>
            <a:ext cx="361791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1300"/>
            <a:ext cx="8915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Soap/Detergent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600" smtClean="0"/>
              <a:t>Have a polar “head” with a long nonpolar “tail”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600" smtClean="0"/>
              <a:t>dissolves nonpolar grease in polar water</a:t>
            </a:r>
          </a:p>
        </p:txBody>
      </p:sp>
      <p:pic>
        <p:nvPicPr>
          <p:cNvPr id="105478" name="Picture 6" descr="micelle2"/>
          <p:cNvPicPr>
            <a:picLocks noChangeAspect="1" noChangeArrowheads="1"/>
          </p:cNvPicPr>
          <p:nvPr/>
        </p:nvPicPr>
        <p:blipFill>
          <a:blip r:embed="rId2"/>
          <a:srcRect l="1910" t="1488" r="9395" b="2884"/>
          <a:stretch>
            <a:fillRect/>
          </a:stretch>
        </p:blipFill>
        <p:spPr bwMode="auto">
          <a:xfrm>
            <a:off x="2771775" y="2955925"/>
            <a:ext cx="39385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8229600" cy="1143000"/>
          </a:xfrm>
        </p:spPr>
        <p:txBody>
          <a:bodyPr/>
          <a:lstStyle/>
          <a:p>
            <a:r>
              <a:rPr lang="en-US" sz="6600" smtClean="0">
                <a:latin typeface="Franklin Gothic Medium Cond" pitchFamily="34" charset="0"/>
              </a:rPr>
              <a:t>Rates of Solution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249363"/>
            <a:ext cx="4899025" cy="5173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Solids dissolve faster when...</a:t>
            </a:r>
            <a:endParaRPr lang="en-US" sz="4000" smtClean="0"/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3600" smtClean="0"/>
              <a:t>Stirred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3600" smtClean="0"/>
              <a:t>Crushed</a:t>
            </a:r>
            <a:br>
              <a:rPr lang="en-US" sz="3600" smtClean="0"/>
            </a:br>
            <a:r>
              <a:rPr lang="en-US" sz="3600" smtClean="0"/>
              <a:t>(increased surface area)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3600" smtClean="0"/>
              <a:t>At higher temperatures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932363" y="1609725"/>
          <a:ext cx="3946525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Clip" r:id="rId3" imgW="1961905" imgH="2914286" progId="">
                  <p:embed/>
                </p:oleObj>
              </mc:Choice>
              <mc:Fallback>
                <p:oleObj name="Clip" r:id="rId3" imgW="1961905" imgH="291428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09725"/>
                        <a:ext cx="3946525" cy="4625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89075"/>
            <a:ext cx="5337175" cy="4800600"/>
          </a:xfrm>
        </p:spPr>
        <p:txBody>
          <a:bodyPr/>
          <a:lstStyle/>
          <a:p>
            <a:r>
              <a:rPr 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Gases dissolve faster when...</a:t>
            </a:r>
            <a:endParaRPr lang="en-US" sz="4400" smtClean="0"/>
          </a:p>
          <a:p>
            <a:pPr lvl="1">
              <a:spcBef>
                <a:spcPct val="60000"/>
              </a:spcBef>
            </a:pPr>
            <a:r>
              <a:rPr lang="en-US" sz="4000" smtClean="0"/>
              <a:t>At high pressure</a:t>
            </a:r>
          </a:p>
          <a:p>
            <a:pPr lvl="1">
              <a:spcBef>
                <a:spcPct val="60000"/>
              </a:spcBef>
            </a:pPr>
            <a:r>
              <a:rPr lang="en-US" sz="4000" smtClean="0"/>
              <a:t>At low temperature</a:t>
            </a: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5419725" y="2670175"/>
          <a:ext cx="3436938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Photo Editor Photo" r:id="rId3" imgW="2809524" imgH="2610214" progId="">
                  <p:embed/>
                </p:oleObj>
              </mc:Choice>
              <mc:Fallback>
                <p:oleObj name="Photo Editor Photo" r:id="rId3" imgW="2809524" imgH="261021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2670175"/>
                        <a:ext cx="3436938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8229600" cy="1143000"/>
          </a:xfrm>
          <a:noFill/>
          <a:ln/>
        </p:spPr>
        <p:txBody>
          <a:bodyPr/>
          <a:lstStyle/>
          <a:p>
            <a:r>
              <a:rPr lang="en-US" sz="6600" smtClean="0">
                <a:latin typeface="Franklin Gothic Medium Cond" pitchFamily="34" charset="0"/>
              </a:rPr>
              <a:t>Rates of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conductivity of salt 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1839913"/>
            <a:ext cx="2738437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conductivity of 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5225" y="1835150"/>
            <a:ext cx="268763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Electrolytes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74850"/>
            <a:ext cx="6270625" cy="507841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electrolytes</a:t>
            </a:r>
            <a:r>
              <a:rPr lang="en-US" sz="4000" b="1" smtClean="0"/>
              <a:t> are substances whose water solution is a conductor of electricity</a:t>
            </a:r>
          </a:p>
          <a:p>
            <a:pPr eaLnBrk="1" hangingPunct="1"/>
            <a:r>
              <a:rPr lang="en-US" sz="4000" b="1" smtClean="0"/>
              <a:t>all electrolyte have ions </a:t>
            </a:r>
            <a:r>
              <a:rPr lang="en-US" sz="4000" b="1" u="sng" smtClean="0"/>
              <a:t>dissolved</a:t>
            </a:r>
            <a:r>
              <a:rPr lang="en-US" sz="4000" b="1" smtClean="0"/>
              <a:t> in water</a:t>
            </a:r>
          </a:p>
          <a:p>
            <a:pPr eaLnBrk="1" hangingPunct="1"/>
            <a:endParaRPr lang="en-US" sz="4000" b="1" smtClean="0"/>
          </a:p>
        </p:txBody>
      </p:sp>
      <p:pic>
        <p:nvPicPr>
          <p:cNvPr id="48134" name="Picture 2" descr="http://freshtomarket.com/01-02/electroly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0" y="187325"/>
            <a:ext cx="1917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6600" smtClean="0">
                <a:latin typeface="Berlin Sans FB" pitchFamily="34" charset="0"/>
              </a:rPr>
              <a:t>Electrolytes vs. Nonelectrolytes</a:t>
            </a:r>
          </a:p>
        </p:txBody>
      </p:sp>
      <p:sp>
        <p:nvSpPr>
          <p:cNvPr id="63491" name="Rectangle 1027"/>
          <p:cNvSpPr>
            <a:spLocks noChangeAspect="1" noChangeArrowheads="1"/>
          </p:cNvSpPr>
          <p:nvPr/>
        </p:nvSpPr>
        <p:spPr bwMode="auto">
          <a:xfrm>
            <a:off x="6370638" y="4137025"/>
            <a:ext cx="2005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66"/>
                </a:solidFill>
              </a:rPr>
              <a:t>Strong</a:t>
            </a:r>
            <a:endParaRPr kumimoji="1" lang="en-US" sz="2800" b="1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2800" b="1">
                <a:solidFill>
                  <a:srgbClr val="FFFF66"/>
                </a:solidFill>
              </a:rPr>
              <a:t>Electrolyte</a:t>
            </a:r>
          </a:p>
        </p:txBody>
      </p:sp>
      <p:sp>
        <p:nvSpPr>
          <p:cNvPr id="63492" name="Rectangle 1028"/>
          <p:cNvSpPr>
            <a:spLocks noChangeAspect="1" noChangeArrowheads="1"/>
          </p:cNvSpPr>
          <p:nvPr/>
        </p:nvSpPr>
        <p:spPr bwMode="auto">
          <a:xfrm>
            <a:off x="615950" y="4137025"/>
            <a:ext cx="2005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66"/>
                </a:solidFill>
              </a:rPr>
              <a:t>Non-</a:t>
            </a:r>
          </a:p>
          <a:p>
            <a:pPr algn="ctr" eaLnBrk="0" hangingPunct="0"/>
            <a:r>
              <a:rPr lang="en-US" sz="2800" b="1">
                <a:solidFill>
                  <a:srgbClr val="FFFF66"/>
                </a:solidFill>
              </a:rPr>
              <a:t>Electrolyte</a:t>
            </a:r>
            <a:endParaRPr kumimoji="1" lang="en-US" sz="2400" b="1"/>
          </a:p>
        </p:txBody>
      </p:sp>
      <p:sp>
        <p:nvSpPr>
          <p:cNvPr id="79877" name="Rectangle 1029"/>
          <p:cNvSpPr>
            <a:spLocks noChangeAspect="1" noChangeArrowheads="1"/>
          </p:cNvSpPr>
          <p:nvPr/>
        </p:nvSpPr>
        <p:spPr bwMode="auto">
          <a:xfrm>
            <a:off x="6124575" y="5202238"/>
            <a:ext cx="24971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1" lang="en-US" sz="2600">
                <a:solidFill>
                  <a:srgbClr val="FFFFFF"/>
                </a:solidFill>
              </a:rPr>
              <a:t>solute exists as</a:t>
            </a: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</a:rPr>
              <a:t>ions only</a:t>
            </a:r>
            <a:endParaRPr kumimoji="1" lang="en-US" b="1"/>
          </a:p>
          <a:p>
            <a:pPr algn="ctr" eaLnBrk="0" hangingPunct="0"/>
            <a:endParaRPr kumimoji="1" lang="en-US" b="1"/>
          </a:p>
        </p:txBody>
      </p:sp>
      <p:grpSp>
        <p:nvGrpSpPr>
          <p:cNvPr id="63494" name="Group 1030"/>
          <p:cNvGrpSpPr>
            <a:grpSpLocks/>
          </p:cNvGrpSpPr>
          <p:nvPr/>
        </p:nvGrpSpPr>
        <p:grpSpPr bwMode="auto">
          <a:xfrm>
            <a:off x="6215063" y="1922463"/>
            <a:ext cx="2319337" cy="2000250"/>
            <a:chOff x="367" y="1171"/>
            <a:chExt cx="1461" cy="1260"/>
          </a:xfrm>
        </p:grpSpPr>
        <p:grpSp>
          <p:nvGrpSpPr>
            <p:cNvPr id="63495" name="Group 1031"/>
            <p:cNvGrpSpPr>
              <a:grpSpLocks noChangeAspect="1"/>
            </p:cNvGrpSpPr>
            <p:nvPr/>
          </p:nvGrpSpPr>
          <p:grpSpPr bwMode="auto">
            <a:xfrm>
              <a:off x="367" y="1171"/>
              <a:ext cx="1461" cy="1217"/>
              <a:chOff x="717" y="1359"/>
              <a:chExt cx="1172" cy="977"/>
            </a:xfrm>
          </p:grpSpPr>
          <p:sp>
            <p:nvSpPr>
              <p:cNvPr id="63496" name="Oval 1032"/>
              <p:cNvSpPr>
                <a:spLocks noChangeAspect="1" noChangeArrowheads="1"/>
              </p:cNvSpPr>
              <p:nvPr/>
            </p:nvSpPr>
            <p:spPr bwMode="auto">
              <a:xfrm>
                <a:off x="1521" y="1671"/>
                <a:ext cx="245" cy="74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7" name="Rectangle 1033"/>
              <p:cNvSpPr>
                <a:spLocks noChangeAspect="1" noChangeArrowheads="1"/>
              </p:cNvSpPr>
              <p:nvPr/>
            </p:nvSpPr>
            <p:spPr bwMode="auto">
              <a:xfrm>
                <a:off x="1096" y="1688"/>
                <a:ext cx="89" cy="5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8" name="Rectangle 1034"/>
              <p:cNvSpPr>
                <a:spLocks noChangeAspect="1" noChangeArrowheads="1"/>
              </p:cNvSpPr>
              <p:nvPr/>
            </p:nvSpPr>
            <p:spPr bwMode="auto">
              <a:xfrm>
                <a:off x="1083" y="1653"/>
                <a:ext cx="115" cy="59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FFFFFF"/>
                  </a:gs>
                  <a:gs pos="100000">
                    <a:srgbClr val="618FFD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9" name="Oval 1035"/>
              <p:cNvSpPr>
                <a:spLocks noChangeAspect="1" noChangeArrowheads="1"/>
              </p:cNvSpPr>
              <p:nvPr/>
            </p:nvSpPr>
            <p:spPr bwMode="auto">
              <a:xfrm>
                <a:off x="1083" y="2192"/>
                <a:ext cx="115" cy="1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666666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0" name="Oval 1036"/>
              <p:cNvSpPr>
                <a:spLocks noChangeAspect="1" noChangeArrowheads="1"/>
              </p:cNvSpPr>
              <p:nvPr/>
            </p:nvSpPr>
            <p:spPr bwMode="auto">
              <a:xfrm>
                <a:off x="1084" y="2167"/>
                <a:ext cx="112" cy="146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FFFFFF"/>
                  </a:gs>
                  <a:gs pos="100000">
                    <a:srgbClr val="618FF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1" name="Oval 1037"/>
              <p:cNvSpPr>
                <a:spLocks noChangeAspect="1" noChangeArrowheads="1"/>
              </p:cNvSpPr>
              <p:nvPr/>
            </p:nvSpPr>
            <p:spPr bwMode="auto">
              <a:xfrm>
                <a:off x="1069" y="1642"/>
                <a:ext cx="143" cy="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2" name="Arc 1038"/>
              <p:cNvSpPr>
                <a:spLocks noChangeAspect="1"/>
              </p:cNvSpPr>
              <p:nvPr/>
            </p:nvSpPr>
            <p:spPr bwMode="auto">
              <a:xfrm>
                <a:off x="1067" y="1654"/>
                <a:ext cx="13" cy="72"/>
              </a:xfrm>
              <a:custGeom>
                <a:avLst/>
                <a:gdLst>
                  <a:gd name="T0" fmla="*/ 0 w 21598"/>
                  <a:gd name="T1" fmla="*/ 0 h 21600"/>
                  <a:gd name="T2" fmla="*/ 13 w 21598"/>
                  <a:gd name="T3" fmla="*/ 71 h 21600"/>
                  <a:gd name="T4" fmla="*/ 0 w 21598"/>
                  <a:gd name="T5" fmla="*/ 72 h 21600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600"/>
                  <a:gd name="T11" fmla="*/ 21598 w 215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11" y="0"/>
                      <a:pt x="21432" y="9487"/>
                      <a:pt x="21597" y="21298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11" y="0"/>
                      <a:pt x="21432" y="9487"/>
                      <a:pt x="21597" y="212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3" name="Arc 1039"/>
              <p:cNvSpPr>
                <a:spLocks noChangeAspect="1"/>
              </p:cNvSpPr>
              <p:nvPr/>
            </p:nvSpPr>
            <p:spPr bwMode="auto">
              <a:xfrm>
                <a:off x="1202" y="1649"/>
                <a:ext cx="13" cy="72"/>
              </a:xfrm>
              <a:custGeom>
                <a:avLst/>
                <a:gdLst>
                  <a:gd name="T0" fmla="*/ 0 w 21598"/>
                  <a:gd name="T1" fmla="*/ 71 h 21537"/>
                  <a:gd name="T2" fmla="*/ 12 w 21598"/>
                  <a:gd name="T3" fmla="*/ 0 h 21537"/>
                  <a:gd name="T4" fmla="*/ 13 w 21598"/>
                  <a:gd name="T5" fmla="*/ 72 h 21537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537"/>
                  <a:gd name="T11" fmla="*/ 21598 w 21598"/>
                  <a:gd name="T12" fmla="*/ 21537 h 21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537" fill="none" extrusionOk="0">
                    <a:moveTo>
                      <a:pt x="0" y="21239"/>
                    </a:moveTo>
                    <a:cubicBezTo>
                      <a:pt x="154" y="10063"/>
                      <a:pt x="8808" y="850"/>
                      <a:pt x="19952" y="-1"/>
                    </a:cubicBezTo>
                  </a:path>
                  <a:path w="21598" h="21537" stroke="0" extrusionOk="0">
                    <a:moveTo>
                      <a:pt x="0" y="21239"/>
                    </a:moveTo>
                    <a:cubicBezTo>
                      <a:pt x="154" y="10063"/>
                      <a:pt x="8808" y="850"/>
                      <a:pt x="19952" y="-1"/>
                    </a:cubicBezTo>
                    <a:lnTo>
                      <a:pt x="21598" y="2153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4" name="Oval 1040"/>
              <p:cNvSpPr>
                <a:spLocks noChangeAspect="1" noChangeArrowheads="1"/>
              </p:cNvSpPr>
              <p:nvPr/>
            </p:nvSpPr>
            <p:spPr bwMode="auto">
              <a:xfrm>
                <a:off x="1081" y="1647"/>
                <a:ext cx="117" cy="29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B9B9B9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5" name="Freeform 1041"/>
              <p:cNvSpPr>
                <a:spLocks noChangeAspect="1"/>
              </p:cNvSpPr>
              <p:nvPr/>
            </p:nvSpPr>
            <p:spPr bwMode="auto">
              <a:xfrm>
                <a:off x="1064" y="1645"/>
                <a:ext cx="153" cy="23"/>
              </a:xfrm>
              <a:custGeom>
                <a:avLst/>
                <a:gdLst>
                  <a:gd name="T0" fmla="*/ 9 w 153"/>
                  <a:gd name="T1" fmla="*/ 0 h 23"/>
                  <a:gd name="T2" fmla="*/ 0 w 153"/>
                  <a:gd name="T3" fmla="*/ 5 h 23"/>
                  <a:gd name="T4" fmla="*/ 1 w 153"/>
                  <a:gd name="T5" fmla="*/ 8 h 23"/>
                  <a:gd name="T6" fmla="*/ 3 w 153"/>
                  <a:gd name="T7" fmla="*/ 9 h 23"/>
                  <a:gd name="T8" fmla="*/ 7 w 153"/>
                  <a:gd name="T9" fmla="*/ 13 h 23"/>
                  <a:gd name="T10" fmla="*/ 16 w 153"/>
                  <a:gd name="T11" fmla="*/ 14 h 23"/>
                  <a:gd name="T12" fmla="*/ 33 w 153"/>
                  <a:gd name="T13" fmla="*/ 19 h 23"/>
                  <a:gd name="T14" fmla="*/ 55 w 153"/>
                  <a:gd name="T15" fmla="*/ 22 h 23"/>
                  <a:gd name="T16" fmla="*/ 72 w 153"/>
                  <a:gd name="T17" fmla="*/ 22 h 23"/>
                  <a:gd name="T18" fmla="*/ 94 w 153"/>
                  <a:gd name="T19" fmla="*/ 22 h 23"/>
                  <a:gd name="T20" fmla="*/ 119 w 153"/>
                  <a:gd name="T21" fmla="*/ 20 h 23"/>
                  <a:gd name="T22" fmla="*/ 138 w 153"/>
                  <a:gd name="T23" fmla="*/ 16 h 23"/>
                  <a:gd name="T24" fmla="*/ 146 w 153"/>
                  <a:gd name="T25" fmla="*/ 13 h 23"/>
                  <a:gd name="T26" fmla="*/ 152 w 153"/>
                  <a:gd name="T27" fmla="*/ 5 h 23"/>
                  <a:gd name="T28" fmla="*/ 152 w 153"/>
                  <a:gd name="T29" fmla="*/ 2 h 23"/>
                  <a:gd name="T30" fmla="*/ 151 w 153"/>
                  <a:gd name="T31" fmla="*/ 2 h 23"/>
                  <a:gd name="T32" fmla="*/ 145 w 153"/>
                  <a:gd name="T33" fmla="*/ 7 h 23"/>
                  <a:gd name="T34" fmla="*/ 130 w 153"/>
                  <a:gd name="T35" fmla="*/ 11 h 23"/>
                  <a:gd name="T36" fmla="*/ 115 w 153"/>
                  <a:gd name="T37" fmla="*/ 11 h 23"/>
                  <a:gd name="T38" fmla="*/ 98 w 153"/>
                  <a:gd name="T39" fmla="*/ 12 h 23"/>
                  <a:gd name="T40" fmla="*/ 84 w 153"/>
                  <a:gd name="T41" fmla="*/ 12 h 23"/>
                  <a:gd name="T42" fmla="*/ 70 w 153"/>
                  <a:gd name="T43" fmla="*/ 13 h 23"/>
                  <a:gd name="T44" fmla="*/ 52 w 153"/>
                  <a:gd name="T45" fmla="*/ 13 h 23"/>
                  <a:gd name="T46" fmla="*/ 38 w 153"/>
                  <a:gd name="T47" fmla="*/ 11 h 23"/>
                  <a:gd name="T48" fmla="*/ 14 w 153"/>
                  <a:gd name="T49" fmla="*/ 8 h 23"/>
                  <a:gd name="T50" fmla="*/ 3 w 153"/>
                  <a:gd name="T51" fmla="*/ 4 h 23"/>
                  <a:gd name="T52" fmla="*/ 9 w 153"/>
                  <a:gd name="T53" fmla="*/ 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3"/>
                  <a:gd name="T82" fmla="*/ 0 h 23"/>
                  <a:gd name="T83" fmla="*/ 153 w 1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3" h="23">
                    <a:moveTo>
                      <a:pt x="9" y="0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7" y="13"/>
                    </a:lnTo>
                    <a:lnTo>
                      <a:pt x="16" y="14"/>
                    </a:lnTo>
                    <a:lnTo>
                      <a:pt x="33" y="19"/>
                    </a:lnTo>
                    <a:lnTo>
                      <a:pt x="55" y="22"/>
                    </a:lnTo>
                    <a:lnTo>
                      <a:pt x="72" y="22"/>
                    </a:lnTo>
                    <a:lnTo>
                      <a:pt x="94" y="22"/>
                    </a:lnTo>
                    <a:lnTo>
                      <a:pt x="119" y="20"/>
                    </a:lnTo>
                    <a:lnTo>
                      <a:pt x="138" y="16"/>
                    </a:lnTo>
                    <a:lnTo>
                      <a:pt x="146" y="13"/>
                    </a:lnTo>
                    <a:lnTo>
                      <a:pt x="152" y="5"/>
                    </a:lnTo>
                    <a:lnTo>
                      <a:pt x="152" y="2"/>
                    </a:lnTo>
                    <a:lnTo>
                      <a:pt x="151" y="2"/>
                    </a:lnTo>
                    <a:lnTo>
                      <a:pt x="145" y="7"/>
                    </a:lnTo>
                    <a:lnTo>
                      <a:pt x="130" y="11"/>
                    </a:lnTo>
                    <a:lnTo>
                      <a:pt x="115" y="11"/>
                    </a:lnTo>
                    <a:lnTo>
                      <a:pt x="98" y="12"/>
                    </a:lnTo>
                    <a:lnTo>
                      <a:pt x="84" y="12"/>
                    </a:lnTo>
                    <a:lnTo>
                      <a:pt x="70" y="13"/>
                    </a:lnTo>
                    <a:lnTo>
                      <a:pt x="52" y="13"/>
                    </a:lnTo>
                    <a:lnTo>
                      <a:pt x="38" y="11"/>
                    </a:lnTo>
                    <a:lnTo>
                      <a:pt x="14" y="8"/>
                    </a:lnTo>
                    <a:lnTo>
                      <a:pt x="3" y="4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Rectangle 1042"/>
              <p:cNvSpPr>
                <a:spLocks noChangeAspect="1" noChangeArrowheads="1"/>
              </p:cNvSpPr>
              <p:nvPr/>
            </p:nvSpPr>
            <p:spPr bwMode="auto">
              <a:xfrm>
                <a:off x="1083" y="1666"/>
                <a:ext cx="113" cy="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7" name="Freeform 1043"/>
              <p:cNvSpPr>
                <a:spLocks noChangeAspect="1"/>
              </p:cNvSpPr>
              <p:nvPr/>
            </p:nvSpPr>
            <p:spPr bwMode="auto">
              <a:xfrm>
                <a:off x="1074" y="1659"/>
                <a:ext cx="130" cy="75"/>
              </a:xfrm>
              <a:custGeom>
                <a:avLst/>
                <a:gdLst>
                  <a:gd name="T0" fmla="*/ 11 w 130"/>
                  <a:gd name="T1" fmla="*/ 66 h 75"/>
                  <a:gd name="T2" fmla="*/ 10 w 130"/>
                  <a:gd name="T3" fmla="*/ 27 h 75"/>
                  <a:gd name="T4" fmla="*/ 14 w 130"/>
                  <a:gd name="T5" fmla="*/ 13 h 75"/>
                  <a:gd name="T6" fmla="*/ 30 w 130"/>
                  <a:gd name="T7" fmla="*/ 12 h 75"/>
                  <a:gd name="T8" fmla="*/ 67 w 130"/>
                  <a:gd name="T9" fmla="*/ 15 h 75"/>
                  <a:gd name="T10" fmla="*/ 101 w 130"/>
                  <a:gd name="T11" fmla="*/ 17 h 75"/>
                  <a:gd name="T12" fmla="*/ 114 w 130"/>
                  <a:gd name="T13" fmla="*/ 36 h 75"/>
                  <a:gd name="T14" fmla="*/ 119 w 130"/>
                  <a:gd name="T15" fmla="*/ 60 h 75"/>
                  <a:gd name="T16" fmla="*/ 122 w 130"/>
                  <a:gd name="T17" fmla="*/ 74 h 75"/>
                  <a:gd name="T18" fmla="*/ 124 w 130"/>
                  <a:gd name="T19" fmla="*/ 27 h 75"/>
                  <a:gd name="T20" fmla="*/ 127 w 130"/>
                  <a:gd name="T21" fmla="*/ 14 h 75"/>
                  <a:gd name="T22" fmla="*/ 129 w 130"/>
                  <a:gd name="T23" fmla="*/ 1 h 75"/>
                  <a:gd name="T24" fmla="*/ 119 w 130"/>
                  <a:gd name="T25" fmla="*/ 3 h 75"/>
                  <a:gd name="T26" fmla="*/ 102 w 130"/>
                  <a:gd name="T27" fmla="*/ 7 h 75"/>
                  <a:gd name="T28" fmla="*/ 66 w 130"/>
                  <a:gd name="T29" fmla="*/ 9 h 75"/>
                  <a:gd name="T30" fmla="*/ 33 w 130"/>
                  <a:gd name="T31" fmla="*/ 9 h 75"/>
                  <a:gd name="T32" fmla="*/ 7 w 130"/>
                  <a:gd name="T33" fmla="*/ 3 h 75"/>
                  <a:gd name="T34" fmla="*/ 0 w 130"/>
                  <a:gd name="T35" fmla="*/ 0 h 75"/>
                  <a:gd name="T36" fmla="*/ 7 w 130"/>
                  <a:gd name="T37" fmla="*/ 28 h 75"/>
                  <a:gd name="T38" fmla="*/ 11 w 130"/>
                  <a:gd name="T39" fmla="*/ 69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0"/>
                  <a:gd name="T61" fmla="*/ 0 h 75"/>
                  <a:gd name="T62" fmla="*/ 130 w 130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0" h="75">
                    <a:moveTo>
                      <a:pt x="11" y="66"/>
                    </a:moveTo>
                    <a:lnTo>
                      <a:pt x="10" y="27"/>
                    </a:lnTo>
                    <a:lnTo>
                      <a:pt x="14" y="13"/>
                    </a:lnTo>
                    <a:lnTo>
                      <a:pt x="30" y="12"/>
                    </a:lnTo>
                    <a:lnTo>
                      <a:pt x="67" y="15"/>
                    </a:lnTo>
                    <a:lnTo>
                      <a:pt x="101" y="17"/>
                    </a:lnTo>
                    <a:lnTo>
                      <a:pt x="114" y="36"/>
                    </a:lnTo>
                    <a:lnTo>
                      <a:pt x="119" y="60"/>
                    </a:lnTo>
                    <a:lnTo>
                      <a:pt x="122" y="74"/>
                    </a:lnTo>
                    <a:lnTo>
                      <a:pt x="124" y="27"/>
                    </a:lnTo>
                    <a:lnTo>
                      <a:pt x="127" y="14"/>
                    </a:lnTo>
                    <a:lnTo>
                      <a:pt x="129" y="1"/>
                    </a:lnTo>
                    <a:lnTo>
                      <a:pt x="119" y="3"/>
                    </a:lnTo>
                    <a:lnTo>
                      <a:pt x="102" y="7"/>
                    </a:lnTo>
                    <a:lnTo>
                      <a:pt x="66" y="9"/>
                    </a:lnTo>
                    <a:lnTo>
                      <a:pt x="33" y="9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11" y="69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8" name="Oval 1044"/>
              <p:cNvSpPr>
                <a:spLocks noChangeAspect="1" noChangeArrowheads="1"/>
              </p:cNvSpPr>
              <p:nvPr/>
            </p:nvSpPr>
            <p:spPr bwMode="auto">
              <a:xfrm>
                <a:off x="1099" y="1837"/>
                <a:ext cx="82" cy="9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9" name="Oval 1045"/>
              <p:cNvSpPr>
                <a:spLocks noChangeAspect="1" noChangeArrowheads="1"/>
              </p:cNvSpPr>
              <p:nvPr/>
            </p:nvSpPr>
            <p:spPr bwMode="auto">
              <a:xfrm>
                <a:off x="1086" y="1831"/>
                <a:ext cx="109" cy="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0" name="Rectangle 1046"/>
              <p:cNvSpPr>
                <a:spLocks noChangeAspect="1" noChangeArrowheads="1"/>
              </p:cNvSpPr>
              <p:nvPr/>
            </p:nvSpPr>
            <p:spPr bwMode="auto">
              <a:xfrm>
                <a:off x="1347" y="1696"/>
                <a:ext cx="89" cy="56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1" name="Rectangle 1047"/>
              <p:cNvSpPr>
                <a:spLocks noChangeAspect="1" noChangeArrowheads="1"/>
              </p:cNvSpPr>
              <p:nvPr/>
            </p:nvSpPr>
            <p:spPr bwMode="auto">
              <a:xfrm>
                <a:off x="1333" y="1661"/>
                <a:ext cx="116" cy="597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FFFFFF"/>
                  </a:gs>
                  <a:gs pos="100000">
                    <a:srgbClr val="618FFD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2" name="Oval 1048"/>
              <p:cNvSpPr>
                <a:spLocks noChangeAspect="1" noChangeArrowheads="1"/>
              </p:cNvSpPr>
              <p:nvPr/>
            </p:nvSpPr>
            <p:spPr bwMode="auto">
              <a:xfrm>
                <a:off x="1333" y="2200"/>
                <a:ext cx="116" cy="1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666666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3" name="Oval 1049"/>
              <p:cNvSpPr>
                <a:spLocks noChangeAspect="1" noChangeArrowheads="1"/>
              </p:cNvSpPr>
              <p:nvPr/>
            </p:nvSpPr>
            <p:spPr bwMode="auto">
              <a:xfrm>
                <a:off x="1335" y="2175"/>
                <a:ext cx="112" cy="147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FFFFFF"/>
                  </a:gs>
                  <a:gs pos="100000">
                    <a:srgbClr val="618FF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4" name="Oval 1050"/>
              <p:cNvSpPr>
                <a:spLocks noChangeAspect="1" noChangeArrowheads="1"/>
              </p:cNvSpPr>
              <p:nvPr/>
            </p:nvSpPr>
            <p:spPr bwMode="auto">
              <a:xfrm>
                <a:off x="1320" y="1649"/>
                <a:ext cx="142" cy="1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5" name="Arc 1051"/>
              <p:cNvSpPr>
                <a:spLocks noChangeAspect="1"/>
              </p:cNvSpPr>
              <p:nvPr/>
            </p:nvSpPr>
            <p:spPr bwMode="auto">
              <a:xfrm>
                <a:off x="1318" y="1662"/>
                <a:ext cx="13" cy="72"/>
              </a:xfrm>
              <a:custGeom>
                <a:avLst/>
                <a:gdLst>
                  <a:gd name="T0" fmla="*/ 0 w 21598"/>
                  <a:gd name="T1" fmla="*/ 0 h 21600"/>
                  <a:gd name="T2" fmla="*/ 13 w 21598"/>
                  <a:gd name="T3" fmla="*/ 71 h 21600"/>
                  <a:gd name="T4" fmla="*/ 0 w 21598"/>
                  <a:gd name="T5" fmla="*/ 72 h 21600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600"/>
                  <a:gd name="T11" fmla="*/ 21598 w 215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11" y="0"/>
                      <a:pt x="21432" y="9487"/>
                      <a:pt x="21597" y="21298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11" y="0"/>
                      <a:pt x="21432" y="9487"/>
                      <a:pt x="21597" y="212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6" name="Arc 1052"/>
              <p:cNvSpPr>
                <a:spLocks noChangeAspect="1"/>
              </p:cNvSpPr>
              <p:nvPr/>
            </p:nvSpPr>
            <p:spPr bwMode="auto">
              <a:xfrm>
                <a:off x="1453" y="1658"/>
                <a:ext cx="13" cy="72"/>
              </a:xfrm>
              <a:custGeom>
                <a:avLst/>
                <a:gdLst>
                  <a:gd name="T0" fmla="*/ 0 w 21598"/>
                  <a:gd name="T1" fmla="*/ 71 h 21537"/>
                  <a:gd name="T2" fmla="*/ 12 w 21598"/>
                  <a:gd name="T3" fmla="*/ 0 h 21537"/>
                  <a:gd name="T4" fmla="*/ 13 w 21598"/>
                  <a:gd name="T5" fmla="*/ 72 h 21537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537"/>
                  <a:gd name="T11" fmla="*/ 21598 w 21598"/>
                  <a:gd name="T12" fmla="*/ 21537 h 21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537" fill="none" extrusionOk="0">
                    <a:moveTo>
                      <a:pt x="0" y="21239"/>
                    </a:moveTo>
                    <a:cubicBezTo>
                      <a:pt x="154" y="10063"/>
                      <a:pt x="8808" y="850"/>
                      <a:pt x="19952" y="-1"/>
                    </a:cubicBezTo>
                  </a:path>
                  <a:path w="21598" h="21537" stroke="0" extrusionOk="0">
                    <a:moveTo>
                      <a:pt x="0" y="21239"/>
                    </a:moveTo>
                    <a:cubicBezTo>
                      <a:pt x="154" y="10063"/>
                      <a:pt x="8808" y="850"/>
                      <a:pt x="19952" y="-1"/>
                    </a:cubicBezTo>
                    <a:lnTo>
                      <a:pt x="21598" y="2153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7" name="Oval 1053"/>
              <p:cNvSpPr>
                <a:spLocks noChangeAspect="1" noChangeArrowheads="1"/>
              </p:cNvSpPr>
              <p:nvPr/>
            </p:nvSpPr>
            <p:spPr bwMode="auto">
              <a:xfrm>
                <a:off x="1332" y="1655"/>
                <a:ext cx="117" cy="29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B9B9B9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8" name="Freeform 1054"/>
              <p:cNvSpPr>
                <a:spLocks noChangeAspect="1"/>
              </p:cNvSpPr>
              <p:nvPr/>
            </p:nvSpPr>
            <p:spPr bwMode="auto">
              <a:xfrm>
                <a:off x="1315" y="1653"/>
                <a:ext cx="153" cy="24"/>
              </a:xfrm>
              <a:custGeom>
                <a:avLst/>
                <a:gdLst>
                  <a:gd name="T0" fmla="*/ 9 w 153"/>
                  <a:gd name="T1" fmla="*/ 0 h 24"/>
                  <a:gd name="T2" fmla="*/ 0 w 153"/>
                  <a:gd name="T3" fmla="*/ 5 h 24"/>
                  <a:gd name="T4" fmla="*/ 1 w 153"/>
                  <a:gd name="T5" fmla="*/ 8 h 24"/>
                  <a:gd name="T6" fmla="*/ 3 w 153"/>
                  <a:gd name="T7" fmla="*/ 10 h 24"/>
                  <a:gd name="T8" fmla="*/ 7 w 153"/>
                  <a:gd name="T9" fmla="*/ 13 h 24"/>
                  <a:gd name="T10" fmla="*/ 16 w 153"/>
                  <a:gd name="T11" fmla="*/ 15 h 24"/>
                  <a:gd name="T12" fmla="*/ 33 w 153"/>
                  <a:gd name="T13" fmla="*/ 20 h 24"/>
                  <a:gd name="T14" fmla="*/ 55 w 153"/>
                  <a:gd name="T15" fmla="*/ 23 h 24"/>
                  <a:gd name="T16" fmla="*/ 72 w 153"/>
                  <a:gd name="T17" fmla="*/ 23 h 24"/>
                  <a:gd name="T18" fmla="*/ 94 w 153"/>
                  <a:gd name="T19" fmla="*/ 23 h 24"/>
                  <a:gd name="T20" fmla="*/ 119 w 153"/>
                  <a:gd name="T21" fmla="*/ 21 h 24"/>
                  <a:gd name="T22" fmla="*/ 138 w 153"/>
                  <a:gd name="T23" fmla="*/ 17 h 24"/>
                  <a:gd name="T24" fmla="*/ 146 w 153"/>
                  <a:gd name="T25" fmla="*/ 13 h 24"/>
                  <a:gd name="T26" fmla="*/ 152 w 153"/>
                  <a:gd name="T27" fmla="*/ 5 h 24"/>
                  <a:gd name="T28" fmla="*/ 152 w 153"/>
                  <a:gd name="T29" fmla="*/ 2 h 24"/>
                  <a:gd name="T30" fmla="*/ 151 w 153"/>
                  <a:gd name="T31" fmla="*/ 2 h 24"/>
                  <a:gd name="T32" fmla="*/ 145 w 153"/>
                  <a:gd name="T33" fmla="*/ 7 h 24"/>
                  <a:gd name="T34" fmla="*/ 130 w 153"/>
                  <a:gd name="T35" fmla="*/ 11 h 24"/>
                  <a:gd name="T36" fmla="*/ 115 w 153"/>
                  <a:gd name="T37" fmla="*/ 12 h 24"/>
                  <a:gd name="T38" fmla="*/ 98 w 153"/>
                  <a:gd name="T39" fmla="*/ 13 h 24"/>
                  <a:gd name="T40" fmla="*/ 84 w 153"/>
                  <a:gd name="T41" fmla="*/ 13 h 24"/>
                  <a:gd name="T42" fmla="*/ 70 w 153"/>
                  <a:gd name="T43" fmla="*/ 13 h 24"/>
                  <a:gd name="T44" fmla="*/ 52 w 153"/>
                  <a:gd name="T45" fmla="*/ 13 h 24"/>
                  <a:gd name="T46" fmla="*/ 38 w 153"/>
                  <a:gd name="T47" fmla="*/ 11 h 24"/>
                  <a:gd name="T48" fmla="*/ 14 w 153"/>
                  <a:gd name="T49" fmla="*/ 8 h 24"/>
                  <a:gd name="T50" fmla="*/ 3 w 153"/>
                  <a:gd name="T51" fmla="*/ 4 h 24"/>
                  <a:gd name="T52" fmla="*/ 9 w 153"/>
                  <a:gd name="T53" fmla="*/ 0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3"/>
                  <a:gd name="T82" fmla="*/ 0 h 24"/>
                  <a:gd name="T83" fmla="*/ 153 w 153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3" h="24">
                    <a:moveTo>
                      <a:pt x="9" y="0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7" y="13"/>
                    </a:lnTo>
                    <a:lnTo>
                      <a:pt x="16" y="15"/>
                    </a:lnTo>
                    <a:lnTo>
                      <a:pt x="33" y="20"/>
                    </a:lnTo>
                    <a:lnTo>
                      <a:pt x="55" y="23"/>
                    </a:lnTo>
                    <a:lnTo>
                      <a:pt x="72" y="23"/>
                    </a:lnTo>
                    <a:lnTo>
                      <a:pt x="94" y="23"/>
                    </a:lnTo>
                    <a:lnTo>
                      <a:pt x="119" y="21"/>
                    </a:lnTo>
                    <a:lnTo>
                      <a:pt x="138" y="17"/>
                    </a:lnTo>
                    <a:lnTo>
                      <a:pt x="146" y="13"/>
                    </a:lnTo>
                    <a:lnTo>
                      <a:pt x="152" y="5"/>
                    </a:lnTo>
                    <a:lnTo>
                      <a:pt x="152" y="2"/>
                    </a:lnTo>
                    <a:lnTo>
                      <a:pt x="151" y="2"/>
                    </a:lnTo>
                    <a:lnTo>
                      <a:pt x="145" y="7"/>
                    </a:lnTo>
                    <a:lnTo>
                      <a:pt x="130" y="11"/>
                    </a:lnTo>
                    <a:lnTo>
                      <a:pt x="115" y="12"/>
                    </a:lnTo>
                    <a:lnTo>
                      <a:pt x="98" y="13"/>
                    </a:lnTo>
                    <a:lnTo>
                      <a:pt x="84" y="13"/>
                    </a:lnTo>
                    <a:lnTo>
                      <a:pt x="70" y="13"/>
                    </a:lnTo>
                    <a:lnTo>
                      <a:pt x="52" y="13"/>
                    </a:lnTo>
                    <a:lnTo>
                      <a:pt x="38" y="11"/>
                    </a:lnTo>
                    <a:lnTo>
                      <a:pt x="14" y="8"/>
                    </a:lnTo>
                    <a:lnTo>
                      <a:pt x="3" y="4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9" name="Rectangle 1055"/>
              <p:cNvSpPr>
                <a:spLocks noChangeAspect="1" noChangeArrowheads="1"/>
              </p:cNvSpPr>
              <p:nvPr/>
            </p:nvSpPr>
            <p:spPr bwMode="auto">
              <a:xfrm>
                <a:off x="1334" y="1674"/>
                <a:ext cx="113" cy="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0" name="Freeform 1056"/>
              <p:cNvSpPr>
                <a:spLocks noChangeAspect="1"/>
              </p:cNvSpPr>
              <p:nvPr/>
            </p:nvSpPr>
            <p:spPr bwMode="auto">
              <a:xfrm>
                <a:off x="1325" y="1667"/>
                <a:ext cx="130" cy="75"/>
              </a:xfrm>
              <a:custGeom>
                <a:avLst/>
                <a:gdLst>
                  <a:gd name="T0" fmla="*/ 11 w 130"/>
                  <a:gd name="T1" fmla="*/ 66 h 75"/>
                  <a:gd name="T2" fmla="*/ 10 w 130"/>
                  <a:gd name="T3" fmla="*/ 27 h 75"/>
                  <a:gd name="T4" fmla="*/ 14 w 130"/>
                  <a:gd name="T5" fmla="*/ 13 h 75"/>
                  <a:gd name="T6" fmla="*/ 30 w 130"/>
                  <a:gd name="T7" fmla="*/ 12 h 75"/>
                  <a:gd name="T8" fmla="*/ 67 w 130"/>
                  <a:gd name="T9" fmla="*/ 15 h 75"/>
                  <a:gd name="T10" fmla="*/ 101 w 130"/>
                  <a:gd name="T11" fmla="*/ 17 h 75"/>
                  <a:gd name="T12" fmla="*/ 114 w 130"/>
                  <a:gd name="T13" fmla="*/ 36 h 75"/>
                  <a:gd name="T14" fmla="*/ 119 w 130"/>
                  <a:gd name="T15" fmla="*/ 60 h 75"/>
                  <a:gd name="T16" fmla="*/ 122 w 130"/>
                  <a:gd name="T17" fmla="*/ 74 h 75"/>
                  <a:gd name="T18" fmla="*/ 124 w 130"/>
                  <a:gd name="T19" fmla="*/ 27 h 75"/>
                  <a:gd name="T20" fmla="*/ 127 w 130"/>
                  <a:gd name="T21" fmla="*/ 14 h 75"/>
                  <a:gd name="T22" fmla="*/ 129 w 130"/>
                  <a:gd name="T23" fmla="*/ 1 h 75"/>
                  <a:gd name="T24" fmla="*/ 119 w 130"/>
                  <a:gd name="T25" fmla="*/ 3 h 75"/>
                  <a:gd name="T26" fmla="*/ 102 w 130"/>
                  <a:gd name="T27" fmla="*/ 7 h 75"/>
                  <a:gd name="T28" fmla="*/ 66 w 130"/>
                  <a:gd name="T29" fmla="*/ 9 h 75"/>
                  <a:gd name="T30" fmla="*/ 33 w 130"/>
                  <a:gd name="T31" fmla="*/ 9 h 75"/>
                  <a:gd name="T32" fmla="*/ 7 w 130"/>
                  <a:gd name="T33" fmla="*/ 3 h 75"/>
                  <a:gd name="T34" fmla="*/ 0 w 130"/>
                  <a:gd name="T35" fmla="*/ 0 h 75"/>
                  <a:gd name="T36" fmla="*/ 7 w 130"/>
                  <a:gd name="T37" fmla="*/ 28 h 75"/>
                  <a:gd name="T38" fmla="*/ 11 w 130"/>
                  <a:gd name="T39" fmla="*/ 69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0"/>
                  <a:gd name="T61" fmla="*/ 0 h 75"/>
                  <a:gd name="T62" fmla="*/ 130 w 130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0" h="75">
                    <a:moveTo>
                      <a:pt x="11" y="66"/>
                    </a:moveTo>
                    <a:lnTo>
                      <a:pt x="10" y="27"/>
                    </a:lnTo>
                    <a:lnTo>
                      <a:pt x="14" y="13"/>
                    </a:lnTo>
                    <a:lnTo>
                      <a:pt x="30" y="12"/>
                    </a:lnTo>
                    <a:lnTo>
                      <a:pt x="67" y="15"/>
                    </a:lnTo>
                    <a:lnTo>
                      <a:pt x="101" y="17"/>
                    </a:lnTo>
                    <a:lnTo>
                      <a:pt x="114" y="36"/>
                    </a:lnTo>
                    <a:lnTo>
                      <a:pt x="119" y="60"/>
                    </a:lnTo>
                    <a:lnTo>
                      <a:pt x="122" y="74"/>
                    </a:lnTo>
                    <a:lnTo>
                      <a:pt x="124" y="27"/>
                    </a:lnTo>
                    <a:lnTo>
                      <a:pt x="127" y="14"/>
                    </a:lnTo>
                    <a:lnTo>
                      <a:pt x="129" y="1"/>
                    </a:lnTo>
                    <a:lnTo>
                      <a:pt x="119" y="3"/>
                    </a:lnTo>
                    <a:lnTo>
                      <a:pt x="102" y="7"/>
                    </a:lnTo>
                    <a:lnTo>
                      <a:pt x="66" y="9"/>
                    </a:lnTo>
                    <a:lnTo>
                      <a:pt x="33" y="9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11" y="69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1" name="Oval 1057"/>
              <p:cNvSpPr>
                <a:spLocks noChangeAspect="1" noChangeArrowheads="1"/>
              </p:cNvSpPr>
              <p:nvPr/>
            </p:nvSpPr>
            <p:spPr bwMode="auto">
              <a:xfrm>
                <a:off x="1350" y="1845"/>
                <a:ext cx="82" cy="9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2" name="Oval 1058"/>
              <p:cNvSpPr>
                <a:spLocks noChangeAspect="1" noChangeArrowheads="1"/>
              </p:cNvSpPr>
              <p:nvPr/>
            </p:nvSpPr>
            <p:spPr bwMode="auto">
              <a:xfrm>
                <a:off x="1337" y="1839"/>
                <a:ext cx="108" cy="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3" name="Rectangle 1059"/>
              <p:cNvSpPr>
                <a:spLocks noChangeAspect="1" noChangeArrowheads="1"/>
              </p:cNvSpPr>
              <p:nvPr/>
            </p:nvSpPr>
            <p:spPr bwMode="auto">
              <a:xfrm>
                <a:off x="1202" y="1919"/>
                <a:ext cx="126" cy="7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FFFFFF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4" name="Rectangle 1060"/>
              <p:cNvSpPr>
                <a:spLocks noChangeAspect="1" noChangeArrowheads="1"/>
              </p:cNvSpPr>
              <p:nvPr/>
            </p:nvSpPr>
            <p:spPr bwMode="auto">
              <a:xfrm>
                <a:off x="1061" y="1359"/>
                <a:ext cx="14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en-US" sz="2400" b="1"/>
                  <a:t>-</a:t>
                </a:r>
              </a:p>
            </p:txBody>
          </p:sp>
          <p:sp>
            <p:nvSpPr>
              <p:cNvPr id="63525" name="Rectangle 1061"/>
              <p:cNvSpPr>
                <a:spLocks noChangeAspect="1" noChangeArrowheads="1"/>
              </p:cNvSpPr>
              <p:nvPr/>
            </p:nvSpPr>
            <p:spPr bwMode="auto">
              <a:xfrm>
                <a:off x="1297" y="1362"/>
                <a:ext cx="1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kumimoji="1" lang="en-US" sz="2400" b="1"/>
                  <a:t>+</a:t>
                </a:r>
              </a:p>
            </p:txBody>
          </p:sp>
          <p:sp>
            <p:nvSpPr>
              <p:cNvPr id="63526" name="Rectangle 1062"/>
              <p:cNvSpPr>
                <a:spLocks noChangeAspect="1" noChangeArrowheads="1"/>
              </p:cNvSpPr>
              <p:nvPr/>
            </p:nvSpPr>
            <p:spPr bwMode="auto">
              <a:xfrm>
                <a:off x="1112" y="2010"/>
                <a:ext cx="63" cy="8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7" name="Line 1063"/>
              <p:cNvSpPr>
                <a:spLocks noChangeAspect="1" noChangeShapeType="1"/>
              </p:cNvSpPr>
              <p:nvPr/>
            </p:nvSpPr>
            <p:spPr bwMode="auto">
              <a:xfrm flipV="1">
                <a:off x="1136" y="1504"/>
                <a:ext cx="0" cy="5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8" name="Line 1064"/>
              <p:cNvSpPr>
                <a:spLocks noChangeAspect="1" noChangeShapeType="1"/>
              </p:cNvSpPr>
              <p:nvPr/>
            </p:nvSpPr>
            <p:spPr bwMode="auto">
              <a:xfrm flipV="1">
                <a:off x="1387" y="1512"/>
                <a:ext cx="0" cy="5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9" name="Rectangle 1065"/>
              <p:cNvSpPr>
                <a:spLocks noChangeAspect="1" noChangeArrowheads="1"/>
              </p:cNvSpPr>
              <p:nvPr/>
            </p:nvSpPr>
            <p:spPr bwMode="auto">
              <a:xfrm>
                <a:off x="1362" y="2018"/>
                <a:ext cx="64" cy="8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0" name="Oval 1066"/>
              <p:cNvSpPr>
                <a:spLocks noChangeAspect="1" noChangeArrowheads="1"/>
              </p:cNvSpPr>
              <p:nvPr/>
            </p:nvSpPr>
            <p:spPr bwMode="auto">
              <a:xfrm>
                <a:off x="1549" y="1693"/>
                <a:ext cx="36" cy="1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1" name="Oval 1067"/>
              <p:cNvSpPr>
                <a:spLocks noChangeAspect="1" noChangeArrowheads="1"/>
              </p:cNvSpPr>
              <p:nvPr/>
            </p:nvSpPr>
            <p:spPr bwMode="auto">
              <a:xfrm>
                <a:off x="1597" y="1690"/>
                <a:ext cx="97" cy="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2" name="Oval 1068"/>
              <p:cNvSpPr>
                <a:spLocks noChangeAspect="1" noChangeArrowheads="1"/>
              </p:cNvSpPr>
              <p:nvPr/>
            </p:nvSpPr>
            <p:spPr bwMode="auto">
              <a:xfrm>
                <a:off x="1564" y="1404"/>
                <a:ext cx="164" cy="18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AFD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AutoShape 1069"/>
              <p:cNvSpPr>
                <a:spLocks noChangeAspect="1" noChangeArrowheads="1"/>
              </p:cNvSpPr>
              <p:nvPr/>
            </p:nvSpPr>
            <p:spPr bwMode="auto">
              <a:xfrm>
                <a:off x="1597" y="1579"/>
                <a:ext cx="97" cy="113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4" name="Oval 1070"/>
              <p:cNvSpPr>
                <a:spLocks noChangeAspect="1" noChangeArrowheads="1"/>
              </p:cNvSpPr>
              <p:nvPr/>
            </p:nvSpPr>
            <p:spPr bwMode="auto">
              <a:xfrm>
                <a:off x="1712" y="1692"/>
                <a:ext cx="37" cy="1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5" name="Freeform 1071"/>
              <p:cNvSpPr>
                <a:spLocks noChangeAspect="1"/>
              </p:cNvSpPr>
              <p:nvPr/>
            </p:nvSpPr>
            <p:spPr bwMode="auto">
              <a:xfrm>
                <a:off x="1521" y="1708"/>
                <a:ext cx="246" cy="64"/>
              </a:xfrm>
              <a:custGeom>
                <a:avLst/>
                <a:gdLst>
                  <a:gd name="T0" fmla="*/ 0 w 246"/>
                  <a:gd name="T1" fmla="*/ 0 h 64"/>
                  <a:gd name="T2" fmla="*/ 1 w 246"/>
                  <a:gd name="T3" fmla="*/ 27 h 64"/>
                  <a:gd name="T4" fmla="*/ 6 w 246"/>
                  <a:gd name="T5" fmla="*/ 37 h 64"/>
                  <a:gd name="T6" fmla="*/ 17 w 246"/>
                  <a:gd name="T7" fmla="*/ 46 h 64"/>
                  <a:gd name="T8" fmla="*/ 32 w 246"/>
                  <a:gd name="T9" fmla="*/ 51 h 64"/>
                  <a:gd name="T10" fmla="*/ 50 w 246"/>
                  <a:gd name="T11" fmla="*/ 56 h 64"/>
                  <a:gd name="T12" fmla="*/ 70 w 246"/>
                  <a:gd name="T13" fmla="*/ 60 h 64"/>
                  <a:gd name="T14" fmla="*/ 89 w 246"/>
                  <a:gd name="T15" fmla="*/ 61 h 64"/>
                  <a:gd name="T16" fmla="*/ 120 w 246"/>
                  <a:gd name="T17" fmla="*/ 63 h 64"/>
                  <a:gd name="T18" fmla="*/ 147 w 246"/>
                  <a:gd name="T19" fmla="*/ 62 h 64"/>
                  <a:gd name="T20" fmla="*/ 169 w 246"/>
                  <a:gd name="T21" fmla="*/ 61 h 64"/>
                  <a:gd name="T22" fmla="*/ 188 w 246"/>
                  <a:gd name="T23" fmla="*/ 58 h 64"/>
                  <a:gd name="T24" fmla="*/ 204 w 246"/>
                  <a:gd name="T25" fmla="*/ 53 h 64"/>
                  <a:gd name="T26" fmla="*/ 223 w 246"/>
                  <a:gd name="T27" fmla="*/ 47 h 64"/>
                  <a:gd name="T28" fmla="*/ 231 w 246"/>
                  <a:gd name="T29" fmla="*/ 43 h 64"/>
                  <a:gd name="T30" fmla="*/ 240 w 246"/>
                  <a:gd name="T31" fmla="*/ 36 h 64"/>
                  <a:gd name="T32" fmla="*/ 244 w 246"/>
                  <a:gd name="T33" fmla="*/ 28 h 64"/>
                  <a:gd name="T34" fmla="*/ 245 w 246"/>
                  <a:gd name="T35" fmla="*/ 26 h 64"/>
                  <a:gd name="T36" fmla="*/ 245 w 246"/>
                  <a:gd name="T37" fmla="*/ 1 h 64"/>
                  <a:gd name="T38" fmla="*/ 242 w 246"/>
                  <a:gd name="T39" fmla="*/ 5 h 64"/>
                  <a:gd name="T40" fmla="*/ 238 w 246"/>
                  <a:gd name="T41" fmla="*/ 12 h 64"/>
                  <a:gd name="T42" fmla="*/ 231 w 246"/>
                  <a:gd name="T43" fmla="*/ 16 h 64"/>
                  <a:gd name="T44" fmla="*/ 222 w 246"/>
                  <a:gd name="T45" fmla="*/ 21 h 64"/>
                  <a:gd name="T46" fmla="*/ 212 w 246"/>
                  <a:gd name="T47" fmla="*/ 25 h 64"/>
                  <a:gd name="T48" fmla="*/ 203 w 246"/>
                  <a:gd name="T49" fmla="*/ 27 h 64"/>
                  <a:gd name="T50" fmla="*/ 189 w 246"/>
                  <a:gd name="T51" fmla="*/ 30 h 64"/>
                  <a:gd name="T52" fmla="*/ 175 w 246"/>
                  <a:gd name="T53" fmla="*/ 33 h 64"/>
                  <a:gd name="T54" fmla="*/ 155 w 246"/>
                  <a:gd name="T55" fmla="*/ 35 h 64"/>
                  <a:gd name="T56" fmla="*/ 134 w 246"/>
                  <a:gd name="T57" fmla="*/ 36 h 64"/>
                  <a:gd name="T58" fmla="*/ 110 w 246"/>
                  <a:gd name="T59" fmla="*/ 36 h 64"/>
                  <a:gd name="T60" fmla="*/ 87 w 246"/>
                  <a:gd name="T61" fmla="*/ 34 h 64"/>
                  <a:gd name="T62" fmla="*/ 67 w 246"/>
                  <a:gd name="T63" fmla="*/ 32 h 64"/>
                  <a:gd name="T64" fmla="*/ 45 w 246"/>
                  <a:gd name="T65" fmla="*/ 28 h 64"/>
                  <a:gd name="T66" fmla="*/ 17 w 246"/>
                  <a:gd name="T67" fmla="*/ 18 h 64"/>
                  <a:gd name="T68" fmla="*/ 4 w 246"/>
                  <a:gd name="T69" fmla="*/ 8 h 64"/>
                  <a:gd name="T70" fmla="*/ 0 w 246"/>
                  <a:gd name="T71" fmla="*/ 0 h 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6"/>
                  <a:gd name="T109" fmla="*/ 0 h 64"/>
                  <a:gd name="T110" fmla="*/ 246 w 246"/>
                  <a:gd name="T111" fmla="*/ 64 h 6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6" h="64">
                    <a:moveTo>
                      <a:pt x="0" y="0"/>
                    </a:moveTo>
                    <a:lnTo>
                      <a:pt x="1" y="27"/>
                    </a:lnTo>
                    <a:lnTo>
                      <a:pt x="6" y="37"/>
                    </a:lnTo>
                    <a:lnTo>
                      <a:pt x="17" y="46"/>
                    </a:lnTo>
                    <a:lnTo>
                      <a:pt x="32" y="51"/>
                    </a:lnTo>
                    <a:lnTo>
                      <a:pt x="50" y="56"/>
                    </a:lnTo>
                    <a:lnTo>
                      <a:pt x="70" y="60"/>
                    </a:lnTo>
                    <a:lnTo>
                      <a:pt x="89" y="61"/>
                    </a:lnTo>
                    <a:lnTo>
                      <a:pt x="120" y="63"/>
                    </a:lnTo>
                    <a:lnTo>
                      <a:pt x="147" y="62"/>
                    </a:lnTo>
                    <a:lnTo>
                      <a:pt x="169" y="61"/>
                    </a:lnTo>
                    <a:lnTo>
                      <a:pt x="188" y="58"/>
                    </a:lnTo>
                    <a:lnTo>
                      <a:pt x="204" y="53"/>
                    </a:lnTo>
                    <a:lnTo>
                      <a:pt x="223" y="47"/>
                    </a:lnTo>
                    <a:lnTo>
                      <a:pt x="231" y="43"/>
                    </a:lnTo>
                    <a:lnTo>
                      <a:pt x="240" y="36"/>
                    </a:lnTo>
                    <a:lnTo>
                      <a:pt x="244" y="28"/>
                    </a:lnTo>
                    <a:lnTo>
                      <a:pt x="245" y="26"/>
                    </a:lnTo>
                    <a:lnTo>
                      <a:pt x="245" y="1"/>
                    </a:lnTo>
                    <a:lnTo>
                      <a:pt x="242" y="5"/>
                    </a:lnTo>
                    <a:lnTo>
                      <a:pt x="238" y="12"/>
                    </a:lnTo>
                    <a:lnTo>
                      <a:pt x="231" y="16"/>
                    </a:lnTo>
                    <a:lnTo>
                      <a:pt x="222" y="21"/>
                    </a:lnTo>
                    <a:lnTo>
                      <a:pt x="212" y="25"/>
                    </a:lnTo>
                    <a:lnTo>
                      <a:pt x="203" y="27"/>
                    </a:lnTo>
                    <a:lnTo>
                      <a:pt x="189" y="30"/>
                    </a:lnTo>
                    <a:lnTo>
                      <a:pt x="175" y="33"/>
                    </a:lnTo>
                    <a:lnTo>
                      <a:pt x="155" y="35"/>
                    </a:lnTo>
                    <a:lnTo>
                      <a:pt x="134" y="36"/>
                    </a:lnTo>
                    <a:lnTo>
                      <a:pt x="110" y="36"/>
                    </a:lnTo>
                    <a:lnTo>
                      <a:pt x="87" y="34"/>
                    </a:lnTo>
                    <a:lnTo>
                      <a:pt x="67" y="32"/>
                    </a:lnTo>
                    <a:lnTo>
                      <a:pt x="45" y="28"/>
                    </a:lnTo>
                    <a:lnTo>
                      <a:pt x="17" y="18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36" name="Group 1072"/>
              <p:cNvGrpSpPr>
                <a:grpSpLocks noChangeAspect="1"/>
              </p:cNvGrpSpPr>
              <p:nvPr/>
            </p:nvGrpSpPr>
            <p:grpSpPr bwMode="auto">
              <a:xfrm>
                <a:off x="1358" y="1549"/>
                <a:ext cx="160" cy="68"/>
                <a:chOff x="1358" y="1549"/>
                <a:chExt cx="160" cy="68"/>
              </a:xfrm>
            </p:grpSpPr>
            <p:sp>
              <p:nvSpPr>
                <p:cNvPr id="63537" name="Freeform 1073"/>
                <p:cNvSpPr>
                  <a:spLocks noChangeAspect="1"/>
                </p:cNvSpPr>
                <p:nvPr/>
              </p:nvSpPr>
              <p:spPr bwMode="auto">
                <a:xfrm>
                  <a:off x="1360" y="1567"/>
                  <a:ext cx="130" cy="38"/>
                </a:xfrm>
                <a:custGeom>
                  <a:avLst/>
                  <a:gdLst>
                    <a:gd name="T0" fmla="*/ 0 w 130"/>
                    <a:gd name="T1" fmla="*/ 25 h 38"/>
                    <a:gd name="T2" fmla="*/ 13 w 130"/>
                    <a:gd name="T3" fmla="*/ 37 h 38"/>
                    <a:gd name="T4" fmla="*/ 129 w 130"/>
                    <a:gd name="T5" fmla="*/ 26 h 38"/>
                    <a:gd name="T6" fmla="*/ 110 w 130"/>
                    <a:gd name="T7" fmla="*/ 19 h 38"/>
                    <a:gd name="T8" fmla="*/ 77 w 130"/>
                    <a:gd name="T9" fmla="*/ 22 h 38"/>
                    <a:gd name="T10" fmla="*/ 67 w 130"/>
                    <a:gd name="T11" fmla="*/ 16 h 38"/>
                    <a:gd name="T12" fmla="*/ 89 w 130"/>
                    <a:gd name="T13" fmla="*/ 6 h 38"/>
                    <a:gd name="T14" fmla="*/ 72 w 130"/>
                    <a:gd name="T15" fmla="*/ 0 h 38"/>
                    <a:gd name="T16" fmla="*/ 0 w 130"/>
                    <a:gd name="T17" fmla="*/ 25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0"/>
                    <a:gd name="T28" fmla="*/ 0 h 38"/>
                    <a:gd name="T29" fmla="*/ 130 w 130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0" h="38">
                      <a:moveTo>
                        <a:pt x="0" y="25"/>
                      </a:moveTo>
                      <a:lnTo>
                        <a:pt x="13" y="37"/>
                      </a:lnTo>
                      <a:lnTo>
                        <a:pt x="129" y="26"/>
                      </a:lnTo>
                      <a:lnTo>
                        <a:pt x="110" y="19"/>
                      </a:lnTo>
                      <a:lnTo>
                        <a:pt x="77" y="22"/>
                      </a:lnTo>
                      <a:lnTo>
                        <a:pt x="67" y="16"/>
                      </a:lnTo>
                      <a:lnTo>
                        <a:pt x="89" y="6"/>
                      </a:lnTo>
                      <a:lnTo>
                        <a:pt x="72" y="0"/>
                      </a:lnTo>
                      <a:lnTo>
                        <a:pt x="0" y="25"/>
                      </a:lnTo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8" name="Freeform 1074"/>
                <p:cNvSpPr>
                  <a:spLocks noChangeAspect="1"/>
                </p:cNvSpPr>
                <p:nvPr/>
              </p:nvSpPr>
              <p:spPr bwMode="auto">
                <a:xfrm>
                  <a:off x="1371" y="1594"/>
                  <a:ext cx="115" cy="23"/>
                </a:xfrm>
                <a:custGeom>
                  <a:avLst/>
                  <a:gdLst>
                    <a:gd name="T0" fmla="*/ 0 w 115"/>
                    <a:gd name="T1" fmla="*/ 8 h 23"/>
                    <a:gd name="T2" fmla="*/ 0 w 115"/>
                    <a:gd name="T3" fmla="*/ 22 h 23"/>
                    <a:gd name="T4" fmla="*/ 114 w 115"/>
                    <a:gd name="T5" fmla="*/ 14 h 23"/>
                    <a:gd name="T6" fmla="*/ 114 w 11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"/>
                    <a:gd name="T13" fmla="*/ 0 h 23"/>
                    <a:gd name="T14" fmla="*/ 115 w 115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" h="23">
                      <a:moveTo>
                        <a:pt x="0" y="8"/>
                      </a:moveTo>
                      <a:lnTo>
                        <a:pt x="0" y="22"/>
                      </a:lnTo>
                      <a:lnTo>
                        <a:pt x="114" y="14"/>
                      </a:lnTo>
                      <a:lnTo>
                        <a:pt x="114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4C4C4C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9" name="Freeform 1075"/>
                <p:cNvSpPr>
                  <a:spLocks noChangeAspect="1"/>
                </p:cNvSpPr>
                <p:nvPr/>
              </p:nvSpPr>
              <p:spPr bwMode="auto">
                <a:xfrm>
                  <a:off x="1365" y="159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0 w 17"/>
                    <a:gd name="T3" fmla="*/ 12 h 18"/>
                    <a:gd name="T4" fmla="*/ 16 w 17"/>
                    <a:gd name="T5" fmla="*/ 17 h 18"/>
                    <a:gd name="T6" fmla="*/ 16 w 17"/>
                    <a:gd name="T7" fmla="*/ 2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6" y="17"/>
                      </a:lnTo>
                      <a:lnTo>
                        <a:pt x="16" y="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0" name="Freeform 1076"/>
                <p:cNvSpPr>
                  <a:spLocks noChangeAspect="1"/>
                </p:cNvSpPr>
                <p:nvPr/>
              </p:nvSpPr>
              <p:spPr bwMode="auto">
                <a:xfrm>
                  <a:off x="1358" y="159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1 h 17"/>
                    <a:gd name="T4" fmla="*/ 16 w 17"/>
                    <a:gd name="T5" fmla="*/ 16 h 17"/>
                    <a:gd name="T6" fmla="*/ 16 w 17"/>
                    <a:gd name="T7" fmla="*/ 2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16" y="16"/>
                      </a:lnTo>
                      <a:lnTo>
                        <a:pt x="16" y="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1" name="Line 10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66" y="1587"/>
                  <a:ext cx="64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42" name="Rectangle 1078"/>
                <p:cNvSpPr>
                  <a:spLocks noChangeAspect="1" noChangeArrowheads="1"/>
                </p:cNvSpPr>
                <p:nvPr/>
              </p:nvSpPr>
              <p:spPr bwMode="auto">
                <a:xfrm>
                  <a:off x="1465" y="1587"/>
                  <a:ext cx="53" cy="22"/>
                </a:xfrm>
                <a:prstGeom prst="rect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43" name="Freeform 1079"/>
                <p:cNvSpPr>
                  <a:spLocks noChangeAspect="1"/>
                </p:cNvSpPr>
                <p:nvPr/>
              </p:nvSpPr>
              <p:spPr bwMode="auto">
                <a:xfrm>
                  <a:off x="1429" y="1549"/>
                  <a:ext cx="57" cy="35"/>
                </a:xfrm>
                <a:custGeom>
                  <a:avLst/>
                  <a:gdLst>
                    <a:gd name="T0" fmla="*/ 0 w 57"/>
                    <a:gd name="T1" fmla="*/ 18 h 35"/>
                    <a:gd name="T2" fmla="*/ 17 w 57"/>
                    <a:gd name="T3" fmla="*/ 24 h 35"/>
                    <a:gd name="T4" fmla="*/ 17 w 57"/>
                    <a:gd name="T5" fmla="*/ 34 h 35"/>
                    <a:gd name="T6" fmla="*/ 56 w 57"/>
                    <a:gd name="T7" fmla="*/ 21 h 35"/>
                    <a:gd name="T8" fmla="*/ 56 w 57"/>
                    <a:gd name="T9" fmla="*/ 8 h 35"/>
                    <a:gd name="T10" fmla="*/ 37 w 57"/>
                    <a:gd name="T11" fmla="*/ 0 h 35"/>
                    <a:gd name="T12" fmla="*/ 0 w 57"/>
                    <a:gd name="T13" fmla="*/ 18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35"/>
                    <a:gd name="T23" fmla="*/ 57 w 57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35">
                      <a:moveTo>
                        <a:pt x="0" y="18"/>
                      </a:moveTo>
                      <a:lnTo>
                        <a:pt x="17" y="24"/>
                      </a:lnTo>
                      <a:lnTo>
                        <a:pt x="17" y="34"/>
                      </a:lnTo>
                      <a:lnTo>
                        <a:pt x="56" y="21"/>
                      </a:lnTo>
                      <a:lnTo>
                        <a:pt x="56" y="8"/>
                      </a:lnTo>
                      <a:lnTo>
                        <a:pt x="37" y="0"/>
                      </a:lnTo>
                      <a:lnTo>
                        <a:pt x="0" y="18"/>
                      </a:lnTo>
                    </a:path>
                  </a:pathLst>
                </a:cu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rect">
                    <a:fillToRect l="50000" t="50000" r="50000" b="50000"/>
                  </a:path>
                </a:gra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44" name="Freeform 1080"/>
              <p:cNvSpPr>
                <a:spLocks noChangeAspect="1"/>
              </p:cNvSpPr>
              <p:nvPr/>
            </p:nvSpPr>
            <p:spPr bwMode="auto">
              <a:xfrm>
                <a:off x="1518" y="1602"/>
                <a:ext cx="371" cy="278"/>
              </a:xfrm>
              <a:custGeom>
                <a:avLst/>
                <a:gdLst>
                  <a:gd name="T0" fmla="*/ 0 w 371"/>
                  <a:gd name="T1" fmla="*/ 0 h 278"/>
                  <a:gd name="T2" fmla="*/ 48 w 371"/>
                  <a:gd name="T3" fmla="*/ 16 h 278"/>
                  <a:gd name="T4" fmla="*/ 82 w 371"/>
                  <a:gd name="T5" fmla="*/ 52 h 278"/>
                  <a:gd name="T6" fmla="*/ 146 w 371"/>
                  <a:gd name="T7" fmla="*/ 122 h 278"/>
                  <a:gd name="T8" fmla="*/ 197 w 371"/>
                  <a:gd name="T9" fmla="*/ 235 h 278"/>
                  <a:gd name="T10" fmla="*/ 231 w 371"/>
                  <a:gd name="T11" fmla="*/ 270 h 278"/>
                  <a:gd name="T12" fmla="*/ 276 w 371"/>
                  <a:gd name="T13" fmla="*/ 277 h 278"/>
                  <a:gd name="T14" fmla="*/ 327 w 371"/>
                  <a:gd name="T15" fmla="*/ 254 h 278"/>
                  <a:gd name="T16" fmla="*/ 355 w 371"/>
                  <a:gd name="T17" fmla="*/ 206 h 278"/>
                  <a:gd name="T18" fmla="*/ 370 w 371"/>
                  <a:gd name="T19" fmla="*/ 139 h 278"/>
                  <a:gd name="T20" fmla="*/ 342 w 371"/>
                  <a:gd name="T21" fmla="*/ 91 h 278"/>
                  <a:gd name="T22" fmla="*/ 285 w 371"/>
                  <a:gd name="T23" fmla="*/ 75 h 278"/>
                  <a:gd name="T24" fmla="*/ 227 w 371"/>
                  <a:gd name="T25" fmla="*/ 97 h 2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1"/>
                  <a:gd name="T40" fmla="*/ 0 h 278"/>
                  <a:gd name="T41" fmla="*/ 371 w 371"/>
                  <a:gd name="T42" fmla="*/ 278 h 2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1" h="278">
                    <a:moveTo>
                      <a:pt x="0" y="0"/>
                    </a:moveTo>
                    <a:lnTo>
                      <a:pt x="48" y="16"/>
                    </a:lnTo>
                    <a:lnTo>
                      <a:pt x="82" y="52"/>
                    </a:lnTo>
                    <a:lnTo>
                      <a:pt x="146" y="122"/>
                    </a:lnTo>
                    <a:lnTo>
                      <a:pt x="197" y="235"/>
                    </a:lnTo>
                    <a:lnTo>
                      <a:pt x="231" y="270"/>
                    </a:lnTo>
                    <a:lnTo>
                      <a:pt x="276" y="277"/>
                    </a:lnTo>
                    <a:lnTo>
                      <a:pt x="327" y="254"/>
                    </a:lnTo>
                    <a:lnTo>
                      <a:pt x="355" y="206"/>
                    </a:lnTo>
                    <a:lnTo>
                      <a:pt x="370" y="139"/>
                    </a:lnTo>
                    <a:lnTo>
                      <a:pt x="342" y="91"/>
                    </a:lnTo>
                    <a:lnTo>
                      <a:pt x="285" y="75"/>
                    </a:lnTo>
                    <a:lnTo>
                      <a:pt x="227" y="97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5" name="Rectangle 1081"/>
              <p:cNvSpPr>
                <a:spLocks noChangeAspect="1" noChangeArrowheads="1"/>
              </p:cNvSpPr>
              <p:nvPr/>
            </p:nvSpPr>
            <p:spPr bwMode="auto">
              <a:xfrm>
                <a:off x="718" y="1583"/>
                <a:ext cx="205" cy="28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6" name="Freeform 1082"/>
              <p:cNvSpPr>
                <a:spLocks noChangeAspect="1"/>
              </p:cNvSpPr>
              <p:nvPr/>
            </p:nvSpPr>
            <p:spPr bwMode="auto">
              <a:xfrm>
                <a:off x="925" y="1519"/>
                <a:ext cx="72" cy="357"/>
              </a:xfrm>
              <a:custGeom>
                <a:avLst/>
                <a:gdLst>
                  <a:gd name="T0" fmla="*/ 0 w 72"/>
                  <a:gd name="T1" fmla="*/ 356 h 357"/>
                  <a:gd name="T2" fmla="*/ 71 w 72"/>
                  <a:gd name="T3" fmla="*/ 290 h 357"/>
                  <a:gd name="T4" fmla="*/ 71 w 72"/>
                  <a:gd name="T5" fmla="*/ 0 h 357"/>
                  <a:gd name="T6" fmla="*/ 0 w 72"/>
                  <a:gd name="T7" fmla="*/ 65 h 357"/>
                  <a:gd name="T8" fmla="*/ 0 w 72"/>
                  <a:gd name="T9" fmla="*/ 356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57"/>
                  <a:gd name="T17" fmla="*/ 72 w 72"/>
                  <a:gd name="T18" fmla="*/ 357 h 3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57">
                    <a:moveTo>
                      <a:pt x="0" y="356"/>
                    </a:moveTo>
                    <a:lnTo>
                      <a:pt x="71" y="290"/>
                    </a:lnTo>
                    <a:lnTo>
                      <a:pt x="71" y="0"/>
                    </a:lnTo>
                    <a:lnTo>
                      <a:pt x="0" y="65"/>
                    </a:lnTo>
                    <a:lnTo>
                      <a:pt x="0" y="35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0" scaled="1"/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Freeform 1083"/>
              <p:cNvSpPr>
                <a:spLocks noChangeAspect="1"/>
              </p:cNvSpPr>
              <p:nvPr/>
            </p:nvSpPr>
            <p:spPr bwMode="auto">
              <a:xfrm>
                <a:off x="717" y="1518"/>
                <a:ext cx="279" cy="62"/>
              </a:xfrm>
              <a:custGeom>
                <a:avLst/>
                <a:gdLst>
                  <a:gd name="T0" fmla="*/ 0 w 279"/>
                  <a:gd name="T1" fmla="*/ 61 h 62"/>
                  <a:gd name="T2" fmla="*/ 64 w 279"/>
                  <a:gd name="T3" fmla="*/ 0 h 62"/>
                  <a:gd name="T4" fmla="*/ 278 w 279"/>
                  <a:gd name="T5" fmla="*/ 0 h 62"/>
                  <a:gd name="T6" fmla="*/ 211 w 279"/>
                  <a:gd name="T7" fmla="*/ 61 h 62"/>
                  <a:gd name="T8" fmla="*/ 0 w 279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62"/>
                  <a:gd name="T17" fmla="*/ 279 w 27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62">
                    <a:moveTo>
                      <a:pt x="0" y="61"/>
                    </a:moveTo>
                    <a:lnTo>
                      <a:pt x="64" y="0"/>
                    </a:lnTo>
                    <a:lnTo>
                      <a:pt x="278" y="0"/>
                    </a:lnTo>
                    <a:lnTo>
                      <a:pt x="211" y="61"/>
                    </a:lnTo>
                    <a:lnTo>
                      <a:pt x="0" y="61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0" scaled="1"/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Freeform 1084"/>
              <p:cNvSpPr>
                <a:spLocks noChangeAspect="1"/>
              </p:cNvSpPr>
              <p:nvPr/>
            </p:nvSpPr>
            <p:spPr bwMode="auto">
              <a:xfrm>
                <a:off x="1038" y="1556"/>
                <a:ext cx="129" cy="38"/>
              </a:xfrm>
              <a:custGeom>
                <a:avLst/>
                <a:gdLst>
                  <a:gd name="T0" fmla="*/ 128 w 129"/>
                  <a:gd name="T1" fmla="*/ 25 h 38"/>
                  <a:gd name="T2" fmla="*/ 115 w 129"/>
                  <a:gd name="T3" fmla="*/ 37 h 38"/>
                  <a:gd name="T4" fmla="*/ 0 w 129"/>
                  <a:gd name="T5" fmla="*/ 26 h 38"/>
                  <a:gd name="T6" fmla="*/ 19 w 129"/>
                  <a:gd name="T7" fmla="*/ 19 h 38"/>
                  <a:gd name="T8" fmla="*/ 52 w 129"/>
                  <a:gd name="T9" fmla="*/ 22 h 38"/>
                  <a:gd name="T10" fmla="*/ 62 w 129"/>
                  <a:gd name="T11" fmla="*/ 16 h 38"/>
                  <a:gd name="T12" fmla="*/ 40 w 129"/>
                  <a:gd name="T13" fmla="*/ 6 h 38"/>
                  <a:gd name="T14" fmla="*/ 57 w 129"/>
                  <a:gd name="T15" fmla="*/ 0 h 38"/>
                  <a:gd name="T16" fmla="*/ 128 w 129"/>
                  <a:gd name="T17" fmla="*/ 25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38"/>
                  <a:gd name="T29" fmla="*/ 129 w 1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38">
                    <a:moveTo>
                      <a:pt x="128" y="25"/>
                    </a:moveTo>
                    <a:lnTo>
                      <a:pt x="115" y="37"/>
                    </a:lnTo>
                    <a:lnTo>
                      <a:pt x="0" y="26"/>
                    </a:lnTo>
                    <a:lnTo>
                      <a:pt x="19" y="19"/>
                    </a:lnTo>
                    <a:lnTo>
                      <a:pt x="52" y="22"/>
                    </a:lnTo>
                    <a:lnTo>
                      <a:pt x="62" y="16"/>
                    </a:lnTo>
                    <a:lnTo>
                      <a:pt x="40" y="6"/>
                    </a:lnTo>
                    <a:lnTo>
                      <a:pt x="57" y="0"/>
                    </a:lnTo>
                    <a:lnTo>
                      <a:pt x="128" y="25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9" name="Freeform 1085"/>
              <p:cNvSpPr>
                <a:spLocks noChangeAspect="1"/>
              </p:cNvSpPr>
              <p:nvPr/>
            </p:nvSpPr>
            <p:spPr bwMode="auto">
              <a:xfrm>
                <a:off x="1041" y="1583"/>
                <a:ext cx="115" cy="22"/>
              </a:xfrm>
              <a:custGeom>
                <a:avLst/>
                <a:gdLst>
                  <a:gd name="T0" fmla="*/ 114 w 115"/>
                  <a:gd name="T1" fmla="*/ 8 h 22"/>
                  <a:gd name="T2" fmla="*/ 114 w 115"/>
                  <a:gd name="T3" fmla="*/ 21 h 22"/>
                  <a:gd name="T4" fmla="*/ 0 w 115"/>
                  <a:gd name="T5" fmla="*/ 13 h 22"/>
                  <a:gd name="T6" fmla="*/ 0 w 11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22"/>
                  <a:gd name="T14" fmla="*/ 115 w 11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22">
                    <a:moveTo>
                      <a:pt x="114" y="8"/>
                    </a:moveTo>
                    <a:lnTo>
                      <a:pt x="114" y="2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4C4C4C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0" name="Freeform 1086"/>
              <p:cNvSpPr>
                <a:spLocks noChangeAspect="1"/>
              </p:cNvSpPr>
              <p:nvPr/>
            </p:nvSpPr>
            <p:spPr bwMode="auto">
              <a:xfrm>
                <a:off x="1156" y="1587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6 w 17"/>
                  <a:gd name="T3" fmla="*/ 12 h 18"/>
                  <a:gd name="T4" fmla="*/ 0 w 17"/>
                  <a:gd name="T5" fmla="*/ 17 h 18"/>
                  <a:gd name="T6" fmla="*/ 0 w 17"/>
                  <a:gd name="T7" fmla="*/ 2 h 18"/>
                  <a:gd name="T8" fmla="*/ 16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16" y="0"/>
                    </a:moveTo>
                    <a:lnTo>
                      <a:pt x="16" y="12"/>
                    </a:lnTo>
                    <a:lnTo>
                      <a:pt x="0" y="17"/>
                    </a:lnTo>
                    <a:lnTo>
                      <a:pt x="0" y="2"/>
                    </a:lnTo>
                    <a:lnTo>
                      <a:pt x="16" y="0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1" name="Freeform 1087"/>
              <p:cNvSpPr>
                <a:spLocks noChangeAspect="1"/>
              </p:cNvSpPr>
              <p:nvPr/>
            </p:nvSpPr>
            <p:spPr bwMode="auto">
              <a:xfrm>
                <a:off x="1162" y="1582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6 w 17"/>
                  <a:gd name="T3" fmla="*/ 12 h 18"/>
                  <a:gd name="T4" fmla="*/ 0 w 17"/>
                  <a:gd name="T5" fmla="*/ 17 h 18"/>
                  <a:gd name="T6" fmla="*/ 0 w 17"/>
                  <a:gd name="T7" fmla="*/ 2 h 18"/>
                  <a:gd name="T8" fmla="*/ 16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16" y="0"/>
                    </a:moveTo>
                    <a:lnTo>
                      <a:pt x="16" y="12"/>
                    </a:lnTo>
                    <a:lnTo>
                      <a:pt x="0" y="17"/>
                    </a:lnTo>
                    <a:lnTo>
                      <a:pt x="0" y="2"/>
                    </a:lnTo>
                    <a:lnTo>
                      <a:pt x="16" y="0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2" name="Line 10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6" y="1575"/>
                <a:ext cx="64" cy="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3" name="Rectangle 1089"/>
              <p:cNvSpPr>
                <a:spLocks noChangeAspect="1" noChangeArrowheads="1"/>
              </p:cNvSpPr>
              <p:nvPr/>
            </p:nvSpPr>
            <p:spPr bwMode="auto">
              <a:xfrm>
                <a:off x="1008" y="1575"/>
                <a:ext cx="53" cy="23"/>
              </a:xfrm>
              <a:prstGeom prst="rect">
                <a:avLst/>
              </a:prstGeom>
              <a:gradFill rotWithShape="0">
                <a:gsLst>
                  <a:gs pos="0">
                    <a:srgbClr val="919191"/>
                  </a:gs>
                  <a:gs pos="100000">
                    <a:srgbClr val="2B2B2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4" name="Freeform 1090"/>
              <p:cNvSpPr>
                <a:spLocks noChangeAspect="1"/>
              </p:cNvSpPr>
              <p:nvPr/>
            </p:nvSpPr>
            <p:spPr bwMode="auto">
              <a:xfrm>
                <a:off x="1041" y="1538"/>
                <a:ext cx="57" cy="35"/>
              </a:xfrm>
              <a:custGeom>
                <a:avLst/>
                <a:gdLst>
                  <a:gd name="T0" fmla="*/ 56 w 57"/>
                  <a:gd name="T1" fmla="*/ 18 h 35"/>
                  <a:gd name="T2" fmla="*/ 39 w 57"/>
                  <a:gd name="T3" fmla="*/ 24 h 35"/>
                  <a:gd name="T4" fmla="*/ 39 w 57"/>
                  <a:gd name="T5" fmla="*/ 34 h 35"/>
                  <a:gd name="T6" fmla="*/ 0 w 57"/>
                  <a:gd name="T7" fmla="*/ 21 h 35"/>
                  <a:gd name="T8" fmla="*/ 0 w 57"/>
                  <a:gd name="T9" fmla="*/ 8 h 35"/>
                  <a:gd name="T10" fmla="*/ 19 w 57"/>
                  <a:gd name="T11" fmla="*/ 0 h 35"/>
                  <a:gd name="T12" fmla="*/ 56 w 57"/>
                  <a:gd name="T13" fmla="*/ 1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5"/>
                  <a:gd name="T23" fmla="*/ 57 w 5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5">
                    <a:moveTo>
                      <a:pt x="56" y="18"/>
                    </a:moveTo>
                    <a:lnTo>
                      <a:pt x="39" y="24"/>
                    </a:lnTo>
                    <a:lnTo>
                      <a:pt x="39" y="34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56" y="18"/>
                    </a:lnTo>
                  </a:path>
                </a:pathLst>
              </a:custGeom>
              <a:gradFill rotWithShape="0">
                <a:gsLst>
                  <a:gs pos="0">
                    <a:srgbClr val="919191"/>
                  </a:gs>
                  <a:gs pos="100000">
                    <a:srgbClr val="2B2B2B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Line 1091"/>
              <p:cNvSpPr>
                <a:spLocks noChangeAspect="1" noChangeShapeType="1"/>
              </p:cNvSpPr>
              <p:nvPr/>
            </p:nvSpPr>
            <p:spPr bwMode="auto">
              <a:xfrm flipV="1">
                <a:off x="1387" y="1576"/>
                <a:ext cx="0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6" name="Freeform 1092"/>
              <p:cNvSpPr>
                <a:spLocks noChangeAspect="1"/>
              </p:cNvSpPr>
              <p:nvPr/>
            </p:nvSpPr>
            <p:spPr bwMode="auto">
              <a:xfrm>
                <a:off x="1427" y="1573"/>
                <a:ext cx="20" cy="17"/>
              </a:xfrm>
              <a:custGeom>
                <a:avLst/>
                <a:gdLst>
                  <a:gd name="T0" fmla="*/ 8 w 20"/>
                  <a:gd name="T1" fmla="*/ 16 h 17"/>
                  <a:gd name="T2" fmla="*/ 19 w 20"/>
                  <a:gd name="T3" fmla="*/ 10 h 17"/>
                  <a:gd name="T4" fmla="*/ 19 w 20"/>
                  <a:gd name="T5" fmla="*/ 0 h 17"/>
                  <a:gd name="T6" fmla="*/ 0 w 20"/>
                  <a:gd name="T7" fmla="*/ 8 h 17"/>
                  <a:gd name="T8" fmla="*/ 8 w 2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7"/>
                  <a:gd name="T17" fmla="*/ 20 w 2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7">
                    <a:moveTo>
                      <a:pt x="8" y="16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8" y="16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7" name="Freeform 1093"/>
              <p:cNvSpPr>
                <a:spLocks noChangeAspect="1"/>
              </p:cNvSpPr>
              <p:nvPr/>
            </p:nvSpPr>
            <p:spPr bwMode="auto">
              <a:xfrm>
                <a:off x="1081" y="1564"/>
                <a:ext cx="21" cy="17"/>
              </a:xfrm>
              <a:custGeom>
                <a:avLst/>
                <a:gdLst>
                  <a:gd name="T0" fmla="*/ 11 w 21"/>
                  <a:gd name="T1" fmla="*/ 16 h 17"/>
                  <a:gd name="T2" fmla="*/ 0 w 21"/>
                  <a:gd name="T3" fmla="*/ 9 h 17"/>
                  <a:gd name="T4" fmla="*/ 0 w 21"/>
                  <a:gd name="T5" fmla="*/ 0 h 17"/>
                  <a:gd name="T6" fmla="*/ 20 w 21"/>
                  <a:gd name="T7" fmla="*/ 8 h 17"/>
                  <a:gd name="T8" fmla="*/ 11 w 2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7"/>
                  <a:gd name="T17" fmla="*/ 21 w 2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7">
                    <a:moveTo>
                      <a:pt x="11" y="16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0" y="8"/>
                    </a:lnTo>
                    <a:lnTo>
                      <a:pt x="11" y="16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8" name="Freeform 1094"/>
              <p:cNvSpPr>
                <a:spLocks noChangeAspect="1"/>
              </p:cNvSpPr>
              <p:nvPr/>
            </p:nvSpPr>
            <p:spPr bwMode="auto">
              <a:xfrm>
                <a:off x="838" y="1370"/>
                <a:ext cx="730" cy="327"/>
              </a:xfrm>
              <a:custGeom>
                <a:avLst/>
                <a:gdLst>
                  <a:gd name="T0" fmla="*/ 0 w 730"/>
                  <a:gd name="T1" fmla="*/ 168 h 327"/>
                  <a:gd name="T2" fmla="*/ 29 w 730"/>
                  <a:gd name="T3" fmla="*/ 132 h 327"/>
                  <a:gd name="T4" fmla="*/ 46 w 730"/>
                  <a:gd name="T5" fmla="*/ 110 h 327"/>
                  <a:gd name="T6" fmla="*/ 68 w 730"/>
                  <a:gd name="T7" fmla="*/ 94 h 327"/>
                  <a:gd name="T8" fmla="*/ 118 w 730"/>
                  <a:gd name="T9" fmla="*/ 60 h 327"/>
                  <a:gd name="T10" fmla="*/ 176 w 730"/>
                  <a:gd name="T11" fmla="*/ 36 h 327"/>
                  <a:gd name="T12" fmla="*/ 270 w 730"/>
                  <a:gd name="T13" fmla="*/ 10 h 327"/>
                  <a:gd name="T14" fmla="*/ 392 w 730"/>
                  <a:gd name="T15" fmla="*/ 0 h 327"/>
                  <a:gd name="T16" fmla="*/ 507 w 730"/>
                  <a:gd name="T17" fmla="*/ 8 h 327"/>
                  <a:gd name="T18" fmla="*/ 597 w 730"/>
                  <a:gd name="T19" fmla="*/ 36 h 327"/>
                  <a:gd name="T20" fmla="*/ 664 w 730"/>
                  <a:gd name="T21" fmla="*/ 105 h 327"/>
                  <a:gd name="T22" fmla="*/ 702 w 730"/>
                  <a:gd name="T23" fmla="*/ 174 h 327"/>
                  <a:gd name="T24" fmla="*/ 715 w 730"/>
                  <a:gd name="T25" fmla="*/ 221 h 327"/>
                  <a:gd name="T26" fmla="*/ 716 w 730"/>
                  <a:gd name="T27" fmla="*/ 281 h 327"/>
                  <a:gd name="T28" fmla="*/ 729 w 730"/>
                  <a:gd name="T29" fmla="*/ 326 h 3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0"/>
                  <a:gd name="T46" fmla="*/ 0 h 327"/>
                  <a:gd name="T47" fmla="*/ 730 w 730"/>
                  <a:gd name="T48" fmla="*/ 327 h 3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0" h="327">
                    <a:moveTo>
                      <a:pt x="0" y="168"/>
                    </a:moveTo>
                    <a:lnTo>
                      <a:pt x="29" y="132"/>
                    </a:lnTo>
                    <a:lnTo>
                      <a:pt x="46" y="110"/>
                    </a:lnTo>
                    <a:lnTo>
                      <a:pt x="68" y="94"/>
                    </a:lnTo>
                    <a:lnTo>
                      <a:pt x="118" y="60"/>
                    </a:lnTo>
                    <a:lnTo>
                      <a:pt x="176" y="36"/>
                    </a:lnTo>
                    <a:lnTo>
                      <a:pt x="270" y="10"/>
                    </a:lnTo>
                    <a:lnTo>
                      <a:pt x="392" y="0"/>
                    </a:lnTo>
                    <a:lnTo>
                      <a:pt x="507" y="8"/>
                    </a:lnTo>
                    <a:lnTo>
                      <a:pt x="597" y="36"/>
                    </a:lnTo>
                    <a:lnTo>
                      <a:pt x="664" y="105"/>
                    </a:lnTo>
                    <a:lnTo>
                      <a:pt x="702" y="174"/>
                    </a:lnTo>
                    <a:lnTo>
                      <a:pt x="715" y="221"/>
                    </a:lnTo>
                    <a:lnTo>
                      <a:pt x="716" y="281"/>
                    </a:lnTo>
                    <a:lnTo>
                      <a:pt x="729" y="32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9" name="Oval 1095"/>
              <p:cNvSpPr>
                <a:spLocks noChangeAspect="1" noChangeArrowheads="1"/>
              </p:cNvSpPr>
              <p:nvPr/>
            </p:nvSpPr>
            <p:spPr bwMode="auto">
              <a:xfrm>
                <a:off x="794" y="1537"/>
                <a:ext cx="48" cy="1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0" name="Oval 1096"/>
              <p:cNvSpPr>
                <a:spLocks noChangeAspect="1" noChangeArrowheads="1"/>
              </p:cNvSpPr>
              <p:nvPr/>
            </p:nvSpPr>
            <p:spPr bwMode="auto">
              <a:xfrm>
                <a:off x="894" y="1535"/>
                <a:ext cx="49" cy="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1" name="Oval 1097"/>
              <p:cNvSpPr>
                <a:spLocks noChangeAspect="1" noChangeArrowheads="1"/>
              </p:cNvSpPr>
              <p:nvPr/>
            </p:nvSpPr>
            <p:spPr bwMode="auto">
              <a:xfrm>
                <a:off x="797" y="1489"/>
                <a:ext cx="39" cy="1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2" name="Oval 1098"/>
              <p:cNvSpPr>
                <a:spLocks noChangeAspect="1" noChangeArrowheads="1"/>
              </p:cNvSpPr>
              <p:nvPr/>
            </p:nvSpPr>
            <p:spPr bwMode="auto">
              <a:xfrm>
                <a:off x="898" y="1488"/>
                <a:ext cx="38" cy="1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3" name="Rectangle 1099"/>
              <p:cNvSpPr>
                <a:spLocks noChangeAspect="1" noChangeArrowheads="1"/>
              </p:cNvSpPr>
              <p:nvPr/>
            </p:nvSpPr>
            <p:spPr bwMode="auto">
              <a:xfrm>
                <a:off x="797" y="1496"/>
                <a:ext cx="38" cy="45"/>
              </a:xfrm>
              <a:prstGeom prst="rect">
                <a:avLst/>
              </a:prstGeom>
              <a:gradFill rotWithShape="0">
                <a:gsLst>
                  <a:gs pos="0">
                    <a:srgbClr val="7F7F7F"/>
                  </a:gs>
                  <a:gs pos="50000">
                    <a:srgbClr val="FFFFF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4" name="Rectangle 1100"/>
              <p:cNvSpPr>
                <a:spLocks noChangeAspect="1" noChangeArrowheads="1"/>
              </p:cNvSpPr>
              <p:nvPr/>
            </p:nvSpPr>
            <p:spPr bwMode="auto">
              <a:xfrm>
                <a:off x="898" y="1496"/>
                <a:ext cx="38" cy="45"/>
              </a:xfrm>
              <a:prstGeom prst="rect">
                <a:avLst/>
              </a:prstGeom>
              <a:gradFill rotWithShape="0">
                <a:gsLst>
                  <a:gs pos="0">
                    <a:srgbClr val="7F7F7F"/>
                  </a:gs>
                  <a:gs pos="50000">
                    <a:srgbClr val="FFFFF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5" name="Freeform 1101"/>
              <p:cNvSpPr>
                <a:spLocks noChangeAspect="1"/>
              </p:cNvSpPr>
              <p:nvPr/>
            </p:nvSpPr>
            <p:spPr bwMode="auto">
              <a:xfrm>
                <a:off x="876" y="1542"/>
                <a:ext cx="133" cy="103"/>
              </a:xfrm>
              <a:custGeom>
                <a:avLst/>
                <a:gdLst>
                  <a:gd name="T0" fmla="*/ 132 w 133"/>
                  <a:gd name="T1" fmla="*/ 45 h 103"/>
                  <a:gd name="T2" fmla="*/ 102 w 133"/>
                  <a:gd name="T3" fmla="*/ 58 h 103"/>
                  <a:gd name="T4" fmla="*/ 84 w 133"/>
                  <a:gd name="T5" fmla="*/ 79 h 103"/>
                  <a:gd name="T6" fmla="*/ 59 w 133"/>
                  <a:gd name="T7" fmla="*/ 97 h 103"/>
                  <a:gd name="T8" fmla="*/ 41 w 133"/>
                  <a:gd name="T9" fmla="*/ 102 h 103"/>
                  <a:gd name="T10" fmla="*/ 22 w 133"/>
                  <a:gd name="T11" fmla="*/ 97 h 103"/>
                  <a:gd name="T12" fmla="*/ 6 w 133"/>
                  <a:gd name="T13" fmla="*/ 87 h 103"/>
                  <a:gd name="T14" fmla="*/ 0 w 133"/>
                  <a:gd name="T15" fmla="*/ 74 h 103"/>
                  <a:gd name="T16" fmla="*/ 0 w 133"/>
                  <a:gd name="T17" fmla="*/ 62 h 103"/>
                  <a:gd name="T18" fmla="*/ 0 w 133"/>
                  <a:gd name="T19" fmla="*/ 44 h 103"/>
                  <a:gd name="T20" fmla="*/ 5 w 133"/>
                  <a:gd name="T21" fmla="*/ 26 h 103"/>
                  <a:gd name="T22" fmla="*/ 11 w 133"/>
                  <a:gd name="T23" fmla="*/ 11 h 103"/>
                  <a:gd name="T24" fmla="*/ 24 w 133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103"/>
                  <a:gd name="T41" fmla="*/ 133 w 133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103">
                    <a:moveTo>
                      <a:pt x="132" y="45"/>
                    </a:moveTo>
                    <a:lnTo>
                      <a:pt x="102" y="58"/>
                    </a:lnTo>
                    <a:lnTo>
                      <a:pt x="84" y="79"/>
                    </a:lnTo>
                    <a:lnTo>
                      <a:pt x="59" y="97"/>
                    </a:lnTo>
                    <a:lnTo>
                      <a:pt x="41" y="102"/>
                    </a:lnTo>
                    <a:lnTo>
                      <a:pt x="22" y="97"/>
                    </a:lnTo>
                    <a:lnTo>
                      <a:pt x="6" y="8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26"/>
                    </a:lnTo>
                    <a:lnTo>
                      <a:pt x="11" y="11"/>
                    </a:lnTo>
                    <a:lnTo>
                      <a:pt x="24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6" name="Oval 1102"/>
              <p:cNvSpPr>
                <a:spLocks noChangeAspect="1" noChangeArrowheads="1"/>
              </p:cNvSpPr>
              <p:nvPr/>
            </p:nvSpPr>
            <p:spPr bwMode="auto">
              <a:xfrm>
                <a:off x="782" y="1675"/>
                <a:ext cx="88" cy="11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0" scaled="1"/>
              </a:gradFill>
              <a:ln w="508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7" name="Freeform 1103"/>
              <p:cNvSpPr>
                <a:spLocks noChangeAspect="1"/>
              </p:cNvSpPr>
              <p:nvPr/>
            </p:nvSpPr>
            <p:spPr bwMode="auto">
              <a:xfrm>
                <a:off x="760" y="1704"/>
                <a:ext cx="146" cy="74"/>
              </a:xfrm>
              <a:custGeom>
                <a:avLst/>
                <a:gdLst>
                  <a:gd name="T0" fmla="*/ 0 w 146"/>
                  <a:gd name="T1" fmla="*/ 73 h 74"/>
                  <a:gd name="T2" fmla="*/ 56 w 146"/>
                  <a:gd name="T3" fmla="*/ 41 h 74"/>
                  <a:gd name="T4" fmla="*/ 52 w 146"/>
                  <a:gd name="T5" fmla="*/ 66 h 74"/>
                  <a:gd name="T6" fmla="*/ 145 w 146"/>
                  <a:gd name="T7" fmla="*/ 0 h 74"/>
                  <a:gd name="T8" fmla="*/ 76 w 146"/>
                  <a:gd name="T9" fmla="*/ 28 h 74"/>
                  <a:gd name="T10" fmla="*/ 81 w 146"/>
                  <a:gd name="T11" fmla="*/ 1 h 74"/>
                  <a:gd name="T12" fmla="*/ 0 w 14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74"/>
                  <a:gd name="T23" fmla="*/ 146 w 14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74">
                    <a:moveTo>
                      <a:pt x="0" y="73"/>
                    </a:moveTo>
                    <a:lnTo>
                      <a:pt x="56" y="41"/>
                    </a:lnTo>
                    <a:lnTo>
                      <a:pt x="52" y="66"/>
                    </a:lnTo>
                    <a:lnTo>
                      <a:pt x="145" y="0"/>
                    </a:lnTo>
                    <a:lnTo>
                      <a:pt x="76" y="28"/>
                    </a:lnTo>
                    <a:lnTo>
                      <a:pt x="81" y="1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AFD0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68" name="Rectangle 1104"/>
            <p:cNvSpPr>
              <a:spLocks noChangeAspect="1" noChangeArrowheads="1"/>
            </p:cNvSpPr>
            <p:nvPr/>
          </p:nvSpPr>
          <p:spPr bwMode="auto">
            <a:xfrm>
              <a:off x="1323" y="2239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1400" b="1"/>
                <a:t>salt</a:t>
              </a:r>
            </a:p>
          </p:txBody>
        </p:sp>
        <p:sp>
          <p:nvSpPr>
            <p:cNvPr id="63569" name="Arc 1105"/>
            <p:cNvSpPr>
              <a:spLocks noChangeAspect="1"/>
            </p:cNvSpPr>
            <p:nvPr/>
          </p:nvSpPr>
          <p:spPr bwMode="auto">
            <a:xfrm>
              <a:off x="1321" y="1976"/>
              <a:ext cx="276" cy="209"/>
            </a:xfrm>
            <a:custGeom>
              <a:avLst/>
              <a:gdLst>
                <a:gd name="T0" fmla="*/ 0 w 21600"/>
                <a:gd name="T1" fmla="*/ 0 h 21600"/>
                <a:gd name="T2" fmla="*/ 276 w 21600"/>
                <a:gd name="T3" fmla="*/ 209 h 21600"/>
                <a:gd name="T4" fmla="*/ 0 w 21600"/>
                <a:gd name="T5" fmla="*/ 20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70" name="Group 1106"/>
          <p:cNvGrpSpPr>
            <a:grpSpLocks/>
          </p:cNvGrpSpPr>
          <p:nvPr/>
        </p:nvGrpSpPr>
        <p:grpSpPr bwMode="auto">
          <a:xfrm>
            <a:off x="458788" y="1922463"/>
            <a:ext cx="2319337" cy="2017712"/>
            <a:chOff x="4084" y="1171"/>
            <a:chExt cx="1461" cy="1271"/>
          </a:xfrm>
        </p:grpSpPr>
        <p:sp>
          <p:nvSpPr>
            <p:cNvPr id="63571" name="Oval 1107"/>
            <p:cNvSpPr>
              <a:spLocks noChangeAspect="1" noChangeArrowheads="1"/>
            </p:cNvSpPr>
            <p:nvPr/>
          </p:nvSpPr>
          <p:spPr bwMode="auto">
            <a:xfrm>
              <a:off x="5086" y="1560"/>
              <a:ext cx="305" cy="92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2" name="Rectangle 1108"/>
            <p:cNvSpPr>
              <a:spLocks noChangeAspect="1" noChangeArrowheads="1"/>
            </p:cNvSpPr>
            <p:nvPr/>
          </p:nvSpPr>
          <p:spPr bwMode="auto">
            <a:xfrm>
              <a:off x="4556" y="1581"/>
              <a:ext cx="111" cy="7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3" name="Rectangle 1109"/>
            <p:cNvSpPr>
              <a:spLocks noChangeAspect="1" noChangeArrowheads="1"/>
            </p:cNvSpPr>
            <p:nvPr/>
          </p:nvSpPr>
          <p:spPr bwMode="auto">
            <a:xfrm>
              <a:off x="4540" y="1537"/>
              <a:ext cx="143" cy="743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4" name="Oval 1110"/>
            <p:cNvSpPr>
              <a:spLocks noChangeAspect="1" noChangeArrowheads="1"/>
            </p:cNvSpPr>
            <p:nvPr/>
          </p:nvSpPr>
          <p:spPr bwMode="auto">
            <a:xfrm>
              <a:off x="4540" y="2209"/>
              <a:ext cx="143" cy="16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5" name="Oval 1111"/>
            <p:cNvSpPr>
              <a:spLocks noChangeAspect="1" noChangeArrowheads="1"/>
            </p:cNvSpPr>
            <p:nvPr/>
          </p:nvSpPr>
          <p:spPr bwMode="auto">
            <a:xfrm>
              <a:off x="4541" y="2178"/>
              <a:ext cx="140" cy="182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Oval 1112"/>
            <p:cNvSpPr>
              <a:spLocks noChangeAspect="1" noChangeArrowheads="1"/>
            </p:cNvSpPr>
            <p:nvPr/>
          </p:nvSpPr>
          <p:spPr bwMode="auto">
            <a:xfrm>
              <a:off x="4523" y="1524"/>
              <a:ext cx="178" cy="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7" name="Arc 1113"/>
            <p:cNvSpPr>
              <a:spLocks noChangeAspect="1"/>
            </p:cNvSpPr>
            <p:nvPr/>
          </p:nvSpPr>
          <p:spPr bwMode="auto">
            <a:xfrm>
              <a:off x="4520" y="1539"/>
              <a:ext cx="16" cy="89"/>
            </a:xfrm>
            <a:custGeom>
              <a:avLst/>
              <a:gdLst>
                <a:gd name="T0" fmla="*/ 0 w 21598"/>
                <a:gd name="T1" fmla="*/ 0 h 21600"/>
                <a:gd name="T2" fmla="*/ 16 w 21598"/>
                <a:gd name="T3" fmla="*/ 88 h 21600"/>
                <a:gd name="T4" fmla="*/ 0 w 21598"/>
                <a:gd name="T5" fmla="*/ 89 h 21600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600"/>
                <a:gd name="T11" fmla="*/ 21598 w 215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600" fill="none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Arc 1114"/>
            <p:cNvSpPr>
              <a:spLocks noChangeAspect="1"/>
            </p:cNvSpPr>
            <p:nvPr/>
          </p:nvSpPr>
          <p:spPr bwMode="auto">
            <a:xfrm>
              <a:off x="4688" y="1532"/>
              <a:ext cx="17" cy="90"/>
            </a:xfrm>
            <a:custGeom>
              <a:avLst/>
              <a:gdLst>
                <a:gd name="T0" fmla="*/ 0 w 21598"/>
                <a:gd name="T1" fmla="*/ 89 h 21537"/>
                <a:gd name="T2" fmla="*/ 16 w 21598"/>
                <a:gd name="T3" fmla="*/ 0 h 21537"/>
                <a:gd name="T4" fmla="*/ 17 w 21598"/>
                <a:gd name="T5" fmla="*/ 90 h 21537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537"/>
                <a:gd name="T11" fmla="*/ 21598 w 21598"/>
                <a:gd name="T12" fmla="*/ 21537 h 21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537" fill="none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</a:path>
                <a:path w="21598" h="21537" stroke="0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  <a:lnTo>
                    <a:pt x="21598" y="2153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Oval 1115"/>
            <p:cNvSpPr>
              <a:spLocks noChangeAspect="1" noChangeArrowheads="1"/>
            </p:cNvSpPr>
            <p:nvPr/>
          </p:nvSpPr>
          <p:spPr bwMode="auto">
            <a:xfrm>
              <a:off x="4538" y="1530"/>
              <a:ext cx="145" cy="36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Freeform 1116"/>
            <p:cNvSpPr>
              <a:spLocks noChangeAspect="1"/>
            </p:cNvSpPr>
            <p:nvPr/>
          </p:nvSpPr>
          <p:spPr bwMode="auto">
            <a:xfrm>
              <a:off x="4516" y="1527"/>
              <a:ext cx="191" cy="29"/>
            </a:xfrm>
            <a:custGeom>
              <a:avLst/>
              <a:gdLst>
                <a:gd name="T0" fmla="*/ 9 w 153"/>
                <a:gd name="T1" fmla="*/ 0 h 23"/>
                <a:gd name="T2" fmla="*/ 0 w 153"/>
                <a:gd name="T3" fmla="*/ 5 h 23"/>
                <a:gd name="T4" fmla="*/ 1 w 153"/>
                <a:gd name="T5" fmla="*/ 8 h 23"/>
                <a:gd name="T6" fmla="*/ 3 w 153"/>
                <a:gd name="T7" fmla="*/ 9 h 23"/>
                <a:gd name="T8" fmla="*/ 7 w 153"/>
                <a:gd name="T9" fmla="*/ 13 h 23"/>
                <a:gd name="T10" fmla="*/ 16 w 153"/>
                <a:gd name="T11" fmla="*/ 14 h 23"/>
                <a:gd name="T12" fmla="*/ 33 w 153"/>
                <a:gd name="T13" fmla="*/ 19 h 23"/>
                <a:gd name="T14" fmla="*/ 55 w 153"/>
                <a:gd name="T15" fmla="*/ 22 h 23"/>
                <a:gd name="T16" fmla="*/ 72 w 153"/>
                <a:gd name="T17" fmla="*/ 22 h 23"/>
                <a:gd name="T18" fmla="*/ 94 w 153"/>
                <a:gd name="T19" fmla="*/ 22 h 23"/>
                <a:gd name="T20" fmla="*/ 119 w 153"/>
                <a:gd name="T21" fmla="*/ 20 h 23"/>
                <a:gd name="T22" fmla="*/ 138 w 153"/>
                <a:gd name="T23" fmla="*/ 16 h 23"/>
                <a:gd name="T24" fmla="*/ 146 w 153"/>
                <a:gd name="T25" fmla="*/ 13 h 23"/>
                <a:gd name="T26" fmla="*/ 152 w 153"/>
                <a:gd name="T27" fmla="*/ 5 h 23"/>
                <a:gd name="T28" fmla="*/ 152 w 153"/>
                <a:gd name="T29" fmla="*/ 2 h 23"/>
                <a:gd name="T30" fmla="*/ 151 w 153"/>
                <a:gd name="T31" fmla="*/ 2 h 23"/>
                <a:gd name="T32" fmla="*/ 145 w 153"/>
                <a:gd name="T33" fmla="*/ 7 h 23"/>
                <a:gd name="T34" fmla="*/ 130 w 153"/>
                <a:gd name="T35" fmla="*/ 11 h 23"/>
                <a:gd name="T36" fmla="*/ 115 w 153"/>
                <a:gd name="T37" fmla="*/ 11 h 23"/>
                <a:gd name="T38" fmla="*/ 98 w 153"/>
                <a:gd name="T39" fmla="*/ 12 h 23"/>
                <a:gd name="T40" fmla="*/ 84 w 153"/>
                <a:gd name="T41" fmla="*/ 12 h 23"/>
                <a:gd name="T42" fmla="*/ 70 w 153"/>
                <a:gd name="T43" fmla="*/ 13 h 23"/>
                <a:gd name="T44" fmla="*/ 52 w 153"/>
                <a:gd name="T45" fmla="*/ 13 h 23"/>
                <a:gd name="T46" fmla="*/ 38 w 153"/>
                <a:gd name="T47" fmla="*/ 11 h 23"/>
                <a:gd name="T48" fmla="*/ 14 w 153"/>
                <a:gd name="T49" fmla="*/ 8 h 23"/>
                <a:gd name="T50" fmla="*/ 3 w 153"/>
                <a:gd name="T51" fmla="*/ 4 h 23"/>
                <a:gd name="T52" fmla="*/ 9 w 153"/>
                <a:gd name="T53" fmla="*/ 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23"/>
                <a:gd name="T83" fmla="*/ 153 w 153"/>
                <a:gd name="T84" fmla="*/ 23 h 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23">
                  <a:moveTo>
                    <a:pt x="9" y="0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7" y="13"/>
                  </a:lnTo>
                  <a:lnTo>
                    <a:pt x="16" y="14"/>
                  </a:lnTo>
                  <a:lnTo>
                    <a:pt x="33" y="19"/>
                  </a:lnTo>
                  <a:lnTo>
                    <a:pt x="55" y="22"/>
                  </a:lnTo>
                  <a:lnTo>
                    <a:pt x="72" y="22"/>
                  </a:lnTo>
                  <a:lnTo>
                    <a:pt x="94" y="22"/>
                  </a:lnTo>
                  <a:lnTo>
                    <a:pt x="119" y="20"/>
                  </a:lnTo>
                  <a:lnTo>
                    <a:pt x="138" y="16"/>
                  </a:lnTo>
                  <a:lnTo>
                    <a:pt x="146" y="13"/>
                  </a:lnTo>
                  <a:lnTo>
                    <a:pt x="152" y="5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45" y="7"/>
                  </a:lnTo>
                  <a:lnTo>
                    <a:pt x="130" y="11"/>
                  </a:lnTo>
                  <a:lnTo>
                    <a:pt x="115" y="11"/>
                  </a:lnTo>
                  <a:lnTo>
                    <a:pt x="98" y="12"/>
                  </a:lnTo>
                  <a:lnTo>
                    <a:pt x="84" y="12"/>
                  </a:lnTo>
                  <a:lnTo>
                    <a:pt x="70" y="13"/>
                  </a:lnTo>
                  <a:lnTo>
                    <a:pt x="52" y="13"/>
                  </a:lnTo>
                  <a:lnTo>
                    <a:pt x="38" y="11"/>
                  </a:lnTo>
                  <a:lnTo>
                    <a:pt x="14" y="8"/>
                  </a:lnTo>
                  <a:lnTo>
                    <a:pt x="3" y="4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Rectangle 1117"/>
            <p:cNvSpPr>
              <a:spLocks noChangeAspect="1" noChangeArrowheads="1"/>
            </p:cNvSpPr>
            <p:nvPr/>
          </p:nvSpPr>
          <p:spPr bwMode="auto">
            <a:xfrm>
              <a:off x="4540" y="1554"/>
              <a:ext cx="141" cy="2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2" name="Freeform 1118"/>
            <p:cNvSpPr>
              <a:spLocks noChangeAspect="1"/>
            </p:cNvSpPr>
            <p:nvPr/>
          </p:nvSpPr>
          <p:spPr bwMode="auto">
            <a:xfrm>
              <a:off x="4529" y="1545"/>
              <a:ext cx="162" cy="93"/>
            </a:xfrm>
            <a:custGeom>
              <a:avLst/>
              <a:gdLst>
                <a:gd name="T0" fmla="*/ 11 w 130"/>
                <a:gd name="T1" fmla="*/ 66 h 75"/>
                <a:gd name="T2" fmla="*/ 10 w 130"/>
                <a:gd name="T3" fmla="*/ 27 h 75"/>
                <a:gd name="T4" fmla="*/ 14 w 130"/>
                <a:gd name="T5" fmla="*/ 13 h 75"/>
                <a:gd name="T6" fmla="*/ 30 w 130"/>
                <a:gd name="T7" fmla="*/ 12 h 75"/>
                <a:gd name="T8" fmla="*/ 67 w 130"/>
                <a:gd name="T9" fmla="*/ 15 h 75"/>
                <a:gd name="T10" fmla="*/ 101 w 130"/>
                <a:gd name="T11" fmla="*/ 17 h 75"/>
                <a:gd name="T12" fmla="*/ 114 w 130"/>
                <a:gd name="T13" fmla="*/ 36 h 75"/>
                <a:gd name="T14" fmla="*/ 119 w 130"/>
                <a:gd name="T15" fmla="*/ 60 h 75"/>
                <a:gd name="T16" fmla="*/ 122 w 130"/>
                <a:gd name="T17" fmla="*/ 74 h 75"/>
                <a:gd name="T18" fmla="*/ 124 w 130"/>
                <a:gd name="T19" fmla="*/ 27 h 75"/>
                <a:gd name="T20" fmla="*/ 127 w 130"/>
                <a:gd name="T21" fmla="*/ 14 h 75"/>
                <a:gd name="T22" fmla="*/ 129 w 130"/>
                <a:gd name="T23" fmla="*/ 1 h 75"/>
                <a:gd name="T24" fmla="*/ 119 w 130"/>
                <a:gd name="T25" fmla="*/ 3 h 75"/>
                <a:gd name="T26" fmla="*/ 102 w 130"/>
                <a:gd name="T27" fmla="*/ 7 h 75"/>
                <a:gd name="T28" fmla="*/ 66 w 130"/>
                <a:gd name="T29" fmla="*/ 9 h 75"/>
                <a:gd name="T30" fmla="*/ 33 w 130"/>
                <a:gd name="T31" fmla="*/ 9 h 75"/>
                <a:gd name="T32" fmla="*/ 7 w 130"/>
                <a:gd name="T33" fmla="*/ 3 h 75"/>
                <a:gd name="T34" fmla="*/ 0 w 130"/>
                <a:gd name="T35" fmla="*/ 0 h 75"/>
                <a:gd name="T36" fmla="*/ 7 w 130"/>
                <a:gd name="T37" fmla="*/ 28 h 75"/>
                <a:gd name="T38" fmla="*/ 11 w 130"/>
                <a:gd name="T39" fmla="*/ 69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0"/>
                <a:gd name="T61" fmla="*/ 0 h 75"/>
                <a:gd name="T62" fmla="*/ 130 w 130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0" h="75">
                  <a:moveTo>
                    <a:pt x="11" y="66"/>
                  </a:moveTo>
                  <a:lnTo>
                    <a:pt x="10" y="27"/>
                  </a:lnTo>
                  <a:lnTo>
                    <a:pt x="14" y="13"/>
                  </a:lnTo>
                  <a:lnTo>
                    <a:pt x="30" y="12"/>
                  </a:lnTo>
                  <a:lnTo>
                    <a:pt x="67" y="15"/>
                  </a:lnTo>
                  <a:lnTo>
                    <a:pt x="101" y="17"/>
                  </a:lnTo>
                  <a:lnTo>
                    <a:pt x="114" y="36"/>
                  </a:lnTo>
                  <a:lnTo>
                    <a:pt x="119" y="60"/>
                  </a:lnTo>
                  <a:lnTo>
                    <a:pt x="122" y="74"/>
                  </a:lnTo>
                  <a:lnTo>
                    <a:pt x="124" y="27"/>
                  </a:lnTo>
                  <a:lnTo>
                    <a:pt x="127" y="14"/>
                  </a:lnTo>
                  <a:lnTo>
                    <a:pt x="129" y="1"/>
                  </a:lnTo>
                  <a:lnTo>
                    <a:pt x="119" y="3"/>
                  </a:lnTo>
                  <a:lnTo>
                    <a:pt x="102" y="7"/>
                  </a:lnTo>
                  <a:lnTo>
                    <a:pt x="66" y="9"/>
                  </a:lnTo>
                  <a:lnTo>
                    <a:pt x="33" y="9"/>
                  </a:lnTo>
                  <a:lnTo>
                    <a:pt x="7" y="3"/>
                  </a:lnTo>
                  <a:lnTo>
                    <a:pt x="0" y="0"/>
                  </a:lnTo>
                  <a:lnTo>
                    <a:pt x="7" y="28"/>
                  </a:lnTo>
                  <a:lnTo>
                    <a:pt x="11" y="69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Oval 1119"/>
            <p:cNvSpPr>
              <a:spLocks noChangeAspect="1" noChangeArrowheads="1"/>
            </p:cNvSpPr>
            <p:nvPr/>
          </p:nvSpPr>
          <p:spPr bwMode="auto">
            <a:xfrm>
              <a:off x="4560" y="1767"/>
              <a:ext cx="102" cy="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4" name="Oval 1120"/>
            <p:cNvSpPr>
              <a:spLocks noChangeAspect="1" noChangeArrowheads="1"/>
            </p:cNvSpPr>
            <p:nvPr/>
          </p:nvSpPr>
          <p:spPr bwMode="auto">
            <a:xfrm>
              <a:off x="4544" y="1759"/>
              <a:ext cx="136" cy="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5" name="Rectangle 1121"/>
            <p:cNvSpPr>
              <a:spLocks noChangeAspect="1" noChangeArrowheads="1"/>
            </p:cNvSpPr>
            <p:nvPr/>
          </p:nvSpPr>
          <p:spPr bwMode="auto">
            <a:xfrm>
              <a:off x="4869" y="1591"/>
              <a:ext cx="111" cy="7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6" name="Rectangle 1122"/>
            <p:cNvSpPr>
              <a:spLocks noChangeAspect="1" noChangeArrowheads="1"/>
            </p:cNvSpPr>
            <p:nvPr/>
          </p:nvSpPr>
          <p:spPr bwMode="auto">
            <a:xfrm>
              <a:off x="4852" y="1547"/>
              <a:ext cx="144" cy="744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7" name="Oval 1123"/>
            <p:cNvSpPr>
              <a:spLocks noChangeAspect="1" noChangeArrowheads="1"/>
            </p:cNvSpPr>
            <p:nvPr/>
          </p:nvSpPr>
          <p:spPr bwMode="auto">
            <a:xfrm>
              <a:off x="4852" y="2219"/>
              <a:ext cx="144" cy="16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8" name="Oval 1124"/>
            <p:cNvSpPr>
              <a:spLocks noChangeAspect="1" noChangeArrowheads="1"/>
            </p:cNvSpPr>
            <p:nvPr/>
          </p:nvSpPr>
          <p:spPr bwMode="auto">
            <a:xfrm>
              <a:off x="4854" y="2188"/>
              <a:ext cx="140" cy="183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9" name="Oval 1125"/>
            <p:cNvSpPr>
              <a:spLocks noChangeAspect="1" noChangeArrowheads="1"/>
            </p:cNvSpPr>
            <p:nvPr/>
          </p:nvSpPr>
          <p:spPr bwMode="auto">
            <a:xfrm>
              <a:off x="4836" y="1532"/>
              <a:ext cx="177" cy="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0" name="Arc 1126"/>
            <p:cNvSpPr>
              <a:spLocks noChangeAspect="1"/>
            </p:cNvSpPr>
            <p:nvPr/>
          </p:nvSpPr>
          <p:spPr bwMode="auto">
            <a:xfrm>
              <a:off x="4833" y="1549"/>
              <a:ext cx="16" cy="89"/>
            </a:xfrm>
            <a:custGeom>
              <a:avLst/>
              <a:gdLst>
                <a:gd name="T0" fmla="*/ 0 w 21598"/>
                <a:gd name="T1" fmla="*/ 0 h 21600"/>
                <a:gd name="T2" fmla="*/ 16 w 21598"/>
                <a:gd name="T3" fmla="*/ 88 h 21600"/>
                <a:gd name="T4" fmla="*/ 0 w 21598"/>
                <a:gd name="T5" fmla="*/ 89 h 21600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600"/>
                <a:gd name="T11" fmla="*/ 21598 w 215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600" fill="none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" name="Arc 1127"/>
            <p:cNvSpPr>
              <a:spLocks noChangeAspect="1"/>
            </p:cNvSpPr>
            <p:nvPr/>
          </p:nvSpPr>
          <p:spPr bwMode="auto">
            <a:xfrm>
              <a:off x="5001" y="1544"/>
              <a:ext cx="17" cy="89"/>
            </a:xfrm>
            <a:custGeom>
              <a:avLst/>
              <a:gdLst>
                <a:gd name="T0" fmla="*/ 0 w 21598"/>
                <a:gd name="T1" fmla="*/ 88 h 21537"/>
                <a:gd name="T2" fmla="*/ 16 w 21598"/>
                <a:gd name="T3" fmla="*/ 0 h 21537"/>
                <a:gd name="T4" fmla="*/ 17 w 21598"/>
                <a:gd name="T5" fmla="*/ 89 h 21537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537"/>
                <a:gd name="T11" fmla="*/ 21598 w 21598"/>
                <a:gd name="T12" fmla="*/ 21537 h 21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537" fill="none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</a:path>
                <a:path w="21598" h="21537" stroke="0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  <a:lnTo>
                    <a:pt x="21598" y="2153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2" name="Oval 1128"/>
            <p:cNvSpPr>
              <a:spLocks noChangeAspect="1" noChangeArrowheads="1"/>
            </p:cNvSpPr>
            <p:nvPr/>
          </p:nvSpPr>
          <p:spPr bwMode="auto">
            <a:xfrm>
              <a:off x="4851" y="1540"/>
              <a:ext cx="145" cy="36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3" name="Freeform 1129"/>
            <p:cNvSpPr>
              <a:spLocks noChangeAspect="1"/>
            </p:cNvSpPr>
            <p:nvPr/>
          </p:nvSpPr>
          <p:spPr bwMode="auto">
            <a:xfrm>
              <a:off x="4829" y="1537"/>
              <a:ext cx="191" cy="30"/>
            </a:xfrm>
            <a:custGeom>
              <a:avLst/>
              <a:gdLst>
                <a:gd name="T0" fmla="*/ 9 w 153"/>
                <a:gd name="T1" fmla="*/ 0 h 24"/>
                <a:gd name="T2" fmla="*/ 0 w 153"/>
                <a:gd name="T3" fmla="*/ 5 h 24"/>
                <a:gd name="T4" fmla="*/ 1 w 153"/>
                <a:gd name="T5" fmla="*/ 8 h 24"/>
                <a:gd name="T6" fmla="*/ 3 w 153"/>
                <a:gd name="T7" fmla="*/ 10 h 24"/>
                <a:gd name="T8" fmla="*/ 7 w 153"/>
                <a:gd name="T9" fmla="*/ 13 h 24"/>
                <a:gd name="T10" fmla="*/ 16 w 153"/>
                <a:gd name="T11" fmla="*/ 15 h 24"/>
                <a:gd name="T12" fmla="*/ 33 w 153"/>
                <a:gd name="T13" fmla="*/ 20 h 24"/>
                <a:gd name="T14" fmla="*/ 55 w 153"/>
                <a:gd name="T15" fmla="*/ 23 h 24"/>
                <a:gd name="T16" fmla="*/ 72 w 153"/>
                <a:gd name="T17" fmla="*/ 23 h 24"/>
                <a:gd name="T18" fmla="*/ 94 w 153"/>
                <a:gd name="T19" fmla="*/ 23 h 24"/>
                <a:gd name="T20" fmla="*/ 119 w 153"/>
                <a:gd name="T21" fmla="*/ 21 h 24"/>
                <a:gd name="T22" fmla="*/ 138 w 153"/>
                <a:gd name="T23" fmla="*/ 17 h 24"/>
                <a:gd name="T24" fmla="*/ 146 w 153"/>
                <a:gd name="T25" fmla="*/ 13 h 24"/>
                <a:gd name="T26" fmla="*/ 152 w 153"/>
                <a:gd name="T27" fmla="*/ 5 h 24"/>
                <a:gd name="T28" fmla="*/ 152 w 153"/>
                <a:gd name="T29" fmla="*/ 2 h 24"/>
                <a:gd name="T30" fmla="*/ 151 w 153"/>
                <a:gd name="T31" fmla="*/ 2 h 24"/>
                <a:gd name="T32" fmla="*/ 145 w 153"/>
                <a:gd name="T33" fmla="*/ 7 h 24"/>
                <a:gd name="T34" fmla="*/ 130 w 153"/>
                <a:gd name="T35" fmla="*/ 11 h 24"/>
                <a:gd name="T36" fmla="*/ 115 w 153"/>
                <a:gd name="T37" fmla="*/ 12 h 24"/>
                <a:gd name="T38" fmla="*/ 98 w 153"/>
                <a:gd name="T39" fmla="*/ 13 h 24"/>
                <a:gd name="T40" fmla="*/ 84 w 153"/>
                <a:gd name="T41" fmla="*/ 13 h 24"/>
                <a:gd name="T42" fmla="*/ 70 w 153"/>
                <a:gd name="T43" fmla="*/ 13 h 24"/>
                <a:gd name="T44" fmla="*/ 52 w 153"/>
                <a:gd name="T45" fmla="*/ 13 h 24"/>
                <a:gd name="T46" fmla="*/ 38 w 153"/>
                <a:gd name="T47" fmla="*/ 11 h 24"/>
                <a:gd name="T48" fmla="*/ 14 w 153"/>
                <a:gd name="T49" fmla="*/ 8 h 24"/>
                <a:gd name="T50" fmla="*/ 3 w 153"/>
                <a:gd name="T51" fmla="*/ 4 h 24"/>
                <a:gd name="T52" fmla="*/ 9 w 153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24"/>
                <a:gd name="T83" fmla="*/ 153 w 153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24">
                  <a:moveTo>
                    <a:pt x="9" y="0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6" y="15"/>
                  </a:lnTo>
                  <a:lnTo>
                    <a:pt x="33" y="20"/>
                  </a:lnTo>
                  <a:lnTo>
                    <a:pt x="55" y="23"/>
                  </a:lnTo>
                  <a:lnTo>
                    <a:pt x="72" y="23"/>
                  </a:lnTo>
                  <a:lnTo>
                    <a:pt x="94" y="23"/>
                  </a:lnTo>
                  <a:lnTo>
                    <a:pt x="119" y="21"/>
                  </a:lnTo>
                  <a:lnTo>
                    <a:pt x="138" y="17"/>
                  </a:lnTo>
                  <a:lnTo>
                    <a:pt x="146" y="13"/>
                  </a:lnTo>
                  <a:lnTo>
                    <a:pt x="152" y="5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45" y="7"/>
                  </a:lnTo>
                  <a:lnTo>
                    <a:pt x="130" y="11"/>
                  </a:lnTo>
                  <a:lnTo>
                    <a:pt x="115" y="12"/>
                  </a:lnTo>
                  <a:lnTo>
                    <a:pt x="98" y="13"/>
                  </a:lnTo>
                  <a:lnTo>
                    <a:pt x="84" y="13"/>
                  </a:lnTo>
                  <a:lnTo>
                    <a:pt x="70" y="13"/>
                  </a:lnTo>
                  <a:lnTo>
                    <a:pt x="52" y="13"/>
                  </a:lnTo>
                  <a:lnTo>
                    <a:pt x="38" y="11"/>
                  </a:lnTo>
                  <a:lnTo>
                    <a:pt x="14" y="8"/>
                  </a:lnTo>
                  <a:lnTo>
                    <a:pt x="3" y="4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4" name="Rectangle 1130"/>
            <p:cNvSpPr>
              <a:spLocks noChangeAspect="1" noChangeArrowheads="1"/>
            </p:cNvSpPr>
            <p:nvPr/>
          </p:nvSpPr>
          <p:spPr bwMode="auto">
            <a:xfrm>
              <a:off x="4853" y="1563"/>
              <a:ext cx="141" cy="2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5" name="Freeform 1131"/>
            <p:cNvSpPr>
              <a:spLocks noChangeAspect="1"/>
            </p:cNvSpPr>
            <p:nvPr/>
          </p:nvSpPr>
          <p:spPr bwMode="auto">
            <a:xfrm>
              <a:off x="4842" y="1555"/>
              <a:ext cx="162" cy="93"/>
            </a:xfrm>
            <a:custGeom>
              <a:avLst/>
              <a:gdLst>
                <a:gd name="T0" fmla="*/ 11 w 130"/>
                <a:gd name="T1" fmla="*/ 66 h 75"/>
                <a:gd name="T2" fmla="*/ 10 w 130"/>
                <a:gd name="T3" fmla="*/ 27 h 75"/>
                <a:gd name="T4" fmla="*/ 14 w 130"/>
                <a:gd name="T5" fmla="*/ 13 h 75"/>
                <a:gd name="T6" fmla="*/ 30 w 130"/>
                <a:gd name="T7" fmla="*/ 12 h 75"/>
                <a:gd name="T8" fmla="*/ 67 w 130"/>
                <a:gd name="T9" fmla="*/ 15 h 75"/>
                <a:gd name="T10" fmla="*/ 101 w 130"/>
                <a:gd name="T11" fmla="*/ 17 h 75"/>
                <a:gd name="T12" fmla="*/ 114 w 130"/>
                <a:gd name="T13" fmla="*/ 36 h 75"/>
                <a:gd name="T14" fmla="*/ 119 w 130"/>
                <a:gd name="T15" fmla="*/ 60 h 75"/>
                <a:gd name="T16" fmla="*/ 122 w 130"/>
                <a:gd name="T17" fmla="*/ 74 h 75"/>
                <a:gd name="T18" fmla="*/ 124 w 130"/>
                <a:gd name="T19" fmla="*/ 27 h 75"/>
                <a:gd name="T20" fmla="*/ 127 w 130"/>
                <a:gd name="T21" fmla="*/ 14 h 75"/>
                <a:gd name="T22" fmla="*/ 129 w 130"/>
                <a:gd name="T23" fmla="*/ 1 h 75"/>
                <a:gd name="T24" fmla="*/ 119 w 130"/>
                <a:gd name="T25" fmla="*/ 3 h 75"/>
                <a:gd name="T26" fmla="*/ 102 w 130"/>
                <a:gd name="T27" fmla="*/ 7 h 75"/>
                <a:gd name="T28" fmla="*/ 66 w 130"/>
                <a:gd name="T29" fmla="*/ 9 h 75"/>
                <a:gd name="T30" fmla="*/ 33 w 130"/>
                <a:gd name="T31" fmla="*/ 9 h 75"/>
                <a:gd name="T32" fmla="*/ 7 w 130"/>
                <a:gd name="T33" fmla="*/ 3 h 75"/>
                <a:gd name="T34" fmla="*/ 0 w 130"/>
                <a:gd name="T35" fmla="*/ 0 h 75"/>
                <a:gd name="T36" fmla="*/ 7 w 130"/>
                <a:gd name="T37" fmla="*/ 28 h 75"/>
                <a:gd name="T38" fmla="*/ 11 w 130"/>
                <a:gd name="T39" fmla="*/ 69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0"/>
                <a:gd name="T61" fmla="*/ 0 h 75"/>
                <a:gd name="T62" fmla="*/ 130 w 130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0" h="75">
                  <a:moveTo>
                    <a:pt x="11" y="66"/>
                  </a:moveTo>
                  <a:lnTo>
                    <a:pt x="10" y="27"/>
                  </a:lnTo>
                  <a:lnTo>
                    <a:pt x="14" y="13"/>
                  </a:lnTo>
                  <a:lnTo>
                    <a:pt x="30" y="12"/>
                  </a:lnTo>
                  <a:lnTo>
                    <a:pt x="67" y="15"/>
                  </a:lnTo>
                  <a:lnTo>
                    <a:pt x="101" y="17"/>
                  </a:lnTo>
                  <a:lnTo>
                    <a:pt x="114" y="36"/>
                  </a:lnTo>
                  <a:lnTo>
                    <a:pt x="119" y="60"/>
                  </a:lnTo>
                  <a:lnTo>
                    <a:pt x="122" y="74"/>
                  </a:lnTo>
                  <a:lnTo>
                    <a:pt x="124" y="27"/>
                  </a:lnTo>
                  <a:lnTo>
                    <a:pt x="127" y="14"/>
                  </a:lnTo>
                  <a:lnTo>
                    <a:pt x="129" y="1"/>
                  </a:lnTo>
                  <a:lnTo>
                    <a:pt x="119" y="3"/>
                  </a:lnTo>
                  <a:lnTo>
                    <a:pt x="102" y="7"/>
                  </a:lnTo>
                  <a:lnTo>
                    <a:pt x="66" y="9"/>
                  </a:lnTo>
                  <a:lnTo>
                    <a:pt x="33" y="9"/>
                  </a:lnTo>
                  <a:lnTo>
                    <a:pt x="7" y="3"/>
                  </a:lnTo>
                  <a:lnTo>
                    <a:pt x="0" y="0"/>
                  </a:lnTo>
                  <a:lnTo>
                    <a:pt x="7" y="28"/>
                  </a:lnTo>
                  <a:lnTo>
                    <a:pt x="11" y="69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6" name="Oval 1132"/>
            <p:cNvSpPr>
              <a:spLocks noChangeAspect="1" noChangeArrowheads="1"/>
            </p:cNvSpPr>
            <p:nvPr/>
          </p:nvSpPr>
          <p:spPr bwMode="auto">
            <a:xfrm>
              <a:off x="4873" y="1777"/>
              <a:ext cx="102" cy="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7" name="Oval 1133"/>
            <p:cNvSpPr>
              <a:spLocks noChangeAspect="1" noChangeArrowheads="1"/>
            </p:cNvSpPr>
            <p:nvPr/>
          </p:nvSpPr>
          <p:spPr bwMode="auto">
            <a:xfrm>
              <a:off x="4857" y="1769"/>
              <a:ext cx="134" cy="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8" name="Rectangle 1134"/>
            <p:cNvSpPr>
              <a:spLocks noChangeAspect="1" noChangeArrowheads="1"/>
            </p:cNvSpPr>
            <p:nvPr/>
          </p:nvSpPr>
          <p:spPr bwMode="auto">
            <a:xfrm>
              <a:off x="4688" y="1869"/>
              <a:ext cx="158" cy="98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9" name="Rectangle 1135"/>
            <p:cNvSpPr>
              <a:spLocks noChangeAspect="1" noChangeArrowheads="1"/>
            </p:cNvSpPr>
            <p:nvPr/>
          </p:nvSpPr>
          <p:spPr bwMode="auto">
            <a:xfrm>
              <a:off x="4513" y="1171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2400" b="1"/>
                <a:t>-</a:t>
              </a:r>
            </a:p>
          </p:txBody>
        </p:sp>
        <p:sp>
          <p:nvSpPr>
            <p:cNvPr id="63600" name="Rectangle 1136"/>
            <p:cNvSpPr>
              <a:spLocks noChangeAspect="1" noChangeArrowheads="1"/>
            </p:cNvSpPr>
            <p:nvPr/>
          </p:nvSpPr>
          <p:spPr bwMode="auto">
            <a:xfrm>
              <a:off x="4807" y="1175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2400" b="1"/>
                <a:t>+</a:t>
              </a:r>
            </a:p>
          </p:txBody>
        </p:sp>
        <p:sp>
          <p:nvSpPr>
            <p:cNvPr id="63601" name="Rectangle 1137"/>
            <p:cNvSpPr>
              <a:spLocks noChangeAspect="1" noChangeArrowheads="1"/>
            </p:cNvSpPr>
            <p:nvPr/>
          </p:nvSpPr>
          <p:spPr bwMode="auto">
            <a:xfrm>
              <a:off x="4576" y="1982"/>
              <a:ext cx="79" cy="11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2" name="Line 1138"/>
            <p:cNvSpPr>
              <a:spLocks noChangeAspect="1" noChangeShapeType="1"/>
            </p:cNvSpPr>
            <p:nvPr/>
          </p:nvSpPr>
          <p:spPr bwMode="auto">
            <a:xfrm flipV="1">
              <a:off x="4606" y="1352"/>
              <a:ext cx="0" cy="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3" name="Line 1139"/>
            <p:cNvSpPr>
              <a:spLocks noChangeAspect="1" noChangeShapeType="1"/>
            </p:cNvSpPr>
            <p:nvPr/>
          </p:nvSpPr>
          <p:spPr bwMode="auto">
            <a:xfrm flipV="1">
              <a:off x="4919" y="1362"/>
              <a:ext cx="0" cy="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4" name="Rectangle 1140"/>
            <p:cNvSpPr>
              <a:spLocks noChangeAspect="1" noChangeArrowheads="1"/>
            </p:cNvSpPr>
            <p:nvPr/>
          </p:nvSpPr>
          <p:spPr bwMode="auto">
            <a:xfrm>
              <a:off x="4888" y="1992"/>
              <a:ext cx="80" cy="11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5" name="Oval 1141"/>
            <p:cNvSpPr>
              <a:spLocks noChangeAspect="1" noChangeArrowheads="1"/>
            </p:cNvSpPr>
            <p:nvPr/>
          </p:nvSpPr>
          <p:spPr bwMode="auto">
            <a:xfrm>
              <a:off x="5121" y="1587"/>
              <a:ext cx="45" cy="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6" name="Oval 1142"/>
            <p:cNvSpPr>
              <a:spLocks noChangeAspect="1" noChangeArrowheads="1"/>
            </p:cNvSpPr>
            <p:nvPr/>
          </p:nvSpPr>
          <p:spPr bwMode="auto">
            <a:xfrm>
              <a:off x="5181" y="1583"/>
              <a:ext cx="121" cy="2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7" name="Oval 1143"/>
            <p:cNvSpPr>
              <a:spLocks noChangeAspect="1" noChangeArrowheads="1"/>
            </p:cNvSpPr>
            <p:nvPr/>
          </p:nvSpPr>
          <p:spPr bwMode="auto">
            <a:xfrm>
              <a:off x="5140" y="1227"/>
              <a:ext cx="204" cy="226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3D3D3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8" name="AutoShape 1144"/>
            <p:cNvSpPr>
              <a:spLocks noChangeAspect="1" noChangeArrowheads="1"/>
            </p:cNvSpPr>
            <p:nvPr/>
          </p:nvSpPr>
          <p:spPr bwMode="auto">
            <a:xfrm>
              <a:off x="5181" y="1445"/>
              <a:ext cx="121" cy="14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333333"/>
                </a:gs>
                <a:gs pos="50000">
                  <a:srgbClr val="000000"/>
                </a:gs>
                <a:gs pos="100000">
                  <a:srgbClr val="33333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09" name="Oval 1145"/>
            <p:cNvSpPr>
              <a:spLocks noChangeAspect="1" noChangeArrowheads="1"/>
            </p:cNvSpPr>
            <p:nvPr/>
          </p:nvSpPr>
          <p:spPr bwMode="auto">
            <a:xfrm>
              <a:off x="5324" y="1586"/>
              <a:ext cx="46" cy="2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10" name="Freeform 1146"/>
            <p:cNvSpPr>
              <a:spLocks noChangeAspect="1"/>
            </p:cNvSpPr>
            <p:nvPr/>
          </p:nvSpPr>
          <p:spPr bwMode="auto">
            <a:xfrm>
              <a:off x="5086" y="1606"/>
              <a:ext cx="307" cy="80"/>
            </a:xfrm>
            <a:custGeom>
              <a:avLst/>
              <a:gdLst>
                <a:gd name="T0" fmla="*/ 0 w 246"/>
                <a:gd name="T1" fmla="*/ 0 h 64"/>
                <a:gd name="T2" fmla="*/ 1 w 246"/>
                <a:gd name="T3" fmla="*/ 27 h 64"/>
                <a:gd name="T4" fmla="*/ 6 w 246"/>
                <a:gd name="T5" fmla="*/ 37 h 64"/>
                <a:gd name="T6" fmla="*/ 17 w 246"/>
                <a:gd name="T7" fmla="*/ 46 h 64"/>
                <a:gd name="T8" fmla="*/ 32 w 246"/>
                <a:gd name="T9" fmla="*/ 51 h 64"/>
                <a:gd name="T10" fmla="*/ 50 w 246"/>
                <a:gd name="T11" fmla="*/ 56 h 64"/>
                <a:gd name="T12" fmla="*/ 70 w 246"/>
                <a:gd name="T13" fmla="*/ 60 h 64"/>
                <a:gd name="T14" fmla="*/ 89 w 246"/>
                <a:gd name="T15" fmla="*/ 61 h 64"/>
                <a:gd name="T16" fmla="*/ 120 w 246"/>
                <a:gd name="T17" fmla="*/ 63 h 64"/>
                <a:gd name="T18" fmla="*/ 147 w 246"/>
                <a:gd name="T19" fmla="*/ 62 h 64"/>
                <a:gd name="T20" fmla="*/ 169 w 246"/>
                <a:gd name="T21" fmla="*/ 61 h 64"/>
                <a:gd name="T22" fmla="*/ 188 w 246"/>
                <a:gd name="T23" fmla="*/ 58 h 64"/>
                <a:gd name="T24" fmla="*/ 204 w 246"/>
                <a:gd name="T25" fmla="*/ 53 h 64"/>
                <a:gd name="T26" fmla="*/ 223 w 246"/>
                <a:gd name="T27" fmla="*/ 47 h 64"/>
                <a:gd name="T28" fmla="*/ 231 w 246"/>
                <a:gd name="T29" fmla="*/ 43 h 64"/>
                <a:gd name="T30" fmla="*/ 240 w 246"/>
                <a:gd name="T31" fmla="*/ 36 h 64"/>
                <a:gd name="T32" fmla="*/ 244 w 246"/>
                <a:gd name="T33" fmla="*/ 28 h 64"/>
                <a:gd name="T34" fmla="*/ 245 w 246"/>
                <a:gd name="T35" fmla="*/ 26 h 64"/>
                <a:gd name="T36" fmla="*/ 245 w 246"/>
                <a:gd name="T37" fmla="*/ 1 h 64"/>
                <a:gd name="T38" fmla="*/ 242 w 246"/>
                <a:gd name="T39" fmla="*/ 5 h 64"/>
                <a:gd name="T40" fmla="*/ 238 w 246"/>
                <a:gd name="T41" fmla="*/ 12 h 64"/>
                <a:gd name="T42" fmla="*/ 231 w 246"/>
                <a:gd name="T43" fmla="*/ 16 h 64"/>
                <a:gd name="T44" fmla="*/ 222 w 246"/>
                <a:gd name="T45" fmla="*/ 21 h 64"/>
                <a:gd name="T46" fmla="*/ 212 w 246"/>
                <a:gd name="T47" fmla="*/ 25 h 64"/>
                <a:gd name="T48" fmla="*/ 203 w 246"/>
                <a:gd name="T49" fmla="*/ 27 h 64"/>
                <a:gd name="T50" fmla="*/ 189 w 246"/>
                <a:gd name="T51" fmla="*/ 30 h 64"/>
                <a:gd name="T52" fmla="*/ 175 w 246"/>
                <a:gd name="T53" fmla="*/ 33 h 64"/>
                <a:gd name="T54" fmla="*/ 155 w 246"/>
                <a:gd name="T55" fmla="*/ 35 h 64"/>
                <a:gd name="T56" fmla="*/ 134 w 246"/>
                <a:gd name="T57" fmla="*/ 36 h 64"/>
                <a:gd name="T58" fmla="*/ 110 w 246"/>
                <a:gd name="T59" fmla="*/ 36 h 64"/>
                <a:gd name="T60" fmla="*/ 87 w 246"/>
                <a:gd name="T61" fmla="*/ 34 h 64"/>
                <a:gd name="T62" fmla="*/ 67 w 246"/>
                <a:gd name="T63" fmla="*/ 32 h 64"/>
                <a:gd name="T64" fmla="*/ 45 w 246"/>
                <a:gd name="T65" fmla="*/ 28 h 64"/>
                <a:gd name="T66" fmla="*/ 17 w 246"/>
                <a:gd name="T67" fmla="*/ 18 h 64"/>
                <a:gd name="T68" fmla="*/ 4 w 246"/>
                <a:gd name="T69" fmla="*/ 8 h 64"/>
                <a:gd name="T70" fmla="*/ 0 w 24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6"/>
                <a:gd name="T109" fmla="*/ 0 h 64"/>
                <a:gd name="T110" fmla="*/ 246 w 24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6" h="64">
                  <a:moveTo>
                    <a:pt x="0" y="0"/>
                  </a:moveTo>
                  <a:lnTo>
                    <a:pt x="1" y="27"/>
                  </a:lnTo>
                  <a:lnTo>
                    <a:pt x="6" y="37"/>
                  </a:lnTo>
                  <a:lnTo>
                    <a:pt x="17" y="46"/>
                  </a:lnTo>
                  <a:lnTo>
                    <a:pt x="32" y="51"/>
                  </a:lnTo>
                  <a:lnTo>
                    <a:pt x="50" y="56"/>
                  </a:lnTo>
                  <a:lnTo>
                    <a:pt x="70" y="60"/>
                  </a:lnTo>
                  <a:lnTo>
                    <a:pt x="89" y="61"/>
                  </a:lnTo>
                  <a:lnTo>
                    <a:pt x="120" y="63"/>
                  </a:lnTo>
                  <a:lnTo>
                    <a:pt x="147" y="62"/>
                  </a:lnTo>
                  <a:lnTo>
                    <a:pt x="169" y="61"/>
                  </a:lnTo>
                  <a:lnTo>
                    <a:pt x="188" y="58"/>
                  </a:lnTo>
                  <a:lnTo>
                    <a:pt x="204" y="53"/>
                  </a:lnTo>
                  <a:lnTo>
                    <a:pt x="223" y="47"/>
                  </a:lnTo>
                  <a:lnTo>
                    <a:pt x="231" y="43"/>
                  </a:lnTo>
                  <a:lnTo>
                    <a:pt x="240" y="36"/>
                  </a:lnTo>
                  <a:lnTo>
                    <a:pt x="244" y="28"/>
                  </a:lnTo>
                  <a:lnTo>
                    <a:pt x="245" y="26"/>
                  </a:lnTo>
                  <a:lnTo>
                    <a:pt x="245" y="1"/>
                  </a:lnTo>
                  <a:lnTo>
                    <a:pt x="242" y="5"/>
                  </a:lnTo>
                  <a:lnTo>
                    <a:pt x="238" y="12"/>
                  </a:lnTo>
                  <a:lnTo>
                    <a:pt x="231" y="16"/>
                  </a:lnTo>
                  <a:lnTo>
                    <a:pt x="222" y="21"/>
                  </a:lnTo>
                  <a:lnTo>
                    <a:pt x="212" y="25"/>
                  </a:lnTo>
                  <a:lnTo>
                    <a:pt x="203" y="27"/>
                  </a:lnTo>
                  <a:lnTo>
                    <a:pt x="189" y="30"/>
                  </a:lnTo>
                  <a:lnTo>
                    <a:pt x="175" y="33"/>
                  </a:lnTo>
                  <a:lnTo>
                    <a:pt x="155" y="35"/>
                  </a:lnTo>
                  <a:lnTo>
                    <a:pt x="134" y="36"/>
                  </a:lnTo>
                  <a:lnTo>
                    <a:pt x="110" y="36"/>
                  </a:lnTo>
                  <a:lnTo>
                    <a:pt x="87" y="34"/>
                  </a:lnTo>
                  <a:lnTo>
                    <a:pt x="67" y="32"/>
                  </a:lnTo>
                  <a:lnTo>
                    <a:pt x="45" y="28"/>
                  </a:lnTo>
                  <a:lnTo>
                    <a:pt x="17" y="18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11" name="Group 1147"/>
            <p:cNvGrpSpPr>
              <a:grpSpLocks noChangeAspect="1"/>
            </p:cNvGrpSpPr>
            <p:nvPr/>
          </p:nvGrpSpPr>
          <p:grpSpPr bwMode="auto">
            <a:xfrm>
              <a:off x="4883" y="1408"/>
              <a:ext cx="199" cy="84"/>
              <a:chOff x="4340" y="1549"/>
              <a:chExt cx="160" cy="68"/>
            </a:xfrm>
          </p:grpSpPr>
          <p:sp>
            <p:nvSpPr>
              <p:cNvPr id="63612" name="Freeform 1148"/>
              <p:cNvSpPr>
                <a:spLocks noChangeAspect="1"/>
              </p:cNvSpPr>
              <p:nvPr/>
            </p:nvSpPr>
            <p:spPr bwMode="auto">
              <a:xfrm>
                <a:off x="4342" y="1567"/>
                <a:ext cx="130" cy="38"/>
              </a:xfrm>
              <a:custGeom>
                <a:avLst/>
                <a:gdLst>
                  <a:gd name="T0" fmla="*/ 0 w 130"/>
                  <a:gd name="T1" fmla="*/ 25 h 38"/>
                  <a:gd name="T2" fmla="*/ 13 w 130"/>
                  <a:gd name="T3" fmla="*/ 37 h 38"/>
                  <a:gd name="T4" fmla="*/ 129 w 130"/>
                  <a:gd name="T5" fmla="*/ 26 h 38"/>
                  <a:gd name="T6" fmla="*/ 110 w 130"/>
                  <a:gd name="T7" fmla="*/ 19 h 38"/>
                  <a:gd name="T8" fmla="*/ 77 w 130"/>
                  <a:gd name="T9" fmla="*/ 22 h 38"/>
                  <a:gd name="T10" fmla="*/ 67 w 130"/>
                  <a:gd name="T11" fmla="*/ 16 h 38"/>
                  <a:gd name="T12" fmla="*/ 89 w 130"/>
                  <a:gd name="T13" fmla="*/ 6 h 38"/>
                  <a:gd name="T14" fmla="*/ 72 w 130"/>
                  <a:gd name="T15" fmla="*/ 0 h 38"/>
                  <a:gd name="T16" fmla="*/ 0 w 130"/>
                  <a:gd name="T17" fmla="*/ 25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38"/>
                  <a:gd name="T29" fmla="*/ 130 w 130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38">
                    <a:moveTo>
                      <a:pt x="0" y="25"/>
                    </a:moveTo>
                    <a:lnTo>
                      <a:pt x="13" y="37"/>
                    </a:lnTo>
                    <a:lnTo>
                      <a:pt x="129" y="26"/>
                    </a:lnTo>
                    <a:lnTo>
                      <a:pt x="110" y="19"/>
                    </a:lnTo>
                    <a:lnTo>
                      <a:pt x="77" y="22"/>
                    </a:lnTo>
                    <a:lnTo>
                      <a:pt x="67" y="16"/>
                    </a:lnTo>
                    <a:lnTo>
                      <a:pt x="89" y="6"/>
                    </a:lnTo>
                    <a:lnTo>
                      <a:pt x="72" y="0"/>
                    </a:lnTo>
                    <a:lnTo>
                      <a:pt x="0" y="25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3" name="Freeform 1149"/>
              <p:cNvSpPr>
                <a:spLocks noChangeAspect="1"/>
              </p:cNvSpPr>
              <p:nvPr/>
            </p:nvSpPr>
            <p:spPr bwMode="auto">
              <a:xfrm>
                <a:off x="4353" y="1594"/>
                <a:ext cx="115" cy="23"/>
              </a:xfrm>
              <a:custGeom>
                <a:avLst/>
                <a:gdLst>
                  <a:gd name="T0" fmla="*/ 0 w 115"/>
                  <a:gd name="T1" fmla="*/ 8 h 23"/>
                  <a:gd name="T2" fmla="*/ 0 w 115"/>
                  <a:gd name="T3" fmla="*/ 22 h 23"/>
                  <a:gd name="T4" fmla="*/ 114 w 115"/>
                  <a:gd name="T5" fmla="*/ 14 h 23"/>
                  <a:gd name="T6" fmla="*/ 114 w 115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23"/>
                  <a:gd name="T14" fmla="*/ 115 w 1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23">
                    <a:moveTo>
                      <a:pt x="0" y="8"/>
                    </a:moveTo>
                    <a:lnTo>
                      <a:pt x="0" y="22"/>
                    </a:lnTo>
                    <a:lnTo>
                      <a:pt x="114" y="14"/>
                    </a:lnTo>
                    <a:lnTo>
                      <a:pt x="11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4C4C4C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4" name="Freeform 1150"/>
              <p:cNvSpPr>
                <a:spLocks noChangeAspect="1"/>
              </p:cNvSpPr>
              <p:nvPr/>
            </p:nvSpPr>
            <p:spPr bwMode="auto">
              <a:xfrm>
                <a:off x="4347" y="159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2 h 18"/>
                  <a:gd name="T4" fmla="*/ 16 w 17"/>
                  <a:gd name="T5" fmla="*/ 17 h 18"/>
                  <a:gd name="T6" fmla="*/ 16 w 17"/>
                  <a:gd name="T7" fmla="*/ 2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0" y="12"/>
                    </a:lnTo>
                    <a:lnTo>
                      <a:pt x="16" y="17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5" name="Freeform 1151"/>
              <p:cNvSpPr>
                <a:spLocks noChangeAspect="1"/>
              </p:cNvSpPr>
              <p:nvPr/>
            </p:nvSpPr>
            <p:spPr bwMode="auto">
              <a:xfrm>
                <a:off x="4340" y="1594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1 h 17"/>
                  <a:gd name="T4" fmla="*/ 16 w 17"/>
                  <a:gd name="T5" fmla="*/ 16 h 17"/>
                  <a:gd name="T6" fmla="*/ 16 w 17"/>
                  <a:gd name="T7" fmla="*/ 2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1"/>
                    </a:lnTo>
                    <a:lnTo>
                      <a:pt x="16" y="16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6" name="Line 1152"/>
              <p:cNvSpPr>
                <a:spLocks noChangeAspect="1" noChangeShapeType="1"/>
              </p:cNvSpPr>
              <p:nvPr/>
            </p:nvSpPr>
            <p:spPr bwMode="auto">
              <a:xfrm flipV="1">
                <a:off x="4348" y="1587"/>
                <a:ext cx="64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7" name="Rectangle 1153"/>
              <p:cNvSpPr>
                <a:spLocks noChangeAspect="1" noChangeArrowheads="1"/>
              </p:cNvSpPr>
              <p:nvPr/>
            </p:nvSpPr>
            <p:spPr bwMode="auto">
              <a:xfrm>
                <a:off x="4447" y="1587"/>
                <a:ext cx="53" cy="22"/>
              </a:xfrm>
              <a:prstGeom prst="rect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8" name="Freeform 1154"/>
              <p:cNvSpPr>
                <a:spLocks noChangeAspect="1"/>
              </p:cNvSpPr>
              <p:nvPr/>
            </p:nvSpPr>
            <p:spPr bwMode="auto">
              <a:xfrm>
                <a:off x="4411" y="1549"/>
                <a:ext cx="57" cy="35"/>
              </a:xfrm>
              <a:custGeom>
                <a:avLst/>
                <a:gdLst>
                  <a:gd name="T0" fmla="*/ 0 w 57"/>
                  <a:gd name="T1" fmla="*/ 18 h 35"/>
                  <a:gd name="T2" fmla="*/ 17 w 57"/>
                  <a:gd name="T3" fmla="*/ 24 h 35"/>
                  <a:gd name="T4" fmla="*/ 17 w 57"/>
                  <a:gd name="T5" fmla="*/ 34 h 35"/>
                  <a:gd name="T6" fmla="*/ 56 w 57"/>
                  <a:gd name="T7" fmla="*/ 21 h 35"/>
                  <a:gd name="T8" fmla="*/ 56 w 57"/>
                  <a:gd name="T9" fmla="*/ 8 h 35"/>
                  <a:gd name="T10" fmla="*/ 37 w 57"/>
                  <a:gd name="T11" fmla="*/ 0 h 35"/>
                  <a:gd name="T12" fmla="*/ 0 w 57"/>
                  <a:gd name="T13" fmla="*/ 1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5"/>
                  <a:gd name="T23" fmla="*/ 57 w 5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5">
                    <a:moveTo>
                      <a:pt x="0" y="18"/>
                    </a:moveTo>
                    <a:lnTo>
                      <a:pt x="17" y="24"/>
                    </a:lnTo>
                    <a:lnTo>
                      <a:pt x="17" y="34"/>
                    </a:lnTo>
                    <a:lnTo>
                      <a:pt x="56" y="21"/>
                    </a:lnTo>
                    <a:lnTo>
                      <a:pt x="56" y="8"/>
                    </a:lnTo>
                    <a:lnTo>
                      <a:pt x="37" y="0"/>
                    </a:lnTo>
                    <a:lnTo>
                      <a:pt x="0" y="18"/>
                    </a:lnTo>
                  </a:path>
                </a:pathLst>
              </a:cu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19" name="Freeform 1155"/>
            <p:cNvSpPr>
              <a:spLocks noChangeAspect="1"/>
            </p:cNvSpPr>
            <p:nvPr/>
          </p:nvSpPr>
          <p:spPr bwMode="auto">
            <a:xfrm>
              <a:off x="5082" y="1474"/>
              <a:ext cx="463" cy="346"/>
            </a:xfrm>
            <a:custGeom>
              <a:avLst/>
              <a:gdLst>
                <a:gd name="T0" fmla="*/ 0 w 371"/>
                <a:gd name="T1" fmla="*/ 0 h 278"/>
                <a:gd name="T2" fmla="*/ 48 w 371"/>
                <a:gd name="T3" fmla="*/ 16 h 278"/>
                <a:gd name="T4" fmla="*/ 82 w 371"/>
                <a:gd name="T5" fmla="*/ 52 h 278"/>
                <a:gd name="T6" fmla="*/ 146 w 371"/>
                <a:gd name="T7" fmla="*/ 122 h 278"/>
                <a:gd name="T8" fmla="*/ 197 w 371"/>
                <a:gd name="T9" fmla="*/ 235 h 278"/>
                <a:gd name="T10" fmla="*/ 231 w 371"/>
                <a:gd name="T11" fmla="*/ 270 h 278"/>
                <a:gd name="T12" fmla="*/ 276 w 371"/>
                <a:gd name="T13" fmla="*/ 277 h 278"/>
                <a:gd name="T14" fmla="*/ 327 w 371"/>
                <a:gd name="T15" fmla="*/ 254 h 278"/>
                <a:gd name="T16" fmla="*/ 355 w 371"/>
                <a:gd name="T17" fmla="*/ 206 h 278"/>
                <a:gd name="T18" fmla="*/ 370 w 371"/>
                <a:gd name="T19" fmla="*/ 139 h 278"/>
                <a:gd name="T20" fmla="*/ 342 w 371"/>
                <a:gd name="T21" fmla="*/ 91 h 278"/>
                <a:gd name="T22" fmla="*/ 285 w 371"/>
                <a:gd name="T23" fmla="*/ 75 h 278"/>
                <a:gd name="T24" fmla="*/ 227 w 371"/>
                <a:gd name="T25" fmla="*/ 97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1"/>
                <a:gd name="T40" fmla="*/ 0 h 278"/>
                <a:gd name="T41" fmla="*/ 371 w 371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1" h="278">
                  <a:moveTo>
                    <a:pt x="0" y="0"/>
                  </a:moveTo>
                  <a:lnTo>
                    <a:pt x="48" y="16"/>
                  </a:lnTo>
                  <a:lnTo>
                    <a:pt x="82" y="52"/>
                  </a:lnTo>
                  <a:lnTo>
                    <a:pt x="146" y="122"/>
                  </a:lnTo>
                  <a:lnTo>
                    <a:pt x="197" y="235"/>
                  </a:lnTo>
                  <a:lnTo>
                    <a:pt x="231" y="270"/>
                  </a:lnTo>
                  <a:lnTo>
                    <a:pt x="276" y="277"/>
                  </a:lnTo>
                  <a:lnTo>
                    <a:pt x="327" y="254"/>
                  </a:lnTo>
                  <a:lnTo>
                    <a:pt x="355" y="206"/>
                  </a:lnTo>
                  <a:lnTo>
                    <a:pt x="370" y="139"/>
                  </a:lnTo>
                  <a:lnTo>
                    <a:pt x="342" y="91"/>
                  </a:lnTo>
                  <a:lnTo>
                    <a:pt x="285" y="75"/>
                  </a:lnTo>
                  <a:lnTo>
                    <a:pt x="227" y="97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Rectangle 1156"/>
            <p:cNvSpPr>
              <a:spLocks noChangeAspect="1" noChangeArrowheads="1"/>
            </p:cNvSpPr>
            <p:nvPr/>
          </p:nvSpPr>
          <p:spPr bwMode="auto">
            <a:xfrm>
              <a:off x="4085" y="1450"/>
              <a:ext cx="256" cy="3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21" name="Freeform 1157"/>
            <p:cNvSpPr>
              <a:spLocks noChangeAspect="1"/>
            </p:cNvSpPr>
            <p:nvPr/>
          </p:nvSpPr>
          <p:spPr bwMode="auto">
            <a:xfrm>
              <a:off x="4343" y="1370"/>
              <a:ext cx="90" cy="445"/>
            </a:xfrm>
            <a:custGeom>
              <a:avLst/>
              <a:gdLst>
                <a:gd name="T0" fmla="*/ 0 w 72"/>
                <a:gd name="T1" fmla="*/ 356 h 357"/>
                <a:gd name="T2" fmla="*/ 71 w 72"/>
                <a:gd name="T3" fmla="*/ 290 h 357"/>
                <a:gd name="T4" fmla="*/ 71 w 72"/>
                <a:gd name="T5" fmla="*/ 0 h 357"/>
                <a:gd name="T6" fmla="*/ 0 w 72"/>
                <a:gd name="T7" fmla="*/ 65 h 357"/>
                <a:gd name="T8" fmla="*/ 0 w 72"/>
                <a:gd name="T9" fmla="*/ 356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57"/>
                <a:gd name="T17" fmla="*/ 72 w 72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57">
                  <a:moveTo>
                    <a:pt x="0" y="356"/>
                  </a:moveTo>
                  <a:lnTo>
                    <a:pt x="71" y="290"/>
                  </a:lnTo>
                  <a:lnTo>
                    <a:pt x="71" y="0"/>
                  </a:lnTo>
                  <a:lnTo>
                    <a:pt x="0" y="65"/>
                  </a:lnTo>
                  <a:lnTo>
                    <a:pt x="0" y="356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Freeform 1158"/>
            <p:cNvSpPr>
              <a:spLocks noChangeAspect="1"/>
            </p:cNvSpPr>
            <p:nvPr/>
          </p:nvSpPr>
          <p:spPr bwMode="auto">
            <a:xfrm>
              <a:off x="4084" y="1369"/>
              <a:ext cx="348" cy="77"/>
            </a:xfrm>
            <a:custGeom>
              <a:avLst/>
              <a:gdLst>
                <a:gd name="T0" fmla="*/ 0 w 279"/>
                <a:gd name="T1" fmla="*/ 61 h 62"/>
                <a:gd name="T2" fmla="*/ 64 w 279"/>
                <a:gd name="T3" fmla="*/ 0 h 62"/>
                <a:gd name="T4" fmla="*/ 278 w 279"/>
                <a:gd name="T5" fmla="*/ 0 h 62"/>
                <a:gd name="T6" fmla="*/ 211 w 279"/>
                <a:gd name="T7" fmla="*/ 61 h 62"/>
                <a:gd name="T8" fmla="*/ 0 w 279"/>
                <a:gd name="T9" fmla="*/ 6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62"/>
                <a:gd name="T17" fmla="*/ 279 w 27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62">
                  <a:moveTo>
                    <a:pt x="0" y="61"/>
                  </a:moveTo>
                  <a:lnTo>
                    <a:pt x="64" y="0"/>
                  </a:lnTo>
                  <a:lnTo>
                    <a:pt x="278" y="0"/>
                  </a:lnTo>
                  <a:lnTo>
                    <a:pt x="211" y="61"/>
                  </a:lnTo>
                  <a:lnTo>
                    <a:pt x="0" y="61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Freeform 1159"/>
            <p:cNvSpPr>
              <a:spLocks noChangeAspect="1"/>
            </p:cNvSpPr>
            <p:nvPr/>
          </p:nvSpPr>
          <p:spPr bwMode="auto">
            <a:xfrm>
              <a:off x="4484" y="1416"/>
              <a:ext cx="161" cy="48"/>
            </a:xfrm>
            <a:custGeom>
              <a:avLst/>
              <a:gdLst>
                <a:gd name="T0" fmla="*/ 128 w 129"/>
                <a:gd name="T1" fmla="*/ 25 h 38"/>
                <a:gd name="T2" fmla="*/ 115 w 129"/>
                <a:gd name="T3" fmla="*/ 37 h 38"/>
                <a:gd name="T4" fmla="*/ 0 w 129"/>
                <a:gd name="T5" fmla="*/ 26 h 38"/>
                <a:gd name="T6" fmla="*/ 19 w 129"/>
                <a:gd name="T7" fmla="*/ 19 h 38"/>
                <a:gd name="T8" fmla="*/ 52 w 129"/>
                <a:gd name="T9" fmla="*/ 22 h 38"/>
                <a:gd name="T10" fmla="*/ 62 w 129"/>
                <a:gd name="T11" fmla="*/ 16 h 38"/>
                <a:gd name="T12" fmla="*/ 40 w 129"/>
                <a:gd name="T13" fmla="*/ 6 h 38"/>
                <a:gd name="T14" fmla="*/ 57 w 129"/>
                <a:gd name="T15" fmla="*/ 0 h 38"/>
                <a:gd name="T16" fmla="*/ 128 w 129"/>
                <a:gd name="T17" fmla="*/ 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8"/>
                <a:gd name="T29" fmla="*/ 129 w 129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8">
                  <a:moveTo>
                    <a:pt x="128" y="25"/>
                  </a:moveTo>
                  <a:lnTo>
                    <a:pt x="115" y="37"/>
                  </a:lnTo>
                  <a:lnTo>
                    <a:pt x="0" y="26"/>
                  </a:lnTo>
                  <a:lnTo>
                    <a:pt x="19" y="19"/>
                  </a:lnTo>
                  <a:lnTo>
                    <a:pt x="52" y="22"/>
                  </a:lnTo>
                  <a:lnTo>
                    <a:pt x="62" y="16"/>
                  </a:lnTo>
                  <a:lnTo>
                    <a:pt x="40" y="6"/>
                  </a:lnTo>
                  <a:lnTo>
                    <a:pt x="57" y="0"/>
                  </a:lnTo>
                  <a:lnTo>
                    <a:pt x="128" y="25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Freeform 1160"/>
            <p:cNvSpPr>
              <a:spLocks noChangeAspect="1"/>
            </p:cNvSpPr>
            <p:nvPr/>
          </p:nvSpPr>
          <p:spPr bwMode="auto">
            <a:xfrm>
              <a:off x="4488" y="1450"/>
              <a:ext cx="143" cy="28"/>
            </a:xfrm>
            <a:custGeom>
              <a:avLst/>
              <a:gdLst>
                <a:gd name="T0" fmla="*/ 114 w 115"/>
                <a:gd name="T1" fmla="*/ 8 h 22"/>
                <a:gd name="T2" fmla="*/ 114 w 115"/>
                <a:gd name="T3" fmla="*/ 21 h 22"/>
                <a:gd name="T4" fmla="*/ 0 w 115"/>
                <a:gd name="T5" fmla="*/ 13 h 22"/>
                <a:gd name="T6" fmla="*/ 0 w 115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22"/>
                <a:gd name="T14" fmla="*/ 115 w 115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22">
                  <a:moveTo>
                    <a:pt x="114" y="8"/>
                  </a:moveTo>
                  <a:lnTo>
                    <a:pt x="114" y="21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Freeform 1161"/>
            <p:cNvSpPr>
              <a:spLocks noChangeAspect="1"/>
            </p:cNvSpPr>
            <p:nvPr/>
          </p:nvSpPr>
          <p:spPr bwMode="auto">
            <a:xfrm>
              <a:off x="4631" y="1455"/>
              <a:ext cx="21" cy="23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12 h 18"/>
                <a:gd name="T4" fmla="*/ 0 w 17"/>
                <a:gd name="T5" fmla="*/ 17 h 18"/>
                <a:gd name="T6" fmla="*/ 0 w 17"/>
                <a:gd name="T7" fmla="*/ 2 h 18"/>
                <a:gd name="T8" fmla="*/ 16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6" y="0"/>
                  </a:moveTo>
                  <a:lnTo>
                    <a:pt x="16" y="12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6" name="Freeform 1162"/>
            <p:cNvSpPr>
              <a:spLocks noChangeAspect="1"/>
            </p:cNvSpPr>
            <p:nvPr/>
          </p:nvSpPr>
          <p:spPr bwMode="auto">
            <a:xfrm>
              <a:off x="4639" y="1449"/>
              <a:ext cx="21" cy="22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12 h 18"/>
                <a:gd name="T4" fmla="*/ 0 w 17"/>
                <a:gd name="T5" fmla="*/ 17 h 18"/>
                <a:gd name="T6" fmla="*/ 0 w 17"/>
                <a:gd name="T7" fmla="*/ 2 h 18"/>
                <a:gd name="T8" fmla="*/ 16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6" y="0"/>
                  </a:moveTo>
                  <a:lnTo>
                    <a:pt x="16" y="12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7" name="Line 1163"/>
            <p:cNvSpPr>
              <a:spLocks noChangeAspect="1" noChangeShapeType="1"/>
            </p:cNvSpPr>
            <p:nvPr/>
          </p:nvSpPr>
          <p:spPr bwMode="auto">
            <a:xfrm flipH="1" flipV="1">
              <a:off x="4556" y="1440"/>
              <a:ext cx="80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28" name="Rectangle 1164"/>
            <p:cNvSpPr>
              <a:spLocks noChangeAspect="1" noChangeArrowheads="1"/>
            </p:cNvSpPr>
            <p:nvPr/>
          </p:nvSpPr>
          <p:spPr bwMode="auto">
            <a:xfrm>
              <a:off x="4447" y="1440"/>
              <a:ext cx="66" cy="29"/>
            </a:xfrm>
            <a:prstGeom prst="rect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2B2B2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29" name="Freeform 1165"/>
            <p:cNvSpPr>
              <a:spLocks noChangeAspect="1"/>
            </p:cNvSpPr>
            <p:nvPr/>
          </p:nvSpPr>
          <p:spPr bwMode="auto">
            <a:xfrm>
              <a:off x="4488" y="1394"/>
              <a:ext cx="71" cy="44"/>
            </a:xfrm>
            <a:custGeom>
              <a:avLst/>
              <a:gdLst>
                <a:gd name="T0" fmla="*/ 56 w 57"/>
                <a:gd name="T1" fmla="*/ 18 h 35"/>
                <a:gd name="T2" fmla="*/ 39 w 57"/>
                <a:gd name="T3" fmla="*/ 24 h 35"/>
                <a:gd name="T4" fmla="*/ 39 w 57"/>
                <a:gd name="T5" fmla="*/ 34 h 35"/>
                <a:gd name="T6" fmla="*/ 0 w 57"/>
                <a:gd name="T7" fmla="*/ 21 h 35"/>
                <a:gd name="T8" fmla="*/ 0 w 57"/>
                <a:gd name="T9" fmla="*/ 8 h 35"/>
                <a:gd name="T10" fmla="*/ 19 w 57"/>
                <a:gd name="T11" fmla="*/ 0 h 35"/>
                <a:gd name="T12" fmla="*/ 56 w 57"/>
                <a:gd name="T13" fmla="*/ 18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5"/>
                <a:gd name="T23" fmla="*/ 57 w 57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5">
                  <a:moveTo>
                    <a:pt x="56" y="18"/>
                  </a:moveTo>
                  <a:lnTo>
                    <a:pt x="39" y="24"/>
                  </a:lnTo>
                  <a:lnTo>
                    <a:pt x="39" y="34"/>
                  </a:lnTo>
                  <a:lnTo>
                    <a:pt x="0" y="2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56" y="18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2B2B2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0" name="Line 1166"/>
            <p:cNvSpPr>
              <a:spLocks noChangeAspect="1" noChangeShapeType="1"/>
            </p:cNvSpPr>
            <p:nvPr/>
          </p:nvSpPr>
          <p:spPr bwMode="auto">
            <a:xfrm flipV="1">
              <a:off x="4919" y="1441"/>
              <a:ext cx="0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1" name="Freeform 1167"/>
            <p:cNvSpPr>
              <a:spLocks noChangeAspect="1"/>
            </p:cNvSpPr>
            <p:nvPr/>
          </p:nvSpPr>
          <p:spPr bwMode="auto">
            <a:xfrm>
              <a:off x="4969" y="1438"/>
              <a:ext cx="25" cy="21"/>
            </a:xfrm>
            <a:custGeom>
              <a:avLst/>
              <a:gdLst>
                <a:gd name="T0" fmla="*/ 8 w 20"/>
                <a:gd name="T1" fmla="*/ 16 h 17"/>
                <a:gd name="T2" fmla="*/ 19 w 20"/>
                <a:gd name="T3" fmla="*/ 10 h 17"/>
                <a:gd name="T4" fmla="*/ 19 w 20"/>
                <a:gd name="T5" fmla="*/ 0 h 17"/>
                <a:gd name="T6" fmla="*/ 0 w 20"/>
                <a:gd name="T7" fmla="*/ 8 h 17"/>
                <a:gd name="T8" fmla="*/ 8 w 20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8" y="16"/>
                  </a:moveTo>
                  <a:lnTo>
                    <a:pt x="19" y="1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8" y="16"/>
                  </a:lnTo>
                </a:path>
              </a:pathLst>
            </a:custGeom>
            <a:solidFill>
              <a:schemeClr val="bg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2" name="Freeform 1168"/>
            <p:cNvSpPr>
              <a:spLocks noChangeAspect="1"/>
            </p:cNvSpPr>
            <p:nvPr/>
          </p:nvSpPr>
          <p:spPr bwMode="auto">
            <a:xfrm>
              <a:off x="4538" y="1426"/>
              <a:ext cx="26" cy="22"/>
            </a:xfrm>
            <a:custGeom>
              <a:avLst/>
              <a:gdLst>
                <a:gd name="T0" fmla="*/ 11 w 21"/>
                <a:gd name="T1" fmla="*/ 16 h 17"/>
                <a:gd name="T2" fmla="*/ 0 w 21"/>
                <a:gd name="T3" fmla="*/ 9 h 17"/>
                <a:gd name="T4" fmla="*/ 0 w 21"/>
                <a:gd name="T5" fmla="*/ 0 h 17"/>
                <a:gd name="T6" fmla="*/ 20 w 21"/>
                <a:gd name="T7" fmla="*/ 8 h 17"/>
                <a:gd name="T8" fmla="*/ 11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11" y="16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0" y="8"/>
                  </a:lnTo>
                  <a:lnTo>
                    <a:pt x="11" y="16"/>
                  </a:lnTo>
                </a:path>
              </a:pathLst>
            </a:custGeom>
            <a:solidFill>
              <a:schemeClr val="bg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3" name="Freeform 1169"/>
            <p:cNvSpPr>
              <a:spLocks noChangeAspect="1"/>
            </p:cNvSpPr>
            <p:nvPr/>
          </p:nvSpPr>
          <p:spPr bwMode="auto">
            <a:xfrm>
              <a:off x="4235" y="1185"/>
              <a:ext cx="910" cy="407"/>
            </a:xfrm>
            <a:custGeom>
              <a:avLst/>
              <a:gdLst>
                <a:gd name="T0" fmla="*/ 0 w 730"/>
                <a:gd name="T1" fmla="*/ 168 h 327"/>
                <a:gd name="T2" fmla="*/ 29 w 730"/>
                <a:gd name="T3" fmla="*/ 132 h 327"/>
                <a:gd name="T4" fmla="*/ 46 w 730"/>
                <a:gd name="T5" fmla="*/ 110 h 327"/>
                <a:gd name="T6" fmla="*/ 68 w 730"/>
                <a:gd name="T7" fmla="*/ 94 h 327"/>
                <a:gd name="T8" fmla="*/ 118 w 730"/>
                <a:gd name="T9" fmla="*/ 60 h 327"/>
                <a:gd name="T10" fmla="*/ 176 w 730"/>
                <a:gd name="T11" fmla="*/ 36 h 327"/>
                <a:gd name="T12" fmla="*/ 270 w 730"/>
                <a:gd name="T13" fmla="*/ 10 h 327"/>
                <a:gd name="T14" fmla="*/ 392 w 730"/>
                <a:gd name="T15" fmla="*/ 0 h 327"/>
                <a:gd name="T16" fmla="*/ 507 w 730"/>
                <a:gd name="T17" fmla="*/ 8 h 327"/>
                <a:gd name="T18" fmla="*/ 597 w 730"/>
                <a:gd name="T19" fmla="*/ 36 h 327"/>
                <a:gd name="T20" fmla="*/ 664 w 730"/>
                <a:gd name="T21" fmla="*/ 105 h 327"/>
                <a:gd name="T22" fmla="*/ 702 w 730"/>
                <a:gd name="T23" fmla="*/ 174 h 327"/>
                <a:gd name="T24" fmla="*/ 715 w 730"/>
                <a:gd name="T25" fmla="*/ 221 h 327"/>
                <a:gd name="T26" fmla="*/ 716 w 730"/>
                <a:gd name="T27" fmla="*/ 281 h 327"/>
                <a:gd name="T28" fmla="*/ 729 w 730"/>
                <a:gd name="T29" fmla="*/ 326 h 3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30"/>
                <a:gd name="T46" fmla="*/ 0 h 327"/>
                <a:gd name="T47" fmla="*/ 730 w 730"/>
                <a:gd name="T48" fmla="*/ 327 h 3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30" h="327">
                  <a:moveTo>
                    <a:pt x="0" y="168"/>
                  </a:moveTo>
                  <a:lnTo>
                    <a:pt x="29" y="132"/>
                  </a:lnTo>
                  <a:lnTo>
                    <a:pt x="46" y="110"/>
                  </a:lnTo>
                  <a:lnTo>
                    <a:pt x="68" y="94"/>
                  </a:lnTo>
                  <a:lnTo>
                    <a:pt x="118" y="60"/>
                  </a:lnTo>
                  <a:lnTo>
                    <a:pt x="176" y="36"/>
                  </a:lnTo>
                  <a:lnTo>
                    <a:pt x="270" y="10"/>
                  </a:lnTo>
                  <a:lnTo>
                    <a:pt x="392" y="0"/>
                  </a:lnTo>
                  <a:lnTo>
                    <a:pt x="507" y="8"/>
                  </a:lnTo>
                  <a:lnTo>
                    <a:pt x="597" y="36"/>
                  </a:lnTo>
                  <a:lnTo>
                    <a:pt x="664" y="105"/>
                  </a:lnTo>
                  <a:lnTo>
                    <a:pt x="702" y="174"/>
                  </a:lnTo>
                  <a:lnTo>
                    <a:pt x="715" y="221"/>
                  </a:lnTo>
                  <a:lnTo>
                    <a:pt x="716" y="281"/>
                  </a:lnTo>
                  <a:lnTo>
                    <a:pt x="729" y="32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4" name="Oval 1170"/>
            <p:cNvSpPr>
              <a:spLocks noChangeAspect="1" noChangeArrowheads="1"/>
            </p:cNvSpPr>
            <p:nvPr/>
          </p:nvSpPr>
          <p:spPr bwMode="auto">
            <a:xfrm>
              <a:off x="4180" y="1393"/>
              <a:ext cx="60" cy="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5" name="Oval 1171"/>
            <p:cNvSpPr>
              <a:spLocks noChangeAspect="1" noChangeArrowheads="1"/>
            </p:cNvSpPr>
            <p:nvPr/>
          </p:nvSpPr>
          <p:spPr bwMode="auto">
            <a:xfrm>
              <a:off x="4305" y="1390"/>
              <a:ext cx="61" cy="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6" name="Oval 1172"/>
            <p:cNvSpPr>
              <a:spLocks noChangeAspect="1" noChangeArrowheads="1"/>
            </p:cNvSpPr>
            <p:nvPr/>
          </p:nvSpPr>
          <p:spPr bwMode="auto">
            <a:xfrm>
              <a:off x="4184" y="1333"/>
              <a:ext cx="48" cy="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7" name="Oval 1173"/>
            <p:cNvSpPr>
              <a:spLocks noChangeAspect="1" noChangeArrowheads="1"/>
            </p:cNvSpPr>
            <p:nvPr/>
          </p:nvSpPr>
          <p:spPr bwMode="auto">
            <a:xfrm>
              <a:off x="4310" y="1332"/>
              <a:ext cx="47" cy="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8" name="Rectangle 1174"/>
            <p:cNvSpPr>
              <a:spLocks noChangeAspect="1" noChangeArrowheads="1"/>
            </p:cNvSpPr>
            <p:nvPr/>
          </p:nvSpPr>
          <p:spPr bwMode="auto">
            <a:xfrm>
              <a:off x="4184" y="1342"/>
              <a:ext cx="47" cy="56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39" name="Rectangle 1175"/>
            <p:cNvSpPr>
              <a:spLocks noChangeAspect="1" noChangeArrowheads="1"/>
            </p:cNvSpPr>
            <p:nvPr/>
          </p:nvSpPr>
          <p:spPr bwMode="auto">
            <a:xfrm>
              <a:off x="4310" y="1342"/>
              <a:ext cx="47" cy="56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0" name="Freeform 1176"/>
            <p:cNvSpPr>
              <a:spLocks noChangeAspect="1"/>
            </p:cNvSpPr>
            <p:nvPr/>
          </p:nvSpPr>
          <p:spPr bwMode="auto">
            <a:xfrm>
              <a:off x="4282" y="1399"/>
              <a:ext cx="166" cy="128"/>
            </a:xfrm>
            <a:custGeom>
              <a:avLst/>
              <a:gdLst>
                <a:gd name="T0" fmla="*/ 132 w 133"/>
                <a:gd name="T1" fmla="*/ 45 h 103"/>
                <a:gd name="T2" fmla="*/ 102 w 133"/>
                <a:gd name="T3" fmla="*/ 58 h 103"/>
                <a:gd name="T4" fmla="*/ 84 w 133"/>
                <a:gd name="T5" fmla="*/ 79 h 103"/>
                <a:gd name="T6" fmla="*/ 59 w 133"/>
                <a:gd name="T7" fmla="*/ 97 h 103"/>
                <a:gd name="T8" fmla="*/ 41 w 133"/>
                <a:gd name="T9" fmla="*/ 102 h 103"/>
                <a:gd name="T10" fmla="*/ 22 w 133"/>
                <a:gd name="T11" fmla="*/ 97 h 103"/>
                <a:gd name="T12" fmla="*/ 6 w 133"/>
                <a:gd name="T13" fmla="*/ 87 h 103"/>
                <a:gd name="T14" fmla="*/ 0 w 133"/>
                <a:gd name="T15" fmla="*/ 74 h 103"/>
                <a:gd name="T16" fmla="*/ 0 w 133"/>
                <a:gd name="T17" fmla="*/ 62 h 103"/>
                <a:gd name="T18" fmla="*/ 0 w 133"/>
                <a:gd name="T19" fmla="*/ 44 h 103"/>
                <a:gd name="T20" fmla="*/ 5 w 133"/>
                <a:gd name="T21" fmla="*/ 26 h 103"/>
                <a:gd name="T22" fmla="*/ 11 w 133"/>
                <a:gd name="T23" fmla="*/ 11 h 103"/>
                <a:gd name="T24" fmla="*/ 24 w 133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03"/>
                <a:gd name="T41" fmla="*/ 133 w 133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03">
                  <a:moveTo>
                    <a:pt x="132" y="45"/>
                  </a:moveTo>
                  <a:lnTo>
                    <a:pt x="102" y="58"/>
                  </a:lnTo>
                  <a:lnTo>
                    <a:pt x="84" y="79"/>
                  </a:lnTo>
                  <a:lnTo>
                    <a:pt x="59" y="97"/>
                  </a:lnTo>
                  <a:lnTo>
                    <a:pt x="41" y="102"/>
                  </a:lnTo>
                  <a:lnTo>
                    <a:pt x="22" y="97"/>
                  </a:lnTo>
                  <a:lnTo>
                    <a:pt x="6" y="8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5" y="26"/>
                  </a:lnTo>
                  <a:lnTo>
                    <a:pt x="11" y="11"/>
                  </a:lnTo>
                  <a:lnTo>
                    <a:pt x="24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1" name="Oval 1177"/>
            <p:cNvSpPr>
              <a:spLocks noChangeAspect="1" noChangeArrowheads="1"/>
            </p:cNvSpPr>
            <p:nvPr/>
          </p:nvSpPr>
          <p:spPr bwMode="auto">
            <a:xfrm>
              <a:off x="4165" y="1565"/>
              <a:ext cx="110" cy="137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2" name="Freeform 1178"/>
            <p:cNvSpPr>
              <a:spLocks noChangeAspect="1"/>
            </p:cNvSpPr>
            <p:nvPr/>
          </p:nvSpPr>
          <p:spPr bwMode="auto">
            <a:xfrm>
              <a:off x="4138" y="1601"/>
              <a:ext cx="182" cy="92"/>
            </a:xfrm>
            <a:custGeom>
              <a:avLst/>
              <a:gdLst>
                <a:gd name="T0" fmla="*/ 0 w 146"/>
                <a:gd name="T1" fmla="*/ 73 h 74"/>
                <a:gd name="T2" fmla="*/ 56 w 146"/>
                <a:gd name="T3" fmla="*/ 41 h 74"/>
                <a:gd name="T4" fmla="*/ 52 w 146"/>
                <a:gd name="T5" fmla="*/ 66 h 74"/>
                <a:gd name="T6" fmla="*/ 145 w 146"/>
                <a:gd name="T7" fmla="*/ 0 h 74"/>
                <a:gd name="T8" fmla="*/ 76 w 146"/>
                <a:gd name="T9" fmla="*/ 28 h 74"/>
                <a:gd name="T10" fmla="*/ 81 w 146"/>
                <a:gd name="T11" fmla="*/ 1 h 74"/>
                <a:gd name="T12" fmla="*/ 0 w 146"/>
                <a:gd name="T13" fmla="*/ 73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4"/>
                <a:gd name="T23" fmla="*/ 146 w 14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4">
                  <a:moveTo>
                    <a:pt x="0" y="73"/>
                  </a:moveTo>
                  <a:lnTo>
                    <a:pt x="56" y="41"/>
                  </a:lnTo>
                  <a:lnTo>
                    <a:pt x="52" y="66"/>
                  </a:lnTo>
                  <a:lnTo>
                    <a:pt x="145" y="0"/>
                  </a:lnTo>
                  <a:lnTo>
                    <a:pt x="76" y="28"/>
                  </a:lnTo>
                  <a:lnTo>
                    <a:pt x="81" y="1"/>
                  </a:lnTo>
                  <a:lnTo>
                    <a:pt x="0" y="73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3" name="Rectangle 1179"/>
            <p:cNvSpPr>
              <a:spLocks noChangeAspect="1" noChangeArrowheads="1"/>
            </p:cNvSpPr>
            <p:nvPr/>
          </p:nvSpPr>
          <p:spPr bwMode="auto">
            <a:xfrm>
              <a:off x="5074" y="2250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1400" b="1"/>
                <a:t>sugar</a:t>
              </a:r>
            </a:p>
          </p:txBody>
        </p:sp>
        <p:sp>
          <p:nvSpPr>
            <p:cNvPr id="63644" name="Arc 1180"/>
            <p:cNvSpPr>
              <a:spLocks noChangeAspect="1"/>
            </p:cNvSpPr>
            <p:nvPr/>
          </p:nvSpPr>
          <p:spPr bwMode="auto">
            <a:xfrm>
              <a:off x="5071" y="1987"/>
              <a:ext cx="277" cy="209"/>
            </a:xfrm>
            <a:custGeom>
              <a:avLst/>
              <a:gdLst>
                <a:gd name="T0" fmla="*/ 0 w 21600"/>
                <a:gd name="T1" fmla="*/ 0 h 21600"/>
                <a:gd name="T2" fmla="*/ 277 w 21600"/>
                <a:gd name="T3" fmla="*/ 209 h 21600"/>
                <a:gd name="T4" fmla="*/ 0 w 21600"/>
                <a:gd name="T5" fmla="*/ 20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029" name="Rectangle 1181"/>
          <p:cNvSpPr>
            <a:spLocks noChangeAspect="1" noChangeArrowheads="1"/>
          </p:cNvSpPr>
          <p:nvPr/>
        </p:nvSpPr>
        <p:spPr bwMode="auto">
          <a:xfrm>
            <a:off x="369888" y="5300663"/>
            <a:ext cx="24971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1" lang="en-US" sz="2600">
                <a:solidFill>
                  <a:srgbClr val="FFFFFF"/>
                </a:solidFill>
              </a:rPr>
              <a:t>solute exists as</a:t>
            </a: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</a:rPr>
              <a:t>molecules only</a:t>
            </a:r>
            <a:endParaRPr kumimoji="1" lang="en-US" b="1"/>
          </a:p>
          <a:p>
            <a:pPr algn="ctr" eaLnBrk="0" hangingPunct="0"/>
            <a:endParaRPr kumimoji="1" lang="en-US" b="1"/>
          </a:p>
        </p:txBody>
      </p:sp>
      <p:grpSp>
        <p:nvGrpSpPr>
          <p:cNvPr id="63646" name="Group 1182"/>
          <p:cNvGrpSpPr>
            <a:grpSpLocks noChangeAspect="1"/>
          </p:cNvGrpSpPr>
          <p:nvPr/>
        </p:nvGrpSpPr>
        <p:grpSpPr bwMode="auto">
          <a:xfrm>
            <a:off x="3171825" y="1922463"/>
            <a:ext cx="2670175" cy="2001837"/>
            <a:chOff x="2208" y="1359"/>
            <a:chExt cx="1311" cy="983"/>
          </a:xfrm>
        </p:grpSpPr>
        <p:sp>
          <p:nvSpPr>
            <p:cNvPr id="63647" name="Oval 1183"/>
            <p:cNvSpPr>
              <a:spLocks noChangeAspect="1" noChangeArrowheads="1"/>
            </p:cNvSpPr>
            <p:nvPr/>
          </p:nvSpPr>
          <p:spPr bwMode="auto">
            <a:xfrm>
              <a:off x="3012" y="1671"/>
              <a:ext cx="245" cy="7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8" name="Rectangle 1184"/>
            <p:cNvSpPr>
              <a:spLocks noChangeAspect="1" noChangeArrowheads="1"/>
            </p:cNvSpPr>
            <p:nvPr/>
          </p:nvSpPr>
          <p:spPr bwMode="auto">
            <a:xfrm>
              <a:off x="2587" y="1688"/>
              <a:ext cx="89" cy="5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49" name="Rectangle 1185"/>
            <p:cNvSpPr>
              <a:spLocks noChangeAspect="1" noChangeArrowheads="1"/>
            </p:cNvSpPr>
            <p:nvPr/>
          </p:nvSpPr>
          <p:spPr bwMode="auto">
            <a:xfrm>
              <a:off x="2574" y="1653"/>
              <a:ext cx="115" cy="59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0" name="Oval 1186"/>
            <p:cNvSpPr>
              <a:spLocks noChangeAspect="1" noChangeArrowheads="1"/>
            </p:cNvSpPr>
            <p:nvPr/>
          </p:nvSpPr>
          <p:spPr bwMode="auto">
            <a:xfrm>
              <a:off x="2574" y="2192"/>
              <a:ext cx="115" cy="13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1" name="Oval 1187"/>
            <p:cNvSpPr>
              <a:spLocks noChangeAspect="1" noChangeArrowheads="1"/>
            </p:cNvSpPr>
            <p:nvPr/>
          </p:nvSpPr>
          <p:spPr bwMode="auto">
            <a:xfrm>
              <a:off x="2575" y="2167"/>
              <a:ext cx="112" cy="146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2" name="Oval 1188"/>
            <p:cNvSpPr>
              <a:spLocks noChangeAspect="1" noChangeArrowheads="1"/>
            </p:cNvSpPr>
            <p:nvPr/>
          </p:nvSpPr>
          <p:spPr bwMode="auto">
            <a:xfrm>
              <a:off x="2560" y="1642"/>
              <a:ext cx="143" cy="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3" name="Arc 1189"/>
            <p:cNvSpPr>
              <a:spLocks noChangeAspect="1"/>
            </p:cNvSpPr>
            <p:nvPr/>
          </p:nvSpPr>
          <p:spPr bwMode="auto">
            <a:xfrm>
              <a:off x="2558" y="1654"/>
              <a:ext cx="13" cy="72"/>
            </a:xfrm>
            <a:custGeom>
              <a:avLst/>
              <a:gdLst>
                <a:gd name="T0" fmla="*/ 0 w 21598"/>
                <a:gd name="T1" fmla="*/ 0 h 21600"/>
                <a:gd name="T2" fmla="*/ 13 w 21598"/>
                <a:gd name="T3" fmla="*/ 71 h 21600"/>
                <a:gd name="T4" fmla="*/ 0 w 21598"/>
                <a:gd name="T5" fmla="*/ 72 h 21600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600"/>
                <a:gd name="T11" fmla="*/ 21598 w 215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600" fill="none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4" name="Arc 1190"/>
            <p:cNvSpPr>
              <a:spLocks noChangeAspect="1"/>
            </p:cNvSpPr>
            <p:nvPr/>
          </p:nvSpPr>
          <p:spPr bwMode="auto">
            <a:xfrm>
              <a:off x="2693" y="1649"/>
              <a:ext cx="13" cy="72"/>
            </a:xfrm>
            <a:custGeom>
              <a:avLst/>
              <a:gdLst>
                <a:gd name="T0" fmla="*/ 0 w 21598"/>
                <a:gd name="T1" fmla="*/ 71 h 21537"/>
                <a:gd name="T2" fmla="*/ 12 w 21598"/>
                <a:gd name="T3" fmla="*/ 0 h 21537"/>
                <a:gd name="T4" fmla="*/ 13 w 21598"/>
                <a:gd name="T5" fmla="*/ 72 h 21537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537"/>
                <a:gd name="T11" fmla="*/ 21598 w 21598"/>
                <a:gd name="T12" fmla="*/ 21537 h 21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537" fill="none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</a:path>
                <a:path w="21598" h="21537" stroke="0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  <a:lnTo>
                    <a:pt x="21598" y="2153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5" name="Oval 1191"/>
            <p:cNvSpPr>
              <a:spLocks noChangeAspect="1" noChangeArrowheads="1"/>
            </p:cNvSpPr>
            <p:nvPr/>
          </p:nvSpPr>
          <p:spPr bwMode="auto">
            <a:xfrm>
              <a:off x="2572" y="1647"/>
              <a:ext cx="117" cy="29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6" name="Freeform 1192"/>
            <p:cNvSpPr>
              <a:spLocks noChangeAspect="1"/>
            </p:cNvSpPr>
            <p:nvPr/>
          </p:nvSpPr>
          <p:spPr bwMode="auto">
            <a:xfrm>
              <a:off x="2555" y="1645"/>
              <a:ext cx="153" cy="23"/>
            </a:xfrm>
            <a:custGeom>
              <a:avLst/>
              <a:gdLst>
                <a:gd name="T0" fmla="*/ 9 w 153"/>
                <a:gd name="T1" fmla="*/ 0 h 23"/>
                <a:gd name="T2" fmla="*/ 0 w 153"/>
                <a:gd name="T3" fmla="*/ 5 h 23"/>
                <a:gd name="T4" fmla="*/ 1 w 153"/>
                <a:gd name="T5" fmla="*/ 8 h 23"/>
                <a:gd name="T6" fmla="*/ 3 w 153"/>
                <a:gd name="T7" fmla="*/ 9 h 23"/>
                <a:gd name="T8" fmla="*/ 7 w 153"/>
                <a:gd name="T9" fmla="*/ 13 h 23"/>
                <a:gd name="T10" fmla="*/ 16 w 153"/>
                <a:gd name="T11" fmla="*/ 14 h 23"/>
                <a:gd name="T12" fmla="*/ 33 w 153"/>
                <a:gd name="T13" fmla="*/ 19 h 23"/>
                <a:gd name="T14" fmla="*/ 55 w 153"/>
                <a:gd name="T15" fmla="*/ 22 h 23"/>
                <a:gd name="T16" fmla="*/ 72 w 153"/>
                <a:gd name="T17" fmla="*/ 22 h 23"/>
                <a:gd name="T18" fmla="*/ 94 w 153"/>
                <a:gd name="T19" fmla="*/ 22 h 23"/>
                <a:gd name="T20" fmla="*/ 119 w 153"/>
                <a:gd name="T21" fmla="*/ 20 h 23"/>
                <a:gd name="T22" fmla="*/ 138 w 153"/>
                <a:gd name="T23" fmla="*/ 16 h 23"/>
                <a:gd name="T24" fmla="*/ 146 w 153"/>
                <a:gd name="T25" fmla="*/ 13 h 23"/>
                <a:gd name="T26" fmla="*/ 152 w 153"/>
                <a:gd name="T27" fmla="*/ 5 h 23"/>
                <a:gd name="T28" fmla="*/ 152 w 153"/>
                <a:gd name="T29" fmla="*/ 2 h 23"/>
                <a:gd name="T30" fmla="*/ 151 w 153"/>
                <a:gd name="T31" fmla="*/ 2 h 23"/>
                <a:gd name="T32" fmla="*/ 145 w 153"/>
                <a:gd name="T33" fmla="*/ 7 h 23"/>
                <a:gd name="T34" fmla="*/ 130 w 153"/>
                <a:gd name="T35" fmla="*/ 11 h 23"/>
                <a:gd name="T36" fmla="*/ 115 w 153"/>
                <a:gd name="T37" fmla="*/ 11 h 23"/>
                <a:gd name="T38" fmla="*/ 98 w 153"/>
                <a:gd name="T39" fmla="*/ 12 h 23"/>
                <a:gd name="T40" fmla="*/ 84 w 153"/>
                <a:gd name="T41" fmla="*/ 12 h 23"/>
                <a:gd name="T42" fmla="*/ 70 w 153"/>
                <a:gd name="T43" fmla="*/ 13 h 23"/>
                <a:gd name="T44" fmla="*/ 52 w 153"/>
                <a:gd name="T45" fmla="*/ 13 h 23"/>
                <a:gd name="T46" fmla="*/ 38 w 153"/>
                <a:gd name="T47" fmla="*/ 11 h 23"/>
                <a:gd name="T48" fmla="*/ 14 w 153"/>
                <a:gd name="T49" fmla="*/ 8 h 23"/>
                <a:gd name="T50" fmla="*/ 3 w 153"/>
                <a:gd name="T51" fmla="*/ 4 h 23"/>
                <a:gd name="T52" fmla="*/ 9 w 153"/>
                <a:gd name="T53" fmla="*/ 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23"/>
                <a:gd name="T83" fmla="*/ 153 w 153"/>
                <a:gd name="T84" fmla="*/ 23 h 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23">
                  <a:moveTo>
                    <a:pt x="9" y="0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7" y="13"/>
                  </a:lnTo>
                  <a:lnTo>
                    <a:pt x="16" y="14"/>
                  </a:lnTo>
                  <a:lnTo>
                    <a:pt x="33" y="19"/>
                  </a:lnTo>
                  <a:lnTo>
                    <a:pt x="55" y="22"/>
                  </a:lnTo>
                  <a:lnTo>
                    <a:pt x="72" y="22"/>
                  </a:lnTo>
                  <a:lnTo>
                    <a:pt x="94" y="22"/>
                  </a:lnTo>
                  <a:lnTo>
                    <a:pt x="119" y="20"/>
                  </a:lnTo>
                  <a:lnTo>
                    <a:pt x="138" y="16"/>
                  </a:lnTo>
                  <a:lnTo>
                    <a:pt x="146" y="13"/>
                  </a:lnTo>
                  <a:lnTo>
                    <a:pt x="152" y="5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45" y="7"/>
                  </a:lnTo>
                  <a:lnTo>
                    <a:pt x="130" y="11"/>
                  </a:lnTo>
                  <a:lnTo>
                    <a:pt x="115" y="11"/>
                  </a:lnTo>
                  <a:lnTo>
                    <a:pt x="98" y="12"/>
                  </a:lnTo>
                  <a:lnTo>
                    <a:pt x="84" y="12"/>
                  </a:lnTo>
                  <a:lnTo>
                    <a:pt x="70" y="13"/>
                  </a:lnTo>
                  <a:lnTo>
                    <a:pt x="52" y="13"/>
                  </a:lnTo>
                  <a:lnTo>
                    <a:pt x="38" y="11"/>
                  </a:lnTo>
                  <a:lnTo>
                    <a:pt x="14" y="8"/>
                  </a:lnTo>
                  <a:lnTo>
                    <a:pt x="3" y="4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Rectangle 1193"/>
            <p:cNvSpPr>
              <a:spLocks noChangeAspect="1" noChangeArrowheads="1"/>
            </p:cNvSpPr>
            <p:nvPr/>
          </p:nvSpPr>
          <p:spPr bwMode="auto">
            <a:xfrm>
              <a:off x="2574" y="1666"/>
              <a:ext cx="113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58" name="Freeform 1194"/>
            <p:cNvSpPr>
              <a:spLocks noChangeAspect="1"/>
            </p:cNvSpPr>
            <p:nvPr/>
          </p:nvSpPr>
          <p:spPr bwMode="auto">
            <a:xfrm>
              <a:off x="2565" y="1659"/>
              <a:ext cx="130" cy="75"/>
            </a:xfrm>
            <a:custGeom>
              <a:avLst/>
              <a:gdLst>
                <a:gd name="T0" fmla="*/ 11 w 130"/>
                <a:gd name="T1" fmla="*/ 66 h 75"/>
                <a:gd name="T2" fmla="*/ 10 w 130"/>
                <a:gd name="T3" fmla="*/ 27 h 75"/>
                <a:gd name="T4" fmla="*/ 14 w 130"/>
                <a:gd name="T5" fmla="*/ 13 h 75"/>
                <a:gd name="T6" fmla="*/ 30 w 130"/>
                <a:gd name="T7" fmla="*/ 12 h 75"/>
                <a:gd name="T8" fmla="*/ 67 w 130"/>
                <a:gd name="T9" fmla="*/ 15 h 75"/>
                <a:gd name="T10" fmla="*/ 101 w 130"/>
                <a:gd name="T11" fmla="*/ 17 h 75"/>
                <a:gd name="T12" fmla="*/ 114 w 130"/>
                <a:gd name="T13" fmla="*/ 36 h 75"/>
                <a:gd name="T14" fmla="*/ 119 w 130"/>
                <a:gd name="T15" fmla="*/ 60 h 75"/>
                <a:gd name="T16" fmla="*/ 122 w 130"/>
                <a:gd name="T17" fmla="*/ 74 h 75"/>
                <a:gd name="T18" fmla="*/ 124 w 130"/>
                <a:gd name="T19" fmla="*/ 27 h 75"/>
                <a:gd name="T20" fmla="*/ 127 w 130"/>
                <a:gd name="T21" fmla="*/ 14 h 75"/>
                <a:gd name="T22" fmla="*/ 129 w 130"/>
                <a:gd name="T23" fmla="*/ 1 h 75"/>
                <a:gd name="T24" fmla="*/ 119 w 130"/>
                <a:gd name="T25" fmla="*/ 3 h 75"/>
                <a:gd name="T26" fmla="*/ 102 w 130"/>
                <a:gd name="T27" fmla="*/ 7 h 75"/>
                <a:gd name="T28" fmla="*/ 66 w 130"/>
                <a:gd name="T29" fmla="*/ 9 h 75"/>
                <a:gd name="T30" fmla="*/ 33 w 130"/>
                <a:gd name="T31" fmla="*/ 9 h 75"/>
                <a:gd name="T32" fmla="*/ 7 w 130"/>
                <a:gd name="T33" fmla="*/ 3 h 75"/>
                <a:gd name="T34" fmla="*/ 0 w 130"/>
                <a:gd name="T35" fmla="*/ 0 h 75"/>
                <a:gd name="T36" fmla="*/ 7 w 130"/>
                <a:gd name="T37" fmla="*/ 28 h 75"/>
                <a:gd name="T38" fmla="*/ 11 w 130"/>
                <a:gd name="T39" fmla="*/ 69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0"/>
                <a:gd name="T61" fmla="*/ 0 h 75"/>
                <a:gd name="T62" fmla="*/ 130 w 130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0" h="75">
                  <a:moveTo>
                    <a:pt x="11" y="66"/>
                  </a:moveTo>
                  <a:lnTo>
                    <a:pt x="10" y="27"/>
                  </a:lnTo>
                  <a:lnTo>
                    <a:pt x="14" y="13"/>
                  </a:lnTo>
                  <a:lnTo>
                    <a:pt x="30" y="12"/>
                  </a:lnTo>
                  <a:lnTo>
                    <a:pt x="67" y="15"/>
                  </a:lnTo>
                  <a:lnTo>
                    <a:pt x="101" y="17"/>
                  </a:lnTo>
                  <a:lnTo>
                    <a:pt x="114" y="36"/>
                  </a:lnTo>
                  <a:lnTo>
                    <a:pt x="119" y="60"/>
                  </a:lnTo>
                  <a:lnTo>
                    <a:pt x="122" y="74"/>
                  </a:lnTo>
                  <a:lnTo>
                    <a:pt x="124" y="27"/>
                  </a:lnTo>
                  <a:lnTo>
                    <a:pt x="127" y="14"/>
                  </a:lnTo>
                  <a:lnTo>
                    <a:pt x="129" y="1"/>
                  </a:lnTo>
                  <a:lnTo>
                    <a:pt x="119" y="3"/>
                  </a:lnTo>
                  <a:lnTo>
                    <a:pt x="102" y="7"/>
                  </a:lnTo>
                  <a:lnTo>
                    <a:pt x="66" y="9"/>
                  </a:lnTo>
                  <a:lnTo>
                    <a:pt x="33" y="9"/>
                  </a:lnTo>
                  <a:lnTo>
                    <a:pt x="7" y="3"/>
                  </a:lnTo>
                  <a:lnTo>
                    <a:pt x="0" y="0"/>
                  </a:lnTo>
                  <a:lnTo>
                    <a:pt x="7" y="28"/>
                  </a:lnTo>
                  <a:lnTo>
                    <a:pt x="11" y="69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Oval 1195"/>
            <p:cNvSpPr>
              <a:spLocks noChangeAspect="1" noChangeArrowheads="1"/>
            </p:cNvSpPr>
            <p:nvPr/>
          </p:nvSpPr>
          <p:spPr bwMode="auto">
            <a:xfrm>
              <a:off x="2590" y="1837"/>
              <a:ext cx="82" cy="9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0" name="Oval 1196"/>
            <p:cNvSpPr>
              <a:spLocks noChangeAspect="1" noChangeArrowheads="1"/>
            </p:cNvSpPr>
            <p:nvPr/>
          </p:nvSpPr>
          <p:spPr bwMode="auto">
            <a:xfrm>
              <a:off x="2577" y="1831"/>
              <a:ext cx="109" cy="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1" name="Rectangle 1197"/>
            <p:cNvSpPr>
              <a:spLocks noChangeAspect="1" noChangeArrowheads="1"/>
            </p:cNvSpPr>
            <p:nvPr/>
          </p:nvSpPr>
          <p:spPr bwMode="auto">
            <a:xfrm>
              <a:off x="2838" y="1696"/>
              <a:ext cx="89" cy="5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2" name="Rectangle 1198"/>
            <p:cNvSpPr>
              <a:spLocks noChangeAspect="1" noChangeArrowheads="1"/>
            </p:cNvSpPr>
            <p:nvPr/>
          </p:nvSpPr>
          <p:spPr bwMode="auto">
            <a:xfrm>
              <a:off x="2824" y="1661"/>
              <a:ext cx="116" cy="597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3" name="Oval 1199"/>
            <p:cNvSpPr>
              <a:spLocks noChangeAspect="1" noChangeArrowheads="1"/>
            </p:cNvSpPr>
            <p:nvPr/>
          </p:nvSpPr>
          <p:spPr bwMode="auto">
            <a:xfrm>
              <a:off x="2824" y="2200"/>
              <a:ext cx="116" cy="13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4" name="Oval 1200"/>
            <p:cNvSpPr>
              <a:spLocks noChangeAspect="1" noChangeArrowheads="1"/>
            </p:cNvSpPr>
            <p:nvPr/>
          </p:nvSpPr>
          <p:spPr bwMode="auto">
            <a:xfrm>
              <a:off x="2826" y="2175"/>
              <a:ext cx="112" cy="147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5" name="Oval 1201"/>
            <p:cNvSpPr>
              <a:spLocks noChangeAspect="1" noChangeArrowheads="1"/>
            </p:cNvSpPr>
            <p:nvPr/>
          </p:nvSpPr>
          <p:spPr bwMode="auto">
            <a:xfrm>
              <a:off x="2811" y="1649"/>
              <a:ext cx="142" cy="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6" name="Arc 1202"/>
            <p:cNvSpPr>
              <a:spLocks noChangeAspect="1"/>
            </p:cNvSpPr>
            <p:nvPr/>
          </p:nvSpPr>
          <p:spPr bwMode="auto">
            <a:xfrm>
              <a:off x="2809" y="1662"/>
              <a:ext cx="13" cy="72"/>
            </a:xfrm>
            <a:custGeom>
              <a:avLst/>
              <a:gdLst>
                <a:gd name="T0" fmla="*/ 0 w 21598"/>
                <a:gd name="T1" fmla="*/ 0 h 21600"/>
                <a:gd name="T2" fmla="*/ 13 w 21598"/>
                <a:gd name="T3" fmla="*/ 71 h 21600"/>
                <a:gd name="T4" fmla="*/ 0 w 21598"/>
                <a:gd name="T5" fmla="*/ 72 h 21600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600"/>
                <a:gd name="T11" fmla="*/ 21598 w 215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600" fill="none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11" y="0"/>
                    <a:pt x="21432" y="9487"/>
                    <a:pt x="21597" y="212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7" name="Arc 1203"/>
            <p:cNvSpPr>
              <a:spLocks noChangeAspect="1"/>
            </p:cNvSpPr>
            <p:nvPr/>
          </p:nvSpPr>
          <p:spPr bwMode="auto">
            <a:xfrm>
              <a:off x="2944" y="1658"/>
              <a:ext cx="13" cy="72"/>
            </a:xfrm>
            <a:custGeom>
              <a:avLst/>
              <a:gdLst>
                <a:gd name="T0" fmla="*/ 0 w 21598"/>
                <a:gd name="T1" fmla="*/ 71 h 21537"/>
                <a:gd name="T2" fmla="*/ 12 w 21598"/>
                <a:gd name="T3" fmla="*/ 0 h 21537"/>
                <a:gd name="T4" fmla="*/ 13 w 21598"/>
                <a:gd name="T5" fmla="*/ 72 h 21537"/>
                <a:gd name="T6" fmla="*/ 0 60000 65536"/>
                <a:gd name="T7" fmla="*/ 0 60000 65536"/>
                <a:gd name="T8" fmla="*/ 0 60000 65536"/>
                <a:gd name="T9" fmla="*/ 0 w 21598"/>
                <a:gd name="T10" fmla="*/ 0 h 21537"/>
                <a:gd name="T11" fmla="*/ 21598 w 21598"/>
                <a:gd name="T12" fmla="*/ 21537 h 21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8" h="21537" fill="none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</a:path>
                <a:path w="21598" h="21537" stroke="0" extrusionOk="0">
                  <a:moveTo>
                    <a:pt x="0" y="21239"/>
                  </a:moveTo>
                  <a:cubicBezTo>
                    <a:pt x="154" y="10063"/>
                    <a:pt x="8808" y="850"/>
                    <a:pt x="19952" y="-1"/>
                  </a:cubicBezTo>
                  <a:lnTo>
                    <a:pt x="21598" y="2153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8" name="Oval 1204"/>
            <p:cNvSpPr>
              <a:spLocks noChangeAspect="1" noChangeArrowheads="1"/>
            </p:cNvSpPr>
            <p:nvPr/>
          </p:nvSpPr>
          <p:spPr bwMode="auto">
            <a:xfrm>
              <a:off x="2823" y="1655"/>
              <a:ext cx="117" cy="29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69" name="Freeform 1205"/>
            <p:cNvSpPr>
              <a:spLocks noChangeAspect="1"/>
            </p:cNvSpPr>
            <p:nvPr/>
          </p:nvSpPr>
          <p:spPr bwMode="auto">
            <a:xfrm>
              <a:off x="2806" y="1653"/>
              <a:ext cx="153" cy="24"/>
            </a:xfrm>
            <a:custGeom>
              <a:avLst/>
              <a:gdLst>
                <a:gd name="T0" fmla="*/ 9 w 153"/>
                <a:gd name="T1" fmla="*/ 0 h 24"/>
                <a:gd name="T2" fmla="*/ 0 w 153"/>
                <a:gd name="T3" fmla="*/ 5 h 24"/>
                <a:gd name="T4" fmla="*/ 1 w 153"/>
                <a:gd name="T5" fmla="*/ 8 h 24"/>
                <a:gd name="T6" fmla="*/ 3 w 153"/>
                <a:gd name="T7" fmla="*/ 10 h 24"/>
                <a:gd name="T8" fmla="*/ 7 w 153"/>
                <a:gd name="T9" fmla="*/ 13 h 24"/>
                <a:gd name="T10" fmla="*/ 16 w 153"/>
                <a:gd name="T11" fmla="*/ 15 h 24"/>
                <a:gd name="T12" fmla="*/ 33 w 153"/>
                <a:gd name="T13" fmla="*/ 20 h 24"/>
                <a:gd name="T14" fmla="*/ 55 w 153"/>
                <a:gd name="T15" fmla="*/ 23 h 24"/>
                <a:gd name="T16" fmla="*/ 72 w 153"/>
                <a:gd name="T17" fmla="*/ 23 h 24"/>
                <a:gd name="T18" fmla="*/ 94 w 153"/>
                <a:gd name="T19" fmla="*/ 23 h 24"/>
                <a:gd name="T20" fmla="*/ 119 w 153"/>
                <a:gd name="T21" fmla="*/ 21 h 24"/>
                <a:gd name="T22" fmla="*/ 138 w 153"/>
                <a:gd name="T23" fmla="*/ 17 h 24"/>
                <a:gd name="T24" fmla="*/ 146 w 153"/>
                <a:gd name="T25" fmla="*/ 13 h 24"/>
                <a:gd name="T26" fmla="*/ 152 w 153"/>
                <a:gd name="T27" fmla="*/ 5 h 24"/>
                <a:gd name="T28" fmla="*/ 152 w 153"/>
                <a:gd name="T29" fmla="*/ 2 h 24"/>
                <a:gd name="T30" fmla="*/ 151 w 153"/>
                <a:gd name="T31" fmla="*/ 2 h 24"/>
                <a:gd name="T32" fmla="*/ 145 w 153"/>
                <a:gd name="T33" fmla="*/ 7 h 24"/>
                <a:gd name="T34" fmla="*/ 130 w 153"/>
                <a:gd name="T35" fmla="*/ 11 h 24"/>
                <a:gd name="T36" fmla="*/ 115 w 153"/>
                <a:gd name="T37" fmla="*/ 12 h 24"/>
                <a:gd name="T38" fmla="*/ 98 w 153"/>
                <a:gd name="T39" fmla="*/ 13 h 24"/>
                <a:gd name="T40" fmla="*/ 84 w 153"/>
                <a:gd name="T41" fmla="*/ 13 h 24"/>
                <a:gd name="T42" fmla="*/ 70 w 153"/>
                <a:gd name="T43" fmla="*/ 13 h 24"/>
                <a:gd name="T44" fmla="*/ 52 w 153"/>
                <a:gd name="T45" fmla="*/ 13 h 24"/>
                <a:gd name="T46" fmla="*/ 38 w 153"/>
                <a:gd name="T47" fmla="*/ 11 h 24"/>
                <a:gd name="T48" fmla="*/ 14 w 153"/>
                <a:gd name="T49" fmla="*/ 8 h 24"/>
                <a:gd name="T50" fmla="*/ 3 w 153"/>
                <a:gd name="T51" fmla="*/ 4 h 24"/>
                <a:gd name="T52" fmla="*/ 9 w 153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24"/>
                <a:gd name="T83" fmla="*/ 153 w 153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24">
                  <a:moveTo>
                    <a:pt x="9" y="0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6" y="15"/>
                  </a:lnTo>
                  <a:lnTo>
                    <a:pt x="33" y="20"/>
                  </a:lnTo>
                  <a:lnTo>
                    <a:pt x="55" y="23"/>
                  </a:lnTo>
                  <a:lnTo>
                    <a:pt x="72" y="23"/>
                  </a:lnTo>
                  <a:lnTo>
                    <a:pt x="94" y="23"/>
                  </a:lnTo>
                  <a:lnTo>
                    <a:pt x="119" y="21"/>
                  </a:lnTo>
                  <a:lnTo>
                    <a:pt x="138" y="17"/>
                  </a:lnTo>
                  <a:lnTo>
                    <a:pt x="146" y="13"/>
                  </a:lnTo>
                  <a:lnTo>
                    <a:pt x="152" y="5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45" y="7"/>
                  </a:lnTo>
                  <a:lnTo>
                    <a:pt x="130" y="11"/>
                  </a:lnTo>
                  <a:lnTo>
                    <a:pt x="115" y="12"/>
                  </a:lnTo>
                  <a:lnTo>
                    <a:pt x="98" y="13"/>
                  </a:lnTo>
                  <a:lnTo>
                    <a:pt x="84" y="13"/>
                  </a:lnTo>
                  <a:lnTo>
                    <a:pt x="70" y="13"/>
                  </a:lnTo>
                  <a:lnTo>
                    <a:pt x="52" y="13"/>
                  </a:lnTo>
                  <a:lnTo>
                    <a:pt x="38" y="11"/>
                  </a:lnTo>
                  <a:lnTo>
                    <a:pt x="14" y="8"/>
                  </a:lnTo>
                  <a:lnTo>
                    <a:pt x="3" y="4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0" name="Rectangle 1206"/>
            <p:cNvSpPr>
              <a:spLocks noChangeAspect="1" noChangeArrowheads="1"/>
            </p:cNvSpPr>
            <p:nvPr/>
          </p:nvSpPr>
          <p:spPr bwMode="auto">
            <a:xfrm>
              <a:off x="2825" y="1674"/>
              <a:ext cx="113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1" name="Freeform 1207"/>
            <p:cNvSpPr>
              <a:spLocks noChangeAspect="1"/>
            </p:cNvSpPr>
            <p:nvPr/>
          </p:nvSpPr>
          <p:spPr bwMode="auto">
            <a:xfrm>
              <a:off x="2816" y="1667"/>
              <a:ext cx="130" cy="75"/>
            </a:xfrm>
            <a:custGeom>
              <a:avLst/>
              <a:gdLst>
                <a:gd name="T0" fmla="*/ 11 w 130"/>
                <a:gd name="T1" fmla="*/ 66 h 75"/>
                <a:gd name="T2" fmla="*/ 10 w 130"/>
                <a:gd name="T3" fmla="*/ 27 h 75"/>
                <a:gd name="T4" fmla="*/ 14 w 130"/>
                <a:gd name="T5" fmla="*/ 13 h 75"/>
                <a:gd name="T6" fmla="*/ 30 w 130"/>
                <a:gd name="T7" fmla="*/ 12 h 75"/>
                <a:gd name="T8" fmla="*/ 67 w 130"/>
                <a:gd name="T9" fmla="*/ 15 h 75"/>
                <a:gd name="T10" fmla="*/ 101 w 130"/>
                <a:gd name="T11" fmla="*/ 17 h 75"/>
                <a:gd name="T12" fmla="*/ 114 w 130"/>
                <a:gd name="T13" fmla="*/ 36 h 75"/>
                <a:gd name="T14" fmla="*/ 119 w 130"/>
                <a:gd name="T15" fmla="*/ 60 h 75"/>
                <a:gd name="T16" fmla="*/ 122 w 130"/>
                <a:gd name="T17" fmla="*/ 74 h 75"/>
                <a:gd name="T18" fmla="*/ 124 w 130"/>
                <a:gd name="T19" fmla="*/ 27 h 75"/>
                <a:gd name="T20" fmla="*/ 127 w 130"/>
                <a:gd name="T21" fmla="*/ 14 h 75"/>
                <a:gd name="T22" fmla="*/ 129 w 130"/>
                <a:gd name="T23" fmla="*/ 1 h 75"/>
                <a:gd name="T24" fmla="*/ 119 w 130"/>
                <a:gd name="T25" fmla="*/ 3 h 75"/>
                <a:gd name="T26" fmla="*/ 102 w 130"/>
                <a:gd name="T27" fmla="*/ 7 h 75"/>
                <a:gd name="T28" fmla="*/ 66 w 130"/>
                <a:gd name="T29" fmla="*/ 9 h 75"/>
                <a:gd name="T30" fmla="*/ 33 w 130"/>
                <a:gd name="T31" fmla="*/ 9 h 75"/>
                <a:gd name="T32" fmla="*/ 7 w 130"/>
                <a:gd name="T33" fmla="*/ 3 h 75"/>
                <a:gd name="T34" fmla="*/ 0 w 130"/>
                <a:gd name="T35" fmla="*/ 0 h 75"/>
                <a:gd name="T36" fmla="*/ 7 w 130"/>
                <a:gd name="T37" fmla="*/ 28 h 75"/>
                <a:gd name="T38" fmla="*/ 11 w 130"/>
                <a:gd name="T39" fmla="*/ 69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0"/>
                <a:gd name="T61" fmla="*/ 0 h 75"/>
                <a:gd name="T62" fmla="*/ 130 w 130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0" h="75">
                  <a:moveTo>
                    <a:pt x="11" y="66"/>
                  </a:moveTo>
                  <a:lnTo>
                    <a:pt x="10" y="27"/>
                  </a:lnTo>
                  <a:lnTo>
                    <a:pt x="14" y="13"/>
                  </a:lnTo>
                  <a:lnTo>
                    <a:pt x="30" y="12"/>
                  </a:lnTo>
                  <a:lnTo>
                    <a:pt x="67" y="15"/>
                  </a:lnTo>
                  <a:lnTo>
                    <a:pt x="101" y="17"/>
                  </a:lnTo>
                  <a:lnTo>
                    <a:pt x="114" y="36"/>
                  </a:lnTo>
                  <a:lnTo>
                    <a:pt x="119" y="60"/>
                  </a:lnTo>
                  <a:lnTo>
                    <a:pt x="122" y="74"/>
                  </a:lnTo>
                  <a:lnTo>
                    <a:pt x="124" y="27"/>
                  </a:lnTo>
                  <a:lnTo>
                    <a:pt x="127" y="14"/>
                  </a:lnTo>
                  <a:lnTo>
                    <a:pt x="129" y="1"/>
                  </a:lnTo>
                  <a:lnTo>
                    <a:pt x="119" y="3"/>
                  </a:lnTo>
                  <a:lnTo>
                    <a:pt x="102" y="7"/>
                  </a:lnTo>
                  <a:lnTo>
                    <a:pt x="66" y="9"/>
                  </a:lnTo>
                  <a:lnTo>
                    <a:pt x="33" y="9"/>
                  </a:lnTo>
                  <a:lnTo>
                    <a:pt x="7" y="3"/>
                  </a:lnTo>
                  <a:lnTo>
                    <a:pt x="0" y="0"/>
                  </a:lnTo>
                  <a:lnTo>
                    <a:pt x="7" y="28"/>
                  </a:lnTo>
                  <a:lnTo>
                    <a:pt x="11" y="69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2" name="Oval 1208"/>
            <p:cNvSpPr>
              <a:spLocks noChangeAspect="1" noChangeArrowheads="1"/>
            </p:cNvSpPr>
            <p:nvPr/>
          </p:nvSpPr>
          <p:spPr bwMode="auto">
            <a:xfrm>
              <a:off x="2841" y="1845"/>
              <a:ext cx="82" cy="9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3" name="Oval 1209"/>
            <p:cNvSpPr>
              <a:spLocks noChangeAspect="1" noChangeArrowheads="1"/>
            </p:cNvSpPr>
            <p:nvPr/>
          </p:nvSpPr>
          <p:spPr bwMode="auto">
            <a:xfrm>
              <a:off x="2828" y="1839"/>
              <a:ext cx="108" cy="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4" name="Rectangle 1210"/>
            <p:cNvSpPr>
              <a:spLocks noChangeAspect="1" noChangeArrowheads="1"/>
            </p:cNvSpPr>
            <p:nvPr/>
          </p:nvSpPr>
          <p:spPr bwMode="auto">
            <a:xfrm>
              <a:off x="2693" y="1919"/>
              <a:ext cx="126" cy="7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FFFFFF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5" name="Rectangle 1211"/>
            <p:cNvSpPr>
              <a:spLocks noChangeAspect="1" noChangeArrowheads="1"/>
            </p:cNvSpPr>
            <p:nvPr/>
          </p:nvSpPr>
          <p:spPr bwMode="auto">
            <a:xfrm>
              <a:off x="2552" y="1359"/>
              <a:ext cx="1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2400" b="1"/>
                <a:t>-</a:t>
              </a:r>
            </a:p>
          </p:txBody>
        </p:sp>
        <p:sp>
          <p:nvSpPr>
            <p:cNvPr id="63676" name="Rectangle 1212"/>
            <p:cNvSpPr>
              <a:spLocks noChangeAspect="1" noChangeArrowheads="1"/>
            </p:cNvSpPr>
            <p:nvPr/>
          </p:nvSpPr>
          <p:spPr bwMode="auto">
            <a:xfrm>
              <a:off x="2787" y="1362"/>
              <a:ext cx="17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2400" b="1"/>
                <a:t>+</a:t>
              </a:r>
            </a:p>
          </p:txBody>
        </p:sp>
        <p:sp>
          <p:nvSpPr>
            <p:cNvPr id="63677" name="Rectangle 1213"/>
            <p:cNvSpPr>
              <a:spLocks noChangeAspect="1" noChangeArrowheads="1"/>
            </p:cNvSpPr>
            <p:nvPr/>
          </p:nvSpPr>
          <p:spPr bwMode="auto">
            <a:xfrm>
              <a:off x="2603" y="2010"/>
              <a:ext cx="63" cy="8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8" name="Line 1214"/>
            <p:cNvSpPr>
              <a:spLocks noChangeAspect="1" noChangeShapeType="1"/>
            </p:cNvSpPr>
            <p:nvPr/>
          </p:nvSpPr>
          <p:spPr bwMode="auto">
            <a:xfrm flipV="1">
              <a:off x="2627" y="1504"/>
              <a:ext cx="0" cy="5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79" name="Line 1215"/>
            <p:cNvSpPr>
              <a:spLocks noChangeAspect="1" noChangeShapeType="1"/>
            </p:cNvSpPr>
            <p:nvPr/>
          </p:nvSpPr>
          <p:spPr bwMode="auto">
            <a:xfrm flipV="1">
              <a:off x="2878" y="1512"/>
              <a:ext cx="0" cy="5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0" name="Rectangle 1216"/>
            <p:cNvSpPr>
              <a:spLocks noChangeAspect="1" noChangeArrowheads="1"/>
            </p:cNvSpPr>
            <p:nvPr/>
          </p:nvSpPr>
          <p:spPr bwMode="auto">
            <a:xfrm>
              <a:off x="2853" y="2018"/>
              <a:ext cx="64" cy="8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1" name="Oval 1217"/>
            <p:cNvSpPr>
              <a:spLocks noChangeAspect="1" noChangeArrowheads="1"/>
            </p:cNvSpPr>
            <p:nvPr/>
          </p:nvSpPr>
          <p:spPr bwMode="auto">
            <a:xfrm>
              <a:off x="3040" y="1693"/>
              <a:ext cx="36" cy="1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2" name="Oval 1218"/>
            <p:cNvSpPr>
              <a:spLocks noChangeAspect="1" noChangeArrowheads="1"/>
            </p:cNvSpPr>
            <p:nvPr/>
          </p:nvSpPr>
          <p:spPr bwMode="auto">
            <a:xfrm>
              <a:off x="3088" y="1690"/>
              <a:ext cx="97" cy="2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3" name="Oval 1219"/>
            <p:cNvSpPr>
              <a:spLocks noChangeAspect="1" noChangeArrowheads="1"/>
            </p:cNvSpPr>
            <p:nvPr/>
          </p:nvSpPr>
          <p:spPr bwMode="auto">
            <a:xfrm>
              <a:off x="3055" y="1404"/>
              <a:ext cx="164" cy="18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7D7E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4" name="AutoShape 1220"/>
            <p:cNvSpPr>
              <a:spLocks noChangeAspect="1" noChangeArrowheads="1"/>
            </p:cNvSpPr>
            <p:nvPr/>
          </p:nvSpPr>
          <p:spPr bwMode="auto">
            <a:xfrm>
              <a:off x="3088" y="1579"/>
              <a:ext cx="97" cy="113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5" name="Oval 1221"/>
            <p:cNvSpPr>
              <a:spLocks noChangeAspect="1" noChangeArrowheads="1"/>
            </p:cNvSpPr>
            <p:nvPr/>
          </p:nvSpPr>
          <p:spPr bwMode="auto">
            <a:xfrm>
              <a:off x="3203" y="1692"/>
              <a:ext cx="37" cy="1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86" name="Freeform 1222"/>
            <p:cNvSpPr>
              <a:spLocks noChangeAspect="1"/>
            </p:cNvSpPr>
            <p:nvPr/>
          </p:nvSpPr>
          <p:spPr bwMode="auto">
            <a:xfrm>
              <a:off x="3012" y="1708"/>
              <a:ext cx="246" cy="64"/>
            </a:xfrm>
            <a:custGeom>
              <a:avLst/>
              <a:gdLst>
                <a:gd name="T0" fmla="*/ 0 w 246"/>
                <a:gd name="T1" fmla="*/ 0 h 64"/>
                <a:gd name="T2" fmla="*/ 1 w 246"/>
                <a:gd name="T3" fmla="*/ 27 h 64"/>
                <a:gd name="T4" fmla="*/ 6 w 246"/>
                <a:gd name="T5" fmla="*/ 37 h 64"/>
                <a:gd name="T6" fmla="*/ 17 w 246"/>
                <a:gd name="T7" fmla="*/ 46 h 64"/>
                <a:gd name="T8" fmla="*/ 32 w 246"/>
                <a:gd name="T9" fmla="*/ 51 h 64"/>
                <a:gd name="T10" fmla="*/ 50 w 246"/>
                <a:gd name="T11" fmla="*/ 56 h 64"/>
                <a:gd name="T12" fmla="*/ 70 w 246"/>
                <a:gd name="T13" fmla="*/ 60 h 64"/>
                <a:gd name="T14" fmla="*/ 89 w 246"/>
                <a:gd name="T15" fmla="*/ 61 h 64"/>
                <a:gd name="T16" fmla="*/ 120 w 246"/>
                <a:gd name="T17" fmla="*/ 63 h 64"/>
                <a:gd name="T18" fmla="*/ 147 w 246"/>
                <a:gd name="T19" fmla="*/ 62 h 64"/>
                <a:gd name="T20" fmla="*/ 169 w 246"/>
                <a:gd name="T21" fmla="*/ 61 h 64"/>
                <a:gd name="T22" fmla="*/ 188 w 246"/>
                <a:gd name="T23" fmla="*/ 58 h 64"/>
                <a:gd name="T24" fmla="*/ 204 w 246"/>
                <a:gd name="T25" fmla="*/ 53 h 64"/>
                <a:gd name="T26" fmla="*/ 223 w 246"/>
                <a:gd name="T27" fmla="*/ 47 h 64"/>
                <a:gd name="T28" fmla="*/ 231 w 246"/>
                <a:gd name="T29" fmla="*/ 43 h 64"/>
                <a:gd name="T30" fmla="*/ 240 w 246"/>
                <a:gd name="T31" fmla="*/ 36 h 64"/>
                <a:gd name="T32" fmla="*/ 244 w 246"/>
                <a:gd name="T33" fmla="*/ 28 h 64"/>
                <a:gd name="T34" fmla="*/ 245 w 246"/>
                <a:gd name="T35" fmla="*/ 26 h 64"/>
                <a:gd name="T36" fmla="*/ 245 w 246"/>
                <a:gd name="T37" fmla="*/ 1 h 64"/>
                <a:gd name="T38" fmla="*/ 242 w 246"/>
                <a:gd name="T39" fmla="*/ 5 h 64"/>
                <a:gd name="T40" fmla="*/ 238 w 246"/>
                <a:gd name="T41" fmla="*/ 12 h 64"/>
                <a:gd name="T42" fmla="*/ 231 w 246"/>
                <a:gd name="T43" fmla="*/ 16 h 64"/>
                <a:gd name="T44" fmla="*/ 222 w 246"/>
                <a:gd name="T45" fmla="*/ 21 h 64"/>
                <a:gd name="T46" fmla="*/ 212 w 246"/>
                <a:gd name="T47" fmla="*/ 25 h 64"/>
                <a:gd name="T48" fmla="*/ 203 w 246"/>
                <a:gd name="T49" fmla="*/ 27 h 64"/>
                <a:gd name="T50" fmla="*/ 189 w 246"/>
                <a:gd name="T51" fmla="*/ 30 h 64"/>
                <a:gd name="T52" fmla="*/ 175 w 246"/>
                <a:gd name="T53" fmla="*/ 33 h 64"/>
                <a:gd name="T54" fmla="*/ 155 w 246"/>
                <a:gd name="T55" fmla="*/ 35 h 64"/>
                <a:gd name="T56" fmla="*/ 134 w 246"/>
                <a:gd name="T57" fmla="*/ 36 h 64"/>
                <a:gd name="T58" fmla="*/ 110 w 246"/>
                <a:gd name="T59" fmla="*/ 36 h 64"/>
                <a:gd name="T60" fmla="*/ 87 w 246"/>
                <a:gd name="T61" fmla="*/ 34 h 64"/>
                <a:gd name="T62" fmla="*/ 67 w 246"/>
                <a:gd name="T63" fmla="*/ 32 h 64"/>
                <a:gd name="T64" fmla="*/ 45 w 246"/>
                <a:gd name="T65" fmla="*/ 28 h 64"/>
                <a:gd name="T66" fmla="*/ 17 w 246"/>
                <a:gd name="T67" fmla="*/ 18 h 64"/>
                <a:gd name="T68" fmla="*/ 4 w 246"/>
                <a:gd name="T69" fmla="*/ 8 h 64"/>
                <a:gd name="T70" fmla="*/ 0 w 24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6"/>
                <a:gd name="T109" fmla="*/ 0 h 64"/>
                <a:gd name="T110" fmla="*/ 246 w 24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6" h="64">
                  <a:moveTo>
                    <a:pt x="0" y="0"/>
                  </a:moveTo>
                  <a:lnTo>
                    <a:pt x="1" y="27"/>
                  </a:lnTo>
                  <a:lnTo>
                    <a:pt x="6" y="37"/>
                  </a:lnTo>
                  <a:lnTo>
                    <a:pt x="17" y="46"/>
                  </a:lnTo>
                  <a:lnTo>
                    <a:pt x="32" y="51"/>
                  </a:lnTo>
                  <a:lnTo>
                    <a:pt x="50" y="56"/>
                  </a:lnTo>
                  <a:lnTo>
                    <a:pt x="70" y="60"/>
                  </a:lnTo>
                  <a:lnTo>
                    <a:pt x="89" y="61"/>
                  </a:lnTo>
                  <a:lnTo>
                    <a:pt x="120" y="63"/>
                  </a:lnTo>
                  <a:lnTo>
                    <a:pt x="147" y="62"/>
                  </a:lnTo>
                  <a:lnTo>
                    <a:pt x="169" y="61"/>
                  </a:lnTo>
                  <a:lnTo>
                    <a:pt x="188" y="58"/>
                  </a:lnTo>
                  <a:lnTo>
                    <a:pt x="204" y="53"/>
                  </a:lnTo>
                  <a:lnTo>
                    <a:pt x="223" y="47"/>
                  </a:lnTo>
                  <a:lnTo>
                    <a:pt x="231" y="43"/>
                  </a:lnTo>
                  <a:lnTo>
                    <a:pt x="240" y="36"/>
                  </a:lnTo>
                  <a:lnTo>
                    <a:pt x="244" y="28"/>
                  </a:lnTo>
                  <a:lnTo>
                    <a:pt x="245" y="26"/>
                  </a:lnTo>
                  <a:lnTo>
                    <a:pt x="245" y="1"/>
                  </a:lnTo>
                  <a:lnTo>
                    <a:pt x="242" y="5"/>
                  </a:lnTo>
                  <a:lnTo>
                    <a:pt x="238" y="12"/>
                  </a:lnTo>
                  <a:lnTo>
                    <a:pt x="231" y="16"/>
                  </a:lnTo>
                  <a:lnTo>
                    <a:pt x="222" y="21"/>
                  </a:lnTo>
                  <a:lnTo>
                    <a:pt x="212" y="25"/>
                  </a:lnTo>
                  <a:lnTo>
                    <a:pt x="203" y="27"/>
                  </a:lnTo>
                  <a:lnTo>
                    <a:pt x="189" y="30"/>
                  </a:lnTo>
                  <a:lnTo>
                    <a:pt x="175" y="33"/>
                  </a:lnTo>
                  <a:lnTo>
                    <a:pt x="155" y="35"/>
                  </a:lnTo>
                  <a:lnTo>
                    <a:pt x="134" y="36"/>
                  </a:lnTo>
                  <a:lnTo>
                    <a:pt x="110" y="36"/>
                  </a:lnTo>
                  <a:lnTo>
                    <a:pt x="87" y="34"/>
                  </a:lnTo>
                  <a:lnTo>
                    <a:pt x="67" y="32"/>
                  </a:lnTo>
                  <a:lnTo>
                    <a:pt x="45" y="28"/>
                  </a:lnTo>
                  <a:lnTo>
                    <a:pt x="17" y="18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87" name="Group 1223"/>
            <p:cNvGrpSpPr>
              <a:grpSpLocks noChangeAspect="1"/>
            </p:cNvGrpSpPr>
            <p:nvPr/>
          </p:nvGrpSpPr>
          <p:grpSpPr bwMode="auto">
            <a:xfrm>
              <a:off x="2849" y="1549"/>
              <a:ext cx="160" cy="68"/>
              <a:chOff x="2849" y="1549"/>
              <a:chExt cx="160" cy="68"/>
            </a:xfrm>
          </p:grpSpPr>
          <p:sp>
            <p:nvSpPr>
              <p:cNvPr id="63688" name="Freeform 1224"/>
              <p:cNvSpPr>
                <a:spLocks noChangeAspect="1"/>
              </p:cNvSpPr>
              <p:nvPr/>
            </p:nvSpPr>
            <p:spPr bwMode="auto">
              <a:xfrm>
                <a:off x="2851" y="1567"/>
                <a:ext cx="130" cy="38"/>
              </a:xfrm>
              <a:custGeom>
                <a:avLst/>
                <a:gdLst>
                  <a:gd name="T0" fmla="*/ 0 w 130"/>
                  <a:gd name="T1" fmla="*/ 25 h 38"/>
                  <a:gd name="T2" fmla="*/ 13 w 130"/>
                  <a:gd name="T3" fmla="*/ 37 h 38"/>
                  <a:gd name="T4" fmla="*/ 129 w 130"/>
                  <a:gd name="T5" fmla="*/ 26 h 38"/>
                  <a:gd name="T6" fmla="*/ 110 w 130"/>
                  <a:gd name="T7" fmla="*/ 19 h 38"/>
                  <a:gd name="T8" fmla="*/ 77 w 130"/>
                  <a:gd name="T9" fmla="*/ 22 h 38"/>
                  <a:gd name="T10" fmla="*/ 67 w 130"/>
                  <a:gd name="T11" fmla="*/ 16 h 38"/>
                  <a:gd name="T12" fmla="*/ 89 w 130"/>
                  <a:gd name="T13" fmla="*/ 6 h 38"/>
                  <a:gd name="T14" fmla="*/ 72 w 130"/>
                  <a:gd name="T15" fmla="*/ 0 h 38"/>
                  <a:gd name="T16" fmla="*/ 0 w 130"/>
                  <a:gd name="T17" fmla="*/ 25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38"/>
                  <a:gd name="T29" fmla="*/ 130 w 130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38">
                    <a:moveTo>
                      <a:pt x="0" y="25"/>
                    </a:moveTo>
                    <a:lnTo>
                      <a:pt x="13" y="37"/>
                    </a:lnTo>
                    <a:lnTo>
                      <a:pt x="129" y="26"/>
                    </a:lnTo>
                    <a:lnTo>
                      <a:pt x="110" y="19"/>
                    </a:lnTo>
                    <a:lnTo>
                      <a:pt x="77" y="22"/>
                    </a:lnTo>
                    <a:lnTo>
                      <a:pt x="67" y="16"/>
                    </a:lnTo>
                    <a:lnTo>
                      <a:pt x="89" y="6"/>
                    </a:lnTo>
                    <a:lnTo>
                      <a:pt x="72" y="0"/>
                    </a:lnTo>
                    <a:lnTo>
                      <a:pt x="0" y="25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9" name="Freeform 1225"/>
              <p:cNvSpPr>
                <a:spLocks noChangeAspect="1"/>
              </p:cNvSpPr>
              <p:nvPr/>
            </p:nvSpPr>
            <p:spPr bwMode="auto">
              <a:xfrm>
                <a:off x="2862" y="1594"/>
                <a:ext cx="115" cy="23"/>
              </a:xfrm>
              <a:custGeom>
                <a:avLst/>
                <a:gdLst>
                  <a:gd name="T0" fmla="*/ 0 w 115"/>
                  <a:gd name="T1" fmla="*/ 8 h 23"/>
                  <a:gd name="T2" fmla="*/ 0 w 115"/>
                  <a:gd name="T3" fmla="*/ 22 h 23"/>
                  <a:gd name="T4" fmla="*/ 114 w 115"/>
                  <a:gd name="T5" fmla="*/ 14 h 23"/>
                  <a:gd name="T6" fmla="*/ 114 w 115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23"/>
                  <a:gd name="T14" fmla="*/ 115 w 1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23">
                    <a:moveTo>
                      <a:pt x="0" y="8"/>
                    </a:moveTo>
                    <a:lnTo>
                      <a:pt x="0" y="22"/>
                    </a:lnTo>
                    <a:lnTo>
                      <a:pt x="114" y="14"/>
                    </a:lnTo>
                    <a:lnTo>
                      <a:pt x="11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4C4C4C"/>
                  </a:gs>
                </a:gsLst>
                <a:lin ang="540000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0" name="Freeform 1226"/>
              <p:cNvSpPr>
                <a:spLocks noChangeAspect="1"/>
              </p:cNvSpPr>
              <p:nvPr/>
            </p:nvSpPr>
            <p:spPr bwMode="auto">
              <a:xfrm>
                <a:off x="2856" y="1599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2 h 18"/>
                  <a:gd name="T4" fmla="*/ 16 w 17"/>
                  <a:gd name="T5" fmla="*/ 17 h 18"/>
                  <a:gd name="T6" fmla="*/ 16 w 17"/>
                  <a:gd name="T7" fmla="*/ 2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0" y="12"/>
                    </a:lnTo>
                    <a:lnTo>
                      <a:pt x="16" y="17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1" name="Freeform 1227"/>
              <p:cNvSpPr>
                <a:spLocks noChangeAspect="1"/>
              </p:cNvSpPr>
              <p:nvPr/>
            </p:nvSpPr>
            <p:spPr bwMode="auto">
              <a:xfrm>
                <a:off x="2849" y="1594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1 h 17"/>
                  <a:gd name="T4" fmla="*/ 16 w 17"/>
                  <a:gd name="T5" fmla="*/ 16 h 17"/>
                  <a:gd name="T6" fmla="*/ 16 w 17"/>
                  <a:gd name="T7" fmla="*/ 2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1"/>
                    </a:lnTo>
                    <a:lnTo>
                      <a:pt x="16" y="16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2" name="Line 1228"/>
              <p:cNvSpPr>
                <a:spLocks noChangeAspect="1" noChangeShapeType="1"/>
              </p:cNvSpPr>
              <p:nvPr/>
            </p:nvSpPr>
            <p:spPr bwMode="auto">
              <a:xfrm flipV="1">
                <a:off x="2857" y="1587"/>
                <a:ext cx="64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3" name="Rectangle 1229"/>
              <p:cNvSpPr>
                <a:spLocks noChangeAspect="1" noChangeArrowheads="1"/>
              </p:cNvSpPr>
              <p:nvPr/>
            </p:nvSpPr>
            <p:spPr bwMode="auto">
              <a:xfrm>
                <a:off x="2956" y="1587"/>
                <a:ext cx="53" cy="22"/>
              </a:xfrm>
              <a:prstGeom prst="rect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4" name="Freeform 1230"/>
              <p:cNvSpPr>
                <a:spLocks noChangeAspect="1"/>
              </p:cNvSpPr>
              <p:nvPr/>
            </p:nvSpPr>
            <p:spPr bwMode="auto">
              <a:xfrm>
                <a:off x="2920" y="1549"/>
                <a:ext cx="57" cy="35"/>
              </a:xfrm>
              <a:custGeom>
                <a:avLst/>
                <a:gdLst>
                  <a:gd name="T0" fmla="*/ 0 w 57"/>
                  <a:gd name="T1" fmla="*/ 18 h 35"/>
                  <a:gd name="T2" fmla="*/ 17 w 57"/>
                  <a:gd name="T3" fmla="*/ 24 h 35"/>
                  <a:gd name="T4" fmla="*/ 17 w 57"/>
                  <a:gd name="T5" fmla="*/ 34 h 35"/>
                  <a:gd name="T6" fmla="*/ 56 w 57"/>
                  <a:gd name="T7" fmla="*/ 21 h 35"/>
                  <a:gd name="T8" fmla="*/ 56 w 57"/>
                  <a:gd name="T9" fmla="*/ 8 h 35"/>
                  <a:gd name="T10" fmla="*/ 37 w 57"/>
                  <a:gd name="T11" fmla="*/ 0 h 35"/>
                  <a:gd name="T12" fmla="*/ 0 w 57"/>
                  <a:gd name="T13" fmla="*/ 1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5"/>
                  <a:gd name="T23" fmla="*/ 57 w 5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5">
                    <a:moveTo>
                      <a:pt x="0" y="18"/>
                    </a:moveTo>
                    <a:lnTo>
                      <a:pt x="17" y="24"/>
                    </a:lnTo>
                    <a:lnTo>
                      <a:pt x="17" y="34"/>
                    </a:lnTo>
                    <a:lnTo>
                      <a:pt x="56" y="21"/>
                    </a:lnTo>
                    <a:lnTo>
                      <a:pt x="56" y="8"/>
                    </a:lnTo>
                    <a:lnTo>
                      <a:pt x="37" y="0"/>
                    </a:lnTo>
                    <a:lnTo>
                      <a:pt x="0" y="18"/>
                    </a:lnTo>
                  </a:path>
                </a:pathLst>
              </a:cu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95" name="Freeform 1231"/>
            <p:cNvSpPr>
              <a:spLocks noChangeAspect="1"/>
            </p:cNvSpPr>
            <p:nvPr/>
          </p:nvSpPr>
          <p:spPr bwMode="auto">
            <a:xfrm>
              <a:off x="3009" y="1602"/>
              <a:ext cx="371" cy="278"/>
            </a:xfrm>
            <a:custGeom>
              <a:avLst/>
              <a:gdLst>
                <a:gd name="T0" fmla="*/ 0 w 371"/>
                <a:gd name="T1" fmla="*/ 0 h 278"/>
                <a:gd name="T2" fmla="*/ 48 w 371"/>
                <a:gd name="T3" fmla="*/ 16 h 278"/>
                <a:gd name="T4" fmla="*/ 82 w 371"/>
                <a:gd name="T5" fmla="*/ 52 h 278"/>
                <a:gd name="T6" fmla="*/ 146 w 371"/>
                <a:gd name="T7" fmla="*/ 122 h 278"/>
                <a:gd name="T8" fmla="*/ 197 w 371"/>
                <a:gd name="T9" fmla="*/ 235 h 278"/>
                <a:gd name="T10" fmla="*/ 231 w 371"/>
                <a:gd name="T11" fmla="*/ 270 h 278"/>
                <a:gd name="T12" fmla="*/ 276 w 371"/>
                <a:gd name="T13" fmla="*/ 277 h 278"/>
                <a:gd name="T14" fmla="*/ 327 w 371"/>
                <a:gd name="T15" fmla="*/ 254 h 278"/>
                <a:gd name="T16" fmla="*/ 355 w 371"/>
                <a:gd name="T17" fmla="*/ 206 h 278"/>
                <a:gd name="T18" fmla="*/ 370 w 371"/>
                <a:gd name="T19" fmla="*/ 139 h 278"/>
                <a:gd name="T20" fmla="*/ 342 w 371"/>
                <a:gd name="T21" fmla="*/ 91 h 278"/>
                <a:gd name="T22" fmla="*/ 285 w 371"/>
                <a:gd name="T23" fmla="*/ 75 h 278"/>
                <a:gd name="T24" fmla="*/ 227 w 371"/>
                <a:gd name="T25" fmla="*/ 97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1"/>
                <a:gd name="T40" fmla="*/ 0 h 278"/>
                <a:gd name="T41" fmla="*/ 371 w 371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1" h="278">
                  <a:moveTo>
                    <a:pt x="0" y="0"/>
                  </a:moveTo>
                  <a:lnTo>
                    <a:pt x="48" y="16"/>
                  </a:lnTo>
                  <a:lnTo>
                    <a:pt x="82" y="52"/>
                  </a:lnTo>
                  <a:lnTo>
                    <a:pt x="146" y="122"/>
                  </a:lnTo>
                  <a:lnTo>
                    <a:pt x="197" y="235"/>
                  </a:lnTo>
                  <a:lnTo>
                    <a:pt x="231" y="270"/>
                  </a:lnTo>
                  <a:lnTo>
                    <a:pt x="276" y="277"/>
                  </a:lnTo>
                  <a:lnTo>
                    <a:pt x="327" y="254"/>
                  </a:lnTo>
                  <a:lnTo>
                    <a:pt x="355" y="206"/>
                  </a:lnTo>
                  <a:lnTo>
                    <a:pt x="370" y="139"/>
                  </a:lnTo>
                  <a:lnTo>
                    <a:pt x="342" y="91"/>
                  </a:lnTo>
                  <a:lnTo>
                    <a:pt x="285" y="75"/>
                  </a:lnTo>
                  <a:lnTo>
                    <a:pt x="227" y="97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Rectangle 1232"/>
            <p:cNvSpPr>
              <a:spLocks noChangeAspect="1" noChangeArrowheads="1"/>
            </p:cNvSpPr>
            <p:nvPr/>
          </p:nvSpPr>
          <p:spPr bwMode="auto">
            <a:xfrm>
              <a:off x="2209" y="1583"/>
              <a:ext cx="205" cy="28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7" name="Freeform 1233"/>
            <p:cNvSpPr>
              <a:spLocks noChangeAspect="1"/>
            </p:cNvSpPr>
            <p:nvPr/>
          </p:nvSpPr>
          <p:spPr bwMode="auto">
            <a:xfrm>
              <a:off x="2416" y="1519"/>
              <a:ext cx="72" cy="357"/>
            </a:xfrm>
            <a:custGeom>
              <a:avLst/>
              <a:gdLst>
                <a:gd name="T0" fmla="*/ 0 w 72"/>
                <a:gd name="T1" fmla="*/ 356 h 357"/>
                <a:gd name="T2" fmla="*/ 71 w 72"/>
                <a:gd name="T3" fmla="*/ 290 h 357"/>
                <a:gd name="T4" fmla="*/ 71 w 72"/>
                <a:gd name="T5" fmla="*/ 0 h 357"/>
                <a:gd name="T6" fmla="*/ 0 w 72"/>
                <a:gd name="T7" fmla="*/ 65 h 357"/>
                <a:gd name="T8" fmla="*/ 0 w 72"/>
                <a:gd name="T9" fmla="*/ 356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57"/>
                <a:gd name="T17" fmla="*/ 72 w 72"/>
                <a:gd name="T18" fmla="*/ 357 h 3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57">
                  <a:moveTo>
                    <a:pt x="0" y="356"/>
                  </a:moveTo>
                  <a:lnTo>
                    <a:pt x="71" y="290"/>
                  </a:lnTo>
                  <a:lnTo>
                    <a:pt x="71" y="0"/>
                  </a:lnTo>
                  <a:lnTo>
                    <a:pt x="0" y="65"/>
                  </a:lnTo>
                  <a:lnTo>
                    <a:pt x="0" y="356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8" name="Freeform 1234"/>
            <p:cNvSpPr>
              <a:spLocks noChangeAspect="1"/>
            </p:cNvSpPr>
            <p:nvPr/>
          </p:nvSpPr>
          <p:spPr bwMode="auto">
            <a:xfrm>
              <a:off x="2208" y="1518"/>
              <a:ext cx="279" cy="62"/>
            </a:xfrm>
            <a:custGeom>
              <a:avLst/>
              <a:gdLst>
                <a:gd name="T0" fmla="*/ 0 w 279"/>
                <a:gd name="T1" fmla="*/ 61 h 62"/>
                <a:gd name="T2" fmla="*/ 64 w 279"/>
                <a:gd name="T3" fmla="*/ 0 h 62"/>
                <a:gd name="T4" fmla="*/ 278 w 279"/>
                <a:gd name="T5" fmla="*/ 0 h 62"/>
                <a:gd name="T6" fmla="*/ 211 w 279"/>
                <a:gd name="T7" fmla="*/ 61 h 62"/>
                <a:gd name="T8" fmla="*/ 0 w 279"/>
                <a:gd name="T9" fmla="*/ 6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62"/>
                <a:gd name="T17" fmla="*/ 279 w 27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62">
                  <a:moveTo>
                    <a:pt x="0" y="61"/>
                  </a:moveTo>
                  <a:lnTo>
                    <a:pt x="64" y="0"/>
                  </a:lnTo>
                  <a:lnTo>
                    <a:pt x="278" y="0"/>
                  </a:lnTo>
                  <a:lnTo>
                    <a:pt x="211" y="61"/>
                  </a:lnTo>
                  <a:lnTo>
                    <a:pt x="0" y="61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9" name="Freeform 1235"/>
            <p:cNvSpPr>
              <a:spLocks noChangeAspect="1"/>
            </p:cNvSpPr>
            <p:nvPr/>
          </p:nvSpPr>
          <p:spPr bwMode="auto">
            <a:xfrm>
              <a:off x="2529" y="1556"/>
              <a:ext cx="129" cy="38"/>
            </a:xfrm>
            <a:custGeom>
              <a:avLst/>
              <a:gdLst>
                <a:gd name="T0" fmla="*/ 128 w 129"/>
                <a:gd name="T1" fmla="*/ 25 h 38"/>
                <a:gd name="T2" fmla="*/ 115 w 129"/>
                <a:gd name="T3" fmla="*/ 37 h 38"/>
                <a:gd name="T4" fmla="*/ 0 w 129"/>
                <a:gd name="T5" fmla="*/ 26 h 38"/>
                <a:gd name="T6" fmla="*/ 19 w 129"/>
                <a:gd name="T7" fmla="*/ 19 h 38"/>
                <a:gd name="T8" fmla="*/ 52 w 129"/>
                <a:gd name="T9" fmla="*/ 22 h 38"/>
                <a:gd name="T10" fmla="*/ 62 w 129"/>
                <a:gd name="T11" fmla="*/ 16 h 38"/>
                <a:gd name="T12" fmla="*/ 40 w 129"/>
                <a:gd name="T13" fmla="*/ 6 h 38"/>
                <a:gd name="T14" fmla="*/ 57 w 129"/>
                <a:gd name="T15" fmla="*/ 0 h 38"/>
                <a:gd name="T16" fmla="*/ 128 w 129"/>
                <a:gd name="T17" fmla="*/ 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38"/>
                <a:gd name="T29" fmla="*/ 129 w 129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38">
                  <a:moveTo>
                    <a:pt x="128" y="25"/>
                  </a:moveTo>
                  <a:lnTo>
                    <a:pt x="115" y="37"/>
                  </a:lnTo>
                  <a:lnTo>
                    <a:pt x="0" y="26"/>
                  </a:lnTo>
                  <a:lnTo>
                    <a:pt x="19" y="19"/>
                  </a:lnTo>
                  <a:lnTo>
                    <a:pt x="52" y="22"/>
                  </a:lnTo>
                  <a:lnTo>
                    <a:pt x="62" y="16"/>
                  </a:lnTo>
                  <a:lnTo>
                    <a:pt x="40" y="6"/>
                  </a:lnTo>
                  <a:lnTo>
                    <a:pt x="57" y="0"/>
                  </a:lnTo>
                  <a:lnTo>
                    <a:pt x="128" y="25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0" name="Freeform 1236"/>
            <p:cNvSpPr>
              <a:spLocks noChangeAspect="1"/>
            </p:cNvSpPr>
            <p:nvPr/>
          </p:nvSpPr>
          <p:spPr bwMode="auto">
            <a:xfrm>
              <a:off x="2532" y="1583"/>
              <a:ext cx="115" cy="22"/>
            </a:xfrm>
            <a:custGeom>
              <a:avLst/>
              <a:gdLst>
                <a:gd name="T0" fmla="*/ 114 w 115"/>
                <a:gd name="T1" fmla="*/ 8 h 22"/>
                <a:gd name="T2" fmla="*/ 114 w 115"/>
                <a:gd name="T3" fmla="*/ 21 h 22"/>
                <a:gd name="T4" fmla="*/ 0 w 115"/>
                <a:gd name="T5" fmla="*/ 13 h 22"/>
                <a:gd name="T6" fmla="*/ 0 w 115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22"/>
                <a:gd name="T14" fmla="*/ 115 w 115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22">
                  <a:moveTo>
                    <a:pt x="114" y="8"/>
                  </a:moveTo>
                  <a:lnTo>
                    <a:pt x="114" y="21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1" name="Freeform 1237"/>
            <p:cNvSpPr>
              <a:spLocks noChangeAspect="1"/>
            </p:cNvSpPr>
            <p:nvPr/>
          </p:nvSpPr>
          <p:spPr bwMode="auto">
            <a:xfrm>
              <a:off x="2647" y="1587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12 h 18"/>
                <a:gd name="T4" fmla="*/ 0 w 17"/>
                <a:gd name="T5" fmla="*/ 17 h 18"/>
                <a:gd name="T6" fmla="*/ 0 w 17"/>
                <a:gd name="T7" fmla="*/ 2 h 18"/>
                <a:gd name="T8" fmla="*/ 16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6" y="0"/>
                  </a:moveTo>
                  <a:lnTo>
                    <a:pt x="16" y="12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2" name="Freeform 1238"/>
            <p:cNvSpPr>
              <a:spLocks noChangeAspect="1"/>
            </p:cNvSpPr>
            <p:nvPr/>
          </p:nvSpPr>
          <p:spPr bwMode="auto">
            <a:xfrm>
              <a:off x="2653" y="1582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12 h 18"/>
                <a:gd name="T4" fmla="*/ 0 w 17"/>
                <a:gd name="T5" fmla="*/ 17 h 18"/>
                <a:gd name="T6" fmla="*/ 0 w 17"/>
                <a:gd name="T7" fmla="*/ 2 h 18"/>
                <a:gd name="T8" fmla="*/ 16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6" y="0"/>
                  </a:moveTo>
                  <a:lnTo>
                    <a:pt x="16" y="12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3" name="Line 1239"/>
            <p:cNvSpPr>
              <a:spLocks noChangeAspect="1" noChangeShapeType="1"/>
            </p:cNvSpPr>
            <p:nvPr/>
          </p:nvSpPr>
          <p:spPr bwMode="auto">
            <a:xfrm flipH="1" flipV="1">
              <a:off x="2587" y="1575"/>
              <a:ext cx="64" cy="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4" name="Rectangle 1240"/>
            <p:cNvSpPr>
              <a:spLocks noChangeAspect="1" noChangeArrowheads="1"/>
            </p:cNvSpPr>
            <p:nvPr/>
          </p:nvSpPr>
          <p:spPr bwMode="auto">
            <a:xfrm>
              <a:off x="2499" y="1575"/>
              <a:ext cx="53" cy="23"/>
            </a:xfrm>
            <a:prstGeom prst="rect">
              <a:avLst/>
            </a:prstGeom>
            <a:gradFill rotWithShape="0">
              <a:gsLst>
                <a:gs pos="0">
                  <a:srgbClr val="919191"/>
                </a:gs>
                <a:gs pos="100000">
                  <a:srgbClr val="2B2B2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5" name="Freeform 1241"/>
            <p:cNvSpPr>
              <a:spLocks noChangeAspect="1"/>
            </p:cNvSpPr>
            <p:nvPr/>
          </p:nvSpPr>
          <p:spPr bwMode="auto">
            <a:xfrm>
              <a:off x="2532" y="1538"/>
              <a:ext cx="57" cy="35"/>
            </a:xfrm>
            <a:custGeom>
              <a:avLst/>
              <a:gdLst>
                <a:gd name="T0" fmla="*/ 56 w 57"/>
                <a:gd name="T1" fmla="*/ 18 h 35"/>
                <a:gd name="T2" fmla="*/ 39 w 57"/>
                <a:gd name="T3" fmla="*/ 24 h 35"/>
                <a:gd name="T4" fmla="*/ 39 w 57"/>
                <a:gd name="T5" fmla="*/ 34 h 35"/>
                <a:gd name="T6" fmla="*/ 0 w 57"/>
                <a:gd name="T7" fmla="*/ 21 h 35"/>
                <a:gd name="T8" fmla="*/ 0 w 57"/>
                <a:gd name="T9" fmla="*/ 8 h 35"/>
                <a:gd name="T10" fmla="*/ 19 w 57"/>
                <a:gd name="T11" fmla="*/ 0 h 35"/>
                <a:gd name="T12" fmla="*/ 56 w 57"/>
                <a:gd name="T13" fmla="*/ 18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5"/>
                <a:gd name="T23" fmla="*/ 57 w 57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5">
                  <a:moveTo>
                    <a:pt x="56" y="18"/>
                  </a:moveTo>
                  <a:lnTo>
                    <a:pt x="39" y="24"/>
                  </a:lnTo>
                  <a:lnTo>
                    <a:pt x="39" y="34"/>
                  </a:lnTo>
                  <a:lnTo>
                    <a:pt x="0" y="2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56" y="18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2B2B2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6" name="Line 1242"/>
            <p:cNvSpPr>
              <a:spLocks noChangeAspect="1" noChangeShapeType="1"/>
            </p:cNvSpPr>
            <p:nvPr/>
          </p:nvSpPr>
          <p:spPr bwMode="auto">
            <a:xfrm flipV="1">
              <a:off x="2878" y="1576"/>
              <a:ext cx="0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07" name="Freeform 1243"/>
            <p:cNvSpPr>
              <a:spLocks noChangeAspect="1"/>
            </p:cNvSpPr>
            <p:nvPr/>
          </p:nvSpPr>
          <p:spPr bwMode="auto">
            <a:xfrm>
              <a:off x="2918" y="1573"/>
              <a:ext cx="20" cy="17"/>
            </a:xfrm>
            <a:custGeom>
              <a:avLst/>
              <a:gdLst>
                <a:gd name="T0" fmla="*/ 8 w 20"/>
                <a:gd name="T1" fmla="*/ 16 h 17"/>
                <a:gd name="T2" fmla="*/ 19 w 20"/>
                <a:gd name="T3" fmla="*/ 10 h 17"/>
                <a:gd name="T4" fmla="*/ 19 w 20"/>
                <a:gd name="T5" fmla="*/ 0 h 17"/>
                <a:gd name="T6" fmla="*/ 0 w 20"/>
                <a:gd name="T7" fmla="*/ 8 h 17"/>
                <a:gd name="T8" fmla="*/ 8 w 20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8" y="16"/>
                  </a:moveTo>
                  <a:lnTo>
                    <a:pt x="19" y="1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8" y="16"/>
                  </a:lnTo>
                </a:path>
              </a:pathLst>
            </a:custGeom>
            <a:solidFill>
              <a:schemeClr val="bg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8" name="Freeform 1244"/>
            <p:cNvSpPr>
              <a:spLocks noChangeAspect="1"/>
            </p:cNvSpPr>
            <p:nvPr/>
          </p:nvSpPr>
          <p:spPr bwMode="auto">
            <a:xfrm>
              <a:off x="2572" y="1564"/>
              <a:ext cx="21" cy="17"/>
            </a:xfrm>
            <a:custGeom>
              <a:avLst/>
              <a:gdLst>
                <a:gd name="T0" fmla="*/ 11 w 21"/>
                <a:gd name="T1" fmla="*/ 16 h 17"/>
                <a:gd name="T2" fmla="*/ 0 w 21"/>
                <a:gd name="T3" fmla="*/ 9 h 17"/>
                <a:gd name="T4" fmla="*/ 0 w 21"/>
                <a:gd name="T5" fmla="*/ 0 h 17"/>
                <a:gd name="T6" fmla="*/ 20 w 21"/>
                <a:gd name="T7" fmla="*/ 8 h 17"/>
                <a:gd name="T8" fmla="*/ 11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11" y="16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0" y="8"/>
                  </a:lnTo>
                  <a:lnTo>
                    <a:pt x="11" y="16"/>
                  </a:lnTo>
                </a:path>
              </a:pathLst>
            </a:custGeom>
            <a:solidFill>
              <a:schemeClr val="bg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9" name="Freeform 1245"/>
            <p:cNvSpPr>
              <a:spLocks noChangeAspect="1"/>
            </p:cNvSpPr>
            <p:nvPr/>
          </p:nvSpPr>
          <p:spPr bwMode="auto">
            <a:xfrm>
              <a:off x="2329" y="1370"/>
              <a:ext cx="730" cy="327"/>
            </a:xfrm>
            <a:custGeom>
              <a:avLst/>
              <a:gdLst>
                <a:gd name="T0" fmla="*/ 0 w 730"/>
                <a:gd name="T1" fmla="*/ 168 h 327"/>
                <a:gd name="T2" fmla="*/ 29 w 730"/>
                <a:gd name="T3" fmla="*/ 132 h 327"/>
                <a:gd name="T4" fmla="*/ 46 w 730"/>
                <a:gd name="T5" fmla="*/ 110 h 327"/>
                <a:gd name="T6" fmla="*/ 68 w 730"/>
                <a:gd name="T7" fmla="*/ 94 h 327"/>
                <a:gd name="T8" fmla="*/ 118 w 730"/>
                <a:gd name="T9" fmla="*/ 60 h 327"/>
                <a:gd name="T10" fmla="*/ 176 w 730"/>
                <a:gd name="T11" fmla="*/ 36 h 327"/>
                <a:gd name="T12" fmla="*/ 270 w 730"/>
                <a:gd name="T13" fmla="*/ 10 h 327"/>
                <a:gd name="T14" fmla="*/ 392 w 730"/>
                <a:gd name="T15" fmla="*/ 0 h 327"/>
                <a:gd name="T16" fmla="*/ 507 w 730"/>
                <a:gd name="T17" fmla="*/ 8 h 327"/>
                <a:gd name="T18" fmla="*/ 597 w 730"/>
                <a:gd name="T19" fmla="*/ 36 h 327"/>
                <a:gd name="T20" fmla="*/ 664 w 730"/>
                <a:gd name="T21" fmla="*/ 105 h 327"/>
                <a:gd name="T22" fmla="*/ 702 w 730"/>
                <a:gd name="T23" fmla="*/ 174 h 327"/>
                <a:gd name="T24" fmla="*/ 715 w 730"/>
                <a:gd name="T25" fmla="*/ 221 h 327"/>
                <a:gd name="T26" fmla="*/ 716 w 730"/>
                <a:gd name="T27" fmla="*/ 281 h 327"/>
                <a:gd name="T28" fmla="*/ 729 w 730"/>
                <a:gd name="T29" fmla="*/ 326 h 3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30"/>
                <a:gd name="T46" fmla="*/ 0 h 327"/>
                <a:gd name="T47" fmla="*/ 730 w 730"/>
                <a:gd name="T48" fmla="*/ 327 h 3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30" h="327">
                  <a:moveTo>
                    <a:pt x="0" y="168"/>
                  </a:moveTo>
                  <a:lnTo>
                    <a:pt x="29" y="132"/>
                  </a:lnTo>
                  <a:lnTo>
                    <a:pt x="46" y="110"/>
                  </a:lnTo>
                  <a:lnTo>
                    <a:pt x="68" y="94"/>
                  </a:lnTo>
                  <a:lnTo>
                    <a:pt x="118" y="60"/>
                  </a:lnTo>
                  <a:lnTo>
                    <a:pt x="176" y="36"/>
                  </a:lnTo>
                  <a:lnTo>
                    <a:pt x="270" y="10"/>
                  </a:lnTo>
                  <a:lnTo>
                    <a:pt x="392" y="0"/>
                  </a:lnTo>
                  <a:lnTo>
                    <a:pt x="507" y="8"/>
                  </a:lnTo>
                  <a:lnTo>
                    <a:pt x="597" y="36"/>
                  </a:lnTo>
                  <a:lnTo>
                    <a:pt x="664" y="105"/>
                  </a:lnTo>
                  <a:lnTo>
                    <a:pt x="702" y="174"/>
                  </a:lnTo>
                  <a:lnTo>
                    <a:pt x="715" y="221"/>
                  </a:lnTo>
                  <a:lnTo>
                    <a:pt x="716" y="281"/>
                  </a:lnTo>
                  <a:lnTo>
                    <a:pt x="729" y="32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0" name="Oval 1246"/>
            <p:cNvSpPr>
              <a:spLocks noChangeAspect="1" noChangeArrowheads="1"/>
            </p:cNvSpPr>
            <p:nvPr/>
          </p:nvSpPr>
          <p:spPr bwMode="auto">
            <a:xfrm>
              <a:off x="2285" y="1537"/>
              <a:ext cx="48" cy="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1" name="Oval 1247"/>
            <p:cNvSpPr>
              <a:spLocks noChangeAspect="1" noChangeArrowheads="1"/>
            </p:cNvSpPr>
            <p:nvPr/>
          </p:nvSpPr>
          <p:spPr bwMode="auto">
            <a:xfrm>
              <a:off x="2385" y="1535"/>
              <a:ext cx="49" cy="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2" name="Oval 1248"/>
            <p:cNvSpPr>
              <a:spLocks noChangeAspect="1" noChangeArrowheads="1"/>
            </p:cNvSpPr>
            <p:nvPr/>
          </p:nvSpPr>
          <p:spPr bwMode="auto">
            <a:xfrm>
              <a:off x="2288" y="1489"/>
              <a:ext cx="39" cy="1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3" name="Oval 1249"/>
            <p:cNvSpPr>
              <a:spLocks noChangeAspect="1" noChangeArrowheads="1"/>
            </p:cNvSpPr>
            <p:nvPr/>
          </p:nvSpPr>
          <p:spPr bwMode="auto">
            <a:xfrm>
              <a:off x="2389" y="1488"/>
              <a:ext cx="38" cy="1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4" name="Rectangle 1250"/>
            <p:cNvSpPr>
              <a:spLocks noChangeAspect="1" noChangeArrowheads="1"/>
            </p:cNvSpPr>
            <p:nvPr/>
          </p:nvSpPr>
          <p:spPr bwMode="auto">
            <a:xfrm>
              <a:off x="2288" y="1496"/>
              <a:ext cx="38" cy="45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5" name="Rectangle 1251"/>
            <p:cNvSpPr>
              <a:spLocks noChangeAspect="1" noChangeArrowheads="1"/>
            </p:cNvSpPr>
            <p:nvPr/>
          </p:nvSpPr>
          <p:spPr bwMode="auto">
            <a:xfrm>
              <a:off x="2389" y="1496"/>
              <a:ext cx="38" cy="45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6" name="Freeform 1252"/>
            <p:cNvSpPr>
              <a:spLocks noChangeAspect="1"/>
            </p:cNvSpPr>
            <p:nvPr/>
          </p:nvSpPr>
          <p:spPr bwMode="auto">
            <a:xfrm>
              <a:off x="2367" y="1542"/>
              <a:ext cx="133" cy="103"/>
            </a:xfrm>
            <a:custGeom>
              <a:avLst/>
              <a:gdLst>
                <a:gd name="T0" fmla="*/ 132 w 133"/>
                <a:gd name="T1" fmla="*/ 45 h 103"/>
                <a:gd name="T2" fmla="*/ 102 w 133"/>
                <a:gd name="T3" fmla="*/ 58 h 103"/>
                <a:gd name="T4" fmla="*/ 84 w 133"/>
                <a:gd name="T5" fmla="*/ 79 h 103"/>
                <a:gd name="T6" fmla="*/ 59 w 133"/>
                <a:gd name="T7" fmla="*/ 97 h 103"/>
                <a:gd name="T8" fmla="*/ 41 w 133"/>
                <a:gd name="T9" fmla="*/ 102 h 103"/>
                <a:gd name="T10" fmla="*/ 22 w 133"/>
                <a:gd name="T11" fmla="*/ 97 h 103"/>
                <a:gd name="T12" fmla="*/ 6 w 133"/>
                <a:gd name="T13" fmla="*/ 87 h 103"/>
                <a:gd name="T14" fmla="*/ 0 w 133"/>
                <a:gd name="T15" fmla="*/ 74 h 103"/>
                <a:gd name="T16" fmla="*/ 0 w 133"/>
                <a:gd name="T17" fmla="*/ 62 h 103"/>
                <a:gd name="T18" fmla="*/ 0 w 133"/>
                <a:gd name="T19" fmla="*/ 44 h 103"/>
                <a:gd name="T20" fmla="*/ 5 w 133"/>
                <a:gd name="T21" fmla="*/ 26 h 103"/>
                <a:gd name="T22" fmla="*/ 11 w 133"/>
                <a:gd name="T23" fmla="*/ 11 h 103"/>
                <a:gd name="T24" fmla="*/ 24 w 133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03"/>
                <a:gd name="T41" fmla="*/ 133 w 133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03">
                  <a:moveTo>
                    <a:pt x="132" y="45"/>
                  </a:moveTo>
                  <a:lnTo>
                    <a:pt x="102" y="58"/>
                  </a:lnTo>
                  <a:lnTo>
                    <a:pt x="84" y="79"/>
                  </a:lnTo>
                  <a:lnTo>
                    <a:pt x="59" y="97"/>
                  </a:lnTo>
                  <a:lnTo>
                    <a:pt x="41" y="102"/>
                  </a:lnTo>
                  <a:lnTo>
                    <a:pt x="22" y="97"/>
                  </a:lnTo>
                  <a:lnTo>
                    <a:pt x="6" y="8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5" y="26"/>
                  </a:lnTo>
                  <a:lnTo>
                    <a:pt x="11" y="11"/>
                  </a:lnTo>
                  <a:lnTo>
                    <a:pt x="24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7" name="Oval 1253"/>
            <p:cNvSpPr>
              <a:spLocks noChangeAspect="1" noChangeArrowheads="1"/>
            </p:cNvSpPr>
            <p:nvPr/>
          </p:nvSpPr>
          <p:spPr bwMode="auto">
            <a:xfrm>
              <a:off x="2273" y="1675"/>
              <a:ext cx="88" cy="11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8" name="Freeform 1254"/>
            <p:cNvSpPr>
              <a:spLocks noChangeAspect="1"/>
            </p:cNvSpPr>
            <p:nvPr/>
          </p:nvSpPr>
          <p:spPr bwMode="auto">
            <a:xfrm>
              <a:off x="2251" y="1704"/>
              <a:ext cx="146" cy="74"/>
            </a:xfrm>
            <a:custGeom>
              <a:avLst/>
              <a:gdLst>
                <a:gd name="T0" fmla="*/ 0 w 146"/>
                <a:gd name="T1" fmla="*/ 73 h 74"/>
                <a:gd name="T2" fmla="*/ 56 w 146"/>
                <a:gd name="T3" fmla="*/ 41 h 74"/>
                <a:gd name="T4" fmla="*/ 52 w 146"/>
                <a:gd name="T5" fmla="*/ 66 h 74"/>
                <a:gd name="T6" fmla="*/ 145 w 146"/>
                <a:gd name="T7" fmla="*/ 0 h 74"/>
                <a:gd name="T8" fmla="*/ 76 w 146"/>
                <a:gd name="T9" fmla="*/ 28 h 74"/>
                <a:gd name="T10" fmla="*/ 81 w 146"/>
                <a:gd name="T11" fmla="*/ 1 h 74"/>
                <a:gd name="T12" fmla="*/ 0 w 146"/>
                <a:gd name="T13" fmla="*/ 73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4"/>
                <a:gd name="T23" fmla="*/ 146 w 14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4">
                  <a:moveTo>
                    <a:pt x="0" y="73"/>
                  </a:moveTo>
                  <a:lnTo>
                    <a:pt x="56" y="41"/>
                  </a:lnTo>
                  <a:lnTo>
                    <a:pt x="52" y="66"/>
                  </a:lnTo>
                  <a:lnTo>
                    <a:pt x="145" y="0"/>
                  </a:lnTo>
                  <a:lnTo>
                    <a:pt x="76" y="28"/>
                  </a:lnTo>
                  <a:lnTo>
                    <a:pt x="81" y="1"/>
                  </a:lnTo>
                  <a:lnTo>
                    <a:pt x="0" y="73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9" name="Rectangle 1255"/>
            <p:cNvSpPr>
              <a:spLocks noChangeAspect="1" noChangeArrowheads="1"/>
            </p:cNvSpPr>
            <p:nvPr/>
          </p:nvSpPr>
          <p:spPr bwMode="auto">
            <a:xfrm>
              <a:off x="2984" y="2192"/>
              <a:ext cx="5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kumimoji="1" lang="en-US" sz="1400" b="1"/>
                <a:t>acetic acid</a:t>
              </a:r>
            </a:p>
          </p:txBody>
        </p:sp>
        <p:sp>
          <p:nvSpPr>
            <p:cNvPr id="63720" name="Arc 1256"/>
            <p:cNvSpPr>
              <a:spLocks noChangeAspect="1"/>
            </p:cNvSpPr>
            <p:nvPr/>
          </p:nvSpPr>
          <p:spPr bwMode="auto">
            <a:xfrm>
              <a:off x="2982" y="1981"/>
              <a:ext cx="222" cy="168"/>
            </a:xfrm>
            <a:custGeom>
              <a:avLst/>
              <a:gdLst>
                <a:gd name="T0" fmla="*/ 0 w 21600"/>
                <a:gd name="T1" fmla="*/ 0 h 21600"/>
                <a:gd name="T2" fmla="*/ 222 w 21600"/>
                <a:gd name="T3" fmla="*/ 168 h 21600"/>
                <a:gd name="T4" fmla="*/ 0 w 21600"/>
                <a:gd name="T5" fmla="*/ 16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721" name="Rectangle 1257"/>
          <p:cNvSpPr>
            <a:spLocks noChangeAspect="1" noChangeArrowheads="1"/>
          </p:cNvSpPr>
          <p:nvPr/>
        </p:nvSpPr>
        <p:spPr bwMode="auto">
          <a:xfrm>
            <a:off x="3503613" y="4137025"/>
            <a:ext cx="2005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66"/>
                </a:solidFill>
              </a:rPr>
              <a:t>Weak</a:t>
            </a:r>
          </a:p>
          <a:p>
            <a:pPr algn="ctr" eaLnBrk="0" hangingPunct="0"/>
            <a:r>
              <a:rPr lang="en-US" sz="2800" b="1">
                <a:solidFill>
                  <a:srgbClr val="FFFF66"/>
                </a:solidFill>
              </a:rPr>
              <a:t>Electrolyte</a:t>
            </a:r>
          </a:p>
        </p:txBody>
      </p:sp>
      <p:sp>
        <p:nvSpPr>
          <p:cNvPr id="80106" name="Rectangle 1258"/>
          <p:cNvSpPr>
            <a:spLocks noChangeAspect="1" noChangeArrowheads="1"/>
          </p:cNvSpPr>
          <p:nvPr/>
        </p:nvSpPr>
        <p:spPr bwMode="auto">
          <a:xfrm>
            <a:off x="3257550" y="5202238"/>
            <a:ext cx="24971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1" lang="en-US" sz="2600">
                <a:solidFill>
                  <a:srgbClr val="FFFFFF"/>
                </a:solidFill>
              </a:rPr>
              <a:t>solute exists as</a:t>
            </a: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</a:rPr>
              <a:t>ions and</a:t>
            </a: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</a:rPr>
              <a:t>molecules</a:t>
            </a:r>
            <a:endParaRPr kumimoji="1" lang="en-US" b="1"/>
          </a:p>
        </p:txBody>
      </p:sp>
      <p:sp>
        <p:nvSpPr>
          <p:cNvPr id="63725" name="AutoShape 126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700" y="5672138"/>
            <a:ext cx="1695450" cy="390525"/>
          </a:xfrm>
          <a:prstGeom prst="actionButtonBlank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  <p:bldP spid="80029" grpId="0" autoUpdateAnimBg="0"/>
      <p:bldP spid="801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9144000" cy="1417637"/>
          </a:xfrm>
        </p:spPr>
        <p:txBody>
          <a:bodyPr/>
          <a:lstStyle/>
          <a:p>
            <a:pPr algn="l" eaLnBrk="1" hangingPunct="1"/>
            <a:r>
              <a:rPr lang="en-US" sz="5400" dirty="0" smtClean="0">
                <a:latin typeface="Berlin Sans FB" pitchFamily="34" charset="0"/>
              </a:rPr>
              <a:t>Solvation: </a:t>
            </a:r>
            <a:r>
              <a:rPr lang="en-US" sz="5400" u="sng" dirty="0" smtClean="0">
                <a:latin typeface="Berlin Sans FB" pitchFamily="34" charset="0"/>
              </a:rPr>
              <a:t>the process of dissolving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84150" y="1784350"/>
            <a:ext cx="395128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First: solute particles are surrounded by solvent particles</a:t>
            </a:r>
          </a:p>
        </p:txBody>
      </p:sp>
      <p:pic>
        <p:nvPicPr>
          <p:cNvPr id="5130" name="Picture 10" descr="image003"/>
          <p:cNvPicPr>
            <a:picLocks noChangeAspect="1" noChangeArrowheads="1"/>
          </p:cNvPicPr>
          <p:nvPr/>
        </p:nvPicPr>
        <p:blipFill>
          <a:blip r:embed="rId2"/>
          <a:srcRect r="50970"/>
          <a:stretch>
            <a:fillRect/>
          </a:stretch>
        </p:blipFill>
        <p:spPr bwMode="auto">
          <a:xfrm>
            <a:off x="4373563" y="1036638"/>
            <a:ext cx="4765675" cy="517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build="p" bldLvl="2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93688" y="0"/>
            <a:ext cx="9437688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800" smtClean="0">
                <a:latin typeface="Berlin Sans FB" pitchFamily="34" charset="0"/>
              </a:rPr>
              <a:t>  Electrolyte or Non-Electrolyte?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 r="50568" b="8217"/>
          <a:stretch>
            <a:fillRect/>
          </a:stretch>
        </p:blipFill>
        <p:spPr bwMode="auto">
          <a:xfrm>
            <a:off x="4851400" y="1320800"/>
            <a:ext cx="40147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 l="49091" b="8392"/>
          <a:stretch>
            <a:fillRect/>
          </a:stretch>
        </p:blipFill>
        <p:spPr bwMode="auto">
          <a:xfrm>
            <a:off x="452438" y="1317625"/>
            <a:ext cx="41338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27050" y="5611813"/>
            <a:ext cx="397033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Non-electrolyte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762500" y="5637213"/>
            <a:ext cx="3970338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Electrolyte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utoUpdateAnimBg="0"/>
      <p:bldP spid="4915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6000" smtClean="0">
                <a:latin typeface="Berlin Sans FB" pitchFamily="34" charset="0"/>
              </a:rPr>
              <a:t>Types of Electrolytes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11250"/>
            <a:ext cx="9144000" cy="49958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lin Sans FB" pitchFamily="34" charset="0"/>
              </a:rPr>
              <a:t>salts</a:t>
            </a:r>
            <a:r>
              <a:rPr lang="en-US" smtClean="0">
                <a:latin typeface="Berlin Sans FB" pitchFamily="34" charset="0"/>
              </a:rPr>
              <a:t> = water soluble ionic compounds</a:t>
            </a:r>
          </a:p>
          <a:p>
            <a:pPr lvl="1" eaLnBrk="1" hangingPunct="1"/>
            <a:r>
              <a:rPr lang="en-US" sz="3200" smtClean="0">
                <a:latin typeface="Berlin Sans FB" pitchFamily="34" charset="0"/>
              </a:rPr>
              <a:t>all strong electrolytes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lin Sans FB" pitchFamily="34" charset="0"/>
              </a:rPr>
              <a:t>acids</a:t>
            </a:r>
            <a:r>
              <a:rPr lang="en-US" smtClean="0">
                <a:latin typeface="Berlin Sans FB" pitchFamily="34" charset="0"/>
              </a:rPr>
              <a:t> = form H</a:t>
            </a:r>
            <a:r>
              <a:rPr lang="en-US" baseline="30000" smtClean="0">
                <a:latin typeface="Berlin Sans FB" pitchFamily="34" charset="0"/>
              </a:rPr>
              <a:t>+1</a:t>
            </a:r>
            <a:r>
              <a:rPr lang="en-US" smtClean="0">
                <a:latin typeface="Berlin Sans FB" pitchFamily="34" charset="0"/>
              </a:rPr>
              <a:t> ions in water solution</a:t>
            </a:r>
          </a:p>
          <a:p>
            <a:pPr lvl="1" eaLnBrk="1" hangingPunct="1"/>
            <a:r>
              <a:rPr lang="en-US" sz="3200" smtClean="0">
                <a:latin typeface="Berlin Sans FB" pitchFamily="34" charset="0"/>
              </a:rPr>
              <a:t>sour taste</a:t>
            </a:r>
          </a:p>
          <a:p>
            <a:pPr lvl="1" eaLnBrk="1" hangingPunct="1"/>
            <a:r>
              <a:rPr lang="en-US" sz="3200" smtClean="0">
                <a:latin typeface="Berlin Sans FB" pitchFamily="34" charset="0"/>
              </a:rPr>
              <a:t>react and dissolve many metals </a:t>
            </a:r>
          </a:p>
          <a:p>
            <a:pPr lvl="1" eaLnBrk="1" hangingPunct="1"/>
            <a:r>
              <a:rPr lang="en-US" sz="3200" smtClean="0">
                <a:latin typeface="Berlin Sans FB" pitchFamily="34" charset="0"/>
              </a:rPr>
              <a:t>strong acid = strong electrolyte, weak acid = weak electrolyte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lin Sans FB" pitchFamily="34" charset="0"/>
              </a:rPr>
              <a:t>bases</a:t>
            </a:r>
            <a:r>
              <a:rPr lang="en-US" smtClean="0">
                <a:latin typeface="Berlin Sans FB" pitchFamily="34" charset="0"/>
              </a:rPr>
              <a:t> = water soluble metal hydroxides (OH-)</a:t>
            </a:r>
          </a:p>
          <a:p>
            <a:pPr lvl="1" eaLnBrk="1" hangingPunct="1"/>
            <a:r>
              <a:rPr lang="en-US" sz="3200" smtClean="0">
                <a:latin typeface="Berlin Sans FB" pitchFamily="34" charset="0"/>
              </a:rPr>
              <a:t>bitter taste, slippery (soapy) feeling solutions</a:t>
            </a:r>
          </a:p>
          <a:p>
            <a:pPr lvl="1" eaLnBrk="1" hangingPunct="1"/>
            <a:r>
              <a:rPr lang="en-US" sz="3200" smtClean="0">
                <a:latin typeface="Berlin Sans FB" pitchFamily="34" charset="0"/>
              </a:rPr>
              <a:t>increases the OH</a:t>
            </a:r>
            <a:r>
              <a:rPr lang="en-US" sz="3200" baseline="30000" smtClean="0">
                <a:latin typeface="Berlin Sans FB" pitchFamily="34" charset="0"/>
              </a:rPr>
              <a:t>-1</a:t>
            </a:r>
            <a:r>
              <a:rPr lang="en-US" sz="3200" smtClean="0">
                <a:latin typeface="Berlin Sans FB" pitchFamily="34" charset="0"/>
              </a:rPr>
              <a:t> concentration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0"/>
          <p:cNvSpPr>
            <a:spLocks noChangeArrowheads="1"/>
          </p:cNvSpPr>
          <p:nvPr/>
        </p:nvSpPr>
        <p:spPr bwMode="auto">
          <a:xfrm>
            <a:off x="184150" y="5035550"/>
            <a:ext cx="8505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6600" b="1">
                <a:solidFill>
                  <a:schemeClr val="tx2"/>
                </a:solidFill>
                <a:latin typeface="Berlin Sans FB" pitchFamily="34" charset="0"/>
              </a:rPr>
              <a:t>Concentration</a:t>
            </a: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315913" y="263525"/>
            <a:ext cx="88280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8800">
                <a:latin typeface="Berlin Sans FB" pitchFamily="34" charset="0"/>
              </a:rPr>
              <a:t>Unit 9 - Solutions</a:t>
            </a:r>
          </a:p>
        </p:txBody>
      </p:sp>
      <p:pic>
        <p:nvPicPr>
          <p:cNvPr id="68616" name="Picture 6" descr="chemical-flask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3450" y="1963738"/>
            <a:ext cx="4503738" cy="3381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9600" smtClean="0">
                <a:latin typeface="Berlin Sans FB" pitchFamily="34" charset="0"/>
              </a:rPr>
              <a:t>Concentration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5088"/>
            <a:ext cx="8686800" cy="1304925"/>
          </a:xfrm>
        </p:spPr>
        <p:txBody>
          <a:bodyPr/>
          <a:lstStyle/>
          <a:p>
            <a:pPr eaLnBrk="1" hangingPunct="1"/>
            <a:r>
              <a:rPr lang="en-US" sz="5400" smtClean="0"/>
              <a:t>The amount of solute in a solution.</a:t>
            </a:r>
            <a:endParaRPr lang="en-US" sz="5400" smtClean="0">
              <a:solidFill>
                <a:schemeClr val="tx2"/>
              </a:solidFill>
            </a:endParaRP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2850" y="4605338"/>
            <a:ext cx="1944688" cy="547687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31" name="Picture 7" descr="faq_c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3363913"/>
            <a:ext cx="8532812" cy="304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0"/>
            <a:ext cx="8921750" cy="1143000"/>
          </a:xfrm>
        </p:spPr>
        <p:txBody>
          <a:bodyPr/>
          <a:lstStyle/>
          <a:p>
            <a:r>
              <a:rPr lang="en-US" sz="8800" smtClean="0">
                <a:latin typeface="Berlin Sans FB" pitchFamily="34" charset="0"/>
              </a:rPr>
              <a:t>Molarity (mol/L):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069975"/>
            <a:ext cx="7772400" cy="1104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smtClean="0"/>
              <a:t>Concentration of a solution.</a:t>
            </a:r>
            <a:endParaRPr lang="en-US" sz="4400" smtClean="0">
              <a:sym typeface="Symbol" pitchFamily="18" charset="2"/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39713" y="3597275"/>
          <a:ext cx="87820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3" imgW="2095200" imgH="419040" progId="Equation.3">
                  <p:embed/>
                </p:oleObj>
              </mc:Choice>
              <mc:Fallback>
                <p:oleObj name="Equation" r:id="rId3" imgW="20952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3597275"/>
                        <a:ext cx="8782050" cy="1600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2890838" y="5046663"/>
            <a:ext cx="5162550" cy="1811337"/>
            <a:chOff x="1821" y="3179"/>
            <a:chExt cx="3252" cy="1141"/>
          </a:xfrm>
        </p:grpSpPr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1821" y="3624"/>
              <a:ext cx="3252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lnSpc>
                  <a:spcPct val="150000"/>
                </a:lnSpc>
                <a:spcBef>
                  <a:spcPct val="20000"/>
                </a:spcBef>
              </a:pPr>
              <a:r>
                <a:rPr lang="en-US" sz="3200">
                  <a:solidFill>
                    <a:srgbClr val="FFFF66"/>
                  </a:solidFill>
                </a:rPr>
                <a:t>total combined volume</a:t>
              </a:r>
              <a:endParaRPr lang="en-US" sz="3200">
                <a:solidFill>
                  <a:srgbClr val="FFFF66"/>
                </a:solidFill>
                <a:sym typeface="Symbol" pitchFamily="18" charset="2"/>
              </a:endParaRPr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auto">
            <a:xfrm>
              <a:off x="3355" y="3179"/>
              <a:ext cx="185" cy="623"/>
            </a:xfrm>
            <a:prstGeom prst="upArrow">
              <a:avLst>
                <a:gd name="adj1" fmla="val 34056"/>
                <a:gd name="adj2" fmla="val 84330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3116263" y="1779588"/>
            <a:ext cx="6027737" cy="1892300"/>
            <a:chOff x="1963" y="1121"/>
            <a:chExt cx="3797" cy="1192"/>
          </a:xfrm>
        </p:grpSpPr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1963" y="1121"/>
              <a:ext cx="379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lnSpc>
                  <a:spcPct val="150000"/>
                </a:lnSpc>
                <a:spcBef>
                  <a:spcPct val="20000"/>
                </a:spcBef>
              </a:pPr>
              <a:r>
                <a:rPr lang="en-US" sz="3200">
                  <a:solidFill>
                    <a:srgbClr val="FFFF66"/>
                  </a:solidFill>
                </a:rPr>
                <a:t>substance being dissolved</a:t>
              </a:r>
              <a:endParaRPr lang="en-US" sz="3200">
                <a:sym typeface="Symbol" pitchFamily="18" charset="2"/>
              </a:endParaRPr>
            </a:p>
          </p:txBody>
        </p:sp>
        <p:sp>
          <p:nvSpPr>
            <p:cNvPr id="70666" name="AutoShape 10"/>
            <p:cNvSpPr>
              <a:spLocks noChangeArrowheads="1"/>
            </p:cNvSpPr>
            <p:nvPr/>
          </p:nvSpPr>
          <p:spPr bwMode="auto">
            <a:xfrm flipV="1">
              <a:off x="4920" y="1690"/>
              <a:ext cx="185" cy="623"/>
            </a:xfrm>
            <a:prstGeom prst="upArrow">
              <a:avLst>
                <a:gd name="adj1" fmla="val 34056"/>
                <a:gd name="adj2" fmla="val 84330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0"/>
            <a:ext cx="8739188" cy="31670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5400" smtClean="0"/>
              <a:t>If a solution contains 4.67 moles of MgCl</a:t>
            </a:r>
            <a:r>
              <a:rPr lang="en-US" sz="5400" baseline="-25000" smtClean="0"/>
              <a:t>2</a:t>
            </a:r>
            <a:r>
              <a:rPr lang="en-US" sz="5400" smtClean="0"/>
              <a:t> in 1.6 L, what is the solution’s molarity?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31838" y="3522663"/>
            <a:ext cx="52228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US" sz="4800"/>
              <a:t>4.67 </a:t>
            </a:r>
            <a:r>
              <a:rPr lang="en-US" sz="4800">
                <a:solidFill>
                  <a:srgbClr val="FF0000"/>
                </a:solidFill>
              </a:rPr>
              <a:t>mol</a:t>
            </a:r>
            <a:r>
              <a:rPr lang="en-US" sz="4800"/>
              <a:t> MgCl</a:t>
            </a:r>
            <a:r>
              <a:rPr lang="en-US" sz="4800" baseline="-25000"/>
              <a:t>2</a:t>
            </a:r>
            <a:endParaRPr lang="en-US" sz="4800" baseline="-25000">
              <a:sym typeface="Symbol" pitchFamily="18" charset="2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706938" y="5199063"/>
            <a:ext cx="44370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US" sz="4800"/>
              <a:t>= </a:t>
            </a:r>
            <a:r>
              <a:rPr lang="en-US" sz="4800" smtClean="0"/>
              <a:t>2.9 </a:t>
            </a:r>
            <a:r>
              <a:rPr lang="en-US" sz="4800" dirty="0"/>
              <a:t>M MgCl</a:t>
            </a:r>
            <a:r>
              <a:rPr lang="en-US" sz="4800" baseline="-25000" dirty="0"/>
              <a:t>2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515938" y="4316413"/>
            <a:ext cx="39862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41350" y="4368800"/>
            <a:ext cx="40211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US" sz="4800"/>
              <a:t>1.6 </a:t>
            </a:r>
            <a:r>
              <a:rPr lang="en-US" sz="4800">
                <a:solidFill>
                  <a:srgbClr val="FF0000"/>
                </a:solidFill>
              </a:rPr>
              <a:t>L</a:t>
            </a:r>
            <a:r>
              <a:rPr lang="en-US" sz="4800"/>
              <a:t>  MgCl</a:t>
            </a:r>
            <a:r>
              <a:rPr lang="en-US" sz="4800" baseline="-25000"/>
              <a:t>2</a:t>
            </a:r>
            <a:endParaRPr lang="en-US" sz="4800" baseline="-25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utoUpdateAnimBg="0"/>
      <p:bldP spid="71686" grpId="0" animBg="1"/>
      <p:bldP spid="7168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11700" b="1" smtClean="0">
                <a:latin typeface="Berlin Sans FB" pitchFamily="34" charset="0"/>
              </a:rPr>
              <a:t>Dilution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452938" y="1600200"/>
            <a:ext cx="4494212" cy="4935538"/>
          </a:xfrm>
        </p:spPr>
        <p:txBody>
          <a:bodyPr/>
          <a:lstStyle/>
          <a:p>
            <a:pPr eaLnBrk="1" hangingPunct="1"/>
            <a:r>
              <a:rPr lang="en-US" sz="3400" smtClean="0"/>
              <a:t>Preparation of a desired solution by adding </a:t>
            </a:r>
            <a:r>
              <a:rPr lang="en-US" sz="3400" b="1" smtClean="0"/>
              <a:t>water</a:t>
            </a:r>
            <a:r>
              <a:rPr lang="en-US" sz="3400" smtClean="0"/>
              <a:t> to a </a:t>
            </a:r>
            <a:r>
              <a:rPr lang="en-US" sz="3400" b="1" smtClean="0"/>
              <a:t>concentrate</a:t>
            </a:r>
            <a:r>
              <a:rPr lang="en-US" sz="3400" smtClean="0"/>
              <a:t>.</a:t>
            </a:r>
          </a:p>
          <a:p>
            <a:pPr eaLnBrk="1" hangingPunct="1">
              <a:buFontTx/>
              <a:buNone/>
            </a:pPr>
            <a:endParaRPr lang="en-US" sz="3400" smtClean="0"/>
          </a:p>
          <a:p>
            <a:pPr eaLnBrk="1" hangingPunct="1"/>
            <a:r>
              <a:rPr lang="en-US" sz="3400" b="1" smtClean="0"/>
              <a:t>Moles</a:t>
            </a:r>
            <a:r>
              <a:rPr lang="en-US" sz="3400" smtClean="0"/>
              <a:t> of solute remain the </a:t>
            </a:r>
            <a:r>
              <a:rPr lang="en-US" sz="3400" b="1" smtClean="0"/>
              <a:t>same</a:t>
            </a:r>
            <a:r>
              <a:rPr lang="en-US" sz="3400" smtClean="0"/>
              <a:t>.</a:t>
            </a:r>
          </a:p>
        </p:txBody>
      </p:sp>
      <p:pic>
        <p:nvPicPr>
          <p:cNvPr id="53255" name="Picture 7" descr="serialdil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1646238"/>
            <a:ext cx="3633787" cy="491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22813"/>
            <a:ext cx="8229600" cy="1403350"/>
          </a:xfrm>
        </p:spPr>
        <p:txBody>
          <a:bodyPr/>
          <a:lstStyle/>
          <a:p>
            <a:pPr eaLnBrk="1" hangingPunct="1"/>
            <a:r>
              <a:rPr lang="en-US" smtClean="0"/>
              <a:t>1: measurements of original solution</a:t>
            </a:r>
          </a:p>
          <a:p>
            <a:pPr eaLnBrk="1" hangingPunct="1"/>
            <a:r>
              <a:rPr lang="en-US" smtClean="0"/>
              <a:t>2: measurements of new solution</a:t>
            </a:r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2055813" y="2906713"/>
          <a:ext cx="616743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3" imgW="901440" imgH="215640" progId="Equation.3">
                  <p:embed/>
                </p:oleObj>
              </mc:Choice>
              <mc:Fallback>
                <p:oleObj name="Equation" r:id="rId3" imgW="9014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906713"/>
                        <a:ext cx="6167437" cy="1501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885825" y="1792288"/>
            <a:ext cx="2295525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4000" b="1">
                <a:solidFill>
                  <a:srgbClr val="E81100"/>
                </a:solidFill>
                <a:latin typeface="Times New Roman" pitchFamily="18" charset="0"/>
              </a:rPr>
              <a:t>Molarity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2079625" y="2433638"/>
            <a:ext cx="406400" cy="67627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598863" y="1781175"/>
            <a:ext cx="2295525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4000" b="1">
                <a:solidFill>
                  <a:srgbClr val="E81100"/>
                </a:solidFill>
                <a:latin typeface="Times New Roman" pitchFamily="18" charset="0"/>
              </a:rPr>
              <a:t>Volume  </a:t>
            </a: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4100513" y="2444750"/>
            <a:ext cx="0" cy="738188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649288" y="234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700" b="1">
                <a:solidFill>
                  <a:schemeClr val="tx2"/>
                </a:solidFill>
                <a:latin typeface="Berlin Sans FB" pitchFamily="34" charset="0"/>
              </a:rPr>
              <a:t>Dilution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9" grpId="0"/>
      <p:bldP spid="118790" grpId="0" animBg="1"/>
      <p:bldP spid="118791" grpId="0"/>
      <p:bldP spid="1187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293688"/>
            <a:ext cx="8229600" cy="238125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4800" smtClean="0">
                <a:solidFill>
                  <a:srgbClr val="FFFF00"/>
                </a:solidFill>
              </a:rPr>
              <a:t>What </a:t>
            </a:r>
            <a:r>
              <a:rPr lang="en-US" sz="4800" smtClean="0">
                <a:solidFill>
                  <a:srgbClr val="FF66CC"/>
                </a:solidFill>
              </a:rPr>
              <a:t>volume</a:t>
            </a:r>
            <a:r>
              <a:rPr lang="en-US" sz="4800" smtClean="0">
                <a:solidFill>
                  <a:srgbClr val="FFFF00"/>
                </a:solidFill>
              </a:rPr>
              <a:t> of 15.8</a:t>
            </a:r>
            <a:r>
              <a:rPr lang="en-US" sz="4800" i="1" smtClean="0">
                <a:solidFill>
                  <a:srgbClr val="FFFF00"/>
                </a:solidFill>
              </a:rPr>
              <a:t>M</a:t>
            </a:r>
            <a:r>
              <a:rPr lang="en-US" sz="4800" smtClean="0">
                <a:solidFill>
                  <a:srgbClr val="FFFF00"/>
                </a:solidFill>
              </a:rPr>
              <a:t> HNO</a:t>
            </a:r>
            <a:r>
              <a:rPr lang="en-US" sz="4800" baseline="-25000" smtClean="0">
                <a:solidFill>
                  <a:srgbClr val="FFFF00"/>
                </a:solidFill>
              </a:rPr>
              <a:t>3</a:t>
            </a:r>
            <a:r>
              <a:rPr lang="en-US" sz="4800" smtClean="0">
                <a:solidFill>
                  <a:srgbClr val="FFFF00"/>
                </a:solidFill>
              </a:rPr>
              <a:t> is required to make 250 mL of a 6.0</a:t>
            </a:r>
            <a:r>
              <a:rPr lang="en-US" sz="4800" i="1" smtClean="0">
                <a:solidFill>
                  <a:srgbClr val="FFFF00"/>
                </a:solidFill>
              </a:rPr>
              <a:t>M</a:t>
            </a:r>
            <a:r>
              <a:rPr lang="en-US" sz="4800" smtClean="0">
                <a:solidFill>
                  <a:srgbClr val="FFFF00"/>
                </a:solidFill>
              </a:rPr>
              <a:t> solution?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333750"/>
            <a:ext cx="9131300" cy="32845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3325813"/>
            <a:ext cx="3773488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GIVEN: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M</a:t>
            </a:r>
            <a:r>
              <a:rPr kumimoji="1" lang="en-US" sz="3200" baseline="-25000">
                <a:solidFill>
                  <a:srgbClr val="FFFFFF"/>
                </a:solidFill>
              </a:rPr>
              <a:t>1</a:t>
            </a:r>
            <a:r>
              <a:rPr kumimoji="1" lang="en-US" sz="3200">
                <a:solidFill>
                  <a:srgbClr val="FFFFFF"/>
                </a:solidFill>
              </a:rPr>
              <a:t> = 15.8</a:t>
            </a:r>
            <a:r>
              <a:rPr kumimoji="1" lang="en-US" sz="3200" i="1">
                <a:solidFill>
                  <a:srgbClr val="FFFFFF"/>
                </a:solidFill>
              </a:rPr>
              <a:t>M</a:t>
            </a:r>
            <a:endParaRPr kumimoji="1" lang="en-US" sz="3200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V</a:t>
            </a:r>
            <a:r>
              <a:rPr kumimoji="1" lang="en-US" sz="3200" baseline="-25000">
                <a:solidFill>
                  <a:srgbClr val="FFFFFF"/>
                </a:solidFill>
              </a:rPr>
              <a:t>1</a:t>
            </a:r>
            <a:r>
              <a:rPr kumimoji="1" lang="en-US" sz="3200">
                <a:solidFill>
                  <a:srgbClr val="FFFFFF"/>
                </a:solidFill>
              </a:rPr>
              <a:t> = ?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M</a:t>
            </a:r>
            <a:r>
              <a:rPr kumimoji="1" lang="en-US" sz="3200" baseline="-25000">
                <a:solidFill>
                  <a:srgbClr val="FFFFFF"/>
                </a:solidFill>
              </a:rPr>
              <a:t>2</a:t>
            </a:r>
            <a:r>
              <a:rPr kumimoji="1" lang="en-US" sz="3200">
                <a:solidFill>
                  <a:srgbClr val="FFFFFF"/>
                </a:solidFill>
              </a:rPr>
              <a:t> = 6.0</a:t>
            </a:r>
            <a:r>
              <a:rPr kumimoji="1" lang="en-US" sz="3200" i="1">
                <a:solidFill>
                  <a:srgbClr val="FFFFFF"/>
                </a:solidFill>
              </a:rPr>
              <a:t>M</a:t>
            </a:r>
            <a:endParaRPr kumimoji="1" lang="en-US" sz="3200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V</a:t>
            </a:r>
            <a:r>
              <a:rPr kumimoji="1" lang="en-US" sz="3200" baseline="-25000">
                <a:solidFill>
                  <a:srgbClr val="FFFFFF"/>
                </a:solidFill>
              </a:rPr>
              <a:t>2</a:t>
            </a:r>
            <a:r>
              <a:rPr kumimoji="1" lang="en-US" sz="3200">
                <a:solidFill>
                  <a:srgbClr val="FFFFFF"/>
                </a:solidFill>
              </a:rPr>
              <a:t> = 250 mL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228975" y="3325813"/>
            <a:ext cx="59150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WORK: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sz="3200">
                <a:solidFill>
                  <a:srgbClr val="FFFFFF"/>
                </a:solidFill>
              </a:rPr>
              <a:t>M</a:t>
            </a:r>
            <a:r>
              <a:rPr kumimoji="1" lang="en-US" sz="3200" baseline="-25000">
                <a:solidFill>
                  <a:srgbClr val="FFFFFF"/>
                </a:solidFill>
              </a:rPr>
              <a:t>1 </a:t>
            </a:r>
            <a:r>
              <a:rPr kumimoji="1" lang="en-US" sz="3200">
                <a:solidFill>
                  <a:srgbClr val="FFFFFF"/>
                </a:solidFill>
              </a:rPr>
              <a:t>V</a:t>
            </a:r>
            <a:r>
              <a:rPr kumimoji="1" lang="en-US" sz="3200" baseline="-25000">
                <a:solidFill>
                  <a:srgbClr val="FFFFFF"/>
                </a:solidFill>
              </a:rPr>
              <a:t>1 </a:t>
            </a:r>
            <a:r>
              <a:rPr kumimoji="1" lang="en-US" sz="3200">
                <a:solidFill>
                  <a:srgbClr val="FFFFFF"/>
                </a:solidFill>
              </a:rPr>
              <a:t>= M</a:t>
            </a:r>
            <a:r>
              <a:rPr kumimoji="1" lang="en-US" sz="3200" baseline="-25000">
                <a:solidFill>
                  <a:srgbClr val="FFFFFF"/>
                </a:solidFill>
              </a:rPr>
              <a:t>2 </a:t>
            </a:r>
            <a:r>
              <a:rPr kumimoji="1" lang="en-US" sz="3200">
                <a:solidFill>
                  <a:srgbClr val="FFFFFF"/>
                </a:solidFill>
              </a:rPr>
              <a:t>V</a:t>
            </a:r>
            <a:r>
              <a:rPr kumimoji="1" lang="en-US" sz="3200" baseline="-25000">
                <a:solidFill>
                  <a:srgbClr val="FFFFFF"/>
                </a:solidFill>
              </a:rPr>
              <a:t>2</a:t>
            </a:r>
            <a:endParaRPr kumimoji="1" lang="en-US" sz="3200">
              <a:solidFill>
                <a:srgbClr val="FFFFFF"/>
              </a:solidFill>
            </a:endParaRPr>
          </a:p>
          <a:p>
            <a:pPr eaLnBrk="0" hangingPunct="0">
              <a:spcBef>
                <a:spcPct val="40000"/>
              </a:spcBef>
            </a:pPr>
            <a:r>
              <a:rPr kumimoji="1" lang="en-US" sz="3200">
                <a:solidFill>
                  <a:srgbClr val="FFFFFF"/>
                </a:solidFill>
              </a:rPr>
              <a:t>(15.8</a:t>
            </a:r>
            <a:r>
              <a:rPr kumimoji="1" lang="en-US" sz="3200" i="1">
                <a:solidFill>
                  <a:srgbClr val="FFFFFF"/>
                </a:solidFill>
              </a:rPr>
              <a:t>M</a:t>
            </a:r>
            <a:r>
              <a:rPr kumimoji="1" lang="en-US" sz="3200">
                <a:solidFill>
                  <a:srgbClr val="FFFFFF"/>
                </a:solidFill>
              </a:rPr>
              <a:t>)</a:t>
            </a:r>
            <a:r>
              <a:rPr kumimoji="1" lang="en-US" sz="3200" baseline="-25000">
                <a:solidFill>
                  <a:srgbClr val="FFFFFF"/>
                </a:solidFill>
              </a:rPr>
              <a:t> </a:t>
            </a:r>
            <a:r>
              <a:rPr kumimoji="1" lang="en-US" sz="3200">
                <a:solidFill>
                  <a:srgbClr val="FFFFFF"/>
                </a:solidFill>
              </a:rPr>
              <a:t>V</a:t>
            </a:r>
            <a:r>
              <a:rPr kumimoji="1" lang="en-US" sz="3200" baseline="-25000">
                <a:solidFill>
                  <a:srgbClr val="FFFFFF"/>
                </a:solidFill>
              </a:rPr>
              <a:t>1 </a:t>
            </a:r>
            <a:r>
              <a:rPr kumimoji="1" lang="en-US" sz="3200">
                <a:solidFill>
                  <a:srgbClr val="FFFFFF"/>
                </a:solidFill>
              </a:rPr>
              <a:t>= (6.0</a:t>
            </a:r>
            <a:r>
              <a:rPr kumimoji="1" lang="en-US" sz="3200" i="1">
                <a:solidFill>
                  <a:srgbClr val="FFFFFF"/>
                </a:solidFill>
              </a:rPr>
              <a:t>M</a:t>
            </a:r>
            <a:r>
              <a:rPr kumimoji="1" lang="en-US" sz="3200">
                <a:solidFill>
                  <a:srgbClr val="FFFFFF"/>
                </a:solidFill>
              </a:rPr>
              <a:t>)(250mL) </a:t>
            </a:r>
          </a:p>
          <a:p>
            <a:pPr eaLnBrk="0" hangingPunct="0">
              <a:spcBef>
                <a:spcPct val="40000"/>
              </a:spcBef>
            </a:pPr>
            <a:r>
              <a:rPr kumimoji="1" lang="en-US" sz="3200">
                <a:solidFill>
                  <a:srgbClr val="FFFF00"/>
                </a:solidFill>
              </a:rPr>
              <a:t>V</a:t>
            </a:r>
            <a:r>
              <a:rPr kumimoji="1" lang="en-US" sz="3200" baseline="-25000">
                <a:solidFill>
                  <a:srgbClr val="FFFF00"/>
                </a:solidFill>
              </a:rPr>
              <a:t>1</a:t>
            </a:r>
            <a:r>
              <a:rPr kumimoji="1" lang="en-US" sz="3200">
                <a:solidFill>
                  <a:srgbClr val="FFFF00"/>
                </a:solidFill>
              </a:rPr>
              <a:t> = 95 mL of 15.8</a:t>
            </a:r>
            <a:r>
              <a:rPr kumimoji="1" lang="en-US" sz="3200" i="1">
                <a:solidFill>
                  <a:srgbClr val="FFFF00"/>
                </a:solidFill>
              </a:rPr>
              <a:t>M</a:t>
            </a:r>
            <a:r>
              <a:rPr kumimoji="1" lang="en-US" sz="3200">
                <a:solidFill>
                  <a:srgbClr val="FFFF00"/>
                </a:solidFill>
              </a:rPr>
              <a:t> HNO</a:t>
            </a:r>
            <a:r>
              <a:rPr kumimoji="1" lang="en-US" sz="3200" baseline="-25000">
                <a:solidFill>
                  <a:srgbClr val="FFFF00"/>
                </a:solidFill>
              </a:rPr>
              <a:t>3</a:t>
            </a:r>
            <a:endParaRPr kumimoji="1" lang="en-US" sz="3200">
              <a:solidFill>
                <a:srgbClr val="FFFFFF"/>
              </a:solidFill>
            </a:endParaRP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3173413" y="3333750"/>
            <a:ext cx="0" cy="32845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3894138"/>
            <a:ext cx="9144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 autoUpdateAnimBg="0"/>
      <p:bldP spid="7168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354513"/>
            <a:ext cx="5499100" cy="2174875"/>
          </a:xfrm>
        </p:spPr>
        <p:txBody>
          <a:bodyPr/>
          <a:lstStyle/>
          <a:p>
            <a:pPr eaLnBrk="1" hangingPunct="1"/>
            <a:r>
              <a:rPr lang="en-US" sz="7200" smtClean="0">
                <a:latin typeface="Berlin Sans FB" pitchFamily="34" charset="0"/>
              </a:rPr>
              <a:t>Colligative </a:t>
            </a:r>
            <a:br>
              <a:rPr lang="en-US" sz="7200" smtClean="0">
                <a:latin typeface="Berlin Sans FB" pitchFamily="34" charset="0"/>
              </a:rPr>
            </a:br>
            <a:r>
              <a:rPr lang="en-US" sz="7200" smtClean="0">
                <a:latin typeface="Berlin Sans FB" pitchFamily="34" charset="0"/>
              </a:rPr>
              <a:t>Properties</a:t>
            </a:r>
            <a:br>
              <a:rPr lang="en-US" sz="7200" smtClean="0">
                <a:latin typeface="Berlin Sans FB" pitchFamily="34" charset="0"/>
              </a:rPr>
            </a:br>
            <a:endParaRPr lang="en-US" sz="7200" smtClean="0"/>
          </a:p>
        </p:txBody>
      </p:sp>
      <p:pic>
        <p:nvPicPr>
          <p:cNvPr id="56323" name="Picture 6" descr="CarFrozen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0"/>
            <a:ext cx="40449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9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786438" y="2957513"/>
            <a:ext cx="3357562" cy="3900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4064000" y="511175"/>
            <a:ext cx="57848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7200">
                <a:latin typeface="Berlin Sans FB" pitchFamily="34" charset="0"/>
              </a:rPr>
              <a:t>Unit 9 -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2563"/>
            <a:ext cx="9144000" cy="1417637"/>
          </a:xfrm>
        </p:spPr>
        <p:txBody>
          <a:bodyPr/>
          <a:lstStyle/>
          <a:p>
            <a:pPr algn="l" eaLnBrk="1" hangingPunct="1"/>
            <a:r>
              <a:rPr lang="en-US" sz="5400" u="sng" smtClean="0">
                <a:latin typeface="Berlin Sans FB" pitchFamily="34" charset="0"/>
              </a:rPr>
              <a:t>Solvation</a:t>
            </a:r>
            <a:r>
              <a:rPr lang="en-US" sz="5400" smtClean="0">
                <a:latin typeface="Berlin Sans FB" pitchFamily="34" charset="0"/>
              </a:rPr>
              <a:t>: the process of dissolving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80975" y="1847850"/>
            <a:ext cx="43910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Second: solute particles are separated and pulled into solution</a:t>
            </a:r>
          </a:p>
        </p:txBody>
      </p:sp>
      <p:pic>
        <p:nvPicPr>
          <p:cNvPr id="62469" name="Picture 1029" descr="image003"/>
          <p:cNvPicPr>
            <a:picLocks noChangeAspect="1" noChangeArrowheads="1"/>
          </p:cNvPicPr>
          <p:nvPr/>
        </p:nvPicPr>
        <p:blipFill>
          <a:blip r:embed="rId2"/>
          <a:srcRect l="48384"/>
          <a:stretch>
            <a:fillRect/>
          </a:stretch>
        </p:blipFill>
        <p:spPr bwMode="auto">
          <a:xfrm>
            <a:off x="4411663" y="1076325"/>
            <a:ext cx="4732337" cy="505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build="p" bldLvl="2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4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Colligative Property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69988"/>
            <a:ext cx="8229600" cy="33242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4200" smtClean="0"/>
              <a:t>property that depends on the </a:t>
            </a:r>
            <a:r>
              <a:rPr lang="en-US" sz="4200" smtClean="0">
                <a:solidFill>
                  <a:srgbClr val="E81100"/>
                </a:solidFill>
              </a:rPr>
              <a:t>concentration</a:t>
            </a:r>
            <a:r>
              <a:rPr lang="en-US" sz="4200" smtClean="0"/>
              <a:t> of solute particles, not their identity</a:t>
            </a:r>
          </a:p>
        </p:txBody>
      </p:sp>
      <p:pic>
        <p:nvPicPr>
          <p:cNvPr id="57348" name="Picture 4" descr="Ice_Storm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4125913"/>
            <a:ext cx="387826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B. Types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60438"/>
            <a:ext cx="8458200" cy="589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0"/>
              </a:spcBef>
              <a:defRPr/>
            </a:pPr>
            <a:r>
              <a:rPr lang="en-US" sz="3400" b="1" u="sng" smtClean="0">
                <a:solidFill>
                  <a:srgbClr val="E8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 Point Depression</a:t>
            </a:r>
            <a:r>
              <a:rPr lang="en-US" sz="3400" smtClean="0"/>
              <a:t> (</a:t>
            </a:r>
            <a:r>
              <a:rPr lang="en-US" sz="3400" smtClean="0">
                <a:sym typeface="Symbol" pitchFamily="18" charset="2"/>
              </a:rPr>
              <a:t></a:t>
            </a:r>
            <a:r>
              <a:rPr lang="en-US" sz="3400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3400" i="1" baseline="-25000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340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smtClean="0">
                <a:sym typeface="Symbol" pitchFamily="18" charset="2"/>
              </a:rPr>
              <a:t>f.p. of a solution is </a:t>
            </a:r>
            <a:r>
              <a:rPr lang="en-US" sz="3000" smtClean="0">
                <a:solidFill>
                  <a:srgbClr val="FFFF00"/>
                </a:solidFill>
                <a:sym typeface="Symbol" pitchFamily="18" charset="2"/>
              </a:rPr>
              <a:t>lower</a:t>
            </a:r>
            <a:r>
              <a:rPr lang="en-US" sz="3000" smtClean="0">
                <a:sym typeface="Symbol" pitchFamily="18" charset="2"/>
              </a:rPr>
              <a:t> than f.p. of the pure solvent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smtClean="0">
                <a:sym typeface="Symbol" pitchFamily="18" charset="2"/>
              </a:rPr>
              <a:t>Ex: sanding icy roads; ice cream</a:t>
            </a:r>
            <a:endParaRPr lang="en-US" sz="3000" baseline="-250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defRPr/>
            </a:pPr>
            <a:r>
              <a:rPr lang="en-US" sz="3400" b="1" u="sng" smtClean="0">
                <a:solidFill>
                  <a:srgbClr val="E8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 Point Elevation</a:t>
            </a:r>
            <a:r>
              <a:rPr lang="en-US" sz="3400" smtClean="0"/>
              <a:t> (</a:t>
            </a:r>
            <a:r>
              <a:rPr lang="en-US" sz="3400" smtClean="0">
                <a:sym typeface="Symbol" pitchFamily="18" charset="2"/>
              </a:rPr>
              <a:t></a:t>
            </a:r>
            <a:r>
              <a:rPr lang="en-US" sz="3400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3400" i="1" baseline="-2500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340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smtClean="0"/>
              <a:t>b.p. of a solution is </a:t>
            </a:r>
            <a:r>
              <a:rPr lang="en-US" sz="3000" smtClean="0">
                <a:solidFill>
                  <a:srgbClr val="FFFF00"/>
                </a:solidFill>
              </a:rPr>
              <a:t>higher</a:t>
            </a:r>
            <a:r>
              <a:rPr lang="en-US" sz="3000" smtClean="0"/>
              <a:t> than b.p. of the pure solvent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smtClean="0"/>
              <a:t>Ex: Adding salt to water before boiling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B. Types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2528888"/>
            <a:ext cx="3790950" cy="3511550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573338"/>
            <a:ext cx="4772025" cy="3433762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55575" y="6183313"/>
            <a:ext cx="73072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View </a:t>
            </a:r>
            <a:r>
              <a:rPr lang="en-US" sz="2400">
                <a:latin typeface="Times New Roman" pitchFamily="18" charset="0"/>
                <a:hlinkClick r:id="rId4"/>
              </a:rPr>
              <a:t>Flash animation</a:t>
            </a:r>
            <a:r>
              <a:rPr lang="en-US" sz="2400">
                <a:latin typeface="Times New Roman" pitchFamily="18" charset="0"/>
              </a:rPr>
              <a:t>. </a:t>
            </a:r>
            <a:r>
              <a:rPr lang="en-US" sz="1000">
                <a:latin typeface="Times New Roman" pitchFamily="18" charset="0"/>
              </a:rPr>
              <a:t>http://antoine.frostburg.edu/chem/senese/101/solutions/faq/why-salt-melts-ice.shtml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49300" y="1717675"/>
            <a:ext cx="7646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/>
              <a:t>Freezing Point Depression</a:t>
            </a:r>
          </a:p>
        </p:txBody>
      </p:sp>
      <p:pic>
        <p:nvPicPr>
          <p:cNvPr id="59399" name="Picture 7" descr="frozenfr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7663" y="231775"/>
            <a:ext cx="22717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B. Types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03263" y="6065838"/>
            <a:ext cx="77390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Solute particles weaken IMF in the solvent.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938213" y="1660525"/>
            <a:ext cx="72691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/>
              <a:t>Boiling Point Elevation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2298700"/>
            <a:ext cx="6610350" cy="3749675"/>
          </a:xfrm>
          <a:prstGeom prst="rect">
            <a:avLst/>
          </a:prstGeom>
          <a:solidFill>
            <a:schemeClr val="bg2"/>
          </a:solidFill>
          <a:ln w="28575" cap="sq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B. Types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Applications</a:t>
            </a:r>
            <a:endParaRPr lang="en-US" sz="40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</a:rPr>
              <a:t>salting icy roads</a:t>
            </a:r>
          </a:p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</a:rPr>
              <a:t>making ice cream</a:t>
            </a:r>
          </a:p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</a:rPr>
              <a:t>antifreeze</a:t>
            </a:r>
          </a:p>
          <a:p>
            <a:pPr lvl="2" eaLnBrk="1" hangingPunct="1"/>
            <a:r>
              <a:rPr lang="en-US" sz="3200" dirty="0" smtClean="0">
                <a:solidFill>
                  <a:schemeClr val="bg1"/>
                </a:solidFill>
              </a:rPr>
              <a:t>cars (-64°C to 136°C)</a:t>
            </a:r>
          </a:p>
          <a:p>
            <a:pPr lvl="2" eaLnBrk="1" hangingPunct="1"/>
            <a:r>
              <a:rPr lang="en-US" sz="3200" dirty="0" smtClean="0">
                <a:solidFill>
                  <a:schemeClr val="bg1"/>
                </a:solidFill>
              </a:rPr>
              <a:t>fish &amp; insects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61444" name="Picture 6" descr="icecreamMelt"/>
          <p:cNvPicPr>
            <a:picLocks noChangeAspect="1" noChangeArrowheads="1"/>
          </p:cNvPicPr>
          <p:nvPr/>
        </p:nvPicPr>
        <p:blipFill>
          <a:blip r:embed="rId2"/>
          <a:srcRect l="7346" t="26465" r="20789" b="-23"/>
          <a:stretch>
            <a:fillRect/>
          </a:stretch>
        </p:blipFill>
        <p:spPr bwMode="auto">
          <a:xfrm>
            <a:off x="5704763" y="1603375"/>
            <a:ext cx="3270961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sz="8000">
                <a:latin typeface="Berlin Sans FB" pitchFamily="34" charset="0"/>
              </a:rPr>
              <a:t>Solubility</a:t>
            </a:r>
          </a:p>
        </p:txBody>
      </p:sp>
      <p:pic>
        <p:nvPicPr>
          <p:cNvPr id="39939" name="Picture 4" descr="http://www.sirius-analytical.com/images/products/solubi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550" y="1535113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1450" y="1233488"/>
            <a:ext cx="560228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4000" u="sng">
                <a:latin typeface="Calibri" pitchFamily="34" charset="0"/>
              </a:rPr>
              <a:t>maximum</a:t>
            </a:r>
            <a:r>
              <a:rPr lang="en-US" sz="4000">
                <a:latin typeface="Calibri" pitchFamily="34" charset="0"/>
              </a:rPr>
              <a:t> grams of solute that will dissolve in </a:t>
            </a:r>
            <a:r>
              <a:rPr lang="en-US" sz="4000" u="sng">
                <a:latin typeface="Calibri" pitchFamily="34" charset="0"/>
              </a:rPr>
              <a:t>100 g of solvent</a:t>
            </a:r>
            <a:r>
              <a:rPr lang="en-US" sz="4000">
                <a:latin typeface="Calibri" pitchFamily="34" charset="0"/>
              </a:rPr>
              <a:t> at a given temperature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4000">
                <a:latin typeface="Calibri" pitchFamily="34" charset="0"/>
              </a:rPr>
              <a:t>varies with </a:t>
            </a:r>
            <a:r>
              <a:rPr lang="en-US" sz="4000" u="sng">
                <a:latin typeface="Calibri" pitchFamily="34" charset="0"/>
              </a:rPr>
              <a:t>temp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4000">
                <a:latin typeface="Calibri" pitchFamily="34" charset="0"/>
              </a:rPr>
              <a:t>based on a </a:t>
            </a:r>
            <a:r>
              <a:rPr lang="en-US" sz="4000" u="sng">
                <a:latin typeface="Calibri" pitchFamily="34" charset="0"/>
              </a:rPr>
              <a:t>saturated</a:t>
            </a:r>
            <a:r>
              <a:rPr lang="en-US" sz="4000">
                <a:latin typeface="Calibri" pitchFamily="34" charset="0"/>
              </a:rPr>
              <a:t>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878513" cy="1143000"/>
          </a:xfrm>
        </p:spPr>
        <p:txBody>
          <a:bodyPr/>
          <a:lstStyle/>
          <a:p>
            <a:pPr algn="l"/>
            <a:r>
              <a:rPr lang="en-US" sz="8800" b="1">
                <a:latin typeface="Berlin Sans FB" pitchFamily="34" charset="0"/>
              </a:rPr>
              <a:t>Solubility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1489075"/>
            <a:ext cx="4662488" cy="2292350"/>
          </a:xfrm>
        </p:spPr>
        <p:txBody>
          <a:bodyPr>
            <a:norm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Solids are more soluble at...</a:t>
            </a:r>
            <a:endParaRPr lang="en-US" sz="3600">
              <a:latin typeface="Berlin Sans FB" pitchFamily="34" charset="0"/>
            </a:endParaRPr>
          </a:p>
          <a:p>
            <a:pPr lvl="1"/>
            <a:r>
              <a:rPr lang="en-US" sz="3200" u="sng">
                <a:latin typeface="Berlin Sans FB" pitchFamily="34" charset="0"/>
              </a:rPr>
              <a:t>high</a:t>
            </a:r>
            <a:r>
              <a:rPr lang="en-US" sz="3200">
                <a:latin typeface="Berlin Sans FB" pitchFamily="34" charset="0"/>
              </a:rPr>
              <a:t> temperatures.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290763" y="3794125"/>
            <a:ext cx="68532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Gases are more soluble at...</a:t>
            </a:r>
            <a:endParaRPr lang="en-US" sz="3600">
              <a:latin typeface="Berlin Sans FB" pitchFamily="34" charset="0"/>
            </a:endParaRPr>
          </a:p>
          <a:p>
            <a:pPr marL="2344738" lvl="1" indent="-285750">
              <a:spcBef>
                <a:spcPct val="20000"/>
              </a:spcBef>
              <a:buFontTx/>
              <a:buChar char="–"/>
            </a:pPr>
            <a:r>
              <a:rPr lang="en-US" sz="3200" u="sng">
                <a:latin typeface="Berlin Sans FB" pitchFamily="34" charset="0"/>
              </a:rPr>
              <a:t>low</a:t>
            </a:r>
            <a:r>
              <a:rPr lang="en-US" sz="3200">
                <a:latin typeface="Berlin Sans FB" pitchFamily="34" charset="0"/>
              </a:rPr>
              <a:t> temperatures &amp;</a:t>
            </a:r>
          </a:p>
          <a:p>
            <a:pPr marL="2344738" lvl="1" indent="-285750">
              <a:spcBef>
                <a:spcPct val="20000"/>
              </a:spcBef>
              <a:buFontTx/>
              <a:buChar char="–"/>
            </a:pPr>
            <a:r>
              <a:rPr lang="en-US" sz="3200">
                <a:latin typeface="Berlin Sans FB" pitchFamily="34" charset="0"/>
              </a:rPr>
              <a:t>high pressures </a:t>
            </a:r>
          </a:p>
          <a:p>
            <a:pPr marL="2344738" lvl="1" indent="-285750">
              <a:spcBef>
                <a:spcPct val="20000"/>
              </a:spcBef>
              <a:buFontTx/>
              <a:buChar char="–"/>
            </a:pPr>
            <a:r>
              <a:rPr lang="en-US" sz="3200" u="sng">
                <a:latin typeface="Berlin Sans FB" pitchFamily="34" charset="0"/>
              </a:rPr>
              <a:t>EX</a:t>
            </a:r>
            <a:r>
              <a:rPr lang="en-US" sz="3200">
                <a:latin typeface="Berlin Sans FB" pitchFamily="34" charset="0"/>
              </a:rPr>
              <a:t>: soda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5588" y="4605338"/>
            <a:ext cx="3536950" cy="2089150"/>
            <a:chOff x="3295" y="2654"/>
            <a:chExt cx="2228" cy="1316"/>
          </a:xfrm>
        </p:grpSpPr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3295" y="2654"/>
              <a:ext cx="2228" cy="1316"/>
            </a:xfrm>
            <a:prstGeom prst="rect">
              <a:avLst/>
            </a:prstGeom>
            <a:solidFill>
              <a:srgbClr val="FFFFFF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1" y="2892"/>
              <a:ext cx="1092" cy="10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4301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4" y="2663"/>
              <a:ext cx="1104" cy="12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43017" name="Picture 2" descr="http://www.teachersource.com/Images/Product/md/bot8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0"/>
            <a:ext cx="3214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 autoUpdateAnimBg="0"/>
      <p:bldP spid="91140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r>
              <a:rPr lang="en-US" sz="8000" b="1">
                <a:solidFill>
                  <a:schemeClr val="bg1"/>
                </a:solidFill>
                <a:latin typeface="Berlin Sans FB" pitchFamily="34" charset="0"/>
              </a:rPr>
              <a:t>Solubility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963863" y="1524000"/>
            <a:ext cx="30559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1" lang="en-US" sz="2600" b="1">
                <a:solidFill>
                  <a:srgbClr val="FFFF73"/>
                </a:solidFill>
                <a:latin typeface="Calibri" pitchFamily="34" charset="0"/>
              </a:rPr>
              <a:t>SATURATED SOLUTION</a:t>
            </a:r>
            <a:endParaRPr kumimoji="1" lang="en-US" sz="2600" b="1">
              <a:latin typeface="Calibri" pitchFamily="34" charset="0"/>
            </a:endParaRP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  <a:latin typeface="Calibri" pitchFamily="34" charset="0"/>
              </a:rPr>
              <a:t>no more solute dissolves</a:t>
            </a:r>
            <a:endParaRPr kumimoji="1" lang="en-US" sz="2600" b="1" i="1">
              <a:latin typeface="Calibri" pitchFamily="34" charset="0"/>
            </a:endParaRPr>
          </a:p>
          <a:p>
            <a:pPr algn="ctr" eaLnBrk="0" hangingPunct="0"/>
            <a:endParaRPr kumimoji="1" lang="en-US" sz="2600" b="1" i="1">
              <a:latin typeface="Calibri" pitchFamily="34" charset="0"/>
            </a:endParaRPr>
          </a:p>
        </p:txBody>
      </p:sp>
      <p:grpSp>
        <p:nvGrpSpPr>
          <p:cNvPr id="40965" name="Group 5"/>
          <p:cNvGrpSpPr>
            <a:grpSpLocks noChangeAspect="1"/>
          </p:cNvGrpSpPr>
          <p:nvPr/>
        </p:nvGrpSpPr>
        <p:grpSpPr bwMode="auto">
          <a:xfrm>
            <a:off x="4141788" y="3438525"/>
            <a:ext cx="628650" cy="2709863"/>
            <a:chOff x="3070" y="2000"/>
            <a:chExt cx="289" cy="1431"/>
          </a:xfrm>
        </p:grpSpPr>
        <p:sp>
          <p:nvSpPr>
            <p:cNvPr id="40966" name="Rectangle 6"/>
            <p:cNvSpPr>
              <a:spLocks noChangeAspect="1" noChangeArrowheads="1"/>
            </p:cNvSpPr>
            <p:nvPr/>
          </p:nvSpPr>
          <p:spPr bwMode="auto">
            <a:xfrm>
              <a:off x="3131" y="2236"/>
              <a:ext cx="167" cy="10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67" name="Rectangle 7"/>
            <p:cNvSpPr>
              <a:spLocks noChangeAspect="1" noChangeArrowheads="1"/>
            </p:cNvSpPr>
            <p:nvPr/>
          </p:nvSpPr>
          <p:spPr bwMode="auto">
            <a:xfrm>
              <a:off x="3102" y="2168"/>
              <a:ext cx="224" cy="1117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719AFD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68" name="Oval 8"/>
            <p:cNvSpPr>
              <a:spLocks noChangeAspect="1" noChangeArrowheads="1"/>
            </p:cNvSpPr>
            <p:nvPr/>
          </p:nvSpPr>
          <p:spPr bwMode="auto">
            <a:xfrm>
              <a:off x="3102" y="3170"/>
              <a:ext cx="224" cy="26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69" name="Oval 9"/>
            <p:cNvSpPr>
              <a:spLocks noChangeAspect="1" noChangeArrowheads="1"/>
            </p:cNvSpPr>
            <p:nvPr/>
          </p:nvSpPr>
          <p:spPr bwMode="auto">
            <a:xfrm>
              <a:off x="3101" y="3128"/>
              <a:ext cx="219" cy="273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719AFD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0" name="Oval 10"/>
            <p:cNvSpPr>
              <a:spLocks noChangeAspect="1" noChangeArrowheads="1"/>
            </p:cNvSpPr>
            <p:nvPr/>
          </p:nvSpPr>
          <p:spPr bwMode="auto">
            <a:xfrm>
              <a:off x="3075" y="2146"/>
              <a:ext cx="278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1" name="Arc 11"/>
            <p:cNvSpPr>
              <a:spLocks noChangeAspect="1"/>
            </p:cNvSpPr>
            <p:nvPr/>
          </p:nvSpPr>
          <p:spPr bwMode="auto">
            <a:xfrm>
              <a:off x="3076" y="2171"/>
              <a:ext cx="25" cy="134"/>
            </a:xfrm>
            <a:custGeom>
              <a:avLst/>
              <a:gdLst>
                <a:gd name="T0" fmla="*/ 0 w 22481"/>
                <a:gd name="T1" fmla="*/ 0 h 21600"/>
                <a:gd name="T2" fmla="*/ 25 w 22481"/>
                <a:gd name="T3" fmla="*/ 134 h 21600"/>
                <a:gd name="T4" fmla="*/ 1 w 22481"/>
                <a:gd name="T5" fmla="*/ 134 h 21600"/>
                <a:gd name="T6" fmla="*/ 0 60000 65536"/>
                <a:gd name="T7" fmla="*/ 0 60000 65536"/>
                <a:gd name="T8" fmla="*/ 0 60000 65536"/>
                <a:gd name="T9" fmla="*/ 0 w 22481"/>
                <a:gd name="T10" fmla="*/ 0 h 21600"/>
                <a:gd name="T11" fmla="*/ 22481 w 224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81" h="21600" fill="none" extrusionOk="0">
                  <a:moveTo>
                    <a:pt x="-1" y="17"/>
                  </a:moveTo>
                  <a:cubicBezTo>
                    <a:pt x="293" y="5"/>
                    <a:pt x="587" y="-1"/>
                    <a:pt x="881" y="0"/>
                  </a:cubicBezTo>
                  <a:cubicBezTo>
                    <a:pt x="12810" y="0"/>
                    <a:pt x="22481" y="9670"/>
                    <a:pt x="22481" y="21600"/>
                  </a:cubicBezTo>
                </a:path>
                <a:path w="22481" h="21600" stroke="0" extrusionOk="0">
                  <a:moveTo>
                    <a:pt x="-1" y="17"/>
                  </a:moveTo>
                  <a:cubicBezTo>
                    <a:pt x="293" y="5"/>
                    <a:pt x="587" y="-1"/>
                    <a:pt x="881" y="0"/>
                  </a:cubicBezTo>
                  <a:cubicBezTo>
                    <a:pt x="12810" y="0"/>
                    <a:pt x="22481" y="9670"/>
                    <a:pt x="22481" y="21600"/>
                  </a:cubicBezTo>
                  <a:lnTo>
                    <a:pt x="88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2" name="Arc 12"/>
            <p:cNvSpPr>
              <a:spLocks noChangeAspect="1"/>
            </p:cNvSpPr>
            <p:nvPr/>
          </p:nvSpPr>
          <p:spPr bwMode="auto">
            <a:xfrm>
              <a:off x="3330" y="2162"/>
              <a:ext cx="25" cy="135"/>
            </a:xfrm>
            <a:custGeom>
              <a:avLst/>
              <a:gdLst>
                <a:gd name="T0" fmla="*/ 0 w 21600"/>
                <a:gd name="T1" fmla="*/ 135 h 21582"/>
                <a:gd name="T2" fmla="*/ 24 w 21600"/>
                <a:gd name="T3" fmla="*/ 0 h 21582"/>
                <a:gd name="T4" fmla="*/ 25 w 21600"/>
                <a:gd name="T5" fmla="*/ 135 h 215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2"/>
                <a:gd name="T11" fmla="*/ 21600 w 21600"/>
                <a:gd name="T12" fmla="*/ 21582 h 21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2" fill="none" extrusionOk="0">
                  <a:moveTo>
                    <a:pt x="0" y="21582"/>
                  </a:moveTo>
                  <a:cubicBezTo>
                    <a:pt x="0" y="9995"/>
                    <a:pt x="9142" y="472"/>
                    <a:pt x="20718" y="-1"/>
                  </a:cubicBezTo>
                </a:path>
                <a:path w="21600" h="21582" stroke="0" extrusionOk="0">
                  <a:moveTo>
                    <a:pt x="0" y="21582"/>
                  </a:moveTo>
                  <a:cubicBezTo>
                    <a:pt x="0" y="9995"/>
                    <a:pt x="9142" y="472"/>
                    <a:pt x="20718" y="-1"/>
                  </a:cubicBezTo>
                  <a:lnTo>
                    <a:pt x="21600" y="2158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3" name="Oval 13"/>
            <p:cNvSpPr>
              <a:spLocks noChangeAspect="1" noChangeArrowheads="1"/>
            </p:cNvSpPr>
            <p:nvPr/>
          </p:nvSpPr>
          <p:spPr bwMode="auto">
            <a:xfrm>
              <a:off x="3103" y="2160"/>
              <a:ext cx="220" cy="53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4" name="Freeform 14"/>
            <p:cNvSpPr>
              <a:spLocks noChangeAspect="1"/>
            </p:cNvSpPr>
            <p:nvPr/>
          </p:nvSpPr>
          <p:spPr bwMode="auto">
            <a:xfrm>
              <a:off x="3070" y="2157"/>
              <a:ext cx="289" cy="42"/>
            </a:xfrm>
            <a:custGeom>
              <a:avLst/>
              <a:gdLst>
                <a:gd name="T0" fmla="*/ 16 w 289"/>
                <a:gd name="T1" fmla="*/ 0 h 42"/>
                <a:gd name="T2" fmla="*/ 0 w 289"/>
                <a:gd name="T3" fmla="*/ 9 h 42"/>
                <a:gd name="T4" fmla="*/ 1 w 289"/>
                <a:gd name="T5" fmla="*/ 14 h 42"/>
                <a:gd name="T6" fmla="*/ 6 w 289"/>
                <a:gd name="T7" fmla="*/ 17 h 42"/>
                <a:gd name="T8" fmla="*/ 14 w 289"/>
                <a:gd name="T9" fmla="*/ 24 h 42"/>
                <a:gd name="T10" fmla="*/ 31 w 289"/>
                <a:gd name="T11" fmla="*/ 27 h 42"/>
                <a:gd name="T12" fmla="*/ 63 w 289"/>
                <a:gd name="T13" fmla="*/ 35 h 42"/>
                <a:gd name="T14" fmla="*/ 103 w 289"/>
                <a:gd name="T15" fmla="*/ 41 h 42"/>
                <a:gd name="T16" fmla="*/ 136 w 289"/>
                <a:gd name="T17" fmla="*/ 41 h 42"/>
                <a:gd name="T18" fmla="*/ 178 w 289"/>
                <a:gd name="T19" fmla="*/ 41 h 42"/>
                <a:gd name="T20" fmla="*/ 225 w 289"/>
                <a:gd name="T21" fmla="*/ 37 h 42"/>
                <a:gd name="T22" fmla="*/ 261 w 289"/>
                <a:gd name="T23" fmla="*/ 30 h 42"/>
                <a:gd name="T24" fmla="*/ 277 w 289"/>
                <a:gd name="T25" fmla="*/ 24 h 42"/>
                <a:gd name="T26" fmla="*/ 288 w 289"/>
                <a:gd name="T27" fmla="*/ 9 h 42"/>
                <a:gd name="T28" fmla="*/ 287 w 289"/>
                <a:gd name="T29" fmla="*/ 3 h 42"/>
                <a:gd name="T30" fmla="*/ 285 w 289"/>
                <a:gd name="T31" fmla="*/ 4 h 42"/>
                <a:gd name="T32" fmla="*/ 275 w 289"/>
                <a:gd name="T33" fmla="*/ 12 h 42"/>
                <a:gd name="T34" fmla="*/ 246 w 289"/>
                <a:gd name="T35" fmla="*/ 20 h 42"/>
                <a:gd name="T36" fmla="*/ 219 w 289"/>
                <a:gd name="T37" fmla="*/ 21 h 42"/>
                <a:gd name="T38" fmla="*/ 187 w 289"/>
                <a:gd name="T39" fmla="*/ 23 h 42"/>
                <a:gd name="T40" fmla="*/ 159 w 289"/>
                <a:gd name="T41" fmla="*/ 23 h 42"/>
                <a:gd name="T42" fmla="*/ 132 w 289"/>
                <a:gd name="T43" fmla="*/ 24 h 42"/>
                <a:gd name="T44" fmla="*/ 99 w 289"/>
                <a:gd name="T45" fmla="*/ 24 h 42"/>
                <a:gd name="T46" fmla="*/ 71 w 289"/>
                <a:gd name="T47" fmla="*/ 20 h 42"/>
                <a:gd name="T48" fmla="*/ 27 w 289"/>
                <a:gd name="T49" fmla="*/ 14 h 42"/>
                <a:gd name="T50" fmla="*/ 6 w 289"/>
                <a:gd name="T51" fmla="*/ 7 h 42"/>
                <a:gd name="T52" fmla="*/ 16 w 289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9"/>
                <a:gd name="T82" fmla="*/ 0 h 42"/>
                <a:gd name="T83" fmla="*/ 289 w 289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9" h="42">
                  <a:moveTo>
                    <a:pt x="16" y="0"/>
                  </a:moveTo>
                  <a:lnTo>
                    <a:pt x="0" y="9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14" y="24"/>
                  </a:lnTo>
                  <a:lnTo>
                    <a:pt x="31" y="27"/>
                  </a:lnTo>
                  <a:lnTo>
                    <a:pt x="63" y="35"/>
                  </a:lnTo>
                  <a:lnTo>
                    <a:pt x="103" y="41"/>
                  </a:lnTo>
                  <a:lnTo>
                    <a:pt x="136" y="41"/>
                  </a:lnTo>
                  <a:lnTo>
                    <a:pt x="178" y="41"/>
                  </a:lnTo>
                  <a:lnTo>
                    <a:pt x="225" y="37"/>
                  </a:lnTo>
                  <a:lnTo>
                    <a:pt x="261" y="30"/>
                  </a:lnTo>
                  <a:lnTo>
                    <a:pt x="277" y="24"/>
                  </a:lnTo>
                  <a:lnTo>
                    <a:pt x="288" y="9"/>
                  </a:lnTo>
                  <a:lnTo>
                    <a:pt x="287" y="3"/>
                  </a:lnTo>
                  <a:lnTo>
                    <a:pt x="285" y="4"/>
                  </a:lnTo>
                  <a:lnTo>
                    <a:pt x="275" y="12"/>
                  </a:lnTo>
                  <a:lnTo>
                    <a:pt x="246" y="20"/>
                  </a:lnTo>
                  <a:lnTo>
                    <a:pt x="219" y="21"/>
                  </a:lnTo>
                  <a:lnTo>
                    <a:pt x="187" y="23"/>
                  </a:lnTo>
                  <a:lnTo>
                    <a:pt x="159" y="23"/>
                  </a:lnTo>
                  <a:lnTo>
                    <a:pt x="132" y="24"/>
                  </a:lnTo>
                  <a:lnTo>
                    <a:pt x="99" y="24"/>
                  </a:lnTo>
                  <a:lnTo>
                    <a:pt x="71" y="20"/>
                  </a:lnTo>
                  <a:lnTo>
                    <a:pt x="27" y="14"/>
                  </a:lnTo>
                  <a:lnTo>
                    <a:pt x="6" y="7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5" name="Rectangle 15"/>
            <p:cNvSpPr>
              <a:spLocks noChangeAspect="1" noChangeArrowheads="1"/>
            </p:cNvSpPr>
            <p:nvPr/>
          </p:nvSpPr>
          <p:spPr bwMode="auto">
            <a:xfrm>
              <a:off x="3103" y="2192"/>
              <a:ext cx="220" cy="3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6" name="Freeform 16"/>
            <p:cNvSpPr>
              <a:spLocks noChangeAspect="1"/>
            </p:cNvSpPr>
            <p:nvPr/>
          </p:nvSpPr>
          <p:spPr bwMode="auto">
            <a:xfrm>
              <a:off x="3084" y="2183"/>
              <a:ext cx="253" cy="138"/>
            </a:xfrm>
            <a:custGeom>
              <a:avLst/>
              <a:gdLst>
                <a:gd name="T0" fmla="*/ 21 w 253"/>
                <a:gd name="T1" fmla="*/ 123 h 138"/>
                <a:gd name="T2" fmla="*/ 20 w 253"/>
                <a:gd name="T3" fmla="*/ 51 h 138"/>
                <a:gd name="T4" fmla="*/ 28 w 253"/>
                <a:gd name="T5" fmla="*/ 24 h 138"/>
                <a:gd name="T6" fmla="*/ 59 w 253"/>
                <a:gd name="T7" fmla="*/ 22 h 138"/>
                <a:gd name="T8" fmla="*/ 131 w 253"/>
                <a:gd name="T9" fmla="*/ 27 h 138"/>
                <a:gd name="T10" fmla="*/ 197 w 253"/>
                <a:gd name="T11" fmla="*/ 31 h 138"/>
                <a:gd name="T12" fmla="*/ 223 w 253"/>
                <a:gd name="T13" fmla="*/ 67 h 138"/>
                <a:gd name="T14" fmla="*/ 233 w 253"/>
                <a:gd name="T15" fmla="*/ 112 h 138"/>
                <a:gd name="T16" fmla="*/ 239 w 253"/>
                <a:gd name="T17" fmla="*/ 137 h 138"/>
                <a:gd name="T18" fmla="*/ 243 w 253"/>
                <a:gd name="T19" fmla="*/ 51 h 138"/>
                <a:gd name="T20" fmla="*/ 248 w 253"/>
                <a:gd name="T21" fmla="*/ 25 h 138"/>
                <a:gd name="T22" fmla="*/ 252 w 253"/>
                <a:gd name="T23" fmla="*/ 2 h 138"/>
                <a:gd name="T24" fmla="*/ 233 w 253"/>
                <a:gd name="T25" fmla="*/ 6 h 138"/>
                <a:gd name="T26" fmla="*/ 199 w 253"/>
                <a:gd name="T27" fmla="*/ 13 h 138"/>
                <a:gd name="T28" fmla="*/ 128 w 253"/>
                <a:gd name="T29" fmla="*/ 16 h 138"/>
                <a:gd name="T30" fmla="*/ 65 w 253"/>
                <a:gd name="T31" fmla="*/ 16 h 138"/>
                <a:gd name="T32" fmla="*/ 14 w 253"/>
                <a:gd name="T33" fmla="*/ 6 h 138"/>
                <a:gd name="T34" fmla="*/ 0 w 253"/>
                <a:gd name="T35" fmla="*/ 0 h 138"/>
                <a:gd name="T36" fmla="*/ 14 w 253"/>
                <a:gd name="T37" fmla="*/ 53 h 138"/>
                <a:gd name="T38" fmla="*/ 21 w 253"/>
                <a:gd name="T39" fmla="*/ 128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3"/>
                <a:gd name="T61" fmla="*/ 0 h 138"/>
                <a:gd name="T62" fmla="*/ 253 w 253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3" h="138">
                  <a:moveTo>
                    <a:pt x="21" y="123"/>
                  </a:moveTo>
                  <a:lnTo>
                    <a:pt x="20" y="51"/>
                  </a:lnTo>
                  <a:lnTo>
                    <a:pt x="28" y="24"/>
                  </a:lnTo>
                  <a:lnTo>
                    <a:pt x="59" y="22"/>
                  </a:lnTo>
                  <a:lnTo>
                    <a:pt x="131" y="27"/>
                  </a:lnTo>
                  <a:lnTo>
                    <a:pt x="197" y="31"/>
                  </a:lnTo>
                  <a:lnTo>
                    <a:pt x="223" y="67"/>
                  </a:lnTo>
                  <a:lnTo>
                    <a:pt x="233" y="112"/>
                  </a:lnTo>
                  <a:lnTo>
                    <a:pt x="239" y="137"/>
                  </a:lnTo>
                  <a:lnTo>
                    <a:pt x="243" y="51"/>
                  </a:lnTo>
                  <a:lnTo>
                    <a:pt x="248" y="25"/>
                  </a:lnTo>
                  <a:lnTo>
                    <a:pt x="252" y="2"/>
                  </a:lnTo>
                  <a:lnTo>
                    <a:pt x="233" y="6"/>
                  </a:lnTo>
                  <a:lnTo>
                    <a:pt x="199" y="13"/>
                  </a:lnTo>
                  <a:lnTo>
                    <a:pt x="128" y="16"/>
                  </a:lnTo>
                  <a:lnTo>
                    <a:pt x="65" y="16"/>
                  </a:lnTo>
                  <a:lnTo>
                    <a:pt x="14" y="6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1" y="128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7" name="Oval 17"/>
            <p:cNvSpPr>
              <a:spLocks noChangeAspect="1" noChangeArrowheads="1"/>
            </p:cNvSpPr>
            <p:nvPr/>
          </p:nvSpPr>
          <p:spPr bwMode="auto">
            <a:xfrm>
              <a:off x="3133" y="2510"/>
              <a:ext cx="161" cy="24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8" name="Oval 18"/>
            <p:cNvSpPr>
              <a:spLocks noChangeAspect="1" noChangeArrowheads="1"/>
            </p:cNvSpPr>
            <p:nvPr/>
          </p:nvSpPr>
          <p:spPr bwMode="auto">
            <a:xfrm>
              <a:off x="3109" y="2500"/>
              <a:ext cx="212" cy="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9" name="AutoShape 19"/>
            <p:cNvSpPr>
              <a:spLocks noChangeAspect="1" noChangeArrowheads="1"/>
            </p:cNvSpPr>
            <p:nvPr/>
          </p:nvSpPr>
          <p:spPr bwMode="auto">
            <a:xfrm>
              <a:off x="3186" y="2395"/>
              <a:ext cx="35" cy="54"/>
            </a:xfrm>
            <a:prstGeom prst="cube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80" name="Freeform 20"/>
            <p:cNvSpPr>
              <a:spLocks noChangeAspect="1"/>
            </p:cNvSpPr>
            <p:nvPr/>
          </p:nvSpPr>
          <p:spPr bwMode="auto">
            <a:xfrm>
              <a:off x="3137" y="2279"/>
              <a:ext cx="40" cy="68"/>
            </a:xfrm>
            <a:custGeom>
              <a:avLst/>
              <a:gdLst>
                <a:gd name="T0" fmla="*/ 0 w 40"/>
                <a:gd name="T1" fmla="*/ 41 h 68"/>
                <a:gd name="T2" fmla="*/ 23 w 40"/>
                <a:gd name="T3" fmla="*/ 67 h 68"/>
                <a:gd name="T4" fmla="*/ 39 w 40"/>
                <a:gd name="T5" fmla="*/ 23 h 68"/>
                <a:gd name="T6" fmla="*/ 16 w 40"/>
                <a:gd name="T7" fmla="*/ 0 h 68"/>
                <a:gd name="T8" fmla="*/ 0 w 40"/>
                <a:gd name="T9" fmla="*/ 4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0" y="41"/>
                  </a:moveTo>
                  <a:lnTo>
                    <a:pt x="23" y="67"/>
                  </a:lnTo>
                  <a:lnTo>
                    <a:pt x="39" y="23"/>
                  </a:lnTo>
                  <a:lnTo>
                    <a:pt x="16" y="0"/>
                  </a:lnTo>
                  <a:lnTo>
                    <a:pt x="0" y="4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81" name="Freeform 21"/>
            <p:cNvSpPr>
              <a:spLocks noChangeAspect="1"/>
            </p:cNvSpPr>
            <p:nvPr/>
          </p:nvSpPr>
          <p:spPr bwMode="auto">
            <a:xfrm>
              <a:off x="3154" y="2276"/>
              <a:ext cx="47" cy="71"/>
            </a:xfrm>
            <a:custGeom>
              <a:avLst/>
              <a:gdLst>
                <a:gd name="T0" fmla="*/ 0 w 47"/>
                <a:gd name="T1" fmla="*/ 0 h 71"/>
                <a:gd name="T2" fmla="*/ 24 w 47"/>
                <a:gd name="T3" fmla="*/ 7 h 71"/>
                <a:gd name="T4" fmla="*/ 46 w 47"/>
                <a:gd name="T5" fmla="*/ 32 h 71"/>
                <a:gd name="T6" fmla="*/ 22 w 47"/>
                <a:gd name="T7" fmla="*/ 25 h 71"/>
                <a:gd name="T8" fmla="*/ 6 w 47"/>
                <a:gd name="T9" fmla="*/ 70 h 71"/>
                <a:gd name="T10" fmla="*/ 35 w 47"/>
                <a:gd name="T11" fmla="*/ 70 h 71"/>
                <a:gd name="T12" fmla="*/ 45 w 47"/>
                <a:gd name="T13" fmla="*/ 33 h 71"/>
                <a:gd name="T14" fmla="*/ 45 w 47"/>
                <a:gd name="T15" fmla="*/ 31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71"/>
                <a:gd name="T26" fmla="*/ 47 w 47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71">
                  <a:moveTo>
                    <a:pt x="0" y="0"/>
                  </a:moveTo>
                  <a:lnTo>
                    <a:pt x="24" y="7"/>
                  </a:lnTo>
                  <a:lnTo>
                    <a:pt x="46" y="32"/>
                  </a:lnTo>
                  <a:lnTo>
                    <a:pt x="22" y="25"/>
                  </a:lnTo>
                  <a:lnTo>
                    <a:pt x="6" y="70"/>
                  </a:lnTo>
                  <a:lnTo>
                    <a:pt x="35" y="70"/>
                  </a:lnTo>
                  <a:lnTo>
                    <a:pt x="45" y="33"/>
                  </a:lnTo>
                  <a:lnTo>
                    <a:pt x="45" y="3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0982" name="Group 22"/>
            <p:cNvGrpSpPr>
              <a:grpSpLocks noChangeAspect="1"/>
            </p:cNvGrpSpPr>
            <p:nvPr/>
          </p:nvGrpSpPr>
          <p:grpSpPr bwMode="auto">
            <a:xfrm>
              <a:off x="3096" y="2038"/>
              <a:ext cx="68" cy="79"/>
              <a:chOff x="3096" y="2038"/>
              <a:chExt cx="68" cy="79"/>
            </a:xfrm>
          </p:grpSpPr>
          <p:sp>
            <p:nvSpPr>
              <p:cNvPr id="40983" name="Freeform 23"/>
              <p:cNvSpPr>
                <a:spLocks noChangeAspect="1"/>
              </p:cNvSpPr>
              <p:nvPr/>
            </p:nvSpPr>
            <p:spPr bwMode="auto">
              <a:xfrm>
                <a:off x="3096" y="2041"/>
                <a:ext cx="42" cy="76"/>
              </a:xfrm>
              <a:custGeom>
                <a:avLst/>
                <a:gdLst>
                  <a:gd name="T0" fmla="*/ 0 w 42"/>
                  <a:gd name="T1" fmla="*/ 46 h 76"/>
                  <a:gd name="T2" fmla="*/ 24 w 42"/>
                  <a:gd name="T3" fmla="*/ 75 h 76"/>
                  <a:gd name="T4" fmla="*/ 41 w 42"/>
                  <a:gd name="T5" fmla="*/ 25 h 76"/>
                  <a:gd name="T6" fmla="*/ 17 w 42"/>
                  <a:gd name="T7" fmla="*/ 0 h 76"/>
                  <a:gd name="T8" fmla="*/ 0 w 42"/>
                  <a:gd name="T9" fmla="*/ 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6"/>
                  <a:gd name="T17" fmla="*/ 42 w 42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6">
                    <a:moveTo>
                      <a:pt x="0" y="46"/>
                    </a:moveTo>
                    <a:lnTo>
                      <a:pt x="24" y="75"/>
                    </a:lnTo>
                    <a:lnTo>
                      <a:pt x="41" y="25"/>
                    </a:lnTo>
                    <a:lnTo>
                      <a:pt x="17" y="0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984" name="Freeform 24"/>
              <p:cNvSpPr>
                <a:spLocks noChangeAspect="1"/>
              </p:cNvSpPr>
              <p:nvPr/>
            </p:nvSpPr>
            <p:spPr bwMode="auto">
              <a:xfrm>
                <a:off x="3115" y="2038"/>
                <a:ext cx="49" cy="79"/>
              </a:xfrm>
              <a:custGeom>
                <a:avLst/>
                <a:gdLst>
                  <a:gd name="T0" fmla="*/ 0 w 49"/>
                  <a:gd name="T1" fmla="*/ 0 h 79"/>
                  <a:gd name="T2" fmla="*/ 25 w 49"/>
                  <a:gd name="T3" fmla="*/ 8 h 79"/>
                  <a:gd name="T4" fmla="*/ 48 w 49"/>
                  <a:gd name="T5" fmla="*/ 35 h 79"/>
                  <a:gd name="T6" fmla="*/ 23 w 49"/>
                  <a:gd name="T7" fmla="*/ 28 h 79"/>
                  <a:gd name="T8" fmla="*/ 6 w 49"/>
                  <a:gd name="T9" fmla="*/ 78 h 79"/>
                  <a:gd name="T10" fmla="*/ 36 w 49"/>
                  <a:gd name="T11" fmla="*/ 78 h 79"/>
                  <a:gd name="T12" fmla="*/ 47 w 49"/>
                  <a:gd name="T13" fmla="*/ 37 h 79"/>
                  <a:gd name="T14" fmla="*/ 47 w 49"/>
                  <a:gd name="T15" fmla="*/ 34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79"/>
                  <a:gd name="T26" fmla="*/ 49 w 4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79">
                    <a:moveTo>
                      <a:pt x="0" y="0"/>
                    </a:moveTo>
                    <a:lnTo>
                      <a:pt x="25" y="8"/>
                    </a:lnTo>
                    <a:lnTo>
                      <a:pt x="48" y="35"/>
                    </a:lnTo>
                    <a:lnTo>
                      <a:pt x="23" y="28"/>
                    </a:lnTo>
                    <a:lnTo>
                      <a:pt x="6" y="78"/>
                    </a:lnTo>
                    <a:lnTo>
                      <a:pt x="36" y="78"/>
                    </a:lnTo>
                    <a:lnTo>
                      <a:pt x="47" y="37"/>
                    </a:lnTo>
                    <a:lnTo>
                      <a:pt x="47" y="3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0985" name="Freeform 25"/>
            <p:cNvSpPr>
              <a:spLocks noChangeAspect="1"/>
            </p:cNvSpPr>
            <p:nvPr/>
          </p:nvSpPr>
          <p:spPr bwMode="auto">
            <a:xfrm>
              <a:off x="3182" y="2213"/>
              <a:ext cx="36" cy="63"/>
            </a:xfrm>
            <a:custGeom>
              <a:avLst/>
              <a:gdLst>
                <a:gd name="T0" fmla="*/ 0 w 36"/>
                <a:gd name="T1" fmla="*/ 24 h 63"/>
                <a:gd name="T2" fmla="*/ 21 w 36"/>
                <a:gd name="T3" fmla="*/ 0 h 63"/>
                <a:gd name="T4" fmla="*/ 35 w 36"/>
                <a:gd name="T5" fmla="*/ 41 h 63"/>
                <a:gd name="T6" fmla="*/ 14 w 36"/>
                <a:gd name="T7" fmla="*/ 62 h 63"/>
                <a:gd name="T8" fmla="*/ 0 w 36"/>
                <a:gd name="T9" fmla="*/ 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3"/>
                <a:gd name="T17" fmla="*/ 36 w 3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3">
                  <a:moveTo>
                    <a:pt x="0" y="24"/>
                  </a:moveTo>
                  <a:lnTo>
                    <a:pt x="21" y="0"/>
                  </a:lnTo>
                  <a:lnTo>
                    <a:pt x="35" y="41"/>
                  </a:lnTo>
                  <a:lnTo>
                    <a:pt x="14" y="62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86" name="Freeform 26"/>
            <p:cNvSpPr>
              <a:spLocks noChangeAspect="1"/>
            </p:cNvSpPr>
            <p:nvPr/>
          </p:nvSpPr>
          <p:spPr bwMode="auto">
            <a:xfrm>
              <a:off x="3198" y="2213"/>
              <a:ext cx="42" cy="66"/>
            </a:xfrm>
            <a:custGeom>
              <a:avLst/>
              <a:gdLst>
                <a:gd name="T0" fmla="*/ 0 w 42"/>
                <a:gd name="T1" fmla="*/ 65 h 66"/>
                <a:gd name="T2" fmla="*/ 22 w 42"/>
                <a:gd name="T3" fmla="*/ 58 h 66"/>
                <a:gd name="T4" fmla="*/ 41 w 42"/>
                <a:gd name="T5" fmla="*/ 35 h 66"/>
                <a:gd name="T6" fmla="*/ 19 w 42"/>
                <a:gd name="T7" fmla="*/ 41 h 66"/>
                <a:gd name="T8" fmla="*/ 5 w 42"/>
                <a:gd name="T9" fmla="*/ 0 h 66"/>
                <a:gd name="T10" fmla="*/ 31 w 42"/>
                <a:gd name="T11" fmla="*/ 0 h 66"/>
                <a:gd name="T12" fmla="*/ 40 w 42"/>
                <a:gd name="T13" fmla="*/ 34 h 66"/>
                <a:gd name="T14" fmla="*/ 40 w 42"/>
                <a:gd name="T15" fmla="*/ 36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66"/>
                <a:gd name="T26" fmla="*/ 42 w 42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66">
                  <a:moveTo>
                    <a:pt x="0" y="65"/>
                  </a:moveTo>
                  <a:lnTo>
                    <a:pt x="22" y="58"/>
                  </a:lnTo>
                  <a:lnTo>
                    <a:pt x="41" y="35"/>
                  </a:lnTo>
                  <a:lnTo>
                    <a:pt x="19" y="41"/>
                  </a:lnTo>
                  <a:lnTo>
                    <a:pt x="5" y="0"/>
                  </a:lnTo>
                  <a:lnTo>
                    <a:pt x="31" y="0"/>
                  </a:lnTo>
                  <a:lnTo>
                    <a:pt x="40" y="34"/>
                  </a:lnTo>
                  <a:lnTo>
                    <a:pt x="40" y="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0987" name="Group 27"/>
            <p:cNvGrpSpPr>
              <a:grpSpLocks noChangeAspect="1"/>
            </p:cNvGrpSpPr>
            <p:nvPr/>
          </p:nvGrpSpPr>
          <p:grpSpPr bwMode="auto">
            <a:xfrm>
              <a:off x="3182" y="2000"/>
              <a:ext cx="58" cy="66"/>
              <a:chOff x="3182" y="2000"/>
              <a:chExt cx="58" cy="66"/>
            </a:xfrm>
          </p:grpSpPr>
          <p:sp>
            <p:nvSpPr>
              <p:cNvPr id="40988" name="Freeform 28"/>
              <p:cNvSpPr>
                <a:spLocks noChangeAspect="1"/>
              </p:cNvSpPr>
              <p:nvPr/>
            </p:nvSpPr>
            <p:spPr bwMode="auto">
              <a:xfrm>
                <a:off x="3182" y="2000"/>
                <a:ext cx="36" cy="63"/>
              </a:xfrm>
              <a:custGeom>
                <a:avLst/>
                <a:gdLst>
                  <a:gd name="T0" fmla="*/ 0 w 36"/>
                  <a:gd name="T1" fmla="*/ 24 h 63"/>
                  <a:gd name="T2" fmla="*/ 21 w 36"/>
                  <a:gd name="T3" fmla="*/ 0 h 63"/>
                  <a:gd name="T4" fmla="*/ 35 w 36"/>
                  <a:gd name="T5" fmla="*/ 41 h 63"/>
                  <a:gd name="T6" fmla="*/ 14 w 36"/>
                  <a:gd name="T7" fmla="*/ 62 h 63"/>
                  <a:gd name="T8" fmla="*/ 0 w 36"/>
                  <a:gd name="T9" fmla="*/ 2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3"/>
                  <a:gd name="T17" fmla="*/ 36 w 36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3">
                    <a:moveTo>
                      <a:pt x="0" y="24"/>
                    </a:moveTo>
                    <a:lnTo>
                      <a:pt x="21" y="0"/>
                    </a:lnTo>
                    <a:lnTo>
                      <a:pt x="35" y="41"/>
                    </a:lnTo>
                    <a:lnTo>
                      <a:pt x="14" y="6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989" name="Freeform 29"/>
              <p:cNvSpPr>
                <a:spLocks noChangeAspect="1"/>
              </p:cNvSpPr>
              <p:nvPr/>
            </p:nvSpPr>
            <p:spPr bwMode="auto">
              <a:xfrm>
                <a:off x="3198" y="2000"/>
                <a:ext cx="42" cy="66"/>
              </a:xfrm>
              <a:custGeom>
                <a:avLst/>
                <a:gdLst>
                  <a:gd name="T0" fmla="*/ 0 w 42"/>
                  <a:gd name="T1" fmla="*/ 65 h 66"/>
                  <a:gd name="T2" fmla="*/ 22 w 42"/>
                  <a:gd name="T3" fmla="*/ 58 h 66"/>
                  <a:gd name="T4" fmla="*/ 41 w 42"/>
                  <a:gd name="T5" fmla="*/ 35 h 66"/>
                  <a:gd name="T6" fmla="*/ 19 w 42"/>
                  <a:gd name="T7" fmla="*/ 41 h 66"/>
                  <a:gd name="T8" fmla="*/ 5 w 42"/>
                  <a:gd name="T9" fmla="*/ 0 h 66"/>
                  <a:gd name="T10" fmla="*/ 31 w 42"/>
                  <a:gd name="T11" fmla="*/ 0 h 66"/>
                  <a:gd name="T12" fmla="*/ 40 w 42"/>
                  <a:gd name="T13" fmla="*/ 34 h 66"/>
                  <a:gd name="T14" fmla="*/ 40 w 42"/>
                  <a:gd name="T15" fmla="*/ 3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6"/>
                  <a:gd name="T26" fmla="*/ 42 w 42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6">
                    <a:moveTo>
                      <a:pt x="0" y="65"/>
                    </a:moveTo>
                    <a:lnTo>
                      <a:pt x="22" y="58"/>
                    </a:lnTo>
                    <a:lnTo>
                      <a:pt x="41" y="35"/>
                    </a:lnTo>
                    <a:lnTo>
                      <a:pt x="19" y="4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40" y="34"/>
                    </a:lnTo>
                    <a:lnTo>
                      <a:pt x="40" y="3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0990" name="AutoShape 30"/>
            <p:cNvSpPr>
              <a:spLocks noChangeAspect="1" noChangeArrowheads="1"/>
            </p:cNvSpPr>
            <p:nvPr/>
          </p:nvSpPr>
          <p:spPr bwMode="auto">
            <a:xfrm>
              <a:off x="3191" y="3257"/>
              <a:ext cx="36" cy="54"/>
            </a:xfrm>
            <a:prstGeom prst="cube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0991" name="Group 31"/>
            <p:cNvGrpSpPr>
              <a:grpSpLocks noChangeAspect="1"/>
            </p:cNvGrpSpPr>
            <p:nvPr/>
          </p:nvGrpSpPr>
          <p:grpSpPr bwMode="auto">
            <a:xfrm>
              <a:off x="3140" y="3274"/>
              <a:ext cx="69" cy="80"/>
              <a:chOff x="3140" y="3274"/>
              <a:chExt cx="69" cy="80"/>
            </a:xfrm>
          </p:grpSpPr>
          <p:sp>
            <p:nvSpPr>
              <p:cNvPr id="40992" name="Freeform 32"/>
              <p:cNvSpPr>
                <a:spLocks noChangeAspect="1"/>
              </p:cNvSpPr>
              <p:nvPr/>
            </p:nvSpPr>
            <p:spPr bwMode="auto">
              <a:xfrm>
                <a:off x="3140" y="3278"/>
                <a:ext cx="43" cy="76"/>
              </a:xfrm>
              <a:custGeom>
                <a:avLst/>
                <a:gdLst>
                  <a:gd name="T0" fmla="*/ 0 w 43"/>
                  <a:gd name="T1" fmla="*/ 46 h 76"/>
                  <a:gd name="T2" fmla="*/ 25 w 43"/>
                  <a:gd name="T3" fmla="*/ 75 h 76"/>
                  <a:gd name="T4" fmla="*/ 42 w 43"/>
                  <a:gd name="T5" fmla="*/ 25 h 76"/>
                  <a:gd name="T6" fmla="*/ 17 w 43"/>
                  <a:gd name="T7" fmla="*/ 0 h 76"/>
                  <a:gd name="T8" fmla="*/ 0 w 43"/>
                  <a:gd name="T9" fmla="*/ 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76"/>
                  <a:gd name="T17" fmla="*/ 43 w 43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76">
                    <a:moveTo>
                      <a:pt x="0" y="46"/>
                    </a:moveTo>
                    <a:lnTo>
                      <a:pt x="25" y="75"/>
                    </a:lnTo>
                    <a:lnTo>
                      <a:pt x="42" y="25"/>
                    </a:lnTo>
                    <a:lnTo>
                      <a:pt x="17" y="0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993" name="Freeform 33"/>
              <p:cNvSpPr>
                <a:spLocks noChangeAspect="1"/>
              </p:cNvSpPr>
              <p:nvPr/>
            </p:nvSpPr>
            <p:spPr bwMode="auto">
              <a:xfrm>
                <a:off x="3160" y="3274"/>
                <a:ext cx="49" cy="80"/>
              </a:xfrm>
              <a:custGeom>
                <a:avLst/>
                <a:gdLst>
                  <a:gd name="T0" fmla="*/ 0 w 49"/>
                  <a:gd name="T1" fmla="*/ 0 h 80"/>
                  <a:gd name="T2" fmla="*/ 25 w 49"/>
                  <a:gd name="T3" fmla="*/ 8 h 80"/>
                  <a:gd name="T4" fmla="*/ 48 w 49"/>
                  <a:gd name="T5" fmla="*/ 36 h 80"/>
                  <a:gd name="T6" fmla="*/ 23 w 49"/>
                  <a:gd name="T7" fmla="*/ 29 h 80"/>
                  <a:gd name="T8" fmla="*/ 6 w 49"/>
                  <a:gd name="T9" fmla="*/ 79 h 80"/>
                  <a:gd name="T10" fmla="*/ 36 w 49"/>
                  <a:gd name="T11" fmla="*/ 79 h 80"/>
                  <a:gd name="T12" fmla="*/ 47 w 49"/>
                  <a:gd name="T13" fmla="*/ 37 h 80"/>
                  <a:gd name="T14" fmla="*/ 47 w 49"/>
                  <a:gd name="T15" fmla="*/ 35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80"/>
                  <a:gd name="T26" fmla="*/ 49 w 4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80">
                    <a:moveTo>
                      <a:pt x="0" y="0"/>
                    </a:moveTo>
                    <a:lnTo>
                      <a:pt x="25" y="8"/>
                    </a:lnTo>
                    <a:lnTo>
                      <a:pt x="48" y="36"/>
                    </a:lnTo>
                    <a:lnTo>
                      <a:pt x="23" y="29"/>
                    </a:lnTo>
                    <a:lnTo>
                      <a:pt x="6" y="79"/>
                    </a:lnTo>
                    <a:lnTo>
                      <a:pt x="36" y="79"/>
                    </a:lnTo>
                    <a:lnTo>
                      <a:pt x="47" y="37"/>
                    </a:lnTo>
                    <a:lnTo>
                      <a:pt x="47" y="35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0994" name="Group 34"/>
            <p:cNvGrpSpPr>
              <a:grpSpLocks noChangeAspect="1"/>
            </p:cNvGrpSpPr>
            <p:nvPr/>
          </p:nvGrpSpPr>
          <p:grpSpPr bwMode="auto">
            <a:xfrm>
              <a:off x="3204" y="3285"/>
              <a:ext cx="58" cy="65"/>
              <a:chOff x="3204" y="3285"/>
              <a:chExt cx="58" cy="65"/>
            </a:xfrm>
          </p:grpSpPr>
          <p:sp>
            <p:nvSpPr>
              <p:cNvPr id="40995" name="Freeform 35"/>
              <p:cNvSpPr>
                <a:spLocks noChangeAspect="1"/>
              </p:cNvSpPr>
              <p:nvPr/>
            </p:nvSpPr>
            <p:spPr bwMode="auto">
              <a:xfrm>
                <a:off x="3204" y="3285"/>
                <a:ext cx="37" cy="62"/>
              </a:xfrm>
              <a:custGeom>
                <a:avLst/>
                <a:gdLst>
                  <a:gd name="T0" fmla="*/ 0 w 37"/>
                  <a:gd name="T1" fmla="*/ 23 h 62"/>
                  <a:gd name="T2" fmla="*/ 21 w 37"/>
                  <a:gd name="T3" fmla="*/ 0 h 62"/>
                  <a:gd name="T4" fmla="*/ 36 w 37"/>
                  <a:gd name="T5" fmla="*/ 40 h 62"/>
                  <a:gd name="T6" fmla="*/ 15 w 37"/>
                  <a:gd name="T7" fmla="*/ 61 h 62"/>
                  <a:gd name="T8" fmla="*/ 0 w 37"/>
                  <a:gd name="T9" fmla="*/ 2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2"/>
                  <a:gd name="T17" fmla="*/ 37 w 3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2">
                    <a:moveTo>
                      <a:pt x="0" y="23"/>
                    </a:moveTo>
                    <a:lnTo>
                      <a:pt x="21" y="0"/>
                    </a:lnTo>
                    <a:lnTo>
                      <a:pt x="36" y="40"/>
                    </a:lnTo>
                    <a:lnTo>
                      <a:pt x="15" y="61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996" name="Freeform 36"/>
              <p:cNvSpPr>
                <a:spLocks noChangeAspect="1"/>
              </p:cNvSpPr>
              <p:nvPr/>
            </p:nvSpPr>
            <p:spPr bwMode="auto">
              <a:xfrm>
                <a:off x="3220" y="3285"/>
                <a:ext cx="42" cy="65"/>
              </a:xfrm>
              <a:custGeom>
                <a:avLst/>
                <a:gdLst>
                  <a:gd name="T0" fmla="*/ 0 w 42"/>
                  <a:gd name="T1" fmla="*/ 64 h 65"/>
                  <a:gd name="T2" fmla="*/ 22 w 42"/>
                  <a:gd name="T3" fmla="*/ 57 h 65"/>
                  <a:gd name="T4" fmla="*/ 41 w 42"/>
                  <a:gd name="T5" fmla="*/ 35 h 65"/>
                  <a:gd name="T6" fmla="*/ 19 w 42"/>
                  <a:gd name="T7" fmla="*/ 41 h 65"/>
                  <a:gd name="T8" fmla="*/ 5 w 42"/>
                  <a:gd name="T9" fmla="*/ 0 h 65"/>
                  <a:gd name="T10" fmla="*/ 31 w 42"/>
                  <a:gd name="T11" fmla="*/ 0 h 65"/>
                  <a:gd name="T12" fmla="*/ 40 w 42"/>
                  <a:gd name="T13" fmla="*/ 34 h 65"/>
                  <a:gd name="T14" fmla="*/ 40 w 42"/>
                  <a:gd name="T15" fmla="*/ 36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5"/>
                  <a:gd name="T26" fmla="*/ 42 w 42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5">
                    <a:moveTo>
                      <a:pt x="0" y="64"/>
                    </a:moveTo>
                    <a:lnTo>
                      <a:pt x="22" y="57"/>
                    </a:lnTo>
                    <a:lnTo>
                      <a:pt x="41" y="35"/>
                    </a:lnTo>
                    <a:lnTo>
                      <a:pt x="19" y="4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40" y="34"/>
                    </a:lnTo>
                    <a:lnTo>
                      <a:pt x="40" y="3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40998" name="Rectangle 39"/>
          <p:cNvSpPr>
            <a:spLocks noChangeArrowheads="1"/>
          </p:cNvSpPr>
          <p:nvPr/>
        </p:nvSpPr>
        <p:spPr bwMode="auto">
          <a:xfrm>
            <a:off x="58738" y="1600200"/>
            <a:ext cx="33702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1" lang="en-US" sz="2600" b="1">
                <a:solidFill>
                  <a:srgbClr val="FFFFA7"/>
                </a:solidFill>
                <a:latin typeface="Calibri" pitchFamily="34" charset="0"/>
              </a:rPr>
              <a:t>UNSATURATED SOLUTION</a:t>
            </a:r>
            <a:endParaRPr kumimoji="1" lang="en-US" sz="2600" b="1">
              <a:solidFill>
                <a:srgbClr val="FFFFFF"/>
              </a:solidFill>
              <a:latin typeface="Calibri" pitchFamily="34" charset="0"/>
            </a:endParaRP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  <a:latin typeface="Calibri" pitchFamily="34" charset="0"/>
              </a:rPr>
              <a:t>more solute dissolves</a:t>
            </a:r>
            <a:endParaRPr kumimoji="1" lang="en-US" sz="1400" b="1" i="1">
              <a:latin typeface="Calibri" pitchFamily="34" charset="0"/>
            </a:endParaRPr>
          </a:p>
          <a:p>
            <a:pPr algn="ctr" eaLnBrk="0" hangingPunct="0"/>
            <a:endParaRPr kumimoji="1" lang="en-US" sz="1400" b="1" i="1">
              <a:latin typeface="Calibri" pitchFamily="34" charset="0"/>
            </a:endParaRPr>
          </a:p>
        </p:txBody>
      </p:sp>
      <p:grpSp>
        <p:nvGrpSpPr>
          <p:cNvPr id="40999" name="Group 40"/>
          <p:cNvGrpSpPr>
            <a:grpSpLocks noChangeAspect="1"/>
          </p:cNvGrpSpPr>
          <p:nvPr/>
        </p:nvGrpSpPr>
        <p:grpSpPr bwMode="auto">
          <a:xfrm>
            <a:off x="1303338" y="3438525"/>
            <a:ext cx="668337" cy="2709863"/>
            <a:chOff x="1537" y="2024"/>
            <a:chExt cx="289" cy="1431"/>
          </a:xfrm>
        </p:grpSpPr>
        <p:sp>
          <p:nvSpPr>
            <p:cNvPr id="41000" name="Rectangle 41"/>
            <p:cNvSpPr>
              <a:spLocks noChangeAspect="1" noChangeArrowheads="1"/>
            </p:cNvSpPr>
            <p:nvPr/>
          </p:nvSpPr>
          <p:spPr bwMode="auto">
            <a:xfrm>
              <a:off x="1598" y="2260"/>
              <a:ext cx="167" cy="10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1" name="Rectangle 42"/>
            <p:cNvSpPr>
              <a:spLocks noChangeAspect="1" noChangeArrowheads="1"/>
            </p:cNvSpPr>
            <p:nvPr/>
          </p:nvSpPr>
          <p:spPr bwMode="auto">
            <a:xfrm>
              <a:off x="1569" y="2192"/>
              <a:ext cx="224" cy="1117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719AFD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2" name="Oval 43"/>
            <p:cNvSpPr>
              <a:spLocks noChangeAspect="1" noChangeArrowheads="1"/>
            </p:cNvSpPr>
            <p:nvPr/>
          </p:nvSpPr>
          <p:spPr bwMode="auto">
            <a:xfrm>
              <a:off x="1569" y="3194"/>
              <a:ext cx="224" cy="26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3" name="Oval 44"/>
            <p:cNvSpPr>
              <a:spLocks noChangeAspect="1" noChangeArrowheads="1"/>
            </p:cNvSpPr>
            <p:nvPr/>
          </p:nvSpPr>
          <p:spPr bwMode="auto">
            <a:xfrm>
              <a:off x="1574" y="3152"/>
              <a:ext cx="213" cy="273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719AFD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4" name="Oval 45"/>
            <p:cNvSpPr>
              <a:spLocks noChangeAspect="1" noChangeArrowheads="1"/>
            </p:cNvSpPr>
            <p:nvPr/>
          </p:nvSpPr>
          <p:spPr bwMode="auto">
            <a:xfrm>
              <a:off x="1542" y="2170"/>
              <a:ext cx="278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5" name="Arc 46"/>
            <p:cNvSpPr>
              <a:spLocks noChangeAspect="1"/>
            </p:cNvSpPr>
            <p:nvPr/>
          </p:nvSpPr>
          <p:spPr bwMode="auto">
            <a:xfrm>
              <a:off x="1543" y="2195"/>
              <a:ext cx="25" cy="134"/>
            </a:xfrm>
            <a:custGeom>
              <a:avLst/>
              <a:gdLst>
                <a:gd name="T0" fmla="*/ 0 w 22481"/>
                <a:gd name="T1" fmla="*/ 0 h 21600"/>
                <a:gd name="T2" fmla="*/ 25 w 22481"/>
                <a:gd name="T3" fmla="*/ 134 h 21600"/>
                <a:gd name="T4" fmla="*/ 1 w 22481"/>
                <a:gd name="T5" fmla="*/ 134 h 21600"/>
                <a:gd name="T6" fmla="*/ 0 60000 65536"/>
                <a:gd name="T7" fmla="*/ 0 60000 65536"/>
                <a:gd name="T8" fmla="*/ 0 60000 65536"/>
                <a:gd name="T9" fmla="*/ 0 w 22481"/>
                <a:gd name="T10" fmla="*/ 0 h 21600"/>
                <a:gd name="T11" fmla="*/ 22481 w 224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81" h="21600" fill="none" extrusionOk="0">
                  <a:moveTo>
                    <a:pt x="-1" y="17"/>
                  </a:moveTo>
                  <a:cubicBezTo>
                    <a:pt x="293" y="5"/>
                    <a:pt x="587" y="-1"/>
                    <a:pt x="881" y="0"/>
                  </a:cubicBezTo>
                  <a:cubicBezTo>
                    <a:pt x="12810" y="0"/>
                    <a:pt x="22481" y="9670"/>
                    <a:pt x="22481" y="21600"/>
                  </a:cubicBezTo>
                </a:path>
                <a:path w="22481" h="21600" stroke="0" extrusionOk="0">
                  <a:moveTo>
                    <a:pt x="-1" y="17"/>
                  </a:moveTo>
                  <a:cubicBezTo>
                    <a:pt x="293" y="5"/>
                    <a:pt x="587" y="-1"/>
                    <a:pt x="881" y="0"/>
                  </a:cubicBezTo>
                  <a:cubicBezTo>
                    <a:pt x="12810" y="0"/>
                    <a:pt x="22481" y="9670"/>
                    <a:pt x="22481" y="21600"/>
                  </a:cubicBezTo>
                  <a:lnTo>
                    <a:pt x="88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6" name="Arc 47"/>
            <p:cNvSpPr>
              <a:spLocks noChangeAspect="1"/>
            </p:cNvSpPr>
            <p:nvPr/>
          </p:nvSpPr>
          <p:spPr bwMode="auto">
            <a:xfrm>
              <a:off x="1797" y="2186"/>
              <a:ext cx="25" cy="135"/>
            </a:xfrm>
            <a:custGeom>
              <a:avLst/>
              <a:gdLst>
                <a:gd name="T0" fmla="*/ 0 w 21600"/>
                <a:gd name="T1" fmla="*/ 135 h 21582"/>
                <a:gd name="T2" fmla="*/ 24 w 21600"/>
                <a:gd name="T3" fmla="*/ 0 h 21582"/>
                <a:gd name="T4" fmla="*/ 25 w 21600"/>
                <a:gd name="T5" fmla="*/ 135 h 215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2"/>
                <a:gd name="T11" fmla="*/ 21600 w 21600"/>
                <a:gd name="T12" fmla="*/ 21582 h 21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2" fill="none" extrusionOk="0">
                  <a:moveTo>
                    <a:pt x="0" y="21582"/>
                  </a:moveTo>
                  <a:cubicBezTo>
                    <a:pt x="0" y="9995"/>
                    <a:pt x="9142" y="472"/>
                    <a:pt x="20718" y="-1"/>
                  </a:cubicBezTo>
                </a:path>
                <a:path w="21600" h="21582" stroke="0" extrusionOk="0">
                  <a:moveTo>
                    <a:pt x="0" y="21582"/>
                  </a:moveTo>
                  <a:cubicBezTo>
                    <a:pt x="0" y="9995"/>
                    <a:pt x="9142" y="472"/>
                    <a:pt x="20718" y="-1"/>
                  </a:cubicBezTo>
                  <a:lnTo>
                    <a:pt x="21600" y="2158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7" name="Oval 48"/>
            <p:cNvSpPr>
              <a:spLocks noChangeAspect="1" noChangeArrowheads="1"/>
            </p:cNvSpPr>
            <p:nvPr/>
          </p:nvSpPr>
          <p:spPr bwMode="auto">
            <a:xfrm>
              <a:off x="1570" y="2184"/>
              <a:ext cx="220" cy="53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8" name="Freeform 49"/>
            <p:cNvSpPr>
              <a:spLocks noChangeAspect="1"/>
            </p:cNvSpPr>
            <p:nvPr/>
          </p:nvSpPr>
          <p:spPr bwMode="auto">
            <a:xfrm>
              <a:off x="1537" y="2181"/>
              <a:ext cx="289" cy="42"/>
            </a:xfrm>
            <a:custGeom>
              <a:avLst/>
              <a:gdLst>
                <a:gd name="T0" fmla="*/ 16 w 289"/>
                <a:gd name="T1" fmla="*/ 0 h 42"/>
                <a:gd name="T2" fmla="*/ 0 w 289"/>
                <a:gd name="T3" fmla="*/ 9 h 42"/>
                <a:gd name="T4" fmla="*/ 1 w 289"/>
                <a:gd name="T5" fmla="*/ 14 h 42"/>
                <a:gd name="T6" fmla="*/ 6 w 289"/>
                <a:gd name="T7" fmla="*/ 17 h 42"/>
                <a:gd name="T8" fmla="*/ 14 w 289"/>
                <a:gd name="T9" fmla="*/ 24 h 42"/>
                <a:gd name="T10" fmla="*/ 31 w 289"/>
                <a:gd name="T11" fmla="*/ 27 h 42"/>
                <a:gd name="T12" fmla="*/ 63 w 289"/>
                <a:gd name="T13" fmla="*/ 35 h 42"/>
                <a:gd name="T14" fmla="*/ 103 w 289"/>
                <a:gd name="T15" fmla="*/ 41 h 42"/>
                <a:gd name="T16" fmla="*/ 136 w 289"/>
                <a:gd name="T17" fmla="*/ 41 h 42"/>
                <a:gd name="T18" fmla="*/ 178 w 289"/>
                <a:gd name="T19" fmla="*/ 41 h 42"/>
                <a:gd name="T20" fmla="*/ 225 w 289"/>
                <a:gd name="T21" fmla="*/ 37 h 42"/>
                <a:gd name="T22" fmla="*/ 261 w 289"/>
                <a:gd name="T23" fmla="*/ 30 h 42"/>
                <a:gd name="T24" fmla="*/ 277 w 289"/>
                <a:gd name="T25" fmla="*/ 24 h 42"/>
                <a:gd name="T26" fmla="*/ 288 w 289"/>
                <a:gd name="T27" fmla="*/ 9 h 42"/>
                <a:gd name="T28" fmla="*/ 287 w 289"/>
                <a:gd name="T29" fmla="*/ 3 h 42"/>
                <a:gd name="T30" fmla="*/ 285 w 289"/>
                <a:gd name="T31" fmla="*/ 4 h 42"/>
                <a:gd name="T32" fmla="*/ 275 w 289"/>
                <a:gd name="T33" fmla="*/ 12 h 42"/>
                <a:gd name="T34" fmla="*/ 246 w 289"/>
                <a:gd name="T35" fmla="*/ 20 h 42"/>
                <a:gd name="T36" fmla="*/ 219 w 289"/>
                <a:gd name="T37" fmla="*/ 21 h 42"/>
                <a:gd name="T38" fmla="*/ 187 w 289"/>
                <a:gd name="T39" fmla="*/ 23 h 42"/>
                <a:gd name="T40" fmla="*/ 159 w 289"/>
                <a:gd name="T41" fmla="*/ 23 h 42"/>
                <a:gd name="T42" fmla="*/ 132 w 289"/>
                <a:gd name="T43" fmla="*/ 24 h 42"/>
                <a:gd name="T44" fmla="*/ 99 w 289"/>
                <a:gd name="T45" fmla="*/ 24 h 42"/>
                <a:gd name="T46" fmla="*/ 71 w 289"/>
                <a:gd name="T47" fmla="*/ 20 h 42"/>
                <a:gd name="T48" fmla="*/ 27 w 289"/>
                <a:gd name="T49" fmla="*/ 14 h 42"/>
                <a:gd name="T50" fmla="*/ 6 w 289"/>
                <a:gd name="T51" fmla="*/ 7 h 42"/>
                <a:gd name="T52" fmla="*/ 16 w 289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9"/>
                <a:gd name="T82" fmla="*/ 0 h 42"/>
                <a:gd name="T83" fmla="*/ 289 w 289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9" h="42">
                  <a:moveTo>
                    <a:pt x="16" y="0"/>
                  </a:moveTo>
                  <a:lnTo>
                    <a:pt x="0" y="9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14" y="24"/>
                  </a:lnTo>
                  <a:lnTo>
                    <a:pt x="31" y="27"/>
                  </a:lnTo>
                  <a:lnTo>
                    <a:pt x="63" y="35"/>
                  </a:lnTo>
                  <a:lnTo>
                    <a:pt x="103" y="41"/>
                  </a:lnTo>
                  <a:lnTo>
                    <a:pt x="136" y="41"/>
                  </a:lnTo>
                  <a:lnTo>
                    <a:pt x="178" y="41"/>
                  </a:lnTo>
                  <a:lnTo>
                    <a:pt x="225" y="37"/>
                  </a:lnTo>
                  <a:lnTo>
                    <a:pt x="261" y="30"/>
                  </a:lnTo>
                  <a:lnTo>
                    <a:pt x="277" y="24"/>
                  </a:lnTo>
                  <a:lnTo>
                    <a:pt x="288" y="9"/>
                  </a:lnTo>
                  <a:lnTo>
                    <a:pt x="287" y="3"/>
                  </a:lnTo>
                  <a:lnTo>
                    <a:pt x="285" y="4"/>
                  </a:lnTo>
                  <a:lnTo>
                    <a:pt x="275" y="12"/>
                  </a:lnTo>
                  <a:lnTo>
                    <a:pt x="246" y="20"/>
                  </a:lnTo>
                  <a:lnTo>
                    <a:pt x="219" y="21"/>
                  </a:lnTo>
                  <a:lnTo>
                    <a:pt x="187" y="23"/>
                  </a:lnTo>
                  <a:lnTo>
                    <a:pt x="159" y="23"/>
                  </a:lnTo>
                  <a:lnTo>
                    <a:pt x="132" y="24"/>
                  </a:lnTo>
                  <a:lnTo>
                    <a:pt x="99" y="24"/>
                  </a:lnTo>
                  <a:lnTo>
                    <a:pt x="71" y="20"/>
                  </a:lnTo>
                  <a:lnTo>
                    <a:pt x="27" y="14"/>
                  </a:lnTo>
                  <a:lnTo>
                    <a:pt x="6" y="7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09" name="Rectangle 50"/>
            <p:cNvSpPr>
              <a:spLocks noChangeAspect="1" noChangeArrowheads="1"/>
            </p:cNvSpPr>
            <p:nvPr/>
          </p:nvSpPr>
          <p:spPr bwMode="auto">
            <a:xfrm>
              <a:off x="1570" y="2216"/>
              <a:ext cx="220" cy="3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0" name="Freeform 51"/>
            <p:cNvSpPr>
              <a:spLocks noChangeAspect="1"/>
            </p:cNvSpPr>
            <p:nvPr/>
          </p:nvSpPr>
          <p:spPr bwMode="auto">
            <a:xfrm>
              <a:off x="1556" y="2207"/>
              <a:ext cx="245" cy="138"/>
            </a:xfrm>
            <a:custGeom>
              <a:avLst/>
              <a:gdLst>
                <a:gd name="T0" fmla="*/ 20 w 245"/>
                <a:gd name="T1" fmla="*/ 123 h 138"/>
                <a:gd name="T2" fmla="*/ 20 w 245"/>
                <a:gd name="T3" fmla="*/ 51 h 138"/>
                <a:gd name="T4" fmla="*/ 27 w 245"/>
                <a:gd name="T5" fmla="*/ 24 h 138"/>
                <a:gd name="T6" fmla="*/ 58 w 245"/>
                <a:gd name="T7" fmla="*/ 22 h 138"/>
                <a:gd name="T8" fmla="*/ 127 w 245"/>
                <a:gd name="T9" fmla="*/ 27 h 138"/>
                <a:gd name="T10" fmla="*/ 190 w 245"/>
                <a:gd name="T11" fmla="*/ 31 h 138"/>
                <a:gd name="T12" fmla="*/ 216 w 245"/>
                <a:gd name="T13" fmla="*/ 67 h 138"/>
                <a:gd name="T14" fmla="*/ 225 w 245"/>
                <a:gd name="T15" fmla="*/ 112 h 138"/>
                <a:gd name="T16" fmla="*/ 231 w 245"/>
                <a:gd name="T17" fmla="*/ 137 h 138"/>
                <a:gd name="T18" fmla="*/ 235 w 245"/>
                <a:gd name="T19" fmla="*/ 51 h 138"/>
                <a:gd name="T20" fmla="*/ 240 w 245"/>
                <a:gd name="T21" fmla="*/ 25 h 138"/>
                <a:gd name="T22" fmla="*/ 244 w 245"/>
                <a:gd name="T23" fmla="*/ 2 h 138"/>
                <a:gd name="T24" fmla="*/ 225 w 245"/>
                <a:gd name="T25" fmla="*/ 6 h 138"/>
                <a:gd name="T26" fmla="*/ 192 w 245"/>
                <a:gd name="T27" fmla="*/ 13 h 138"/>
                <a:gd name="T28" fmla="*/ 124 w 245"/>
                <a:gd name="T29" fmla="*/ 16 h 138"/>
                <a:gd name="T30" fmla="*/ 63 w 245"/>
                <a:gd name="T31" fmla="*/ 16 h 138"/>
                <a:gd name="T32" fmla="*/ 13 w 245"/>
                <a:gd name="T33" fmla="*/ 6 h 138"/>
                <a:gd name="T34" fmla="*/ 0 w 245"/>
                <a:gd name="T35" fmla="*/ 0 h 138"/>
                <a:gd name="T36" fmla="*/ 14 w 245"/>
                <a:gd name="T37" fmla="*/ 53 h 138"/>
                <a:gd name="T38" fmla="*/ 20 w 245"/>
                <a:gd name="T39" fmla="*/ 128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5"/>
                <a:gd name="T61" fmla="*/ 0 h 138"/>
                <a:gd name="T62" fmla="*/ 245 w 245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5" h="138">
                  <a:moveTo>
                    <a:pt x="20" y="123"/>
                  </a:moveTo>
                  <a:lnTo>
                    <a:pt x="20" y="51"/>
                  </a:lnTo>
                  <a:lnTo>
                    <a:pt x="27" y="24"/>
                  </a:lnTo>
                  <a:lnTo>
                    <a:pt x="58" y="22"/>
                  </a:lnTo>
                  <a:lnTo>
                    <a:pt x="127" y="27"/>
                  </a:lnTo>
                  <a:lnTo>
                    <a:pt x="190" y="31"/>
                  </a:lnTo>
                  <a:lnTo>
                    <a:pt x="216" y="67"/>
                  </a:lnTo>
                  <a:lnTo>
                    <a:pt x="225" y="112"/>
                  </a:lnTo>
                  <a:lnTo>
                    <a:pt x="231" y="137"/>
                  </a:lnTo>
                  <a:lnTo>
                    <a:pt x="235" y="51"/>
                  </a:lnTo>
                  <a:lnTo>
                    <a:pt x="240" y="25"/>
                  </a:lnTo>
                  <a:lnTo>
                    <a:pt x="244" y="2"/>
                  </a:lnTo>
                  <a:lnTo>
                    <a:pt x="225" y="6"/>
                  </a:lnTo>
                  <a:lnTo>
                    <a:pt x="192" y="13"/>
                  </a:lnTo>
                  <a:lnTo>
                    <a:pt x="124" y="16"/>
                  </a:lnTo>
                  <a:lnTo>
                    <a:pt x="63" y="16"/>
                  </a:lnTo>
                  <a:lnTo>
                    <a:pt x="13" y="6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0" y="128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1" name="Oval 52"/>
            <p:cNvSpPr>
              <a:spLocks noChangeAspect="1" noChangeArrowheads="1"/>
            </p:cNvSpPr>
            <p:nvPr/>
          </p:nvSpPr>
          <p:spPr bwMode="auto">
            <a:xfrm>
              <a:off x="1600" y="2534"/>
              <a:ext cx="161" cy="24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2" name="Oval 53"/>
            <p:cNvSpPr>
              <a:spLocks noChangeAspect="1" noChangeArrowheads="1"/>
            </p:cNvSpPr>
            <p:nvPr/>
          </p:nvSpPr>
          <p:spPr bwMode="auto">
            <a:xfrm>
              <a:off x="1576" y="2524"/>
              <a:ext cx="212" cy="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3" name="AutoShape 54"/>
            <p:cNvSpPr>
              <a:spLocks noChangeAspect="1" noChangeArrowheads="1"/>
            </p:cNvSpPr>
            <p:nvPr/>
          </p:nvSpPr>
          <p:spPr bwMode="auto">
            <a:xfrm>
              <a:off x="1653" y="2419"/>
              <a:ext cx="35" cy="54"/>
            </a:xfrm>
            <a:prstGeom prst="cube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4" name="Freeform 55"/>
            <p:cNvSpPr>
              <a:spLocks noChangeAspect="1"/>
            </p:cNvSpPr>
            <p:nvPr/>
          </p:nvSpPr>
          <p:spPr bwMode="auto">
            <a:xfrm>
              <a:off x="1604" y="2303"/>
              <a:ext cx="40" cy="68"/>
            </a:xfrm>
            <a:custGeom>
              <a:avLst/>
              <a:gdLst>
                <a:gd name="T0" fmla="*/ 0 w 40"/>
                <a:gd name="T1" fmla="*/ 41 h 68"/>
                <a:gd name="T2" fmla="*/ 23 w 40"/>
                <a:gd name="T3" fmla="*/ 67 h 68"/>
                <a:gd name="T4" fmla="*/ 39 w 40"/>
                <a:gd name="T5" fmla="*/ 23 h 68"/>
                <a:gd name="T6" fmla="*/ 16 w 40"/>
                <a:gd name="T7" fmla="*/ 0 h 68"/>
                <a:gd name="T8" fmla="*/ 0 w 40"/>
                <a:gd name="T9" fmla="*/ 4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0" y="41"/>
                  </a:moveTo>
                  <a:lnTo>
                    <a:pt x="23" y="67"/>
                  </a:lnTo>
                  <a:lnTo>
                    <a:pt x="39" y="23"/>
                  </a:lnTo>
                  <a:lnTo>
                    <a:pt x="16" y="0"/>
                  </a:lnTo>
                  <a:lnTo>
                    <a:pt x="0" y="4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5" name="Freeform 56"/>
            <p:cNvSpPr>
              <a:spLocks noChangeAspect="1"/>
            </p:cNvSpPr>
            <p:nvPr/>
          </p:nvSpPr>
          <p:spPr bwMode="auto">
            <a:xfrm>
              <a:off x="1621" y="2300"/>
              <a:ext cx="47" cy="71"/>
            </a:xfrm>
            <a:custGeom>
              <a:avLst/>
              <a:gdLst>
                <a:gd name="T0" fmla="*/ 0 w 47"/>
                <a:gd name="T1" fmla="*/ 0 h 71"/>
                <a:gd name="T2" fmla="*/ 24 w 47"/>
                <a:gd name="T3" fmla="*/ 7 h 71"/>
                <a:gd name="T4" fmla="*/ 46 w 47"/>
                <a:gd name="T5" fmla="*/ 32 h 71"/>
                <a:gd name="T6" fmla="*/ 22 w 47"/>
                <a:gd name="T7" fmla="*/ 25 h 71"/>
                <a:gd name="T8" fmla="*/ 6 w 47"/>
                <a:gd name="T9" fmla="*/ 70 h 71"/>
                <a:gd name="T10" fmla="*/ 35 w 47"/>
                <a:gd name="T11" fmla="*/ 70 h 71"/>
                <a:gd name="T12" fmla="*/ 45 w 47"/>
                <a:gd name="T13" fmla="*/ 33 h 71"/>
                <a:gd name="T14" fmla="*/ 45 w 47"/>
                <a:gd name="T15" fmla="*/ 31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71"/>
                <a:gd name="T26" fmla="*/ 47 w 47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71">
                  <a:moveTo>
                    <a:pt x="0" y="0"/>
                  </a:moveTo>
                  <a:lnTo>
                    <a:pt x="24" y="7"/>
                  </a:lnTo>
                  <a:lnTo>
                    <a:pt x="46" y="32"/>
                  </a:lnTo>
                  <a:lnTo>
                    <a:pt x="22" y="25"/>
                  </a:lnTo>
                  <a:lnTo>
                    <a:pt x="6" y="70"/>
                  </a:lnTo>
                  <a:lnTo>
                    <a:pt x="35" y="70"/>
                  </a:lnTo>
                  <a:lnTo>
                    <a:pt x="45" y="33"/>
                  </a:lnTo>
                  <a:lnTo>
                    <a:pt x="45" y="3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1016" name="Group 57"/>
            <p:cNvGrpSpPr>
              <a:grpSpLocks noChangeAspect="1"/>
            </p:cNvGrpSpPr>
            <p:nvPr/>
          </p:nvGrpSpPr>
          <p:grpSpPr bwMode="auto">
            <a:xfrm>
              <a:off x="1563" y="2062"/>
              <a:ext cx="68" cy="79"/>
              <a:chOff x="1563" y="2062"/>
              <a:chExt cx="68" cy="79"/>
            </a:xfrm>
          </p:grpSpPr>
          <p:sp>
            <p:nvSpPr>
              <p:cNvPr id="41017" name="Freeform 58"/>
              <p:cNvSpPr>
                <a:spLocks noChangeAspect="1"/>
              </p:cNvSpPr>
              <p:nvPr/>
            </p:nvSpPr>
            <p:spPr bwMode="auto">
              <a:xfrm>
                <a:off x="1563" y="2065"/>
                <a:ext cx="42" cy="76"/>
              </a:xfrm>
              <a:custGeom>
                <a:avLst/>
                <a:gdLst>
                  <a:gd name="T0" fmla="*/ 0 w 42"/>
                  <a:gd name="T1" fmla="*/ 46 h 76"/>
                  <a:gd name="T2" fmla="*/ 24 w 42"/>
                  <a:gd name="T3" fmla="*/ 75 h 76"/>
                  <a:gd name="T4" fmla="*/ 41 w 42"/>
                  <a:gd name="T5" fmla="*/ 25 h 76"/>
                  <a:gd name="T6" fmla="*/ 17 w 42"/>
                  <a:gd name="T7" fmla="*/ 0 h 76"/>
                  <a:gd name="T8" fmla="*/ 0 w 42"/>
                  <a:gd name="T9" fmla="*/ 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6"/>
                  <a:gd name="T17" fmla="*/ 42 w 42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6">
                    <a:moveTo>
                      <a:pt x="0" y="46"/>
                    </a:moveTo>
                    <a:lnTo>
                      <a:pt x="24" y="75"/>
                    </a:lnTo>
                    <a:lnTo>
                      <a:pt x="41" y="25"/>
                    </a:lnTo>
                    <a:lnTo>
                      <a:pt x="17" y="0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018" name="Freeform 59"/>
              <p:cNvSpPr>
                <a:spLocks noChangeAspect="1"/>
              </p:cNvSpPr>
              <p:nvPr/>
            </p:nvSpPr>
            <p:spPr bwMode="auto">
              <a:xfrm>
                <a:off x="1582" y="2062"/>
                <a:ext cx="49" cy="79"/>
              </a:xfrm>
              <a:custGeom>
                <a:avLst/>
                <a:gdLst>
                  <a:gd name="T0" fmla="*/ 0 w 49"/>
                  <a:gd name="T1" fmla="*/ 0 h 79"/>
                  <a:gd name="T2" fmla="*/ 25 w 49"/>
                  <a:gd name="T3" fmla="*/ 8 h 79"/>
                  <a:gd name="T4" fmla="*/ 48 w 49"/>
                  <a:gd name="T5" fmla="*/ 35 h 79"/>
                  <a:gd name="T6" fmla="*/ 23 w 49"/>
                  <a:gd name="T7" fmla="*/ 28 h 79"/>
                  <a:gd name="T8" fmla="*/ 6 w 49"/>
                  <a:gd name="T9" fmla="*/ 78 h 79"/>
                  <a:gd name="T10" fmla="*/ 36 w 49"/>
                  <a:gd name="T11" fmla="*/ 78 h 79"/>
                  <a:gd name="T12" fmla="*/ 47 w 49"/>
                  <a:gd name="T13" fmla="*/ 37 h 79"/>
                  <a:gd name="T14" fmla="*/ 47 w 49"/>
                  <a:gd name="T15" fmla="*/ 34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79"/>
                  <a:gd name="T26" fmla="*/ 49 w 4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79">
                    <a:moveTo>
                      <a:pt x="0" y="0"/>
                    </a:moveTo>
                    <a:lnTo>
                      <a:pt x="25" y="8"/>
                    </a:lnTo>
                    <a:lnTo>
                      <a:pt x="48" y="35"/>
                    </a:lnTo>
                    <a:lnTo>
                      <a:pt x="23" y="28"/>
                    </a:lnTo>
                    <a:lnTo>
                      <a:pt x="6" y="78"/>
                    </a:lnTo>
                    <a:lnTo>
                      <a:pt x="36" y="78"/>
                    </a:lnTo>
                    <a:lnTo>
                      <a:pt x="47" y="37"/>
                    </a:lnTo>
                    <a:lnTo>
                      <a:pt x="47" y="3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1019" name="Freeform 60"/>
            <p:cNvSpPr>
              <a:spLocks noChangeAspect="1"/>
            </p:cNvSpPr>
            <p:nvPr/>
          </p:nvSpPr>
          <p:spPr bwMode="auto">
            <a:xfrm>
              <a:off x="1649" y="2237"/>
              <a:ext cx="36" cy="63"/>
            </a:xfrm>
            <a:custGeom>
              <a:avLst/>
              <a:gdLst>
                <a:gd name="T0" fmla="*/ 0 w 36"/>
                <a:gd name="T1" fmla="*/ 24 h 63"/>
                <a:gd name="T2" fmla="*/ 21 w 36"/>
                <a:gd name="T3" fmla="*/ 0 h 63"/>
                <a:gd name="T4" fmla="*/ 35 w 36"/>
                <a:gd name="T5" fmla="*/ 41 h 63"/>
                <a:gd name="T6" fmla="*/ 14 w 36"/>
                <a:gd name="T7" fmla="*/ 62 h 63"/>
                <a:gd name="T8" fmla="*/ 0 w 36"/>
                <a:gd name="T9" fmla="*/ 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3"/>
                <a:gd name="T17" fmla="*/ 36 w 3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3">
                  <a:moveTo>
                    <a:pt x="0" y="24"/>
                  </a:moveTo>
                  <a:lnTo>
                    <a:pt x="21" y="0"/>
                  </a:lnTo>
                  <a:lnTo>
                    <a:pt x="35" y="41"/>
                  </a:lnTo>
                  <a:lnTo>
                    <a:pt x="14" y="62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20" name="Freeform 61"/>
            <p:cNvSpPr>
              <a:spLocks noChangeAspect="1"/>
            </p:cNvSpPr>
            <p:nvPr/>
          </p:nvSpPr>
          <p:spPr bwMode="auto">
            <a:xfrm>
              <a:off x="1665" y="2237"/>
              <a:ext cx="42" cy="66"/>
            </a:xfrm>
            <a:custGeom>
              <a:avLst/>
              <a:gdLst>
                <a:gd name="T0" fmla="*/ 0 w 42"/>
                <a:gd name="T1" fmla="*/ 65 h 66"/>
                <a:gd name="T2" fmla="*/ 22 w 42"/>
                <a:gd name="T3" fmla="*/ 58 h 66"/>
                <a:gd name="T4" fmla="*/ 41 w 42"/>
                <a:gd name="T5" fmla="*/ 35 h 66"/>
                <a:gd name="T6" fmla="*/ 19 w 42"/>
                <a:gd name="T7" fmla="*/ 41 h 66"/>
                <a:gd name="T8" fmla="*/ 5 w 42"/>
                <a:gd name="T9" fmla="*/ 0 h 66"/>
                <a:gd name="T10" fmla="*/ 31 w 42"/>
                <a:gd name="T11" fmla="*/ 0 h 66"/>
                <a:gd name="T12" fmla="*/ 40 w 42"/>
                <a:gd name="T13" fmla="*/ 34 h 66"/>
                <a:gd name="T14" fmla="*/ 40 w 42"/>
                <a:gd name="T15" fmla="*/ 36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66"/>
                <a:gd name="T26" fmla="*/ 42 w 42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66">
                  <a:moveTo>
                    <a:pt x="0" y="65"/>
                  </a:moveTo>
                  <a:lnTo>
                    <a:pt x="22" y="58"/>
                  </a:lnTo>
                  <a:lnTo>
                    <a:pt x="41" y="35"/>
                  </a:lnTo>
                  <a:lnTo>
                    <a:pt x="19" y="41"/>
                  </a:lnTo>
                  <a:lnTo>
                    <a:pt x="5" y="0"/>
                  </a:lnTo>
                  <a:lnTo>
                    <a:pt x="31" y="0"/>
                  </a:lnTo>
                  <a:lnTo>
                    <a:pt x="40" y="34"/>
                  </a:lnTo>
                  <a:lnTo>
                    <a:pt x="40" y="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1021" name="Group 62"/>
            <p:cNvGrpSpPr>
              <a:grpSpLocks noChangeAspect="1"/>
            </p:cNvGrpSpPr>
            <p:nvPr/>
          </p:nvGrpSpPr>
          <p:grpSpPr bwMode="auto">
            <a:xfrm>
              <a:off x="1649" y="2024"/>
              <a:ext cx="58" cy="66"/>
              <a:chOff x="1649" y="2024"/>
              <a:chExt cx="58" cy="66"/>
            </a:xfrm>
          </p:grpSpPr>
          <p:sp>
            <p:nvSpPr>
              <p:cNvPr id="41022" name="Freeform 63"/>
              <p:cNvSpPr>
                <a:spLocks noChangeAspect="1"/>
              </p:cNvSpPr>
              <p:nvPr/>
            </p:nvSpPr>
            <p:spPr bwMode="auto">
              <a:xfrm>
                <a:off x="1649" y="2024"/>
                <a:ext cx="36" cy="63"/>
              </a:xfrm>
              <a:custGeom>
                <a:avLst/>
                <a:gdLst>
                  <a:gd name="T0" fmla="*/ 0 w 36"/>
                  <a:gd name="T1" fmla="*/ 24 h 63"/>
                  <a:gd name="T2" fmla="*/ 21 w 36"/>
                  <a:gd name="T3" fmla="*/ 0 h 63"/>
                  <a:gd name="T4" fmla="*/ 35 w 36"/>
                  <a:gd name="T5" fmla="*/ 41 h 63"/>
                  <a:gd name="T6" fmla="*/ 14 w 36"/>
                  <a:gd name="T7" fmla="*/ 62 h 63"/>
                  <a:gd name="T8" fmla="*/ 0 w 36"/>
                  <a:gd name="T9" fmla="*/ 2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3"/>
                  <a:gd name="T17" fmla="*/ 36 w 36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3">
                    <a:moveTo>
                      <a:pt x="0" y="24"/>
                    </a:moveTo>
                    <a:lnTo>
                      <a:pt x="21" y="0"/>
                    </a:lnTo>
                    <a:lnTo>
                      <a:pt x="35" y="41"/>
                    </a:lnTo>
                    <a:lnTo>
                      <a:pt x="14" y="6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023" name="Freeform 64"/>
              <p:cNvSpPr>
                <a:spLocks noChangeAspect="1"/>
              </p:cNvSpPr>
              <p:nvPr/>
            </p:nvSpPr>
            <p:spPr bwMode="auto">
              <a:xfrm>
                <a:off x="1665" y="2024"/>
                <a:ext cx="42" cy="66"/>
              </a:xfrm>
              <a:custGeom>
                <a:avLst/>
                <a:gdLst>
                  <a:gd name="T0" fmla="*/ 0 w 42"/>
                  <a:gd name="T1" fmla="*/ 65 h 66"/>
                  <a:gd name="T2" fmla="*/ 22 w 42"/>
                  <a:gd name="T3" fmla="*/ 58 h 66"/>
                  <a:gd name="T4" fmla="*/ 41 w 42"/>
                  <a:gd name="T5" fmla="*/ 35 h 66"/>
                  <a:gd name="T6" fmla="*/ 19 w 42"/>
                  <a:gd name="T7" fmla="*/ 41 h 66"/>
                  <a:gd name="T8" fmla="*/ 5 w 42"/>
                  <a:gd name="T9" fmla="*/ 0 h 66"/>
                  <a:gd name="T10" fmla="*/ 31 w 42"/>
                  <a:gd name="T11" fmla="*/ 0 h 66"/>
                  <a:gd name="T12" fmla="*/ 40 w 42"/>
                  <a:gd name="T13" fmla="*/ 34 h 66"/>
                  <a:gd name="T14" fmla="*/ 40 w 42"/>
                  <a:gd name="T15" fmla="*/ 3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6"/>
                  <a:gd name="T26" fmla="*/ 42 w 42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6">
                    <a:moveTo>
                      <a:pt x="0" y="65"/>
                    </a:moveTo>
                    <a:lnTo>
                      <a:pt x="22" y="58"/>
                    </a:lnTo>
                    <a:lnTo>
                      <a:pt x="41" y="35"/>
                    </a:lnTo>
                    <a:lnTo>
                      <a:pt x="19" y="4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40" y="34"/>
                    </a:lnTo>
                    <a:lnTo>
                      <a:pt x="40" y="3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41025" name="Rectangle 66"/>
          <p:cNvSpPr>
            <a:spLocks noChangeArrowheads="1"/>
          </p:cNvSpPr>
          <p:nvPr/>
        </p:nvSpPr>
        <p:spPr bwMode="auto">
          <a:xfrm>
            <a:off x="5562600" y="1524000"/>
            <a:ext cx="3581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1" lang="en-US" sz="2600" b="1">
                <a:solidFill>
                  <a:srgbClr val="FFFF00"/>
                </a:solidFill>
                <a:latin typeface="Calibri" pitchFamily="34" charset="0"/>
              </a:rPr>
              <a:t>SUPERSATURATED SOLUTION</a:t>
            </a:r>
            <a:endParaRPr kumimoji="1" lang="en-US" sz="2600" b="1">
              <a:latin typeface="Calibri" pitchFamily="34" charset="0"/>
            </a:endParaRPr>
          </a:p>
          <a:p>
            <a:pPr algn="ctr" eaLnBrk="0" hangingPunct="0"/>
            <a:r>
              <a:rPr kumimoji="1" lang="en-US" sz="2600" b="1">
                <a:solidFill>
                  <a:srgbClr val="FFFFFF"/>
                </a:solidFill>
                <a:latin typeface="Calibri" pitchFamily="34" charset="0"/>
              </a:rPr>
              <a:t>becomes unstable, crystals form</a:t>
            </a:r>
          </a:p>
        </p:txBody>
      </p:sp>
      <p:grpSp>
        <p:nvGrpSpPr>
          <p:cNvPr id="41026" name="Group 67"/>
          <p:cNvGrpSpPr>
            <a:grpSpLocks noChangeAspect="1"/>
          </p:cNvGrpSpPr>
          <p:nvPr/>
        </p:nvGrpSpPr>
        <p:grpSpPr bwMode="auto">
          <a:xfrm>
            <a:off x="7000875" y="3438525"/>
            <a:ext cx="623888" cy="2709863"/>
            <a:chOff x="4579" y="1988"/>
            <a:chExt cx="289" cy="1431"/>
          </a:xfrm>
        </p:grpSpPr>
        <p:sp>
          <p:nvSpPr>
            <p:cNvPr id="41027" name="Rectangle 68"/>
            <p:cNvSpPr>
              <a:spLocks noChangeAspect="1" noChangeArrowheads="1"/>
            </p:cNvSpPr>
            <p:nvPr/>
          </p:nvSpPr>
          <p:spPr bwMode="auto">
            <a:xfrm>
              <a:off x="4640" y="2224"/>
              <a:ext cx="167" cy="10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28" name="Rectangle 69"/>
            <p:cNvSpPr>
              <a:spLocks noChangeAspect="1" noChangeArrowheads="1"/>
            </p:cNvSpPr>
            <p:nvPr/>
          </p:nvSpPr>
          <p:spPr bwMode="auto">
            <a:xfrm>
              <a:off x="4611" y="2156"/>
              <a:ext cx="224" cy="1117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719AFD"/>
                </a:gs>
                <a:gs pos="100000">
                  <a:srgbClr val="618FF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29" name="Oval 70"/>
            <p:cNvSpPr>
              <a:spLocks noChangeAspect="1" noChangeArrowheads="1"/>
            </p:cNvSpPr>
            <p:nvPr/>
          </p:nvSpPr>
          <p:spPr bwMode="auto">
            <a:xfrm>
              <a:off x="4611" y="3158"/>
              <a:ext cx="224" cy="26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666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0" name="Oval 71"/>
            <p:cNvSpPr>
              <a:spLocks noChangeAspect="1" noChangeArrowheads="1"/>
            </p:cNvSpPr>
            <p:nvPr/>
          </p:nvSpPr>
          <p:spPr bwMode="auto">
            <a:xfrm>
              <a:off x="4610" y="3117"/>
              <a:ext cx="219" cy="273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719AFD"/>
                </a:gs>
                <a:gs pos="100000">
                  <a:srgbClr val="618F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1" name="Oval 72"/>
            <p:cNvSpPr>
              <a:spLocks noChangeAspect="1" noChangeArrowheads="1"/>
            </p:cNvSpPr>
            <p:nvPr/>
          </p:nvSpPr>
          <p:spPr bwMode="auto">
            <a:xfrm>
              <a:off x="4584" y="2134"/>
              <a:ext cx="278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2" name="Arc 73"/>
            <p:cNvSpPr>
              <a:spLocks noChangeAspect="1"/>
            </p:cNvSpPr>
            <p:nvPr/>
          </p:nvSpPr>
          <p:spPr bwMode="auto">
            <a:xfrm>
              <a:off x="4585" y="2159"/>
              <a:ext cx="25" cy="134"/>
            </a:xfrm>
            <a:custGeom>
              <a:avLst/>
              <a:gdLst>
                <a:gd name="T0" fmla="*/ 0 w 22481"/>
                <a:gd name="T1" fmla="*/ 0 h 21600"/>
                <a:gd name="T2" fmla="*/ 25 w 22481"/>
                <a:gd name="T3" fmla="*/ 134 h 21600"/>
                <a:gd name="T4" fmla="*/ 1 w 22481"/>
                <a:gd name="T5" fmla="*/ 134 h 21600"/>
                <a:gd name="T6" fmla="*/ 0 60000 65536"/>
                <a:gd name="T7" fmla="*/ 0 60000 65536"/>
                <a:gd name="T8" fmla="*/ 0 60000 65536"/>
                <a:gd name="T9" fmla="*/ 0 w 22481"/>
                <a:gd name="T10" fmla="*/ 0 h 21600"/>
                <a:gd name="T11" fmla="*/ 22481 w 224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81" h="21600" fill="none" extrusionOk="0">
                  <a:moveTo>
                    <a:pt x="-1" y="17"/>
                  </a:moveTo>
                  <a:cubicBezTo>
                    <a:pt x="293" y="5"/>
                    <a:pt x="587" y="-1"/>
                    <a:pt x="881" y="0"/>
                  </a:cubicBezTo>
                  <a:cubicBezTo>
                    <a:pt x="12810" y="0"/>
                    <a:pt x="22481" y="9670"/>
                    <a:pt x="22481" y="21600"/>
                  </a:cubicBezTo>
                </a:path>
                <a:path w="22481" h="21600" stroke="0" extrusionOk="0">
                  <a:moveTo>
                    <a:pt x="-1" y="17"/>
                  </a:moveTo>
                  <a:cubicBezTo>
                    <a:pt x="293" y="5"/>
                    <a:pt x="587" y="-1"/>
                    <a:pt x="881" y="0"/>
                  </a:cubicBezTo>
                  <a:cubicBezTo>
                    <a:pt x="12810" y="0"/>
                    <a:pt x="22481" y="9670"/>
                    <a:pt x="22481" y="21600"/>
                  </a:cubicBezTo>
                  <a:lnTo>
                    <a:pt x="88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3" name="Arc 74"/>
            <p:cNvSpPr>
              <a:spLocks noChangeAspect="1"/>
            </p:cNvSpPr>
            <p:nvPr/>
          </p:nvSpPr>
          <p:spPr bwMode="auto">
            <a:xfrm>
              <a:off x="4839" y="2150"/>
              <a:ext cx="25" cy="135"/>
            </a:xfrm>
            <a:custGeom>
              <a:avLst/>
              <a:gdLst>
                <a:gd name="T0" fmla="*/ 0 w 21600"/>
                <a:gd name="T1" fmla="*/ 135 h 21582"/>
                <a:gd name="T2" fmla="*/ 24 w 21600"/>
                <a:gd name="T3" fmla="*/ 0 h 21582"/>
                <a:gd name="T4" fmla="*/ 25 w 21600"/>
                <a:gd name="T5" fmla="*/ 135 h 215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2"/>
                <a:gd name="T11" fmla="*/ 21600 w 21600"/>
                <a:gd name="T12" fmla="*/ 21582 h 21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2" fill="none" extrusionOk="0">
                  <a:moveTo>
                    <a:pt x="0" y="21582"/>
                  </a:moveTo>
                  <a:cubicBezTo>
                    <a:pt x="0" y="9995"/>
                    <a:pt x="9142" y="472"/>
                    <a:pt x="20718" y="-1"/>
                  </a:cubicBezTo>
                </a:path>
                <a:path w="21600" h="21582" stroke="0" extrusionOk="0">
                  <a:moveTo>
                    <a:pt x="0" y="21582"/>
                  </a:moveTo>
                  <a:cubicBezTo>
                    <a:pt x="0" y="9995"/>
                    <a:pt x="9142" y="472"/>
                    <a:pt x="20718" y="-1"/>
                  </a:cubicBezTo>
                  <a:lnTo>
                    <a:pt x="21600" y="2158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4" name="Oval 75"/>
            <p:cNvSpPr>
              <a:spLocks noChangeAspect="1" noChangeArrowheads="1"/>
            </p:cNvSpPr>
            <p:nvPr/>
          </p:nvSpPr>
          <p:spPr bwMode="auto">
            <a:xfrm>
              <a:off x="4612" y="2148"/>
              <a:ext cx="220" cy="53"/>
            </a:xfrm>
            <a:prstGeom prst="ellipse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B9B9B9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5" name="Freeform 76"/>
            <p:cNvSpPr>
              <a:spLocks noChangeAspect="1"/>
            </p:cNvSpPr>
            <p:nvPr/>
          </p:nvSpPr>
          <p:spPr bwMode="auto">
            <a:xfrm>
              <a:off x="4579" y="2145"/>
              <a:ext cx="289" cy="42"/>
            </a:xfrm>
            <a:custGeom>
              <a:avLst/>
              <a:gdLst>
                <a:gd name="T0" fmla="*/ 16 w 289"/>
                <a:gd name="T1" fmla="*/ 0 h 42"/>
                <a:gd name="T2" fmla="*/ 0 w 289"/>
                <a:gd name="T3" fmla="*/ 9 h 42"/>
                <a:gd name="T4" fmla="*/ 1 w 289"/>
                <a:gd name="T5" fmla="*/ 14 h 42"/>
                <a:gd name="T6" fmla="*/ 6 w 289"/>
                <a:gd name="T7" fmla="*/ 17 h 42"/>
                <a:gd name="T8" fmla="*/ 14 w 289"/>
                <a:gd name="T9" fmla="*/ 24 h 42"/>
                <a:gd name="T10" fmla="*/ 31 w 289"/>
                <a:gd name="T11" fmla="*/ 27 h 42"/>
                <a:gd name="T12" fmla="*/ 63 w 289"/>
                <a:gd name="T13" fmla="*/ 35 h 42"/>
                <a:gd name="T14" fmla="*/ 103 w 289"/>
                <a:gd name="T15" fmla="*/ 41 h 42"/>
                <a:gd name="T16" fmla="*/ 136 w 289"/>
                <a:gd name="T17" fmla="*/ 41 h 42"/>
                <a:gd name="T18" fmla="*/ 178 w 289"/>
                <a:gd name="T19" fmla="*/ 41 h 42"/>
                <a:gd name="T20" fmla="*/ 225 w 289"/>
                <a:gd name="T21" fmla="*/ 37 h 42"/>
                <a:gd name="T22" fmla="*/ 261 w 289"/>
                <a:gd name="T23" fmla="*/ 30 h 42"/>
                <a:gd name="T24" fmla="*/ 277 w 289"/>
                <a:gd name="T25" fmla="*/ 24 h 42"/>
                <a:gd name="T26" fmla="*/ 288 w 289"/>
                <a:gd name="T27" fmla="*/ 9 h 42"/>
                <a:gd name="T28" fmla="*/ 287 w 289"/>
                <a:gd name="T29" fmla="*/ 3 h 42"/>
                <a:gd name="T30" fmla="*/ 285 w 289"/>
                <a:gd name="T31" fmla="*/ 4 h 42"/>
                <a:gd name="T32" fmla="*/ 275 w 289"/>
                <a:gd name="T33" fmla="*/ 12 h 42"/>
                <a:gd name="T34" fmla="*/ 246 w 289"/>
                <a:gd name="T35" fmla="*/ 20 h 42"/>
                <a:gd name="T36" fmla="*/ 219 w 289"/>
                <a:gd name="T37" fmla="*/ 21 h 42"/>
                <a:gd name="T38" fmla="*/ 187 w 289"/>
                <a:gd name="T39" fmla="*/ 23 h 42"/>
                <a:gd name="T40" fmla="*/ 159 w 289"/>
                <a:gd name="T41" fmla="*/ 23 h 42"/>
                <a:gd name="T42" fmla="*/ 132 w 289"/>
                <a:gd name="T43" fmla="*/ 24 h 42"/>
                <a:gd name="T44" fmla="*/ 99 w 289"/>
                <a:gd name="T45" fmla="*/ 24 h 42"/>
                <a:gd name="T46" fmla="*/ 71 w 289"/>
                <a:gd name="T47" fmla="*/ 20 h 42"/>
                <a:gd name="T48" fmla="*/ 27 w 289"/>
                <a:gd name="T49" fmla="*/ 14 h 42"/>
                <a:gd name="T50" fmla="*/ 6 w 289"/>
                <a:gd name="T51" fmla="*/ 7 h 42"/>
                <a:gd name="T52" fmla="*/ 16 w 289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9"/>
                <a:gd name="T82" fmla="*/ 0 h 42"/>
                <a:gd name="T83" fmla="*/ 289 w 289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9" h="42">
                  <a:moveTo>
                    <a:pt x="16" y="0"/>
                  </a:moveTo>
                  <a:lnTo>
                    <a:pt x="0" y="9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14" y="24"/>
                  </a:lnTo>
                  <a:lnTo>
                    <a:pt x="31" y="27"/>
                  </a:lnTo>
                  <a:lnTo>
                    <a:pt x="63" y="35"/>
                  </a:lnTo>
                  <a:lnTo>
                    <a:pt x="103" y="41"/>
                  </a:lnTo>
                  <a:lnTo>
                    <a:pt x="136" y="41"/>
                  </a:lnTo>
                  <a:lnTo>
                    <a:pt x="178" y="41"/>
                  </a:lnTo>
                  <a:lnTo>
                    <a:pt x="225" y="37"/>
                  </a:lnTo>
                  <a:lnTo>
                    <a:pt x="261" y="30"/>
                  </a:lnTo>
                  <a:lnTo>
                    <a:pt x="277" y="24"/>
                  </a:lnTo>
                  <a:lnTo>
                    <a:pt x="288" y="9"/>
                  </a:lnTo>
                  <a:lnTo>
                    <a:pt x="287" y="3"/>
                  </a:lnTo>
                  <a:lnTo>
                    <a:pt x="285" y="4"/>
                  </a:lnTo>
                  <a:lnTo>
                    <a:pt x="275" y="12"/>
                  </a:lnTo>
                  <a:lnTo>
                    <a:pt x="246" y="20"/>
                  </a:lnTo>
                  <a:lnTo>
                    <a:pt x="219" y="21"/>
                  </a:lnTo>
                  <a:lnTo>
                    <a:pt x="187" y="23"/>
                  </a:lnTo>
                  <a:lnTo>
                    <a:pt x="159" y="23"/>
                  </a:lnTo>
                  <a:lnTo>
                    <a:pt x="132" y="24"/>
                  </a:lnTo>
                  <a:lnTo>
                    <a:pt x="99" y="24"/>
                  </a:lnTo>
                  <a:lnTo>
                    <a:pt x="71" y="20"/>
                  </a:lnTo>
                  <a:lnTo>
                    <a:pt x="27" y="14"/>
                  </a:lnTo>
                  <a:lnTo>
                    <a:pt x="6" y="7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6" name="Rectangle 77"/>
            <p:cNvSpPr>
              <a:spLocks noChangeAspect="1" noChangeArrowheads="1"/>
            </p:cNvSpPr>
            <p:nvPr/>
          </p:nvSpPr>
          <p:spPr bwMode="auto">
            <a:xfrm>
              <a:off x="4612" y="2180"/>
              <a:ext cx="220" cy="3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7" name="Freeform 78"/>
            <p:cNvSpPr>
              <a:spLocks noChangeAspect="1"/>
            </p:cNvSpPr>
            <p:nvPr/>
          </p:nvSpPr>
          <p:spPr bwMode="auto">
            <a:xfrm>
              <a:off x="4593" y="2171"/>
              <a:ext cx="253" cy="138"/>
            </a:xfrm>
            <a:custGeom>
              <a:avLst/>
              <a:gdLst>
                <a:gd name="T0" fmla="*/ 21 w 253"/>
                <a:gd name="T1" fmla="*/ 123 h 138"/>
                <a:gd name="T2" fmla="*/ 20 w 253"/>
                <a:gd name="T3" fmla="*/ 51 h 138"/>
                <a:gd name="T4" fmla="*/ 28 w 253"/>
                <a:gd name="T5" fmla="*/ 24 h 138"/>
                <a:gd name="T6" fmla="*/ 59 w 253"/>
                <a:gd name="T7" fmla="*/ 22 h 138"/>
                <a:gd name="T8" fmla="*/ 131 w 253"/>
                <a:gd name="T9" fmla="*/ 27 h 138"/>
                <a:gd name="T10" fmla="*/ 197 w 253"/>
                <a:gd name="T11" fmla="*/ 31 h 138"/>
                <a:gd name="T12" fmla="*/ 223 w 253"/>
                <a:gd name="T13" fmla="*/ 67 h 138"/>
                <a:gd name="T14" fmla="*/ 233 w 253"/>
                <a:gd name="T15" fmla="*/ 112 h 138"/>
                <a:gd name="T16" fmla="*/ 239 w 253"/>
                <a:gd name="T17" fmla="*/ 137 h 138"/>
                <a:gd name="T18" fmla="*/ 243 w 253"/>
                <a:gd name="T19" fmla="*/ 51 h 138"/>
                <a:gd name="T20" fmla="*/ 248 w 253"/>
                <a:gd name="T21" fmla="*/ 25 h 138"/>
                <a:gd name="T22" fmla="*/ 252 w 253"/>
                <a:gd name="T23" fmla="*/ 2 h 138"/>
                <a:gd name="T24" fmla="*/ 233 w 253"/>
                <a:gd name="T25" fmla="*/ 6 h 138"/>
                <a:gd name="T26" fmla="*/ 199 w 253"/>
                <a:gd name="T27" fmla="*/ 13 h 138"/>
                <a:gd name="T28" fmla="*/ 128 w 253"/>
                <a:gd name="T29" fmla="*/ 16 h 138"/>
                <a:gd name="T30" fmla="*/ 65 w 253"/>
                <a:gd name="T31" fmla="*/ 16 h 138"/>
                <a:gd name="T32" fmla="*/ 14 w 253"/>
                <a:gd name="T33" fmla="*/ 6 h 138"/>
                <a:gd name="T34" fmla="*/ 0 w 253"/>
                <a:gd name="T35" fmla="*/ 0 h 138"/>
                <a:gd name="T36" fmla="*/ 14 w 253"/>
                <a:gd name="T37" fmla="*/ 53 h 138"/>
                <a:gd name="T38" fmla="*/ 21 w 253"/>
                <a:gd name="T39" fmla="*/ 128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3"/>
                <a:gd name="T61" fmla="*/ 0 h 138"/>
                <a:gd name="T62" fmla="*/ 253 w 253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3" h="138">
                  <a:moveTo>
                    <a:pt x="21" y="123"/>
                  </a:moveTo>
                  <a:lnTo>
                    <a:pt x="20" y="51"/>
                  </a:lnTo>
                  <a:lnTo>
                    <a:pt x="28" y="24"/>
                  </a:lnTo>
                  <a:lnTo>
                    <a:pt x="59" y="22"/>
                  </a:lnTo>
                  <a:lnTo>
                    <a:pt x="131" y="27"/>
                  </a:lnTo>
                  <a:lnTo>
                    <a:pt x="197" y="31"/>
                  </a:lnTo>
                  <a:lnTo>
                    <a:pt x="223" y="67"/>
                  </a:lnTo>
                  <a:lnTo>
                    <a:pt x="233" y="112"/>
                  </a:lnTo>
                  <a:lnTo>
                    <a:pt x="239" y="137"/>
                  </a:lnTo>
                  <a:lnTo>
                    <a:pt x="243" y="51"/>
                  </a:lnTo>
                  <a:lnTo>
                    <a:pt x="248" y="25"/>
                  </a:lnTo>
                  <a:lnTo>
                    <a:pt x="252" y="2"/>
                  </a:lnTo>
                  <a:lnTo>
                    <a:pt x="233" y="6"/>
                  </a:lnTo>
                  <a:lnTo>
                    <a:pt x="199" y="13"/>
                  </a:lnTo>
                  <a:lnTo>
                    <a:pt x="128" y="16"/>
                  </a:lnTo>
                  <a:lnTo>
                    <a:pt x="65" y="16"/>
                  </a:lnTo>
                  <a:lnTo>
                    <a:pt x="14" y="6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1" y="128"/>
                  </a:lnTo>
                </a:path>
              </a:pathLst>
            </a:custGeom>
            <a:solidFill>
              <a:srgbClr val="DADADA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8" name="Oval 79"/>
            <p:cNvSpPr>
              <a:spLocks noChangeAspect="1" noChangeArrowheads="1"/>
            </p:cNvSpPr>
            <p:nvPr/>
          </p:nvSpPr>
          <p:spPr bwMode="auto">
            <a:xfrm>
              <a:off x="4642" y="2498"/>
              <a:ext cx="161" cy="24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9" name="Oval 80"/>
            <p:cNvSpPr>
              <a:spLocks noChangeAspect="1" noChangeArrowheads="1"/>
            </p:cNvSpPr>
            <p:nvPr/>
          </p:nvSpPr>
          <p:spPr bwMode="auto">
            <a:xfrm>
              <a:off x="4618" y="2488"/>
              <a:ext cx="212" cy="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0" name="AutoShape 81"/>
            <p:cNvSpPr>
              <a:spLocks noChangeAspect="1" noChangeArrowheads="1"/>
            </p:cNvSpPr>
            <p:nvPr/>
          </p:nvSpPr>
          <p:spPr bwMode="auto">
            <a:xfrm>
              <a:off x="4695" y="2383"/>
              <a:ext cx="35" cy="54"/>
            </a:xfrm>
            <a:prstGeom prst="cube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1" name="Freeform 82"/>
            <p:cNvSpPr>
              <a:spLocks noChangeAspect="1"/>
            </p:cNvSpPr>
            <p:nvPr/>
          </p:nvSpPr>
          <p:spPr bwMode="auto">
            <a:xfrm>
              <a:off x="4646" y="2267"/>
              <a:ext cx="40" cy="68"/>
            </a:xfrm>
            <a:custGeom>
              <a:avLst/>
              <a:gdLst>
                <a:gd name="T0" fmla="*/ 0 w 40"/>
                <a:gd name="T1" fmla="*/ 41 h 68"/>
                <a:gd name="T2" fmla="*/ 23 w 40"/>
                <a:gd name="T3" fmla="*/ 67 h 68"/>
                <a:gd name="T4" fmla="*/ 39 w 40"/>
                <a:gd name="T5" fmla="*/ 23 h 68"/>
                <a:gd name="T6" fmla="*/ 16 w 40"/>
                <a:gd name="T7" fmla="*/ 0 h 68"/>
                <a:gd name="T8" fmla="*/ 0 w 40"/>
                <a:gd name="T9" fmla="*/ 4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0" y="41"/>
                  </a:moveTo>
                  <a:lnTo>
                    <a:pt x="23" y="67"/>
                  </a:lnTo>
                  <a:lnTo>
                    <a:pt x="39" y="23"/>
                  </a:lnTo>
                  <a:lnTo>
                    <a:pt x="16" y="0"/>
                  </a:lnTo>
                  <a:lnTo>
                    <a:pt x="0" y="4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2" name="Freeform 83"/>
            <p:cNvSpPr>
              <a:spLocks noChangeAspect="1"/>
            </p:cNvSpPr>
            <p:nvPr/>
          </p:nvSpPr>
          <p:spPr bwMode="auto">
            <a:xfrm>
              <a:off x="4663" y="2264"/>
              <a:ext cx="47" cy="71"/>
            </a:xfrm>
            <a:custGeom>
              <a:avLst/>
              <a:gdLst>
                <a:gd name="T0" fmla="*/ 0 w 47"/>
                <a:gd name="T1" fmla="*/ 0 h 71"/>
                <a:gd name="T2" fmla="*/ 24 w 47"/>
                <a:gd name="T3" fmla="*/ 7 h 71"/>
                <a:gd name="T4" fmla="*/ 46 w 47"/>
                <a:gd name="T5" fmla="*/ 32 h 71"/>
                <a:gd name="T6" fmla="*/ 22 w 47"/>
                <a:gd name="T7" fmla="*/ 25 h 71"/>
                <a:gd name="T8" fmla="*/ 6 w 47"/>
                <a:gd name="T9" fmla="*/ 70 h 71"/>
                <a:gd name="T10" fmla="*/ 35 w 47"/>
                <a:gd name="T11" fmla="*/ 70 h 71"/>
                <a:gd name="T12" fmla="*/ 45 w 47"/>
                <a:gd name="T13" fmla="*/ 33 h 71"/>
                <a:gd name="T14" fmla="*/ 45 w 47"/>
                <a:gd name="T15" fmla="*/ 31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71"/>
                <a:gd name="T26" fmla="*/ 47 w 47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71">
                  <a:moveTo>
                    <a:pt x="0" y="0"/>
                  </a:moveTo>
                  <a:lnTo>
                    <a:pt x="24" y="7"/>
                  </a:lnTo>
                  <a:lnTo>
                    <a:pt x="46" y="32"/>
                  </a:lnTo>
                  <a:lnTo>
                    <a:pt x="22" y="25"/>
                  </a:lnTo>
                  <a:lnTo>
                    <a:pt x="6" y="70"/>
                  </a:lnTo>
                  <a:lnTo>
                    <a:pt x="35" y="70"/>
                  </a:lnTo>
                  <a:lnTo>
                    <a:pt x="45" y="33"/>
                  </a:lnTo>
                  <a:lnTo>
                    <a:pt x="45" y="3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1043" name="Group 84"/>
            <p:cNvGrpSpPr>
              <a:grpSpLocks noChangeAspect="1"/>
            </p:cNvGrpSpPr>
            <p:nvPr/>
          </p:nvGrpSpPr>
          <p:grpSpPr bwMode="auto">
            <a:xfrm>
              <a:off x="4605" y="2026"/>
              <a:ext cx="68" cy="79"/>
              <a:chOff x="4605" y="2026"/>
              <a:chExt cx="68" cy="79"/>
            </a:xfrm>
          </p:grpSpPr>
          <p:sp>
            <p:nvSpPr>
              <p:cNvPr id="41044" name="Freeform 85"/>
              <p:cNvSpPr>
                <a:spLocks noChangeAspect="1"/>
              </p:cNvSpPr>
              <p:nvPr/>
            </p:nvSpPr>
            <p:spPr bwMode="auto">
              <a:xfrm>
                <a:off x="4605" y="2029"/>
                <a:ext cx="42" cy="76"/>
              </a:xfrm>
              <a:custGeom>
                <a:avLst/>
                <a:gdLst>
                  <a:gd name="T0" fmla="*/ 0 w 42"/>
                  <a:gd name="T1" fmla="*/ 46 h 76"/>
                  <a:gd name="T2" fmla="*/ 24 w 42"/>
                  <a:gd name="T3" fmla="*/ 75 h 76"/>
                  <a:gd name="T4" fmla="*/ 41 w 42"/>
                  <a:gd name="T5" fmla="*/ 25 h 76"/>
                  <a:gd name="T6" fmla="*/ 17 w 42"/>
                  <a:gd name="T7" fmla="*/ 0 h 76"/>
                  <a:gd name="T8" fmla="*/ 0 w 42"/>
                  <a:gd name="T9" fmla="*/ 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6"/>
                  <a:gd name="T17" fmla="*/ 42 w 42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6">
                    <a:moveTo>
                      <a:pt x="0" y="46"/>
                    </a:moveTo>
                    <a:lnTo>
                      <a:pt x="24" y="75"/>
                    </a:lnTo>
                    <a:lnTo>
                      <a:pt x="41" y="25"/>
                    </a:lnTo>
                    <a:lnTo>
                      <a:pt x="17" y="0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045" name="Freeform 86"/>
              <p:cNvSpPr>
                <a:spLocks noChangeAspect="1"/>
              </p:cNvSpPr>
              <p:nvPr/>
            </p:nvSpPr>
            <p:spPr bwMode="auto">
              <a:xfrm>
                <a:off x="4624" y="2026"/>
                <a:ext cx="49" cy="79"/>
              </a:xfrm>
              <a:custGeom>
                <a:avLst/>
                <a:gdLst>
                  <a:gd name="T0" fmla="*/ 0 w 49"/>
                  <a:gd name="T1" fmla="*/ 0 h 79"/>
                  <a:gd name="T2" fmla="*/ 25 w 49"/>
                  <a:gd name="T3" fmla="*/ 8 h 79"/>
                  <a:gd name="T4" fmla="*/ 48 w 49"/>
                  <a:gd name="T5" fmla="*/ 35 h 79"/>
                  <a:gd name="T6" fmla="*/ 23 w 49"/>
                  <a:gd name="T7" fmla="*/ 28 h 79"/>
                  <a:gd name="T8" fmla="*/ 6 w 49"/>
                  <a:gd name="T9" fmla="*/ 78 h 79"/>
                  <a:gd name="T10" fmla="*/ 36 w 49"/>
                  <a:gd name="T11" fmla="*/ 78 h 79"/>
                  <a:gd name="T12" fmla="*/ 47 w 49"/>
                  <a:gd name="T13" fmla="*/ 37 h 79"/>
                  <a:gd name="T14" fmla="*/ 47 w 49"/>
                  <a:gd name="T15" fmla="*/ 34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79"/>
                  <a:gd name="T26" fmla="*/ 49 w 4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79">
                    <a:moveTo>
                      <a:pt x="0" y="0"/>
                    </a:moveTo>
                    <a:lnTo>
                      <a:pt x="25" y="8"/>
                    </a:lnTo>
                    <a:lnTo>
                      <a:pt x="48" y="35"/>
                    </a:lnTo>
                    <a:lnTo>
                      <a:pt x="23" y="28"/>
                    </a:lnTo>
                    <a:lnTo>
                      <a:pt x="6" y="78"/>
                    </a:lnTo>
                    <a:lnTo>
                      <a:pt x="36" y="78"/>
                    </a:lnTo>
                    <a:lnTo>
                      <a:pt x="47" y="37"/>
                    </a:lnTo>
                    <a:lnTo>
                      <a:pt x="47" y="3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1046" name="Freeform 87"/>
            <p:cNvSpPr>
              <a:spLocks noChangeAspect="1"/>
            </p:cNvSpPr>
            <p:nvPr/>
          </p:nvSpPr>
          <p:spPr bwMode="auto">
            <a:xfrm>
              <a:off x="4691" y="2201"/>
              <a:ext cx="36" cy="63"/>
            </a:xfrm>
            <a:custGeom>
              <a:avLst/>
              <a:gdLst>
                <a:gd name="T0" fmla="*/ 0 w 36"/>
                <a:gd name="T1" fmla="*/ 24 h 63"/>
                <a:gd name="T2" fmla="*/ 21 w 36"/>
                <a:gd name="T3" fmla="*/ 0 h 63"/>
                <a:gd name="T4" fmla="*/ 35 w 36"/>
                <a:gd name="T5" fmla="*/ 41 h 63"/>
                <a:gd name="T6" fmla="*/ 14 w 36"/>
                <a:gd name="T7" fmla="*/ 62 h 63"/>
                <a:gd name="T8" fmla="*/ 0 w 36"/>
                <a:gd name="T9" fmla="*/ 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3"/>
                <a:gd name="T17" fmla="*/ 36 w 3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3">
                  <a:moveTo>
                    <a:pt x="0" y="24"/>
                  </a:moveTo>
                  <a:lnTo>
                    <a:pt x="21" y="0"/>
                  </a:lnTo>
                  <a:lnTo>
                    <a:pt x="35" y="41"/>
                  </a:lnTo>
                  <a:lnTo>
                    <a:pt x="14" y="62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7" name="Freeform 88"/>
            <p:cNvSpPr>
              <a:spLocks noChangeAspect="1"/>
            </p:cNvSpPr>
            <p:nvPr/>
          </p:nvSpPr>
          <p:spPr bwMode="auto">
            <a:xfrm>
              <a:off x="4707" y="2201"/>
              <a:ext cx="42" cy="66"/>
            </a:xfrm>
            <a:custGeom>
              <a:avLst/>
              <a:gdLst>
                <a:gd name="T0" fmla="*/ 0 w 42"/>
                <a:gd name="T1" fmla="*/ 65 h 66"/>
                <a:gd name="T2" fmla="*/ 22 w 42"/>
                <a:gd name="T3" fmla="*/ 58 h 66"/>
                <a:gd name="T4" fmla="*/ 41 w 42"/>
                <a:gd name="T5" fmla="*/ 35 h 66"/>
                <a:gd name="T6" fmla="*/ 19 w 42"/>
                <a:gd name="T7" fmla="*/ 41 h 66"/>
                <a:gd name="T8" fmla="*/ 5 w 42"/>
                <a:gd name="T9" fmla="*/ 0 h 66"/>
                <a:gd name="T10" fmla="*/ 31 w 42"/>
                <a:gd name="T11" fmla="*/ 0 h 66"/>
                <a:gd name="T12" fmla="*/ 40 w 42"/>
                <a:gd name="T13" fmla="*/ 34 h 66"/>
                <a:gd name="T14" fmla="*/ 40 w 42"/>
                <a:gd name="T15" fmla="*/ 36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66"/>
                <a:gd name="T26" fmla="*/ 42 w 42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66">
                  <a:moveTo>
                    <a:pt x="0" y="65"/>
                  </a:moveTo>
                  <a:lnTo>
                    <a:pt x="22" y="58"/>
                  </a:lnTo>
                  <a:lnTo>
                    <a:pt x="41" y="35"/>
                  </a:lnTo>
                  <a:lnTo>
                    <a:pt x="19" y="41"/>
                  </a:lnTo>
                  <a:lnTo>
                    <a:pt x="5" y="0"/>
                  </a:lnTo>
                  <a:lnTo>
                    <a:pt x="31" y="0"/>
                  </a:lnTo>
                  <a:lnTo>
                    <a:pt x="40" y="34"/>
                  </a:lnTo>
                  <a:lnTo>
                    <a:pt x="40" y="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1048" name="Group 89"/>
            <p:cNvGrpSpPr>
              <a:grpSpLocks noChangeAspect="1"/>
            </p:cNvGrpSpPr>
            <p:nvPr/>
          </p:nvGrpSpPr>
          <p:grpSpPr bwMode="auto">
            <a:xfrm>
              <a:off x="4691" y="1988"/>
              <a:ext cx="58" cy="66"/>
              <a:chOff x="4691" y="1988"/>
              <a:chExt cx="58" cy="66"/>
            </a:xfrm>
          </p:grpSpPr>
          <p:sp>
            <p:nvSpPr>
              <p:cNvPr id="41049" name="Freeform 90"/>
              <p:cNvSpPr>
                <a:spLocks noChangeAspect="1"/>
              </p:cNvSpPr>
              <p:nvPr/>
            </p:nvSpPr>
            <p:spPr bwMode="auto">
              <a:xfrm>
                <a:off x="4691" y="1988"/>
                <a:ext cx="36" cy="63"/>
              </a:xfrm>
              <a:custGeom>
                <a:avLst/>
                <a:gdLst>
                  <a:gd name="T0" fmla="*/ 0 w 36"/>
                  <a:gd name="T1" fmla="*/ 24 h 63"/>
                  <a:gd name="T2" fmla="*/ 21 w 36"/>
                  <a:gd name="T3" fmla="*/ 0 h 63"/>
                  <a:gd name="T4" fmla="*/ 35 w 36"/>
                  <a:gd name="T5" fmla="*/ 41 h 63"/>
                  <a:gd name="T6" fmla="*/ 14 w 36"/>
                  <a:gd name="T7" fmla="*/ 62 h 63"/>
                  <a:gd name="T8" fmla="*/ 0 w 36"/>
                  <a:gd name="T9" fmla="*/ 2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3"/>
                  <a:gd name="T17" fmla="*/ 36 w 36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3">
                    <a:moveTo>
                      <a:pt x="0" y="24"/>
                    </a:moveTo>
                    <a:lnTo>
                      <a:pt x="21" y="0"/>
                    </a:lnTo>
                    <a:lnTo>
                      <a:pt x="35" y="41"/>
                    </a:lnTo>
                    <a:lnTo>
                      <a:pt x="14" y="6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050" name="Freeform 91"/>
              <p:cNvSpPr>
                <a:spLocks noChangeAspect="1"/>
              </p:cNvSpPr>
              <p:nvPr/>
            </p:nvSpPr>
            <p:spPr bwMode="auto">
              <a:xfrm>
                <a:off x="4707" y="1988"/>
                <a:ext cx="42" cy="66"/>
              </a:xfrm>
              <a:custGeom>
                <a:avLst/>
                <a:gdLst>
                  <a:gd name="T0" fmla="*/ 0 w 42"/>
                  <a:gd name="T1" fmla="*/ 65 h 66"/>
                  <a:gd name="T2" fmla="*/ 22 w 42"/>
                  <a:gd name="T3" fmla="*/ 58 h 66"/>
                  <a:gd name="T4" fmla="*/ 41 w 42"/>
                  <a:gd name="T5" fmla="*/ 35 h 66"/>
                  <a:gd name="T6" fmla="*/ 19 w 42"/>
                  <a:gd name="T7" fmla="*/ 41 h 66"/>
                  <a:gd name="T8" fmla="*/ 5 w 42"/>
                  <a:gd name="T9" fmla="*/ 0 h 66"/>
                  <a:gd name="T10" fmla="*/ 31 w 42"/>
                  <a:gd name="T11" fmla="*/ 0 h 66"/>
                  <a:gd name="T12" fmla="*/ 40 w 42"/>
                  <a:gd name="T13" fmla="*/ 34 h 66"/>
                  <a:gd name="T14" fmla="*/ 40 w 42"/>
                  <a:gd name="T15" fmla="*/ 3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6"/>
                  <a:gd name="T26" fmla="*/ 42 w 42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6">
                    <a:moveTo>
                      <a:pt x="0" y="65"/>
                    </a:moveTo>
                    <a:lnTo>
                      <a:pt x="22" y="58"/>
                    </a:lnTo>
                    <a:lnTo>
                      <a:pt x="41" y="35"/>
                    </a:lnTo>
                    <a:lnTo>
                      <a:pt x="19" y="4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40" y="34"/>
                    </a:lnTo>
                    <a:lnTo>
                      <a:pt x="40" y="3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1051" name="AutoShape 92"/>
            <p:cNvSpPr>
              <a:spLocks noChangeAspect="1" noChangeArrowheads="1"/>
            </p:cNvSpPr>
            <p:nvPr/>
          </p:nvSpPr>
          <p:spPr bwMode="auto">
            <a:xfrm>
              <a:off x="4700" y="3245"/>
              <a:ext cx="36" cy="54"/>
            </a:xfrm>
            <a:prstGeom prst="cube">
              <a:avLst>
                <a:gd name="adj" fmla="val 24995"/>
              </a:avLst>
            </a:prstGeom>
            <a:solidFill>
              <a:srgbClr val="A2C1FE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2" name="Freeform 93"/>
            <p:cNvSpPr>
              <a:spLocks noChangeAspect="1"/>
            </p:cNvSpPr>
            <p:nvPr/>
          </p:nvSpPr>
          <p:spPr bwMode="auto">
            <a:xfrm>
              <a:off x="4647" y="3086"/>
              <a:ext cx="43" cy="256"/>
            </a:xfrm>
            <a:custGeom>
              <a:avLst/>
              <a:gdLst>
                <a:gd name="T0" fmla="*/ 42 w 43"/>
                <a:gd name="T1" fmla="*/ 226 h 256"/>
                <a:gd name="T2" fmla="*/ 17 w 43"/>
                <a:gd name="T3" fmla="*/ 255 h 256"/>
                <a:gd name="T4" fmla="*/ 0 w 43"/>
                <a:gd name="T5" fmla="*/ 205 h 256"/>
                <a:gd name="T6" fmla="*/ 22 w 43"/>
                <a:gd name="T7" fmla="*/ 0 h 256"/>
                <a:gd name="T8" fmla="*/ 42 w 43"/>
                <a:gd name="T9" fmla="*/ 22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56"/>
                <a:gd name="T17" fmla="*/ 43 w 4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56">
                  <a:moveTo>
                    <a:pt x="42" y="226"/>
                  </a:moveTo>
                  <a:lnTo>
                    <a:pt x="17" y="255"/>
                  </a:lnTo>
                  <a:lnTo>
                    <a:pt x="0" y="205"/>
                  </a:lnTo>
                  <a:lnTo>
                    <a:pt x="22" y="0"/>
                  </a:lnTo>
                  <a:lnTo>
                    <a:pt x="42" y="22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3" name="Freeform 94"/>
            <p:cNvSpPr>
              <a:spLocks noChangeAspect="1"/>
            </p:cNvSpPr>
            <p:nvPr/>
          </p:nvSpPr>
          <p:spPr bwMode="auto">
            <a:xfrm>
              <a:off x="4669" y="3262"/>
              <a:ext cx="49" cy="80"/>
            </a:xfrm>
            <a:custGeom>
              <a:avLst/>
              <a:gdLst>
                <a:gd name="T0" fmla="*/ 0 w 49"/>
                <a:gd name="T1" fmla="*/ 0 h 80"/>
                <a:gd name="T2" fmla="*/ 25 w 49"/>
                <a:gd name="T3" fmla="*/ 8 h 80"/>
                <a:gd name="T4" fmla="*/ 48 w 49"/>
                <a:gd name="T5" fmla="*/ 36 h 80"/>
                <a:gd name="T6" fmla="*/ 23 w 49"/>
                <a:gd name="T7" fmla="*/ 29 h 80"/>
                <a:gd name="T8" fmla="*/ 6 w 49"/>
                <a:gd name="T9" fmla="*/ 79 h 80"/>
                <a:gd name="T10" fmla="*/ 36 w 49"/>
                <a:gd name="T11" fmla="*/ 79 h 80"/>
                <a:gd name="T12" fmla="*/ 47 w 49"/>
                <a:gd name="T13" fmla="*/ 37 h 80"/>
                <a:gd name="T14" fmla="*/ 47 w 49"/>
                <a:gd name="T15" fmla="*/ 35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80"/>
                <a:gd name="T26" fmla="*/ 49 w 49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80">
                  <a:moveTo>
                    <a:pt x="0" y="0"/>
                  </a:moveTo>
                  <a:lnTo>
                    <a:pt x="25" y="8"/>
                  </a:lnTo>
                  <a:lnTo>
                    <a:pt x="48" y="36"/>
                  </a:lnTo>
                  <a:lnTo>
                    <a:pt x="23" y="29"/>
                  </a:lnTo>
                  <a:lnTo>
                    <a:pt x="6" y="79"/>
                  </a:lnTo>
                  <a:lnTo>
                    <a:pt x="36" y="79"/>
                  </a:lnTo>
                  <a:lnTo>
                    <a:pt x="47" y="37"/>
                  </a:lnTo>
                  <a:lnTo>
                    <a:pt x="47" y="35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4" name="Freeform 95"/>
            <p:cNvSpPr>
              <a:spLocks noChangeAspect="1"/>
            </p:cNvSpPr>
            <p:nvPr/>
          </p:nvSpPr>
          <p:spPr bwMode="auto">
            <a:xfrm>
              <a:off x="4708" y="3056"/>
              <a:ext cx="63" cy="287"/>
            </a:xfrm>
            <a:custGeom>
              <a:avLst/>
              <a:gdLst>
                <a:gd name="T0" fmla="*/ 0 w 63"/>
                <a:gd name="T1" fmla="*/ 248 h 287"/>
                <a:gd name="T2" fmla="*/ 62 w 63"/>
                <a:gd name="T3" fmla="*/ 0 h 287"/>
                <a:gd name="T4" fmla="*/ 36 w 63"/>
                <a:gd name="T5" fmla="*/ 265 h 287"/>
                <a:gd name="T6" fmla="*/ 15 w 63"/>
                <a:gd name="T7" fmla="*/ 286 h 287"/>
                <a:gd name="T8" fmla="*/ 0 w 63"/>
                <a:gd name="T9" fmla="*/ 248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7"/>
                <a:gd name="T17" fmla="*/ 63 w 63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7">
                  <a:moveTo>
                    <a:pt x="0" y="248"/>
                  </a:moveTo>
                  <a:lnTo>
                    <a:pt x="62" y="0"/>
                  </a:lnTo>
                  <a:lnTo>
                    <a:pt x="36" y="265"/>
                  </a:lnTo>
                  <a:lnTo>
                    <a:pt x="15" y="286"/>
                  </a:lnTo>
                  <a:lnTo>
                    <a:pt x="0" y="2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5" name="Freeform 96"/>
            <p:cNvSpPr>
              <a:spLocks noChangeAspect="1"/>
            </p:cNvSpPr>
            <p:nvPr/>
          </p:nvSpPr>
          <p:spPr bwMode="auto">
            <a:xfrm>
              <a:off x="4724" y="3281"/>
              <a:ext cx="42" cy="65"/>
            </a:xfrm>
            <a:custGeom>
              <a:avLst/>
              <a:gdLst>
                <a:gd name="T0" fmla="*/ 0 w 42"/>
                <a:gd name="T1" fmla="*/ 64 h 65"/>
                <a:gd name="T2" fmla="*/ 22 w 42"/>
                <a:gd name="T3" fmla="*/ 57 h 65"/>
                <a:gd name="T4" fmla="*/ 41 w 42"/>
                <a:gd name="T5" fmla="*/ 35 h 65"/>
                <a:gd name="T6" fmla="*/ 19 w 42"/>
                <a:gd name="T7" fmla="*/ 41 h 65"/>
                <a:gd name="T8" fmla="*/ 5 w 42"/>
                <a:gd name="T9" fmla="*/ 0 h 65"/>
                <a:gd name="T10" fmla="*/ 31 w 42"/>
                <a:gd name="T11" fmla="*/ 0 h 65"/>
                <a:gd name="T12" fmla="*/ 40 w 42"/>
                <a:gd name="T13" fmla="*/ 34 h 65"/>
                <a:gd name="T14" fmla="*/ 40 w 42"/>
                <a:gd name="T15" fmla="*/ 36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65"/>
                <a:gd name="T26" fmla="*/ 42 w 42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65">
                  <a:moveTo>
                    <a:pt x="0" y="64"/>
                  </a:moveTo>
                  <a:lnTo>
                    <a:pt x="22" y="57"/>
                  </a:lnTo>
                  <a:lnTo>
                    <a:pt x="41" y="35"/>
                  </a:lnTo>
                  <a:lnTo>
                    <a:pt x="19" y="41"/>
                  </a:lnTo>
                  <a:lnTo>
                    <a:pt x="5" y="0"/>
                  </a:lnTo>
                  <a:lnTo>
                    <a:pt x="31" y="0"/>
                  </a:lnTo>
                  <a:lnTo>
                    <a:pt x="40" y="34"/>
                  </a:lnTo>
                  <a:lnTo>
                    <a:pt x="40" y="36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6" name="Freeform 97"/>
            <p:cNvSpPr>
              <a:spLocks noChangeAspect="1"/>
            </p:cNvSpPr>
            <p:nvPr/>
          </p:nvSpPr>
          <p:spPr bwMode="auto">
            <a:xfrm>
              <a:off x="4684" y="3080"/>
              <a:ext cx="63" cy="287"/>
            </a:xfrm>
            <a:custGeom>
              <a:avLst/>
              <a:gdLst>
                <a:gd name="T0" fmla="*/ 62 w 63"/>
                <a:gd name="T1" fmla="*/ 248 h 287"/>
                <a:gd name="T2" fmla="*/ 0 w 63"/>
                <a:gd name="T3" fmla="*/ 0 h 287"/>
                <a:gd name="T4" fmla="*/ 26 w 63"/>
                <a:gd name="T5" fmla="*/ 265 h 287"/>
                <a:gd name="T6" fmla="*/ 47 w 63"/>
                <a:gd name="T7" fmla="*/ 286 h 287"/>
                <a:gd name="T8" fmla="*/ 62 w 63"/>
                <a:gd name="T9" fmla="*/ 248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7"/>
                <a:gd name="T17" fmla="*/ 63 w 63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7">
                  <a:moveTo>
                    <a:pt x="62" y="248"/>
                  </a:moveTo>
                  <a:lnTo>
                    <a:pt x="0" y="0"/>
                  </a:lnTo>
                  <a:lnTo>
                    <a:pt x="26" y="265"/>
                  </a:lnTo>
                  <a:lnTo>
                    <a:pt x="47" y="286"/>
                  </a:lnTo>
                  <a:lnTo>
                    <a:pt x="62" y="2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7" name="Freeform 98"/>
            <p:cNvSpPr>
              <a:spLocks noChangeAspect="1"/>
            </p:cNvSpPr>
            <p:nvPr/>
          </p:nvSpPr>
          <p:spPr bwMode="auto">
            <a:xfrm>
              <a:off x="4766" y="3107"/>
              <a:ext cx="44" cy="241"/>
            </a:xfrm>
            <a:custGeom>
              <a:avLst/>
              <a:gdLst>
                <a:gd name="T0" fmla="*/ 1 w 44"/>
                <a:gd name="T1" fmla="*/ 211 h 241"/>
                <a:gd name="T2" fmla="*/ 26 w 44"/>
                <a:gd name="T3" fmla="*/ 240 h 241"/>
                <a:gd name="T4" fmla="*/ 43 w 44"/>
                <a:gd name="T5" fmla="*/ 190 h 241"/>
                <a:gd name="T6" fmla="*/ 0 w 44"/>
                <a:gd name="T7" fmla="*/ 0 h 241"/>
                <a:gd name="T8" fmla="*/ 1 w 44"/>
                <a:gd name="T9" fmla="*/ 211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41"/>
                <a:gd name="T17" fmla="*/ 44 w 44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41">
                  <a:moveTo>
                    <a:pt x="1" y="211"/>
                  </a:moveTo>
                  <a:lnTo>
                    <a:pt x="26" y="240"/>
                  </a:lnTo>
                  <a:lnTo>
                    <a:pt x="43" y="190"/>
                  </a:lnTo>
                  <a:lnTo>
                    <a:pt x="0" y="0"/>
                  </a:lnTo>
                  <a:lnTo>
                    <a:pt x="1" y="21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8" name="Freeform 99"/>
            <p:cNvSpPr>
              <a:spLocks noChangeAspect="1"/>
            </p:cNvSpPr>
            <p:nvPr/>
          </p:nvSpPr>
          <p:spPr bwMode="auto">
            <a:xfrm>
              <a:off x="4651" y="3189"/>
              <a:ext cx="41" cy="182"/>
            </a:xfrm>
            <a:custGeom>
              <a:avLst/>
              <a:gdLst>
                <a:gd name="T0" fmla="*/ 36 w 41"/>
                <a:gd name="T1" fmla="*/ 143 h 182"/>
                <a:gd name="T2" fmla="*/ 40 w 41"/>
                <a:gd name="T3" fmla="*/ 0 h 182"/>
                <a:gd name="T4" fmla="*/ 0 w 41"/>
                <a:gd name="T5" fmla="*/ 160 h 182"/>
                <a:gd name="T6" fmla="*/ 21 w 41"/>
                <a:gd name="T7" fmla="*/ 181 h 182"/>
                <a:gd name="T8" fmla="*/ 36 w 41"/>
                <a:gd name="T9" fmla="*/ 143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2"/>
                <a:gd name="T17" fmla="*/ 41 w 41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2">
                  <a:moveTo>
                    <a:pt x="36" y="143"/>
                  </a:moveTo>
                  <a:lnTo>
                    <a:pt x="40" y="0"/>
                  </a:lnTo>
                  <a:lnTo>
                    <a:pt x="0" y="160"/>
                  </a:lnTo>
                  <a:lnTo>
                    <a:pt x="21" y="181"/>
                  </a:lnTo>
                  <a:lnTo>
                    <a:pt x="36" y="1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0036" name="AutoShape 100"/>
          <p:cNvSpPr>
            <a:spLocks noChangeArrowheads="1"/>
          </p:cNvSpPr>
          <p:nvPr/>
        </p:nvSpPr>
        <p:spPr bwMode="auto">
          <a:xfrm>
            <a:off x="990600" y="6100763"/>
            <a:ext cx="6477000" cy="757237"/>
          </a:xfrm>
          <a:prstGeom prst="rightArrow">
            <a:avLst>
              <a:gd name="adj1" fmla="val 55667"/>
              <a:gd name="adj2" fmla="val 125451"/>
            </a:avLst>
          </a:prstGeom>
          <a:gradFill rotWithShape="0">
            <a:gsLst>
              <a:gs pos="0">
                <a:srgbClr val="FFFFFF"/>
              </a:gs>
              <a:gs pos="100000">
                <a:srgbClr val="618FFD"/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sz="2400" b="1">
                <a:latin typeface="Calibri" pitchFamily="34" charset="0"/>
              </a:rPr>
              <a:t>concentration</a:t>
            </a:r>
            <a:endParaRPr kumimoji="1"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763"/>
          </a:xfrm>
        </p:spPr>
        <p:txBody>
          <a:bodyPr/>
          <a:lstStyle/>
          <a:p>
            <a:r>
              <a:rPr lang="en-US" sz="66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Solubility Curve: </a:t>
            </a:r>
          </a:p>
        </p:txBody>
      </p:sp>
      <p:pic>
        <p:nvPicPr>
          <p:cNvPr id="77828" name="Picture 4" descr="saturation_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1693863"/>
            <a:ext cx="5749925" cy="35877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39725" y="882650"/>
            <a:ext cx="8491538" cy="20145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shows how </a:t>
            </a:r>
            <a:r>
              <a:rPr 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temperature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affects </a:t>
            </a:r>
            <a:r>
              <a:rPr 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solubility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sz="3600" b="1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65113" y="5381625"/>
            <a:ext cx="8628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Solids: 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solubility  w/ Temp.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Gases: solubility  w/ Temp.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4" name="Group 1032"/>
          <p:cNvGrpSpPr>
            <a:grpSpLocks/>
          </p:cNvGrpSpPr>
          <p:nvPr/>
        </p:nvGrpSpPr>
        <p:grpSpPr bwMode="auto">
          <a:xfrm>
            <a:off x="473075" y="212725"/>
            <a:ext cx="8445500" cy="6297613"/>
            <a:chOff x="2438" y="718"/>
            <a:chExt cx="3196" cy="2903"/>
          </a:xfrm>
        </p:grpSpPr>
        <p:sp>
          <p:nvSpPr>
            <p:cNvPr id="45063" name="Rectangle 1031"/>
            <p:cNvSpPr>
              <a:spLocks noChangeArrowheads="1"/>
            </p:cNvSpPr>
            <p:nvPr/>
          </p:nvSpPr>
          <p:spPr bwMode="auto">
            <a:xfrm>
              <a:off x="2438" y="718"/>
              <a:ext cx="3196" cy="2896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062" name="Picture 1030" descr="image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0" y="777"/>
              <a:ext cx="3031" cy="28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936</Words>
  <Application>Microsoft Office PowerPoint</Application>
  <PresentationFormat>On-screen Show (4:3)</PresentationFormat>
  <Paragraphs>195</Paragraphs>
  <Slides>44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Algerian</vt:lpstr>
      <vt:lpstr>Arial</vt:lpstr>
      <vt:lpstr>Arial Narrow</vt:lpstr>
      <vt:lpstr>Berlin Sans FB</vt:lpstr>
      <vt:lpstr>Calibri</vt:lpstr>
      <vt:lpstr>Franklin Gothic Medium Cond</vt:lpstr>
      <vt:lpstr>Symbol</vt:lpstr>
      <vt:lpstr>Times New Roman</vt:lpstr>
      <vt:lpstr>Default Design</vt:lpstr>
      <vt:lpstr>Office Theme</vt:lpstr>
      <vt:lpstr>1_Office Theme</vt:lpstr>
      <vt:lpstr>Clip</vt:lpstr>
      <vt:lpstr>Photo Editor Photo</vt:lpstr>
      <vt:lpstr>Equation</vt:lpstr>
      <vt:lpstr>Intro to Solutions</vt:lpstr>
      <vt:lpstr>Solution:  </vt:lpstr>
      <vt:lpstr>Solvation: the process of dissolving</vt:lpstr>
      <vt:lpstr>Solvation: the process of dissolving</vt:lpstr>
      <vt:lpstr>Solubility</vt:lpstr>
      <vt:lpstr>Solubility</vt:lpstr>
      <vt:lpstr>Solubility</vt:lpstr>
      <vt:lpstr>Solubility Curve: </vt:lpstr>
      <vt:lpstr>PowerPoint Presentation</vt:lpstr>
      <vt:lpstr>PowerPoint Presentation</vt:lpstr>
      <vt:lpstr>Video on Nitrogen Narcosis</vt:lpstr>
      <vt:lpstr>PowerPoint Presentation</vt:lpstr>
      <vt:lpstr>Water:  the Universal Solvent</vt:lpstr>
      <vt:lpstr>Water:  the Universal Solvent</vt:lpstr>
      <vt:lpstr>Wax does not repel water</vt:lpstr>
      <vt:lpstr>PowerPoint Presentation</vt:lpstr>
      <vt:lpstr>PowerPoint Presentation</vt:lpstr>
      <vt:lpstr>PowerPoint Presentation</vt:lpstr>
      <vt:lpstr>DISSOCIATION</vt:lpstr>
      <vt:lpstr>IONIZATION</vt:lpstr>
      <vt:lpstr>MOLECULAR SOLVATION</vt:lpstr>
      <vt:lpstr>PowerPoint Presentation</vt:lpstr>
      <vt:lpstr>PowerPoint Presentation</vt:lpstr>
      <vt:lpstr>Like dissolves like</vt:lpstr>
      <vt:lpstr>PowerPoint Presentation</vt:lpstr>
      <vt:lpstr>Rates of Solution</vt:lpstr>
      <vt:lpstr>Rates of Solution</vt:lpstr>
      <vt:lpstr>Electrolytes</vt:lpstr>
      <vt:lpstr>Electrolytes vs. Nonelectrolytes</vt:lpstr>
      <vt:lpstr>  Electrolyte or Non-Electrolyte?</vt:lpstr>
      <vt:lpstr>Types of Electrolytes</vt:lpstr>
      <vt:lpstr>PowerPoint Presentation</vt:lpstr>
      <vt:lpstr>Concentration</vt:lpstr>
      <vt:lpstr>Molarity (mol/L):</vt:lpstr>
      <vt:lpstr>PowerPoint Presentation</vt:lpstr>
      <vt:lpstr>Dilution</vt:lpstr>
      <vt:lpstr>PowerPoint Presentation</vt:lpstr>
      <vt:lpstr>PowerPoint Presentation</vt:lpstr>
      <vt:lpstr>Colligative  Properties </vt:lpstr>
      <vt:lpstr>Colligative Property</vt:lpstr>
      <vt:lpstr>B. Types</vt:lpstr>
      <vt:lpstr>B. Types</vt:lpstr>
      <vt:lpstr>B. Types</vt:lpstr>
      <vt:lpstr>B. Types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The Nature of Solutions</dc:title>
  <dc:creator>Mrs. Johannesson</dc:creator>
  <cp:lastModifiedBy>GARCIA, XAVIER</cp:lastModifiedBy>
  <cp:revision>194</cp:revision>
  <cp:lastPrinted>2014-03-18T14:15:33Z</cp:lastPrinted>
  <dcterms:created xsi:type="dcterms:W3CDTF">2000-04-15T23:40:04Z</dcterms:created>
  <dcterms:modified xsi:type="dcterms:W3CDTF">2017-12-18T15:15:25Z</dcterms:modified>
</cp:coreProperties>
</file>