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24" r:id="rId3"/>
    <p:sldId id="325" r:id="rId4"/>
    <p:sldId id="319" r:id="rId5"/>
    <p:sldId id="326" r:id="rId6"/>
    <p:sldId id="320" r:id="rId7"/>
    <p:sldId id="299" r:id="rId8"/>
    <p:sldId id="300" r:id="rId9"/>
    <p:sldId id="302" r:id="rId10"/>
    <p:sldId id="332" r:id="rId11"/>
    <p:sldId id="331" r:id="rId12"/>
    <p:sldId id="303" r:id="rId13"/>
    <p:sldId id="307" r:id="rId14"/>
    <p:sldId id="305" r:id="rId15"/>
    <p:sldId id="304" r:id="rId16"/>
    <p:sldId id="317" r:id="rId17"/>
    <p:sldId id="316" r:id="rId18"/>
    <p:sldId id="311" r:id="rId19"/>
    <p:sldId id="334" r:id="rId20"/>
    <p:sldId id="333" r:id="rId21"/>
    <p:sldId id="328" r:id="rId22"/>
    <p:sldId id="327" r:id="rId23"/>
    <p:sldId id="329" r:id="rId24"/>
    <p:sldId id="330" r:id="rId25"/>
  </p:sldIdLst>
  <p:sldSz cx="9144000" cy="6858000" type="screen4x3"/>
  <p:notesSz cx="6934200" cy="9398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CCECFF"/>
    <a:srgbClr val="CCCCFF"/>
    <a:srgbClr val="CC99FF"/>
    <a:srgbClr val="DFC0FF"/>
    <a:srgbClr val="90DBFF"/>
    <a:srgbClr val="66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15E02-3F62-4E52-9D52-E8E9FACE2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AA478A85-26A3-4975-AD6C-9437916AE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479266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</a:t>
            </a:r>
          </a:p>
        </p:txBody>
      </p:sp>
      <p:sp>
        <p:nvSpPr>
          <p:cNvPr id="5" name="AutoShape 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54371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II</a:t>
            </a:r>
          </a:p>
        </p:txBody>
      </p:sp>
      <p:sp>
        <p:nvSpPr>
          <p:cNvPr id="6" name="AutoShape 4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60817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III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-255588" y="638175"/>
            <a:ext cx="9399588" cy="342900"/>
            <a:chOff x="240" y="4024"/>
            <a:chExt cx="5232" cy="216"/>
          </a:xfrm>
        </p:grpSpPr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44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-274638" y="2200275"/>
            <a:ext cx="9418638" cy="317500"/>
            <a:chOff x="192" y="1384"/>
            <a:chExt cx="5232" cy="200"/>
          </a:xfrm>
        </p:grpSpPr>
        <p:sp>
          <p:nvSpPr>
            <p:cNvPr id="11" name="Rectangle 46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47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255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92100"/>
            <a:ext cx="21336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92100"/>
            <a:ext cx="62484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921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4100" name="Group 49"/>
          <p:cNvGrpSpPr>
            <a:grpSpLocks/>
          </p:cNvGrpSpPr>
          <p:nvPr/>
        </p:nvGrpSpPr>
        <p:grpSpPr bwMode="auto">
          <a:xfrm>
            <a:off x="-255588" y="88900"/>
            <a:ext cx="9399588" cy="342900"/>
            <a:chOff x="240" y="4024"/>
            <a:chExt cx="5232" cy="216"/>
          </a:xfrm>
        </p:grpSpPr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1" name="Group 43"/>
          <p:cNvGrpSpPr>
            <a:grpSpLocks/>
          </p:cNvGrpSpPr>
          <p:nvPr/>
        </p:nvGrpSpPr>
        <p:grpSpPr bwMode="auto">
          <a:xfrm>
            <a:off x="-274638" y="1114425"/>
            <a:ext cx="9418638" cy="317500"/>
            <a:chOff x="192" y="1384"/>
            <a:chExt cx="5232" cy="200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Kristen ITC" pitchFamily="66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70013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²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partof.com/details/clipart/4162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subTitle" idx="1"/>
          </p:nvPr>
        </p:nvSpPr>
        <p:spPr>
          <a:xfrm>
            <a:off x="550863" y="2368550"/>
            <a:ext cx="7658100" cy="3252788"/>
          </a:xfrm>
          <a:noFill/>
        </p:spPr>
        <p:txBody>
          <a:bodyPr anchor="t"/>
          <a:lstStyle/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600" smtClean="0"/>
              <a:t>UNITS &amp; 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600" smtClean="0"/>
              <a:t>DIMENSIONAL ANALYSIS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600" smtClean="0"/>
              <a:t>(conversions)</a:t>
            </a:r>
            <a:endParaRPr lang="en-US" sz="3000" b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2-MEASUREMENTS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55600"/>
            <a:ext cx="7772400" cy="3708400"/>
          </a:xfrm>
        </p:spPr>
        <p:txBody>
          <a:bodyPr/>
          <a:lstStyle/>
          <a:p>
            <a:r>
              <a:rPr lang="en-US" smtClean="0"/>
              <a:t>Not all conversions can use the short-cut….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Hang on tight!! We’re going for a ride!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4127500"/>
            <a:ext cx="3414713" cy="2516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600" smtClean="0"/>
              <a:t>A fancy word that means </a:t>
            </a:r>
            <a:r>
              <a:rPr lang="en-US" sz="5600" u="sng" smtClean="0"/>
              <a:t>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33538" y="3675063"/>
            <a:ext cx="5876925" cy="2525712"/>
            <a:chOff x="1029" y="2315"/>
            <a:chExt cx="3702" cy="1591"/>
          </a:xfrm>
        </p:grpSpPr>
        <p:sp>
          <p:nvSpPr>
            <p:cNvPr id="2058" name="AutoShape 3"/>
            <p:cNvSpPr>
              <a:spLocks noChangeArrowheads="1"/>
            </p:cNvSpPr>
            <p:nvPr/>
          </p:nvSpPr>
          <p:spPr bwMode="auto">
            <a:xfrm>
              <a:off x="1029" y="2315"/>
              <a:ext cx="3702" cy="159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endParaRPr kumimoji="0" lang="en-US">
                <a:latin typeface="Arial" charset="0"/>
              </a:endParaRPr>
            </a:p>
          </p:txBody>
        </p:sp>
        <p:graphicFrame>
          <p:nvGraphicFramePr>
            <p:cNvPr id="2051" name="Object 4"/>
            <p:cNvGraphicFramePr>
              <a:graphicFrameLocks noChangeAspect="1"/>
            </p:cNvGraphicFramePr>
            <p:nvPr/>
          </p:nvGraphicFramePr>
          <p:xfrm>
            <a:off x="1123" y="2428"/>
            <a:ext cx="3047" cy="1364"/>
          </p:xfrm>
          <a:graphic>
            <a:graphicData uri="http://schemas.openxmlformats.org/presentationml/2006/ole">
              <p:oleObj spid="_x0000_s2051" name="Equation" r:id="rId3" imgW="876240" imgH="393480" progId="Equation.3">
                <p:embed/>
              </p:oleObj>
            </a:graphicData>
          </a:graphic>
        </p:graphicFrame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2071688"/>
          </a:xfrm>
        </p:spPr>
        <p:txBody>
          <a:bodyPr/>
          <a:lstStyle/>
          <a:p>
            <a:r>
              <a:rPr lang="en-US" sz="4000" smtClean="0"/>
              <a:t>The “Factor-Label” Method:</a:t>
            </a:r>
          </a:p>
          <a:p>
            <a:pPr lvl="1"/>
            <a:r>
              <a:rPr lang="en-US" sz="4000" b="1" smtClean="0"/>
              <a:t>A method used to “factor” out </a:t>
            </a:r>
            <a:r>
              <a:rPr lang="en-US" sz="4000" b="1" smtClean="0">
                <a:solidFill>
                  <a:schemeClr val="folHlink"/>
                </a:solidFill>
              </a:rPr>
              <a:t>(cancel)</a:t>
            </a:r>
            <a:r>
              <a:rPr lang="en-US" sz="4000" b="1" smtClean="0"/>
              <a:t> labels </a:t>
            </a:r>
            <a:r>
              <a:rPr lang="en-US" sz="4000" b="1" smtClean="0">
                <a:solidFill>
                  <a:schemeClr val="folHlink"/>
                </a:solidFill>
              </a:rPr>
              <a:t>(units)</a:t>
            </a:r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6611938" y="4551363"/>
          <a:ext cx="703262" cy="989012"/>
        </p:xfrm>
        <a:graphic>
          <a:graphicData uri="http://schemas.openxmlformats.org/presentationml/2006/ole">
            <p:oleObj spid="_x0000_s2050" name="Equation" r:id="rId4" imgW="126720" imgH="177480" progId="Equation.3">
              <p:embed/>
            </p:oleObj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68500" y="4492625"/>
            <a:ext cx="3740150" cy="1354138"/>
            <a:chOff x="1200" y="2758"/>
            <a:chExt cx="2356" cy="853"/>
          </a:xfrm>
        </p:grpSpPr>
        <p:sp>
          <p:nvSpPr>
            <p:cNvPr id="2056" name="Line 9"/>
            <p:cNvSpPr>
              <a:spLocks noChangeShapeType="1"/>
            </p:cNvSpPr>
            <p:nvPr/>
          </p:nvSpPr>
          <p:spPr bwMode="auto">
            <a:xfrm flipV="1">
              <a:off x="1200" y="2758"/>
              <a:ext cx="904" cy="469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 flipV="1">
              <a:off x="2652" y="3142"/>
              <a:ext cx="904" cy="469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534400" cy="18494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How many hours are in 10 days?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	-what info do you need to know first?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	- 24 hours in 1 day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96888" y="3471863"/>
            <a:ext cx="26717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latin typeface="Comic Sans MS" pitchFamily="66" charset="0"/>
              </a:rPr>
              <a:t>10 days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601663" y="4262438"/>
            <a:ext cx="49672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3195638" y="3460750"/>
            <a:ext cx="0" cy="1641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271838" y="3471863"/>
            <a:ext cx="20955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latin typeface="Comic Sans MS" pitchFamily="66" charset="0"/>
              </a:rPr>
              <a:t>24 hrs</a:t>
            </a:r>
          </a:p>
          <a:p>
            <a:pPr marL="457200" indent="-457200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latin typeface="Comic Sans MS" pitchFamily="66" charset="0"/>
              </a:rPr>
              <a:t>1 day</a:t>
            </a:r>
          </a:p>
          <a:p>
            <a:pPr marL="457200" indent="-457200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4400" b="1">
              <a:latin typeface="Comic Sans MS" pitchFamily="66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24025" y="3741738"/>
            <a:ext cx="2792413" cy="1235075"/>
            <a:chOff x="982" y="2642"/>
            <a:chExt cx="1759" cy="778"/>
          </a:xfrm>
        </p:grpSpPr>
        <p:sp>
          <p:nvSpPr>
            <p:cNvPr id="16397" name="Line 9"/>
            <p:cNvSpPr>
              <a:spLocks noChangeShapeType="1"/>
            </p:cNvSpPr>
            <p:nvPr/>
          </p:nvSpPr>
          <p:spPr bwMode="auto">
            <a:xfrm flipH="1">
              <a:off x="982" y="2642"/>
              <a:ext cx="415" cy="3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0"/>
            <p:cNvSpPr>
              <a:spLocks noChangeShapeType="1"/>
            </p:cNvSpPr>
            <p:nvPr/>
          </p:nvSpPr>
          <p:spPr bwMode="auto">
            <a:xfrm flipH="1">
              <a:off x="2326" y="3120"/>
              <a:ext cx="415" cy="3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5718175" y="3714750"/>
            <a:ext cx="2922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latin typeface="Comic Sans MS" pitchFamily="66" charset="0"/>
              </a:rPr>
              <a:t>= 240 hrs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944813" y="5359400"/>
            <a:ext cx="488950" cy="1498600"/>
            <a:chOff x="1840" y="3376"/>
            <a:chExt cx="308" cy="944"/>
          </a:xfrm>
        </p:grpSpPr>
        <p:sp>
          <p:nvSpPr>
            <p:cNvPr id="16395" name="Rectangle 17"/>
            <p:cNvSpPr>
              <a:spLocks noChangeArrowheads="1"/>
            </p:cNvSpPr>
            <p:nvPr/>
          </p:nvSpPr>
          <p:spPr bwMode="auto">
            <a:xfrm>
              <a:off x="1840" y="3863"/>
              <a:ext cx="308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tx2"/>
                </a:buClr>
                <a:buSzPct val="90000"/>
                <a:buFont typeface="Wingdings" pitchFamily="2" charset="2"/>
                <a:buNone/>
              </a:pPr>
              <a:r>
                <a:rPr lang="en-US" sz="3400" b="1">
                  <a:latin typeface="Comic Sans MS" pitchFamily="66" charset="0"/>
                  <a:sym typeface="Symbol" pitchFamily="18" charset="2"/>
                </a:rPr>
                <a:t></a:t>
              </a:r>
              <a:endParaRPr lang="en-US" sz="3400">
                <a:latin typeface="Comic Sans MS" pitchFamily="66" charset="0"/>
              </a:endParaRPr>
            </a:p>
          </p:txBody>
        </p:sp>
        <p:sp>
          <p:nvSpPr>
            <p:cNvPr id="16396" name="AutoShape 18"/>
            <p:cNvSpPr>
              <a:spLocks noChangeArrowheads="1"/>
            </p:cNvSpPr>
            <p:nvPr/>
          </p:nvSpPr>
          <p:spPr bwMode="auto">
            <a:xfrm>
              <a:off x="1926" y="3376"/>
              <a:ext cx="148" cy="522"/>
            </a:xfrm>
            <a:prstGeom prst="upArrow">
              <a:avLst>
                <a:gd name="adj1" fmla="val 40537"/>
                <a:gd name="adj2" fmla="val 88519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  <p:bldP spid="80900" grpId="0" autoUpdateAnimBg="0"/>
      <p:bldP spid="80901" grpId="0" animBg="1"/>
      <p:bldP spid="80902" grpId="0" animBg="1"/>
      <p:bldP spid="80903" grpId="0" autoUpdateAnimBg="0"/>
      <p:bldP spid="809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2784475"/>
          </a:xfrm>
        </p:spPr>
        <p:txBody>
          <a:bodyPr/>
          <a:lstStyle/>
          <a:p>
            <a:r>
              <a:rPr lang="en-US" sz="3600" u="sng" smtClean="0">
                <a:solidFill>
                  <a:schemeClr val="accent1"/>
                </a:solidFill>
              </a:rPr>
              <a:t>Conversion Factor</a:t>
            </a:r>
            <a:r>
              <a:rPr lang="en-US" sz="3600" smtClean="0"/>
              <a:t>:  any ratio that equals one, used in converting</a:t>
            </a:r>
          </a:p>
          <a:p>
            <a:r>
              <a:rPr lang="en-US" sz="3600" smtClean="0"/>
              <a:t>Ex:  4 quarters </a:t>
            </a:r>
            <a:r>
              <a:rPr lang="en-US" sz="360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sym typeface="Wingdings" pitchFamily="2" charset="2"/>
              </a:rPr>
              <a:t>			1 dollar</a:t>
            </a:r>
            <a:endParaRPr lang="en-US" sz="3600" smtClean="0"/>
          </a:p>
        </p:txBody>
      </p:sp>
      <p:sp>
        <p:nvSpPr>
          <p:cNvPr id="17412" name="Text Box 22"/>
          <p:cNvSpPr txBox="1">
            <a:spLocks noChangeArrowheads="1"/>
          </p:cNvSpPr>
          <p:nvPr/>
        </p:nvSpPr>
        <p:spPr bwMode="auto">
          <a:xfrm>
            <a:off x="1990725" y="3762375"/>
            <a:ext cx="3881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3371850" y="4403725"/>
            <a:ext cx="4429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en-US" sz="4000" b="1">
                <a:latin typeface="Comic Sans MS" pitchFamily="66" charset="0"/>
              </a:rPr>
              <a:t>Ex:   1 kg </a:t>
            </a:r>
            <a:endParaRPr lang="en-US" sz="4000" b="1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  <a:sym typeface="Wingdings" pitchFamily="2" charset="2"/>
              </a:rPr>
              <a:t>		    1000 g</a:t>
            </a:r>
            <a:endParaRPr lang="en-US" sz="4000" b="1">
              <a:latin typeface="Comic Sans MS" pitchFamily="66" charset="0"/>
            </a:endParaRPr>
          </a:p>
        </p:txBody>
      </p:sp>
      <p:sp>
        <p:nvSpPr>
          <p:cNvPr id="17414" name="Line 25"/>
          <p:cNvSpPr>
            <a:spLocks noChangeShapeType="1"/>
          </p:cNvSpPr>
          <p:nvPr/>
        </p:nvSpPr>
        <p:spPr bwMode="auto">
          <a:xfrm>
            <a:off x="1671638" y="3408363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4478338" y="3024188"/>
            <a:ext cx="893762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800" b="1"/>
              <a:t>= 1</a:t>
            </a:r>
          </a:p>
        </p:txBody>
      </p:sp>
      <p:sp>
        <p:nvSpPr>
          <p:cNvPr id="17416" name="Line 27"/>
          <p:cNvSpPr>
            <a:spLocks noChangeShapeType="1"/>
          </p:cNvSpPr>
          <p:nvPr/>
        </p:nvSpPr>
        <p:spPr bwMode="auto">
          <a:xfrm>
            <a:off x="4840288" y="5113338"/>
            <a:ext cx="1654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6596063" y="4684713"/>
            <a:ext cx="893762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800" b="1"/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71" grpId="0"/>
      <p:bldP spid="78874" grpId="0"/>
      <p:bldP spid="788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321300"/>
          </a:xfrm>
        </p:spPr>
        <p:txBody>
          <a:bodyPr/>
          <a:lstStyle/>
          <a:p>
            <a:r>
              <a:rPr lang="en-US" sz="3600" smtClean="0"/>
              <a:t>Steps: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 sz="3600" b="1" smtClean="0"/>
              <a:t>1. Identify starting &amp; ending units.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 sz="3600" b="1" smtClean="0"/>
              <a:t>2. Line up conversion factors so units cancel.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 sz="3600" b="1" smtClean="0"/>
              <a:t>3. Multiply all top numbers &amp; divide by each bottom number.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 sz="3600" b="1" smtClean="0"/>
              <a:t>4. Check units &amp;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1404938"/>
          </a:xfrm>
        </p:spPr>
        <p:txBody>
          <a:bodyPr/>
          <a:lstStyle/>
          <a:p>
            <a:r>
              <a:rPr lang="en-US" sz="4000" smtClean="0"/>
              <a:t>How many seconds are in 36 hrs?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3500" y="3603625"/>
            <a:ext cx="21796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36 hrs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188913" y="4330700"/>
            <a:ext cx="5856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1854200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920875" y="3600450"/>
            <a:ext cx="20605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60 min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1 hr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5756275" y="3954463"/>
            <a:ext cx="33877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= 129,600 sec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82550" y="2674938"/>
            <a:ext cx="9048750" cy="762000"/>
            <a:chOff x="-52" y="2013"/>
            <a:chExt cx="5700" cy="480"/>
          </a:xfrm>
        </p:grpSpPr>
        <p:sp>
          <p:nvSpPr>
            <p:cNvPr id="19477" name="Text Box 10"/>
            <p:cNvSpPr txBox="1">
              <a:spLocks noChangeArrowheads="1"/>
            </p:cNvSpPr>
            <p:nvPr/>
          </p:nvSpPr>
          <p:spPr bwMode="auto">
            <a:xfrm>
              <a:off x="-52" y="2013"/>
              <a:ext cx="605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4400">
                  <a:solidFill>
                    <a:schemeClr val="tx2"/>
                  </a:solidFill>
                  <a:latin typeface="Arial" charset="0"/>
                </a:rPr>
                <a:t>hrs</a:t>
              </a:r>
            </a:p>
          </p:txBody>
        </p:sp>
        <p:sp>
          <p:nvSpPr>
            <p:cNvPr id="19478" name="Text Box 11"/>
            <p:cNvSpPr txBox="1">
              <a:spLocks noChangeArrowheads="1"/>
            </p:cNvSpPr>
            <p:nvPr/>
          </p:nvSpPr>
          <p:spPr bwMode="auto">
            <a:xfrm>
              <a:off x="5372" y="2044"/>
              <a:ext cx="276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4000">
                  <a:solidFill>
                    <a:schemeClr val="tx2"/>
                  </a:solidFill>
                  <a:latin typeface="Arial" charset="0"/>
                </a:rPr>
                <a:t>s</a:t>
              </a:r>
            </a:p>
          </p:txBody>
        </p:sp>
      </p:grp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4014788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4003675" y="3600450"/>
            <a:ext cx="20605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60 sec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latin typeface="Comic Sans MS" pitchFamily="66" charset="0"/>
              </a:rPr>
              <a:t>1 min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35025" y="3741738"/>
            <a:ext cx="2651125" cy="1144587"/>
            <a:chOff x="759" y="2382"/>
            <a:chExt cx="1670" cy="721"/>
          </a:xfrm>
        </p:grpSpPr>
        <p:sp>
          <p:nvSpPr>
            <p:cNvPr id="19475" name="Line 15"/>
            <p:cNvSpPr>
              <a:spLocks noChangeShapeType="1"/>
            </p:cNvSpPr>
            <p:nvPr/>
          </p:nvSpPr>
          <p:spPr bwMode="auto">
            <a:xfrm flipH="1">
              <a:off x="759" y="2382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/>
          </p:nvSpPr>
          <p:spPr bwMode="auto">
            <a:xfrm flipH="1">
              <a:off x="2128" y="2868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901950" y="3752850"/>
            <a:ext cx="2576513" cy="1108075"/>
            <a:chOff x="1828" y="2364"/>
            <a:chExt cx="1623" cy="698"/>
          </a:xfrm>
        </p:grpSpPr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 flipH="1">
              <a:off x="1828" y="2364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9"/>
            <p:cNvSpPr>
              <a:spLocks noChangeShapeType="1"/>
            </p:cNvSpPr>
            <p:nvPr/>
          </p:nvSpPr>
          <p:spPr bwMode="auto">
            <a:xfrm flipH="1">
              <a:off x="3150" y="2827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616075" y="5359400"/>
            <a:ext cx="488950" cy="1498600"/>
            <a:chOff x="1840" y="3376"/>
            <a:chExt cx="308" cy="944"/>
          </a:xfrm>
        </p:grpSpPr>
        <p:sp>
          <p:nvSpPr>
            <p:cNvPr id="19471" name="Rectangle 21"/>
            <p:cNvSpPr>
              <a:spLocks noChangeArrowheads="1"/>
            </p:cNvSpPr>
            <p:nvPr/>
          </p:nvSpPr>
          <p:spPr bwMode="auto">
            <a:xfrm>
              <a:off x="1840" y="3863"/>
              <a:ext cx="308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 algn="ctr">
                <a:buClr>
                  <a:schemeClr val="tx2"/>
                </a:buClr>
                <a:buSzPct val="90000"/>
                <a:buFont typeface="Wingdings" pitchFamily="2" charset="2"/>
                <a:buNone/>
              </a:pPr>
              <a:r>
                <a:rPr lang="en-US" sz="3400" b="1">
                  <a:latin typeface="Comic Sans MS" pitchFamily="66" charset="0"/>
                  <a:sym typeface="Symbol" pitchFamily="18" charset="2"/>
                </a:rPr>
                <a:t></a:t>
              </a:r>
              <a:endParaRPr lang="en-US" sz="3400">
                <a:latin typeface="Comic Sans MS" pitchFamily="66" charset="0"/>
              </a:endParaRPr>
            </a:p>
          </p:txBody>
        </p:sp>
        <p:sp>
          <p:nvSpPr>
            <p:cNvPr id="19472" name="AutoShape 22"/>
            <p:cNvSpPr>
              <a:spLocks noChangeArrowheads="1"/>
            </p:cNvSpPr>
            <p:nvPr/>
          </p:nvSpPr>
          <p:spPr bwMode="auto">
            <a:xfrm>
              <a:off x="1926" y="3376"/>
              <a:ext cx="148" cy="522"/>
            </a:xfrm>
            <a:prstGeom prst="upArrow">
              <a:avLst>
                <a:gd name="adj1" fmla="val 40537"/>
                <a:gd name="adj2" fmla="val 88519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1" grpId="0" animBg="1"/>
      <p:bldP spid="91142" grpId="0" animBg="1"/>
      <p:bldP spid="91143" grpId="0" autoUpdateAnimBg="0"/>
      <p:bldP spid="91144" grpId="0" autoUpdateAnimBg="0"/>
      <p:bldP spid="91148" grpId="0" animBg="1"/>
      <p:bldP spid="9114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93825"/>
            <a:ext cx="8534400" cy="16081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Brandeis football needs 550 cm for a 1</a:t>
            </a:r>
            <a:r>
              <a:rPr lang="en-US" sz="3600" baseline="30000" smtClean="0"/>
              <a:t>st</a:t>
            </a:r>
            <a:r>
              <a:rPr lang="en-US" sz="3600" smtClean="0"/>
              <a:t> down.  How many yards is this?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85738" y="3603625"/>
            <a:ext cx="1928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550 cm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260350" y="4330700"/>
            <a:ext cx="6029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943100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009775" y="3600450"/>
            <a:ext cx="20224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 in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2.54 cm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6378575" y="3979863"/>
            <a:ext cx="23971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= 6.0 yd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2773363"/>
            <a:ext cx="9080500" cy="641350"/>
            <a:chOff x="0" y="2075"/>
            <a:chExt cx="5720" cy="404"/>
          </a:xfrm>
        </p:grpSpPr>
        <p:sp>
          <p:nvSpPr>
            <p:cNvPr id="20503" name="Text Box 10"/>
            <p:cNvSpPr txBox="1">
              <a:spLocks noChangeArrowheads="1"/>
            </p:cNvSpPr>
            <p:nvPr/>
          </p:nvSpPr>
          <p:spPr bwMode="auto">
            <a:xfrm>
              <a:off x="0" y="2075"/>
              <a:ext cx="50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cm</a:t>
              </a:r>
            </a:p>
          </p:txBody>
        </p:sp>
        <p:sp>
          <p:nvSpPr>
            <p:cNvPr id="20504" name="Text Box 11"/>
            <p:cNvSpPr txBox="1">
              <a:spLocks noChangeArrowheads="1"/>
            </p:cNvSpPr>
            <p:nvPr/>
          </p:nvSpPr>
          <p:spPr bwMode="auto">
            <a:xfrm>
              <a:off x="5300" y="2075"/>
              <a:ext cx="42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yd</a:t>
              </a:r>
            </a:p>
          </p:txBody>
        </p:sp>
      </p:grp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3976688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3965575" y="3598863"/>
            <a:ext cx="12350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 ft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12 in</a:t>
            </a:r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5213350" y="3509963"/>
            <a:ext cx="1588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5240338" y="3598863"/>
            <a:ext cx="111918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 yd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3 ft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57300" y="3781425"/>
            <a:ext cx="2584450" cy="1116013"/>
            <a:chOff x="792" y="2382"/>
            <a:chExt cx="1628" cy="703"/>
          </a:xfrm>
        </p:grpSpPr>
        <p:sp>
          <p:nvSpPr>
            <p:cNvPr id="20501" name="Line 17"/>
            <p:cNvSpPr>
              <a:spLocks noChangeShapeType="1"/>
            </p:cNvSpPr>
            <p:nvPr/>
          </p:nvSpPr>
          <p:spPr bwMode="auto">
            <a:xfrm flipH="1">
              <a:off x="792" y="2382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18"/>
            <p:cNvSpPr>
              <a:spLocks noChangeShapeType="1"/>
            </p:cNvSpPr>
            <p:nvPr/>
          </p:nvSpPr>
          <p:spPr bwMode="auto">
            <a:xfrm flipH="1">
              <a:off x="2063" y="2875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938463" y="3841750"/>
            <a:ext cx="2190750" cy="1030288"/>
            <a:chOff x="1851" y="2420"/>
            <a:chExt cx="1380" cy="649"/>
          </a:xfrm>
        </p:grpSpPr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H="1">
              <a:off x="2923" y="2891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 flipH="1">
              <a:off x="1851" y="2420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560888" y="3852863"/>
            <a:ext cx="1685925" cy="1016000"/>
            <a:chOff x="2873" y="2427"/>
            <a:chExt cx="1062" cy="640"/>
          </a:xfrm>
        </p:grpSpPr>
        <p:sp>
          <p:nvSpPr>
            <p:cNvPr id="20497" name="Line 23"/>
            <p:cNvSpPr>
              <a:spLocks noChangeShapeType="1"/>
            </p:cNvSpPr>
            <p:nvPr/>
          </p:nvSpPr>
          <p:spPr bwMode="auto">
            <a:xfrm flipH="1">
              <a:off x="3627" y="2889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24"/>
            <p:cNvSpPr>
              <a:spLocks noChangeShapeType="1"/>
            </p:cNvSpPr>
            <p:nvPr/>
          </p:nvSpPr>
          <p:spPr bwMode="auto">
            <a:xfrm flipH="1">
              <a:off x="2873" y="2427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nimBg="1"/>
      <p:bldP spid="90118" grpId="0" animBg="1"/>
      <p:bldP spid="90119" grpId="0" autoUpdateAnimBg="0"/>
      <p:bldP spid="90120" grpId="0" autoUpdateAnimBg="0"/>
      <p:bldP spid="90124" grpId="0" animBg="1"/>
      <p:bldP spid="90125" grpId="0" autoUpdateAnimBg="0"/>
      <p:bldP spid="90126" grpId="0" animBg="1"/>
      <p:bldP spid="901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Dimensional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966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smtClean="0"/>
              <a:t> A piece of wire is 1.3 m long.  How many 1.5-cm pieces can be cut from this wire?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09538" y="4149725"/>
            <a:ext cx="1928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1.3 m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11125" y="4876800"/>
            <a:ext cx="5835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600200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666875" y="4146550"/>
            <a:ext cx="19208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100 cm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 m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6035675" y="4525963"/>
            <a:ext cx="31083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= 86 pieces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25400" y="3319463"/>
            <a:ext cx="8978900" cy="641350"/>
            <a:chOff x="-16" y="2091"/>
            <a:chExt cx="5656" cy="404"/>
          </a:xfrm>
        </p:grpSpPr>
        <p:sp>
          <p:nvSpPr>
            <p:cNvPr id="21522" name="Text Box 10"/>
            <p:cNvSpPr txBox="1">
              <a:spLocks noChangeArrowheads="1"/>
            </p:cNvSpPr>
            <p:nvPr/>
          </p:nvSpPr>
          <p:spPr bwMode="auto">
            <a:xfrm>
              <a:off x="-16" y="2091"/>
              <a:ext cx="53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cm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523" name="Text Box 11"/>
            <p:cNvSpPr txBox="1">
              <a:spLocks noChangeArrowheads="1"/>
            </p:cNvSpPr>
            <p:nvPr/>
          </p:nvSpPr>
          <p:spPr bwMode="auto">
            <a:xfrm>
              <a:off x="4628" y="2091"/>
              <a:ext cx="101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pieces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3633788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622675" y="4144963"/>
            <a:ext cx="229076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 piece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Comic Sans MS" pitchFamily="66" charset="0"/>
              </a:rPr>
              <a:t>1.5 cm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4327525"/>
            <a:ext cx="2185988" cy="1103313"/>
            <a:chOff x="792" y="2726"/>
            <a:chExt cx="1377" cy="695"/>
          </a:xfrm>
        </p:grpSpPr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 flipH="1">
              <a:off x="792" y="2726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 flipH="1">
              <a:off x="1812" y="3211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817813" y="4364038"/>
            <a:ext cx="2600325" cy="1066800"/>
            <a:chOff x="1991" y="2749"/>
            <a:chExt cx="1638" cy="672"/>
          </a:xfrm>
        </p:grpSpPr>
        <p:sp>
          <p:nvSpPr>
            <p:cNvPr id="21518" name="Line 18"/>
            <p:cNvSpPr>
              <a:spLocks noChangeShapeType="1"/>
            </p:cNvSpPr>
            <p:nvPr/>
          </p:nvSpPr>
          <p:spPr bwMode="auto">
            <a:xfrm flipH="1">
              <a:off x="1991" y="2749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9"/>
            <p:cNvSpPr>
              <a:spLocks noChangeShapeType="1"/>
            </p:cNvSpPr>
            <p:nvPr/>
          </p:nvSpPr>
          <p:spPr bwMode="auto">
            <a:xfrm flipH="1">
              <a:off x="3272" y="3211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nimBg="1"/>
      <p:bldP spid="84998" grpId="0" animBg="1"/>
      <p:bldP spid="84999" grpId="0" autoUpdateAnimBg="0"/>
      <p:bldP spid="85000" grpId="0" autoUpdateAnimBg="0"/>
      <p:bldP spid="85004" grpId="0" animBg="1"/>
      <p:bldP spid="850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1450" y="1492250"/>
            <a:ext cx="8459788" cy="4932363"/>
            <a:chOff x="3584" y="2144"/>
            <a:chExt cx="2000" cy="1656"/>
          </a:xfrm>
        </p:grpSpPr>
        <p:sp>
          <p:nvSpPr>
            <p:cNvPr id="22533" name="AutoShape 6"/>
            <p:cNvSpPr>
              <a:spLocks noChangeArrowheads="1"/>
            </p:cNvSpPr>
            <p:nvPr/>
          </p:nvSpPr>
          <p:spPr bwMode="auto">
            <a:xfrm>
              <a:off x="3584" y="2144"/>
              <a:ext cx="2000" cy="16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grpSp>
          <p:nvGrpSpPr>
            <p:cNvPr id="22534" name="Group 9"/>
            <p:cNvGrpSpPr>
              <a:grpSpLocks/>
            </p:cNvGrpSpPr>
            <p:nvPr/>
          </p:nvGrpSpPr>
          <p:grpSpPr bwMode="auto">
            <a:xfrm>
              <a:off x="4000" y="3104"/>
              <a:ext cx="1176" cy="696"/>
              <a:chOff x="4000" y="3104"/>
              <a:chExt cx="1176" cy="696"/>
            </a:xfrm>
          </p:grpSpPr>
          <p:sp>
            <p:nvSpPr>
              <p:cNvPr id="22538" name="Line 7"/>
              <p:cNvSpPr>
                <a:spLocks noChangeShapeType="1"/>
              </p:cNvSpPr>
              <p:nvPr/>
            </p:nvSpPr>
            <p:spPr bwMode="auto">
              <a:xfrm>
                <a:off x="4000" y="3104"/>
                <a:ext cx="1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Line 8"/>
              <p:cNvSpPr>
                <a:spLocks noChangeShapeType="1"/>
              </p:cNvSpPr>
              <p:nvPr/>
            </p:nvSpPr>
            <p:spPr bwMode="auto">
              <a:xfrm>
                <a:off x="4576" y="3104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000" y="3168"/>
              <a:ext cx="456" cy="4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800" b="1" dirty="0">
                  <a:solidFill>
                    <a:schemeClr val="bg2"/>
                  </a:solidFill>
                  <a:latin typeface="+mj-lt"/>
                </a:rPr>
                <a:t>D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352" y="2440"/>
              <a:ext cx="456" cy="5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600" b="1" dirty="0">
                  <a:solidFill>
                    <a:schemeClr val="bg2"/>
                  </a:solidFill>
                  <a:latin typeface="+mj-lt"/>
                </a:rPr>
                <a:t>m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752" y="3152"/>
              <a:ext cx="456" cy="5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9600" b="1" dirty="0">
                  <a:solidFill>
                    <a:schemeClr val="bg2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192713" y="415925"/>
            <a:ext cx="3467100" cy="1016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bg2"/>
                </a:solidFill>
              </a:rPr>
              <a:t>D =  m / 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8288" y="393700"/>
            <a:ext cx="3475037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latin typeface="+mj-lt"/>
              </a:rPr>
              <a:t>Density</a:t>
            </a:r>
          </a:p>
          <a:p>
            <a:pPr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Remember to cover up what you want </a:t>
            </a:r>
          </a:p>
          <a:p>
            <a:pPr>
              <a:defRPr/>
            </a:pPr>
            <a:r>
              <a:rPr lang="en-US" dirty="0">
                <a:latin typeface="+mj-lt"/>
              </a:rPr>
              <a:t>In order to find</a:t>
            </a:r>
          </a:p>
          <a:p>
            <a:pPr>
              <a:defRPr/>
            </a:pPr>
            <a:r>
              <a:rPr lang="en-US" dirty="0">
                <a:latin typeface="+mj-lt"/>
              </a:rPr>
              <a:t> the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vs. Quantity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4114800" cy="40005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4200" b="0" smtClean="0"/>
              <a:t>A number without a unit is a “naked” number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4200" smtClean="0"/>
              <a:t>Quantity </a:t>
            </a:r>
            <a:r>
              <a:rPr lang="en-US" sz="4200" b="0" smtClean="0"/>
              <a:t>- number + unit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2006600" y="5765800"/>
            <a:ext cx="4406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algn="ctr">
              <a:spcBef>
                <a:spcPct val="7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 b="1">
                <a:solidFill>
                  <a:schemeClr val="tx2"/>
                </a:solidFill>
                <a:latin typeface="Comic Sans MS" pitchFamily="66" charset="0"/>
              </a:rPr>
              <a:t>UNITS MATTER!!</a:t>
            </a:r>
            <a:endParaRPr lang="en-US" sz="3800" b="1">
              <a:latin typeface="Comic Sans MS" pitchFamily="66" charset="0"/>
            </a:endParaRPr>
          </a:p>
        </p:txBody>
      </p:sp>
      <p:pic>
        <p:nvPicPr>
          <p:cNvPr id="7173" name="Picture 9" descr="Naked Man Wearing A Wooden Barrel Around His Wais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1668463"/>
            <a:ext cx="18478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Density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65188"/>
            <a:ext cx="8534400" cy="5548312"/>
          </a:xfrm>
        </p:spPr>
        <p:txBody>
          <a:bodyPr/>
          <a:lstStyle/>
          <a:p>
            <a:r>
              <a:rPr lang="en-US" sz="4200" smtClean="0">
                <a:solidFill>
                  <a:srgbClr val="FF0000"/>
                </a:solidFill>
              </a:rPr>
              <a:t>Formula:</a:t>
            </a:r>
          </a:p>
          <a:p>
            <a:pPr lvl="1"/>
            <a:r>
              <a:rPr lang="en-US" smtClean="0"/>
              <a:t>Units:</a:t>
            </a:r>
          </a:p>
          <a:p>
            <a:pPr lvl="2"/>
            <a:r>
              <a:rPr lang="en-US" smtClean="0"/>
              <a:t>Mass = g (grams)</a:t>
            </a:r>
          </a:p>
          <a:p>
            <a:pPr lvl="2"/>
            <a:r>
              <a:rPr lang="en-US" smtClean="0"/>
              <a:t>Volume = mL or cm</a:t>
            </a:r>
            <a:r>
              <a:rPr lang="en-US" baseline="30000" smtClean="0"/>
              <a:t>3</a:t>
            </a:r>
          </a:p>
          <a:p>
            <a:pPr lvl="2"/>
            <a:r>
              <a:rPr lang="en-US" smtClean="0"/>
              <a:t>Density = g/mL or g/cm</a:t>
            </a:r>
            <a:r>
              <a:rPr lang="en-US" baseline="30000" smtClean="0"/>
              <a:t>3</a:t>
            </a:r>
          </a:p>
          <a:p>
            <a:pPr lvl="2"/>
            <a:endParaRPr lang="en-US" baseline="30000" smtClean="0"/>
          </a:p>
          <a:p>
            <a:pPr lvl="2">
              <a:buFont typeface="Wingdings" pitchFamily="2" charset="2"/>
              <a:buNone/>
            </a:pPr>
            <a:endParaRPr lang="en-US" baseline="30000" smtClean="0"/>
          </a:p>
          <a:p>
            <a:pPr lvl="2">
              <a:buFont typeface="Wingdings" pitchFamily="2" charset="2"/>
              <a:buNone/>
            </a:pPr>
            <a:r>
              <a:rPr lang="en-US" baseline="30000" smtClean="0"/>
              <a:t>REMEMBER TO COVER UP </a:t>
            </a:r>
          </a:p>
          <a:p>
            <a:pPr lvl="2">
              <a:buFont typeface="Wingdings" pitchFamily="2" charset="2"/>
              <a:buNone/>
            </a:pPr>
            <a:r>
              <a:rPr lang="en-US" baseline="30000" smtClean="0"/>
              <a:t>THE UNIT THAT YOU WANT </a:t>
            </a:r>
          </a:p>
          <a:p>
            <a:pPr lvl="2">
              <a:buFont typeface="Wingdings" pitchFamily="2" charset="2"/>
              <a:buNone/>
            </a:pPr>
            <a:r>
              <a:rPr lang="en-US" baseline="30000" smtClean="0"/>
              <a:t>IN ORDER TO FIND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689600" y="3403600"/>
            <a:ext cx="3175000" cy="2632075"/>
            <a:chOff x="3584" y="2144"/>
            <a:chExt cx="2000" cy="1658"/>
          </a:xfrm>
        </p:grpSpPr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3584" y="2144"/>
              <a:ext cx="2000" cy="16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grpSp>
          <p:nvGrpSpPr>
            <p:cNvPr id="23559" name="Group 9"/>
            <p:cNvGrpSpPr>
              <a:grpSpLocks/>
            </p:cNvGrpSpPr>
            <p:nvPr/>
          </p:nvGrpSpPr>
          <p:grpSpPr bwMode="auto">
            <a:xfrm>
              <a:off x="4000" y="3104"/>
              <a:ext cx="1176" cy="696"/>
              <a:chOff x="4000" y="3104"/>
              <a:chExt cx="1176" cy="696"/>
            </a:xfrm>
          </p:grpSpPr>
          <p:sp>
            <p:nvSpPr>
              <p:cNvPr id="23563" name="Line 7"/>
              <p:cNvSpPr>
                <a:spLocks noChangeShapeType="1"/>
              </p:cNvSpPr>
              <p:nvPr/>
            </p:nvSpPr>
            <p:spPr bwMode="auto">
              <a:xfrm>
                <a:off x="4000" y="3104"/>
                <a:ext cx="1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Line 8"/>
              <p:cNvSpPr>
                <a:spLocks noChangeShapeType="1"/>
              </p:cNvSpPr>
              <p:nvPr/>
            </p:nvSpPr>
            <p:spPr bwMode="auto">
              <a:xfrm>
                <a:off x="4576" y="3104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4000" y="3168"/>
              <a:ext cx="45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4352" y="2440"/>
              <a:ext cx="45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>
                  <a:solidFill>
                    <a:schemeClr val="bg2"/>
                  </a:solidFill>
                </a:rPr>
                <a:t>m</a:t>
              </a:r>
            </a:p>
          </p:txBody>
        </p:sp>
        <p:sp>
          <p:nvSpPr>
            <p:cNvPr id="23562" name="Text Box 12"/>
            <p:cNvSpPr txBox="1">
              <a:spLocks noChangeArrowheads="1"/>
            </p:cNvSpPr>
            <p:nvPr/>
          </p:nvSpPr>
          <p:spPr bwMode="auto">
            <a:xfrm>
              <a:off x="4752" y="3152"/>
              <a:ext cx="45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>
                  <a:solidFill>
                    <a:schemeClr val="bg2"/>
                  </a:solidFill>
                </a:rPr>
                <a:t>v</a:t>
              </a:r>
            </a:p>
          </p:txBody>
        </p:sp>
      </p:grp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5156200" y="1062038"/>
            <a:ext cx="3467100" cy="103505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bg2"/>
                </a:solidFill>
              </a:rPr>
              <a:t>D =  m/v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4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Density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966788" y="3051175"/>
            <a:ext cx="0" cy="305593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 rot="-5400000">
            <a:off x="2433638" y="4441825"/>
            <a:ext cx="0" cy="3133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 flipV="1">
            <a:off x="971550" y="3949700"/>
            <a:ext cx="2474913" cy="202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 rot="-5400000">
            <a:off x="-599281" y="4518819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200" b="1">
                <a:latin typeface="Arial" charset="0"/>
              </a:rPr>
              <a:t>Mass (g)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571500" y="6202363"/>
            <a:ext cx="2768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200" b="1">
                <a:latin typeface="Arial" charset="0"/>
              </a:rPr>
              <a:t>Volume (cm</a:t>
            </a:r>
            <a:r>
              <a:rPr kumimoji="0" lang="en-US" sz="3200" b="1" baseline="30000">
                <a:latin typeface="Arial" charset="0"/>
              </a:rPr>
              <a:t>3</a:t>
            </a:r>
            <a:r>
              <a:rPr kumimoji="0" lang="en-US" sz="3200" b="1">
                <a:latin typeface="Arial" charset="0"/>
              </a:rPr>
              <a:t>)</a:t>
            </a:r>
          </a:p>
        </p:txBody>
      </p:sp>
      <p:sp>
        <p:nvSpPr>
          <p:cNvPr id="112648" name="Freeform 8"/>
          <p:cNvSpPr>
            <a:spLocks/>
          </p:cNvSpPr>
          <p:nvPr/>
        </p:nvSpPr>
        <p:spPr bwMode="auto">
          <a:xfrm>
            <a:off x="2327275" y="4138613"/>
            <a:ext cx="925513" cy="782637"/>
          </a:xfrm>
          <a:custGeom>
            <a:avLst/>
            <a:gdLst>
              <a:gd name="T0" fmla="*/ 0 w 405"/>
              <a:gd name="T1" fmla="*/ 1745073095 h 351"/>
              <a:gd name="T2" fmla="*/ 2114998238 w 405"/>
              <a:gd name="T3" fmla="*/ 1745073095 h 351"/>
              <a:gd name="T4" fmla="*/ 2114998238 w 405"/>
              <a:gd name="T5" fmla="*/ 0 h 351"/>
              <a:gd name="T6" fmla="*/ 0 60000 65536"/>
              <a:gd name="T7" fmla="*/ 0 60000 65536"/>
              <a:gd name="T8" fmla="*/ 0 60000 65536"/>
              <a:gd name="T9" fmla="*/ 0 w 405"/>
              <a:gd name="T10" fmla="*/ 0 h 351"/>
              <a:gd name="T11" fmla="*/ 405 w 405"/>
              <a:gd name="T12" fmla="*/ 351 h 3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5" h="351">
                <a:moveTo>
                  <a:pt x="0" y="351"/>
                </a:moveTo>
                <a:lnTo>
                  <a:pt x="405" y="351"/>
                </a:lnTo>
                <a:lnTo>
                  <a:pt x="405" y="0"/>
                </a:lnTo>
              </a:path>
            </a:pathLst>
          </a:cu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73425" y="1927225"/>
            <a:ext cx="5256213" cy="1749425"/>
            <a:chOff x="2080" y="1010"/>
            <a:chExt cx="3311" cy="1102"/>
          </a:xfrm>
        </p:grpSpPr>
        <p:sp>
          <p:nvSpPr>
            <p:cNvPr id="3085" name="AutoShape 10"/>
            <p:cNvSpPr>
              <a:spLocks noChangeArrowheads="1"/>
            </p:cNvSpPr>
            <p:nvPr/>
          </p:nvSpPr>
          <p:spPr bwMode="auto">
            <a:xfrm>
              <a:off x="2080" y="1010"/>
              <a:ext cx="3311" cy="1102"/>
            </a:xfrm>
            <a:prstGeom prst="wedgeRoundRectCallout">
              <a:avLst>
                <a:gd name="adj1" fmla="val -49727"/>
                <a:gd name="adj2" fmla="val 100361"/>
                <a:gd name="adj3" fmla="val 16667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kumimoji="0" lang="en-US">
                <a:latin typeface="Arial" charset="0"/>
              </a:endParaRPr>
            </a:p>
          </p:txBody>
        </p:sp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2101" y="1127"/>
            <a:ext cx="1968" cy="859"/>
          </p:xfrm>
          <a:graphic>
            <a:graphicData uri="http://schemas.openxmlformats.org/presentationml/2006/ole">
              <p:oleObj spid="_x0000_s3076" name="Equation" r:id="rId3" imgW="825480" imgH="393480" progId="Equation.3">
                <p:embed/>
              </p:oleObj>
            </a:graphicData>
          </a:graphic>
        </p:graphicFrame>
      </p:grpSp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7540625" y="2444750"/>
          <a:ext cx="1004888" cy="569913"/>
        </p:xfrm>
        <a:graphic>
          <a:graphicData uri="http://schemas.openxmlformats.org/presentationml/2006/ole">
            <p:oleObj spid="_x0000_s3074" name="Equation" r:id="rId4" imgW="266400" imgH="164880" progId="Equation.3">
              <p:embed/>
            </p:oleObj>
          </a:graphicData>
        </a:graphic>
      </p:graphicFrame>
      <p:graphicFrame>
        <p:nvGraphicFramePr>
          <p:cNvPr id="112653" name="Object 13"/>
          <p:cNvGraphicFramePr>
            <a:graphicFrameLocks noChangeAspect="1"/>
          </p:cNvGraphicFramePr>
          <p:nvPr/>
        </p:nvGraphicFramePr>
        <p:xfrm>
          <a:off x="6410325" y="2108200"/>
          <a:ext cx="1147763" cy="1363663"/>
        </p:xfrm>
        <a:graphic>
          <a:graphicData uri="http://schemas.openxmlformats.org/presentationml/2006/ole">
            <p:oleObj spid="_x0000_s3075" name="Equation" r:id="rId5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Derived Units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524000"/>
            <a:ext cx="8961437" cy="2971800"/>
          </a:xfrm>
        </p:spPr>
        <p:txBody>
          <a:bodyPr/>
          <a:lstStyle/>
          <a:p>
            <a:r>
              <a:rPr lang="en-US" b="0" smtClean="0"/>
              <a:t>A Combination of base units.  For example:</a:t>
            </a:r>
          </a:p>
          <a:p>
            <a:endParaRPr lang="en-US" b="0" smtClean="0"/>
          </a:p>
          <a:p>
            <a:r>
              <a:rPr lang="en-US" smtClean="0"/>
              <a:t>Volume</a:t>
            </a:r>
            <a:r>
              <a:rPr lang="en-US" b="0" smtClean="0"/>
              <a:t> (m</a:t>
            </a:r>
            <a:r>
              <a:rPr lang="en-US" b="0" baseline="30000" smtClean="0"/>
              <a:t>3</a:t>
            </a:r>
            <a:r>
              <a:rPr lang="en-US" b="0" smtClean="0"/>
              <a:t> or </a:t>
            </a:r>
            <a:r>
              <a:rPr lang="en-US" b="0" smtClean="0">
                <a:solidFill>
                  <a:srgbClr val="FF0000"/>
                </a:solidFill>
              </a:rPr>
              <a:t>cm</a:t>
            </a:r>
            <a:r>
              <a:rPr lang="en-US" b="0" baseline="30000" smtClean="0">
                <a:solidFill>
                  <a:srgbClr val="FF0000"/>
                </a:solidFill>
              </a:rPr>
              <a:t>3</a:t>
            </a:r>
            <a:r>
              <a:rPr lang="en-US" b="0" smtClean="0"/>
              <a:t>) </a:t>
            </a:r>
          </a:p>
          <a:p>
            <a:pPr marL="857250" lvl="1" indent="-285750">
              <a:spcBef>
                <a:spcPct val="0"/>
              </a:spcBef>
            </a:pPr>
            <a:r>
              <a:rPr lang="en-US" smtClean="0"/>
              <a:t>length </a:t>
            </a:r>
            <a:r>
              <a:rPr lang="en-US" smtClean="0">
                <a:sym typeface="Symbol" pitchFamily="18" charset="2"/>
              </a:rPr>
              <a:t> length  length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6800" y="4808538"/>
            <a:ext cx="2667000" cy="1819275"/>
            <a:chOff x="672" y="2803"/>
            <a:chExt cx="1680" cy="1146"/>
          </a:xfrm>
        </p:grpSpPr>
        <p:sp>
          <p:nvSpPr>
            <p:cNvPr id="24583" name="AutoShape 5"/>
            <p:cNvSpPr>
              <a:spLocks noChangeArrowheads="1"/>
            </p:cNvSpPr>
            <p:nvPr/>
          </p:nvSpPr>
          <p:spPr bwMode="auto">
            <a:xfrm>
              <a:off x="672" y="2840"/>
              <a:ext cx="1680" cy="10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Text Box 6"/>
            <p:cNvSpPr txBox="1">
              <a:spLocks noChangeArrowheads="1"/>
            </p:cNvSpPr>
            <p:nvPr/>
          </p:nvSpPr>
          <p:spPr bwMode="auto">
            <a:xfrm>
              <a:off x="744" y="3109"/>
              <a:ext cx="845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5400" b="1">
                  <a:solidFill>
                    <a:schemeClr val="bg2"/>
                  </a:solidFill>
                  <a:latin typeface="Arial" charset="0"/>
                </a:rPr>
                <a:t>D =</a:t>
              </a:r>
              <a:r>
                <a:rPr kumimoji="0" lang="en-US" sz="4800">
                  <a:latin typeface="Arial" charset="0"/>
                </a:rPr>
                <a:t> </a:t>
              </a:r>
            </a:p>
          </p:txBody>
        </p:sp>
        <p:sp>
          <p:nvSpPr>
            <p:cNvPr id="24585" name="Text Box 7"/>
            <p:cNvSpPr txBox="1">
              <a:spLocks noChangeArrowheads="1"/>
            </p:cNvSpPr>
            <p:nvPr/>
          </p:nvSpPr>
          <p:spPr bwMode="auto">
            <a:xfrm>
              <a:off x="1690" y="2803"/>
              <a:ext cx="476" cy="11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5400" b="1">
                  <a:solidFill>
                    <a:schemeClr val="bg2"/>
                  </a:solidFill>
                  <a:latin typeface="Arial" charset="0"/>
                </a:rPr>
                <a:t>M</a:t>
              </a:r>
            </a:p>
            <a:p>
              <a:pPr algn="ctr">
                <a:spcBef>
                  <a:spcPct val="10000"/>
                </a:spcBef>
              </a:pPr>
              <a:r>
                <a:rPr kumimoji="0" lang="en-US" sz="5400" b="1">
                  <a:solidFill>
                    <a:schemeClr val="bg2"/>
                  </a:solidFill>
                  <a:latin typeface="Arial" charset="0"/>
                </a:rPr>
                <a:t>V</a:t>
              </a:r>
              <a:endParaRPr kumimoji="0" lang="en-US" sz="48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24586" name="Line 8"/>
            <p:cNvSpPr>
              <a:spLocks noChangeShapeType="1"/>
            </p:cNvSpPr>
            <p:nvPr/>
          </p:nvSpPr>
          <p:spPr bwMode="auto">
            <a:xfrm>
              <a:off x="1608" y="3379"/>
              <a:ext cx="672" cy="0"/>
            </a:xfrm>
            <a:prstGeom prst="line">
              <a:avLst/>
            </a:prstGeom>
            <a:noFill/>
            <a:ln w="381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6197600" y="2990850"/>
            <a:ext cx="2657475" cy="166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chemeClr val="bg2"/>
                </a:solidFill>
                <a:sym typeface="Symbol" pitchFamily="18" charset="2"/>
              </a:rPr>
              <a:t>1 cm</a:t>
            </a:r>
            <a:r>
              <a:rPr lang="en-US" sz="4000" b="1" baseline="30000">
                <a:solidFill>
                  <a:schemeClr val="bg2"/>
                </a:solidFill>
                <a:sym typeface="Symbol" pitchFamily="18" charset="2"/>
              </a:rPr>
              <a:t>3</a:t>
            </a:r>
            <a:r>
              <a:rPr kumimoji="0" lang="en-US" sz="4000" b="1">
                <a:solidFill>
                  <a:schemeClr val="bg2"/>
                </a:solidFill>
                <a:sym typeface="Symbol" pitchFamily="18" charset="2"/>
              </a:rPr>
              <a:t> = 1 mL</a:t>
            </a:r>
          </a:p>
          <a:p>
            <a:pPr algn="ctr"/>
            <a:r>
              <a:rPr kumimoji="0" lang="en-US" sz="4000" b="1">
                <a:solidFill>
                  <a:schemeClr val="bg2"/>
                </a:solidFill>
                <a:sym typeface="Symbol" pitchFamily="18" charset="2"/>
              </a:rPr>
              <a:t>1 dm</a:t>
            </a:r>
            <a:r>
              <a:rPr kumimoji="0" lang="en-US" sz="4000" b="1" baseline="30000">
                <a:solidFill>
                  <a:schemeClr val="bg2"/>
                </a:solidFill>
                <a:sym typeface="Symbol" pitchFamily="18" charset="2"/>
              </a:rPr>
              <a:t>3</a:t>
            </a:r>
            <a:r>
              <a:rPr kumimoji="0" lang="en-US" sz="4000" b="1">
                <a:solidFill>
                  <a:schemeClr val="bg2"/>
                </a:solidFill>
                <a:sym typeface="Symbol" pitchFamily="18" charset="2"/>
              </a:rPr>
              <a:t> = 1 L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190500" y="4749800"/>
            <a:ext cx="81661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en-US" sz="3400" b="1">
                <a:latin typeface="Comic Sans MS" pitchFamily="66" charset="0"/>
                <a:sym typeface="Symbol" pitchFamily="18" charset="2"/>
              </a:rPr>
              <a:t>Density </a:t>
            </a:r>
            <a:r>
              <a:rPr lang="en-US" sz="3400">
                <a:latin typeface="Comic Sans MS" pitchFamily="66" charset="0"/>
                <a:sym typeface="Symbol" pitchFamily="18" charset="2"/>
              </a:rPr>
              <a:t>(kg/m</a:t>
            </a:r>
            <a:r>
              <a:rPr lang="en-US" sz="3400" baseline="30000">
                <a:latin typeface="Comic Sans MS" pitchFamily="66" charset="0"/>
                <a:sym typeface="Symbol" pitchFamily="18" charset="2"/>
              </a:rPr>
              <a:t>3</a:t>
            </a:r>
            <a:r>
              <a:rPr lang="en-US" sz="3400">
                <a:latin typeface="Comic Sans MS" pitchFamily="66" charset="0"/>
                <a:sym typeface="Symbol" pitchFamily="18" charset="2"/>
              </a:rPr>
              <a:t> or </a:t>
            </a:r>
            <a:r>
              <a:rPr lang="en-US" sz="34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g/cm</a:t>
            </a:r>
            <a:r>
              <a:rPr lang="en-US" sz="3400" baseline="30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3</a:t>
            </a:r>
            <a:r>
              <a:rPr lang="en-US" sz="3400">
                <a:latin typeface="Comic Sans MS" pitchFamily="66" charset="0"/>
                <a:sym typeface="Symbol" pitchFamily="18" charset="2"/>
              </a:rPr>
              <a:t>)</a:t>
            </a:r>
          </a:p>
          <a:p>
            <a:pPr marL="857250" lvl="1" indent="-285750">
              <a:buClr>
                <a:schemeClr val="accent1"/>
              </a:buClr>
              <a:buFont typeface="Wingdings" pitchFamily="2" charset="2"/>
              <a:buChar char="w"/>
            </a:pPr>
            <a:r>
              <a:rPr lang="en-US" sz="3400">
                <a:latin typeface="Comic Sans MS" pitchFamily="66" charset="0"/>
                <a:sym typeface="Symbol" pitchFamily="18" charset="2"/>
              </a:rPr>
              <a:t>mass per volume</a:t>
            </a:r>
            <a:endParaRPr lang="en-US" sz="3400" b="1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  <p:bldP spid="111625" grpId="0" animBg="1" autoUpdateAnimBg="0"/>
      <p:bldP spid="111626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D. Density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2020887"/>
          </a:xfrm>
        </p:spPr>
        <p:txBody>
          <a:bodyPr/>
          <a:lstStyle/>
          <a:p>
            <a:r>
              <a:rPr lang="en-US" b="0" smtClean="0"/>
              <a:t>An object has a volume of 825 cm</a:t>
            </a:r>
            <a:r>
              <a:rPr lang="en-US" b="0" baseline="30000" smtClean="0"/>
              <a:t>3</a:t>
            </a:r>
            <a:r>
              <a:rPr lang="en-US" b="0" smtClean="0"/>
              <a:t> and a density of 13.6 g/cm</a:t>
            </a:r>
            <a:r>
              <a:rPr lang="en-US" b="0" baseline="30000" smtClean="0"/>
              <a:t>3</a:t>
            </a:r>
            <a:r>
              <a:rPr lang="en-US" b="0" smtClean="0"/>
              <a:t>.  Find its mass.</a:t>
            </a:r>
            <a:endParaRPr lang="en-US" u="sng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V = 825 cm</a:t>
            </a:r>
            <a:r>
              <a:rPr lang="en-US" sz="3500" baseline="30000">
                <a:latin typeface="Arial" charset="0"/>
              </a:rPr>
              <a:t>3</a:t>
            </a:r>
            <a:endParaRPr lang="en-US" sz="35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D = 13.6 g/cm</a:t>
            </a:r>
            <a:r>
              <a:rPr lang="en-US" sz="3500" baseline="30000">
                <a:latin typeface="Arial" charset="0"/>
              </a:rPr>
              <a:t>3</a:t>
            </a:r>
            <a:endParaRPr lang="en-US" sz="35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M = ?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WORK</a:t>
            </a:r>
            <a:r>
              <a:rPr lang="en-US" sz="3500"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M = DV</a:t>
            </a:r>
          </a:p>
          <a:p>
            <a:pPr>
              <a:spcBef>
                <a:spcPct val="60000"/>
              </a:spcBef>
            </a:pPr>
            <a:r>
              <a:rPr lang="en-US" sz="3500">
                <a:latin typeface="Arial" charset="0"/>
              </a:rPr>
              <a:t>M = (13.6 g/cm</a:t>
            </a:r>
            <a:r>
              <a:rPr lang="en-US" sz="3500" baseline="30000">
                <a:latin typeface="Arial" charset="0"/>
              </a:rPr>
              <a:t>3</a:t>
            </a:r>
            <a:r>
              <a:rPr lang="en-US" sz="3500">
                <a:latin typeface="Arial" charset="0"/>
              </a:rPr>
              <a:t>)(825cm</a:t>
            </a:r>
            <a:r>
              <a:rPr lang="en-US" sz="3500" baseline="30000">
                <a:latin typeface="Arial" charset="0"/>
              </a:rPr>
              <a:t>3</a:t>
            </a:r>
            <a:r>
              <a:rPr lang="en-US" sz="3500">
                <a:latin typeface="Arial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tx2"/>
                </a:solidFill>
                <a:latin typeface="Arial" charset="0"/>
              </a:rPr>
              <a:t>M = 11,200 g</a:t>
            </a:r>
            <a:endParaRPr lang="en-US" sz="3500">
              <a:latin typeface="Arial" charset="0"/>
            </a:endParaRPr>
          </a:p>
          <a:p>
            <a:endParaRPr lang="en-US" sz="3500">
              <a:latin typeface="Arial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84300" y="4826000"/>
            <a:ext cx="2171700" cy="1801813"/>
            <a:chOff x="3584" y="2144"/>
            <a:chExt cx="2000" cy="1677"/>
          </a:xfrm>
        </p:grpSpPr>
        <p:sp>
          <p:nvSpPr>
            <p:cNvPr id="25611" name="AutoShape 13"/>
            <p:cNvSpPr>
              <a:spLocks noChangeArrowheads="1"/>
            </p:cNvSpPr>
            <p:nvPr/>
          </p:nvSpPr>
          <p:spPr bwMode="auto">
            <a:xfrm>
              <a:off x="3584" y="2144"/>
              <a:ext cx="2000" cy="16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grpSp>
          <p:nvGrpSpPr>
            <p:cNvPr id="25612" name="Group 14"/>
            <p:cNvGrpSpPr>
              <a:grpSpLocks/>
            </p:cNvGrpSpPr>
            <p:nvPr/>
          </p:nvGrpSpPr>
          <p:grpSpPr bwMode="auto">
            <a:xfrm>
              <a:off x="4000" y="3104"/>
              <a:ext cx="1176" cy="696"/>
              <a:chOff x="4000" y="3104"/>
              <a:chExt cx="1176" cy="696"/>
            </a:xfrm>
          </p:grpSpPr>
          <p:sp>
            <p:nvSpPr>
              <p:cNvPr id="25616" name="Line 15"/>
              <p:cNvSpPr>
                <a:spLocks noChangeShapeType="1"/>
              </p:cNvSpPr>
              <p:nvPr/>
            </p:nvSpPr>
            <p:spPr bwMode="auto">
              <a:xfrm>
                <a:off x="4000" y="3104"/>
                <a:ext cx="1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Line 16"/>
              <p:cNvSpPr>
                <a:spLocks noChangeShapeType="1"/>
              </p:cNvSpPr>
              <p:nvPr/>
            </p:nvSpPr>
            <p:spPr bwMode="auto">
              <a:xfrm>
                <a:off x="4576" y="3104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3" name="Text Box 17"/>
            <p:cNvSpPr txBox="1">
              <a:spLocks noChangeArrowheads="1"/>
            </p:cNvSpPr>
            <p:nvPr/>
          </p:nvSpPr>
          <p:spPr bwMode="auto">
            <a:xfrm>
              <a:off x="4001" y="3168"/>
              <a:ext cx="454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5614" name="Text Box 18"/>
            <p:cNvSpPr txBox="1">
              <a:spLocks noChangeArrowheads="1"/>
            </p:cNvSpPr>
            <p:nvPr/>
          </p:nvSpPr>
          <p:spPr bwMode="auto">
            <a:xfrm>
              <a:off x="4352" y="2440"/>
              <a:ext cx="456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m</a:t>
              </a:r>
            </a:p>
          </p:txBody>
        </p:sp>
        <p:sp>
          <p:nvSpPr>
            <p:cNvPr id="25615" name="Text Box 19"/>
            <p:cNvSpPr txBox="1">
              <a:spLocks noChangeArrowheads="1"/>
            </p:cNvSpPr>
            <p:nvPr/>
          </p:nvSpPr>
          <p:spPr bwMode="auto">
            <a:xfrm>
              <a:off x="4752" y="3152"/>
              <a:ext cx="456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v</a:t>
              </a:r>
            </a:p>
          </p:txBody>
        </p:sp>
      </p:grpSp>
      <p:sp>
        <p:nvSpPr>
          <p:cNvPr id="116756" name="AutoShape 20"/>
          <p:cNvSpPr>
            <a:spLocks noChangeArrowheads="1"/>
          </p:cNvSpPr>
          <p:nvPr/>
        </p:nvSpPr>
        <p:spPr bwMode="auto">
          <a:xfrm>
            <a:off x="2108200" y="5143500"/>
            <a:ext cx="838200" cy="6096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  <p:bldP spid="116742" grpId="0" build="p" autoUpdateAnimBg="0"/>
      <p:bldP spid="1167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D. Density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2020887"/>
          </a:xfrm>
        </p:spPr>
        <p:txBody>
          <a:bodyPr/>
          <a:lstStyle/>
          <a:p>
            <a:r>
              <a:rPr lang="en-US" b="0" smtClean="0"/>
              <a:t>A liquid has a density of 0.87 g/mL. What volume is occupied by 25 g of the liquid?</a:t>
            </a:r>
            <a:endParaRPr lang="en-US" u="sng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D = 0.87 g/mL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V = ?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M = 25 g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78250" y="2690813"/>
            <a:ext cx="5365750" cy="1849437"/>
            <a:chOff x="2380" y="1695"/>
            <a:chExt cx="3380" cy="1165"/>
          </a:xfrm>
        </p:grpSpPr>
        <p:sp>
          <p:nvSpPr>
            <p:cNvPr id="26646" name="Text Box 9"/>
            <p:cNvSpPr txBox="1">
              <a:spLocks noChangeArrowheads="1"/>
            </p:cNvSpPr>
            <p:nvPr/>
          </p:nvSpPr>
          <p:spPr bwMode="auto">
            <a:xfrm>
              <a:off x="2380" y="1695"/>
              <a:ext cx="3380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>
                  <a:latin typeface="Arial" charset="0"/>
                </a:rPr>
                <a:t>WORK</a:t>
              </a:r>
              <a:r>
                <a:rPr lang="en-US" sz="3500">
                  <a:latin typeface="Arial" charset="0"/>
                </a:rPr>
                <a:t>:</a:t>
              </a:r>
            </a:p>
            <a:p>
              <a:pPr>
                <a:spcBef>
                  <a:spcPct val="20000"/>
                </a:spcBef>
              </a:pPr>
              <a:r>
                <a:rPr lang="en-US" sz="3500">
                  <a:latin typeface="Arial" charset="0"/>
                </a:rPr>
                <a:t>V = M</a:t>
              </a:r>
            </a:p>
            <a:p>
              <a:pPr>
                <a:spcBef>
                  <a:spcPct val="10000"/>
                </a:spcBef>
              </a:pPr>
              <a:r>
                <a:rPr lang="en-US" sz="3400">
                  <a:latin typeface="Arial" charset="0"/>
                </a:rPr>
                <a:t>       </a:t>
              </a:r>
              <a:r>
                <a:rPr lang="en-US" sz="3500">
                  <a:latin typeface="Arial" charset="0"/>
                </a:rPr>
                <a:t>D</a:t>
              </a:r>
            </a:p>
          </p:txBody>
        </p:sp>
        <p:sp>
          <p:nvSpPr>
            <p:cNvPr id="26647" name="Line 10"/>
            <p:cNvSpPr>
              <a:spLocks noChangeShapeType="1"/>
            </p:cNvSpPr>
            <p:nvPr/>
          </p:nvSpPr>
          <p:spPr bwMode="auto">
            <a:xfrm>
              <a:off x="2915" y="2486"/>
              <a:ext cx="296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778250" y="4635500"/>
            <a:ext cx="5365750" cy="1366838"/>
            <a:chOff x="2380" y="2920"/>
            <a:chExt cx="3380" cy="861"/>
          </a:xfrm>
        </p:grpSpPr>
        <p:sp>
          <p:nvSpPr>
            <p:cNvPr id="26644" name="Text Box 12"/>
            <p:cNvSpPr txBox="1">
              <a:spLocks noChangeArrowheads="1"/>
            </p:cNvSpPr>
            <p:nvPr/>
          </p:nvSpPr>
          <p:spPr bwMode="auto">
            <a:xfrm>
              <a:off x="2380" y="2920"/>
              <a:ext cx="3380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35000"/>
                </a:spcBef>
              </a:pPr>
              <a:r>
                <a:rPr lang="en-US" sz="3500">
                  <a:latin typeface="Arial" charset="0"/>
                </a:rPr>
                <a:t>V =      25 g</a:t>
              </a:r>
            </a:p>
            <a:p>
              <a:pPr>
                <a:spcBef>
                  <a:spcPct val="30000"/>
                </a:spcBef>
              </a:pPr>
              <a:r>
                <a:rPr lang="en-US" sz="3500">
                  <a:latin typeface="Arial" charset="0"/>
                </a:rPr>
                <a:t>       0.87 g/mL</a:t>
              </a:r>
            </a:p>
          </p:txBody>
        </p:sp>
        <p:sp>
          <p:nvSpPr>
            <p:cNvPr id="26645" name="Line 13"/>
            <p:cNvSpPr>
              <a:spLocks noChangeShapeType="1"/>
            </p:cNvSpPr>
            <p:nvPr/>
          </p:nvSpPr>
          <p:spPr bwMode="auto">
            <a:xfrm>
              <a:off x="3003" y="3353"/>
              <a:ext cx="1199" cy="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3778250" y="6105525"/>
            <a:ext cx="53657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500" b="1">
                <a:solidFill>
                  <a:schemeClr val="tx2"/>
                </a:solidFill>
                <a:latin typeface="Arial" charset="0"/>
              </a:rPr>
              <a:t>V = 29 mL</a:t>
            </a:r>
            <a:endParaRPr lang="en-US" sz="3500">
              <a:latin typeface="Arial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384300" y="4826000"/>
            <a:ext cx="2171700" cy="1801813"/>
            <a:chOff x="3584" y="2144"/>
            <a:chExt cx="2000" cy="1677"/>
          </a:xfrm>
        </p:grpSpPr>
        <p:sp>
          <p:nvSpPr>
            <p:cNvPr id="26637" name="AutoShape 19"/>
            <p:cNvSpPr>
              <a:spLocks noChangeArrowheads="1"/>
            </p:cNvSpPr>
            <p:nvPr/>
          </p:nvSpPr>
          <p:spPr bwMode="auto">
            <a:xfrm>
              <a:off x="3584" y="2144"/>
              <a:ext cx="2000" cy="16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grpSp>
          <p:nvGrpSpPr>
            <p:cNvPr id="26638" name="Group 20"/>
            <p:cNvGrpSpPr>
              <a:grpSpLocks/>
            </p:cNvGrpSpPr>
            <p:nvPr/>
          </p:nvGrpSpPr>
          <p:grpSpPr bwMode="auto">
            <a:xfrm>
              <a:off x="4000" y="3104"/>
              <a:ext cx="1176" cy="696"/>
              <a:chOff x="4000" y="3104"/>
              <a:chExt cx="1176" cy="696"/>
            </a:xfrm>
          </p:grpSpPr>
          <p:sp>
            <p:nvSpPr>
              <p:cNvPr id="26642" name="Line 21"/>
              <p:cNvSpPr>
                <a:spLocks noChangeShapeType="1"/>
              </p:cNvSpPr>
              <p:nvPr/>
            </p:nvSpPr>
            <p:spPr bwMode="auto">
              <a:xfrm>
                <a:off x="4000" y="3104"/>
                <a:ext cx="1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22"/>
              <p:cNvSpPr>
                <a:spLocks noChangeShapeType="1"/>
              </p:cNvSpPr>
              <p:nvPr/>
            </p:nvSpPr>
            <p:spPr bwMode="auto">
              <a:xfrm>
                <a:off x="4576" y="3104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9" name="Text Box 23"/>
            <p:cNvSpPr txBox="1">
              <a:spLocks noChangeArrowheads="1"/>
            </p:cNvSpPr>
            <p:nvPr/>
          </p:nvSpPr>
          <p:spPr bwMode="auto">
            <a:xfrm>
              <a:off x="4001" y="3168"/>
              <a:ext cx="454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6640" name="Text Box 24"/>
            <p:cNvSpPr txBox="1">
              <a:spLocks noChangeArrowheads="1"/>
            </p:cNvSpPr>
            <p:nvPr/>
          </p:nvSpPr>
          <p:spPr bwMode="auto">
            <a:xfrm>
              <a:off x="4352" y="2440"/>
              <a:ext cx="456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m</a:t>
              </a:r>
            </a:p>
          </p:txBody>
        </p:sp>
        <p:sp>
          <p:nvSpPr>
            <p:cNvPr id="26641" name="Text Box 25"/>
            <p:cNvSpPr txBox="1">
              <a:spLocks noChangeArrowheads="1"/>
            </p:cNvSpPr>
            <p:nvPr/>
          </p:nvSpPr>
          <p:spPr bwMode="auto">
            <a:xfrm>
              <a:off x="4752" y="3152"/>
              <a:ext cx="456" cy="6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bg2"/>
                  </a:solidFill>
                </a:rPr>
                <a:t>v</a:t>
              </a:r>
            </a:p>
          </p:txBody>
        </p:sp>
      </p:grpSp>
      <p:sp>
        <p:nvSpPr>
          <p:cNvPr id="117786" name="AutoShape 26"/>
          <p:cNvSpPr>
            <a:spLocks noChangeArrowheads="1"/>
          </p:cNvSpPr>
          <p:nvPr/>
        </p:nvSpPr>
        <p:spPr bwMode="auto">
          <a:xfrm>
            <a:off x="2476500" y="5943600"/>
            <a:ext cx="838200" cy="6096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7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utoUpdateAnimBg="0"/>
      <p:bldP spid="117774" grpId="0" build="p" autoUpdateAnimBg="0"/>
      <p:bldP spid="1177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Common SI Units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8763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 b="1"/>
              <a:t>Quantity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81500" y="8763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>
                <a:solidFill>
                  <a:srgbClr val="FFFF00"/>
                </a:solidFill>
              </a:rPr>
              <a:t>Base Unit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992938" y="8763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>
                <a:solidFill>
                  <a:srgbClr val="FFFF00"/>
                </a:solidFill>
              </a:rPr>
              <a:t>Abbrev.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33400" y="1676400"/>
            <a:ext cx="8077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20950" y="1041400"/>
            <a:ext cx="0" cy="5435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99275" y="1041400"/>
            <a:ext cx="0" cy="5435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19431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Length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400" y="33528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Mass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3400" y="4191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Time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3400" y="4953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Temp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305300" y="19431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meter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4381500" y="33528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kilogram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4381500" y="4191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second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4381500" y="4953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kelvin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916738" y="19431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6992938" y="33528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kg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6992938" y="4191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s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6992938" y="4953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K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33400" y="5715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Amount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4381500" y="5715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mole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992938" y="5715000"/>
            <a:ext cx="1690687" cy="671513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mol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68813" y="1041400"/>
            <a:ext cx="0" cy="5435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649538" y="8763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/>
              <a:t>Symbol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573338" y="19431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l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2649538" y="33528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m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2649538" y="4191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t</a:t>
            </a:r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2649538" y="4953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T</a:t>
            </a: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2649538" y="5715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46100" y="2667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Volume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4394200" y="2667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Liter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7005638" y="2667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solidFill>
                  <a:srgbClr val="FFFF00"/>
                </a:solidFill>
              </a:rPr>
              <a:t>L</a:t>
            </a: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2662238" y="26670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i="1">
                <a:latin typeface="Times New Roman" pitchFamily="18" charset="0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2" grpId="0" autoUpdateAnimBg="0"/>
      <p:bldP spid="109583" grpId="0" autoUpdateAnimBg="0"/>
      <p:bldP spid="109584" grpId="0" autoUpdateAnimBg="0"/>
      <p:bldP spid="109586" grpId="0" autoUpdateAnimBg="0"/>
      <p:bldP spid="109587" grpId="0" autoUpdateAnimBg="0"/>
      <p:bldP spid="109588" grpId="0" autoUpdateAnimBg="0"/>
      <p:bldP spid="109590" grpId="0" autoUpdateAnimBg="0"/>
      <p:bldP spid="109591" grpId="0" animBg="1" autoUpdateAnimBg="0"/>
      <p:bldP spid="109595" grpId="0" autoUpdateAnimBg="0"/>
      <p:bldP spid="109596" grpId="0" autoUpdateAnimBg="0"/>
      <p:bldP spid="109597" grpId="0" autoUpdateAnimBg="0"/>
      <p:bldP spid="109598" grpId="0" autoUpdateAnimBg="0"/>
      <p:bldP spid="109600" grpId="0" autoUpdateAnimBg="0"/>
      <p:bldP spid="109601" grpId="0" autoUpdateAnimBg="0"/>
      <p:bldP spid="1096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Units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06550"/>
            <a:ext cx="7742238" cy="4184650"/>
          </a:xfrm>
        </p:spPr>
        <p:txBody>
          <a:bodyPr/>
          <a:lstStyle/>
          <a:p>
            <a:r>
              <a:rPr lang="en-US" sz="4400" smtClean="0"/>
              <a:t>Base units:</a:t>
            </a:r>
          </a:p>
          <a:p>
            <a:pPr lvl="1"/>
            <a:r>
              <a:rPr lang="en-US" sz="4400" b="1" smtClean="0"/>
              <a:t>*Mass :  	grams </a:t>
            </a:r>
            <a:r>
              <a:rPr lang="en-US" sz="4400" b="1" smtClean="0">
                <a:sym typeface="Wingdings" pitchFamily="2" charset="2"/>
              </a:rPr>
              <a:t> g</a:t>
            </a:r>
          </a:p>
          <a:p>
            <a:pPr lvl="1"/>
            <a:r>
              <a:rPr lang="en-US" sz="4400" b="1" smtClean="0">
                <a:sym typeface="Wingdings" pitchFamily="2" charset="2"/>
              </a:rPr>
              <a:t>Volume: 	Liters  L</a:t>
            </a:r>
          </a:p>
          <a:p>
            <a:pPr lvl="1"/>
            <a:r>
              <a:rPr lang="en-US" sz="4400" b="1" smtClean="0">
                <a:sym typeface="Wingdings" pitchFamily="2" charset="2"/>
              </a:rPr>
              <a:t>Length: 	meters  m</a:t>
            </a:r>
            <a:endParaRPr lang="en-US" sz="4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Prefixs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84300" y="6145213"/>
            <a:ext cx="769938" cy="712787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384300" y="1906588"/>
            <a:ext cx="6581775" cy="519112"/>
            <a:chOff x="480" y="1409"/>
            <a:chExt cx="4146" cy="327"/>
          </a:xfrm>
        </p:grpSpPr>
        <p:sp>
          <p:nvSpPr>
            <p:cNvPr id="10287" name="Text Box 5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mega-</a:t>
              </a:r>
            </a:p>
          </p:txBody>
        </p:sp>
        <p:sp>
          <p:nvSpPr>
            <p:cNvPr id="10288" name="Text Box 6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10289" name="Text Box 7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1384300" y="3543300"/>
            <a:ext cx="6581775" cy="519113"/>
            <a:chOff x="480" y="1797"/>
            <a:chExt cx="4146" cy="327"/>
          </a:xfrm>
        </p:grpSpPr>
        <p:sp>
          <p:nvSpPr>
            <p:cNvPr id="10284" name="Text Box 9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deci-</a:t>
              </a:r>
            </a:p>
          </p:txBody>
        </p:sp>
        <p:sp>
          <p:nvSpPr>
            <p:cNvPr id="10285" name="Text Box 10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</a:t>
              </a:r>
            </a:p>
          </p:txBody>
        </p:sp>
        <p:sp>
          <p:nvSpPr>
            <p:cNvPr id="10286" name="Text Box 11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46" name="Group 12"/>
          <p:cNvGrpSpPr>
            <a:grpSpLocks/>
          </p:cNvGrpSpPr>
          <p:nvPr/>
        </p:nvGrpSpPr>
        <p:grpSpPr bwMode="auto">
          <a:xfrm>
            <a:off x="1384300" y="4089400"/>
            <a:ext cx="6581775" cy="519113"/>
            <a:chOff x="480" y="2119"/>
            <a:chExt cx="4146" cy="327"/>
          </a:xfrm>
        </p:grpSpPr>
        <p:sp>
          <p:nvSpPr>
            <p:cNvPr id="10281" name="Text Box 13"/>
            <p:cNvSpPr txBox="1">
              <a:spLocks noChangeArrowheads="1"/>
            </p:cNvSpPr>
            <p:nvPr/>
          </p:nvSpPr>
          <p:spPr bwMode="auto">
            <a:xfrm>
              <a:off x="480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centi-</a:t>
              </a:r>
            </a:p>
          </p:txBody>
        </p:sp>
        <p:sp>
          <p:nvSpPr>
            <p:cNvPr id="10282" name="Text Box 14"/>
            <p:cNvSpPr txBox="1">
              <a:spLocks noChangeArrowheads="1"/>
            </p:cNvSpPr>
            <p:nvPr/>
          </p:nvSpPr>
          <p:spPr bwMode="auto">
            <a:xfrm>
              <a:off x="1632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c</a:t>
              </a:r>
              <a:endParaRPr kumimoji="0" lang="en-US" sz="2800">
                <a:latin typeface="Arial" charset="0"/>
              </a:endParaRPr>
            </a:p>
          </p:txBody>
        </p:sp>
        <p:sp>
          <p:nvSpPr>
            <p:cNvPr id="10283" name="Text Box 15"/>
            <p:cNvSpPr txBox="1">
              <a:spLocks noChangeArrowheads="1"/>
            </p:cNvSpPr>
            <p:nvPr/>
          </p:nvSpPr>
          <p:spPr bwMode="auto">
            <a:xfrm>
              <a:off x="3584" y="211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-2    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47" name="Group 16"/>
          <p:cNvGrpSpPr>
            <a:grpSpLocks/>
          </p:cNvGrpSpPr>
          <p:nvPr/>
        </p:nvGrpSpPr>
        <p:grpSpPr bwMode="auto">
          <a:xfrm>
            <a:off x="1384300" y="4633913"/>
            <a:ext cx="6502400" cy="519112"/>
            <a:chOff x="480" y="2435"/>
            <a:chExt cx="4096" cy="327"/>
          </a:xfrm>
        </p:grpSpPr>
        <p:sp>
          <p:nvSpPr>
            <p:cNvPr id="10278" name="Text Box 17"/>
            <p:cNvSpPr txBox="1">
              <a:spLocks noChangeArrowheads="1"/>
            </p:cNvSpPr>
            <p:nvPr/>
          </p:nvSpPr>
          <p:spPr bwMode="auto">
            <a:xfrm>
              <a:off x="480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milli-</a:t>
              </a:r>
            </a:p>
          </p:txBody>
        </p:sp>
        <p:sp>
          <p:nvSpPr>
            <p:cNvPr id="10279" name="Text Box 18"/>
            <p:cNvSpPr txBox="1">
              <a:spLocks noChangeArrowheads="1"/>
            </p:cNvSpPr>
            <p:nvPr/>
          </p:nvSpPr>
          <p:spPr bwMode="auto">
            <a:xfrm>
              <a:off x="1632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10280" name="Text Box 19"/>
            <p:cNvSpPr txBox="1">
              <a:spLocks noChangeArrowheads="1"/>
            </p:cNvSpPr>
            <p:nvPr/>
          </p:nvSpPr>
          <p:spPr bwMode="auto">
            <a:xfrm>
              <a:off x="3584" y="2435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13890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Prefix</a:t>
            </a:r>
          </a:p>
        </p:txBody>
      </p:sp>
      <p:sp>
        <p:nvSpPr>
          <p:cNvPr id="10249" name="Text Box 21"/>
          <p:cNvSpPr txBox="1">
            <a:spLocks noChangeArrowheads="1"/>
          </p:cNvSpPr>
          <p:nvPr/>
        </p:nvSpPr>
        <p:spPr bwMode="auto">
          <a:xfrm>
            <a:off x="32178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Symbol</a:t>
            </a:r>
          </a:p>
        </p:txBody>
      </p:sp>
      <p:sp>
        <p:nvSpPr>
          <p:cNvPr id="10250" name="Text Box 22"/>
          <p:cNvSpPr txBox="1">
            <a:spLocks noChangeArrowheads="1"/>
          </p:cNvSpPr>
          <p:nvPr/>
        </p:nvSpPr>
        <p:spPr bwMode="auto">
          <a:xfrm>
            <a:off x="6011863" y="1425575"/>
            <a:ext cx="2001837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Factor</a:t>
            </a:r>
          </a:p>
        </p:txBody>
      </p:sp>
      <p:sp>
        <p:nvSpPr>
          <p:cNvPr id="10251" name="Line 23"/>
          <p:cNvSpPr>
            <a:spLocks noChangeShapeType="1"/>
          </p:cNvSpPr>
          <p:nvPr/>
        </p:nvSpPr>
        <p:spPr bwMode="auto">
          <a:xfrm flipV="1">
            <a:off x="1384300" y="1925638"/>
            <a:ext cx="6484938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2" name="Group 24"/>
          <p:cNvGrpSpPr>
            <a:grpSpLocks/>
          </p:cNvGrpSpPr>
          <p:nvPr/>
        </p:nvGrpSpPr>
        <p:grpSpPr bwMode="auto">
          <a:xfrm>
            <a:off x="1384300" y="5180013"/>
            <a:ext cx="6502400" cy="519112"/>
            <a:chOff x="477" y="2687"/>
            <a:chExt cx="4096" cy="327"/>
          </a:xfrm>
        </p:grpSpPr>
        <p:sp>
          <p:nvSpPr>
            <p:cNvPr id="10275" name="Text Box 25"/>
            <p:cNvSpPr txBox="1">
              <a:spLocks noChangeArrowheads="1"/>
            </p:cNvSpPr>
            <p:nvPr/>
          </p:nvSpPr>
          <p:spPr bwMode="auto">
            <a:xfrm>
              <a:off x="477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micro-</a:t>
              </a:r>
            </a:p>
          </p:txBody>
        </p:sp>
        <p:sp>
          <p:nvSpPr>
            <p:cNvPr id="10276" name="Text Box 26"/>
            <p:cNvSpPr txBox="1">
              <a:spLocks noChangeArrowheads="1"/>
            </p:cNvSpPr>
            <p:nvPr/>
          </p:nvSpPr>
          <p:spPr bwMode="auto">
            <a:xfrm>
              <a:off x="1629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0277" name="Text Box 27"/>
            <p:cNvSpPr txBox="1">
              <a:spLocks noChangeArrowheads="1"/>
            </p:cNvSpPr>
            <p:nvPr/>
          </p:nvSpPr>
          <p:spPr bwMode="auto">
            <a:xfrm>
              <a:off x="3581" y="2687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53" name="Group 28"/>
          <p:cNvGrpSpPr>
            <a:grpSpLocks/>
          </p:cNvGrpSpPr>
          <p:nvPr/>
        </p:nvGrpSpPr>
        <p:grpSpPr bwMode="auto">
          <a:xfrm>
            <a:off x="1384300" y="5726113"/>
            <a:ext cx="6502400" cy="519112"/>
            <a:chOff x="477" y="3016"/>
            <a:chExt cx="4096" cy="327"/>
          </a:xfrm>
        </p:grpSpPr>
        <p:sp>
          <p:nvSpPr>
            <p:cNvPr id="10272" name="Text Box 29"/>
            <p:cNvSpPr txBox="1">
              <a:spLocks noChangeArrowheads="1"/>
            </p:cNvSpPr>
            <p:nvPr/>
          </p:nvSpPr>
          <p:spPr bwMode="auto">
            <a:xfrm>
              <a:off x="477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nano-</a:t>
              </a:r>
            </a:p>
          </p:txBody>
        </p:sp>
        <p:sp>
          <p:nvSpPr>
            <p:cNvPr id="10273" name="Text Box 30"/>
            <p:cNvSpPr txBox="1">
              <a:spLocks noChangeArrowheads="1"/>
            </p:cNvSpPr>
            <p:nvPr/>
          </p:nvSpPr>
          <p:spPr bwMode="auto">
            <a:xfrm>
              <a:off x="1629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</a:t>
              </a:r>
            </a:p>
          </p:txBody>
        </p:sp>
        <p:sp>
          <p:nvSpPr>
            <p:cNvPr id="10274" name="Text Box 31"/>
            <p:cNvSpPr txBox="1">
              <a:spLocks noChangeArrowheads="1"/>
            </p:cNvSpPr>
            <p:nvPr/>
          </p:nvSpPr>
          <p:spPr bwMode="auto">
            <a:xfrm>
              <a:off x="3581" y="3016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-9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54" name="Group 32"/>
          <p:cNvGrpSpPr>
            <a:grpSpLocks/>
          </p:cNvGrpSpPr>
          <p:nvPr/>
        </p:nvGrpSpPr>
        <p:grpSpPr bwMode="auto">
          <a:xfrm>
            <a:off x="1384300" y="6272213"/>
            <a:ext cx="6515100" cy="519112"/>
            <a:chOff x="478" y="3764"/>
            <a:chExt cx="4104" cy="327"/>
          </a:xfrm>
        </p:grpSpPr>
        <p:sp>
          <p:nvSpPr>
            <p:cNvPr id="10269" name="Text Box 33"/>
            <p:cNvSpPr txBox="1">
              <a:spLocks noChangeArrowheads="1"/>
            </p:cNvSpPr>
            <p:nvPr/>
          </p:nvSpPr>
          <p:spPr bwMode="auto">
            <a:xfrm>
              <a:off x="478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pico-</a:t>
              </a:r>
            </a:p>
          </p:txBody>
        </p:sp>
        <p:sp>
          <p:nvSpPr>
            <p:cNvPr id="10270" name="Text Box 34"/>
            <p:cNvSpPr txBox="1">
              <a:spLocks noChangeArrowheads="1"/>
            </p:cNvSpPr>
            <p:nvPr/>
          </p:nvSpPr>
          <p:spPr bwMode="auto">
            <a:xfrm>
              <a:off x="1630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</a:t>
              </a:r>
            </a:p>
          </p:txBody>
        </p:sp>
        <p:sp>
          <p:nvSpPr>
            <p:cNvPr id="10271" name="Text Box 35"/>
            <p:cNvSpPr txBox="1">
              <a:spLocks noChangeArrowheads="1"/>
            </p:cNvSpPr>
            <p:nvPr/>
          </p:nvSpPr>
          <p:spPr bwMode="auto">
            <a:xfrm>
              <a:off x="3585" y="3764"/>
              <a:ext cx="99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-12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10255" name="Group 36"/>
          <p:cNvGrpSpPr>
            <a:grpSpLocks/>
          </p:cNvGrpSpPr>
          <p:nvPr/>
        </p:nvGrpSpPr>
        <p:grpSpPr bwMode="auto">
          <a:xfrm>
            <a:off x="1384300" y="2451100"/>
            <a:ext cx="6581775" cy="519113"/>
            <a:chOff x="480" y="1409"/>
            <a:chExt cx="4146" cy="327"/>
          </a:xfrm>
        </p:grpSpPr>
        <p:sp>
          <p:nvSpPr>
            <p:cNvPr id="10266" name="Text Box 37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kilo-</a:t>
              </a:r>
            </a:p>
          </p:txBody>
        </p:sp>
        <p:sp>
          <p:nvSpPr>
            <p:cNvPr id="10267" name="Text Box 38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</a:t>
              </a:r>
            </a:p>
          </p:txBody>
        </p:sp>
        <p:sp>
          <p:nvSpPr>
            <p:cNvPr id="10268" name="Text Box 39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10256" name="Line 40"/>
          <p:cNvSpPr>
            <a:spLocks noChangeShapeType="1"/>
          </p:cNvSpPr>
          <p:nvPr/>
        </p:nvSpPr>
        <p:spPr bwMode="auto">
          <a:xfrm>
            <a:off x="3541713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41"/>
          <p:cNvSpPr>
            <a:spLocks noChangeShapeType="1"/>
          </p:cNvSpPr>
          <p:nvPr/>
        </p:nvSpPr>
        <p:spPr bwMode="auto">
          <a:xfrm>
            <a:off x="5464175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8" name="Group 42"/>
          <p:cNvGrpSpPr>
            <a:grpSpLocks/>
          </p:cNvGrpSpPr>
          <p:nvPr/>
        </p:nvGrpSpPr>
        <p:grpSpPr bwMode="auto">
          <a:xfrm>
            <a:off x="1384300" y="2997200"/>
            <a:ext cx="6581775" cy="519113"/>
            <a:chOff x="480" y="1797"/>
            <a:chExt cx="4146" cy="327"/>
          </a:xfrm>
        </p:grpSpPr>
        <p:sp>
          <p:nvSpPr>
            <p:cNvPr id="10263" name="Text Box 43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BASE UNIT</a:t>
              </a:r>
            </a:p>
          </p:txBody>
        </p:sp>
        <p:sp>
          <p:nvSpPr>
            <p:cNvPr id="10264" name="Text Box 44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---</a:t>
              </a:r>
            </a:p>
          </p:txBody>
        </p:sp>
        <p:sp>
          <p:nvSpPr>
            <p:cNvPr id="10265" name="Text Box 45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0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110638" name="Line 46"/>
          <p:cNvSpPr>
            <a:spLocks noChangeShapeType="1"/>
          </p:cNvSpPr>
          <p:nvPr/>
        </p:nvSpPr>
        <p:spPr bwMode="auto">
          <a:xfrm flipV="1">
            <a:off x="603250" y="2460625"/>
            <a:ext cx="0" cy="3652838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 rot="-5400000">
            <a:off x="-498475" y="4006851"/>
            <a:ext cx="174783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move left</a:t>
            </a:r>
          </a:p>
        </p:txBody>
      </p:sp>
      <p:sp>
        <p:nvSpPr>
          <p:cNvPr id="110640" name="Line 48"/>
          <p:cNvSpPr>
            <a:spLocks noChangeShapeType="1"/>
          </p:cNvSpPr>
          <p:nvPr/>
        </p:nvSpPr>
        <p:spPr bwMode="auto">
          <a:xfrm>
            <a:off x="1238250" y="2460625"/>
            <a:ext cx="0" cy="3652838"/>
          </a:xfrm>
          <a:prstGeom prst="line">
            <a:avLst/>
          </a:prstGeom>
          <a:noFill/>
          <a:ln w="57150" cap="sq">
            <a:solidFill>
              <a:schemeClr val="accent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 rot="-5400000">
            <a:off x="-3969" y="4026695"/>
            <a:ext cx="20034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chemeClr val="accent1"/>
                </a:solidFill>
                <a:latin typeface="Arial" charset="0"/>
              </a:rPr>
              <a:t>move right</a:t>
            </a:r>
            <a:endParaRPr kumimoji="0" lang="en-US" sz="28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8" grpId="0" animBg="1"/>
      <p:bldP spid="110639" grpId="0" autoUpdateAnimBg="0"/>
      <p:bldP spid="110640" grpId="0" animBg="1"/>
      <p:bldP spid="1106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Prefixes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2443163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smtClean="0"/>
              <a:t>K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  <a:p>
            <a:pPr>
              <a:lnSpc>
                <a:spcPct val="90000"/>
              </a:lnSpc>
            </a:pPr>
            <a:r>
              <a:rPr lang="en-US" sz="4000" smtClean="0"/>
              <a:t>H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  <a:p>
            <a:pPr>
              <a:lnSpc>
                <a:spcPct val="90000"/>
              </a:lnSpc>
            </a:pPr>
            <a:r>
              <a:rPr lang="en-US" sz="4000" smtClean="0"/>
              <a:t>D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  <a:p>
            <a:pPr>
              <a:lnSpc>
                <a:spcPct val="90000"/>
              </a:lnSpc>
            </a:pPr>
            <a:r>
              <a:rPr lang="en-US" sz="4000" smtClean="0">
                <a:solidFill>
                  <a:schemeClr val="accent1"/>
                </a:solidFill>
              </a:rPr>
              <a:t>U </a:t>
            </a:r>
            <a:r>
              <a:rPr lang="en-US" sz="400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endParaRPr lang="en-US" sz="400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smtClean="0"/>
              <a:t>d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  <a:p>
            <a:pPr>
              <a:lnSpc>
                <a:spcPct val="90000"/>
              </a:lnSpc>
            </a:pPr>
            <a:r>
              <a:rPr lang="en-US" sz="4000" smtClean="0"/>
              <a:t>c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  <a:p>
            <a:pPr>
              <a:lnSpc>
                <a:spcPct val="90000"/>
              </a:lnSpc>
            </a:pPr>
            <a:r>
              <a:rPr lang="en-US" sz="4000" smtClean="0"/>
              <a:t>m </a:t>
            </a:r>
            <a:r>
              <a:rPr lang="en-US" sz="4000" smtClean="0">
                <a:sym typeface="Wingdings" pitchFamily="2" charset="2"/>
              </a:rPr>
              <a:t></a:t>
            </a:r>
            <a:endParaRPr lang="en-US" sz="4000" smtClean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46763" y="1584325"/>
            <a:ext cx="3297237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Kangaroos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Have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Dark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>
                <a:solidFill>
                  <a:schemeClr val="accent1"/>
                </a:solidFill>
              </a:rPr>
              <a:t>Umbrellas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during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cloudy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mornings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2162175" y="1549400"/>
            <a:ext cx="3316288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Kilo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Hecta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Deka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solidFill>
                  <a:schemeClr val="accent1"/>
                </a:solidFill>
                <a:latin typeface="Comic Sans MS" pitchFamily="66" charset="0"/>
              </a:rPr>
              <a:t>Unit (base)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deci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centi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 b="1">
                <a:latin typeface="Comic Sans MS" pitchFamily="66" charset="0"/>
              </a:rPr>
              <a:t>milli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  <p:bldP spid="1024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Conversions (short-cut)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306888"/>
          </a:xfrm>
        </p:spPr>
        <p:txBody>
          <a:bodyPr/>
          <a:lstStyle/>
          <a:p>
            <a:pPr marL="647700" indent="-647700" algn="ctr">
              <a:lnSpc>
                <a:spcPct val="120000"/>
              </a:lnSpc>
              <a:spcBef>
                <a:spcPct val="100000"/>
              </a:spcBef>
              <a:buSzPct val="100000"/>
              <a:buFont typeface="Wingdings" pitchFamily="2" charset="2"/>
              <a:buNone/>
              <a:tabLst>
                <a:tab pos="574675" algn="l"/>
              </a:tabLst>
            </a:pPr>
            <a:r>
              <a:rPr lang="en-US" sz="4000" smtClean="0"/>
              <a:t>K		  H 	 D	  </a:t>
            </a:r>
            <a:r>
              <a:rPr lang="en-US" sz="4000" u="sng" smtClean="0"/>
              <a:t>U</a:t>
            </a:r>
            <a:r>
              <a:rPr lang="en-US" sz="4000" smtClean="0"/>
              <a:t>		d	  c 	m</a:t>
            </a:r>
          </a:p>
          <a:p>
            <a:pPr marL="647700" indent="-647700">
              <a:lnSpc>
                <a:spcPct val="120000"/>
              </a:lnSpc>
              <a:spcBef>
                <a:spcPct val="100000"/>
              </a:spcBef>
              <a:buSzPct val="100000"/>
              <a:buFont typeface="Wingdings" pitchFamily="2" charset="2"/>
              <a:buAutoNum type="arabicPeriod"/>
              <a:tabLst>
                <a:tab pos="574675" algn="l"/>
              </a:tabLst>
            </a:pPr>
            <a:r>
              <a:rPr lang="en-US" sz="3200" smtClean="0"/>
              <a:t>Count the number of places you have to move left or right.</a:t>
            </a:r>
          </a:p>
          <a:p>
            <a:pPr marL="647700" indent="-647700">
              <a:lnSpc>
                <a:spcPct val="120000"/>
              </a:lnSpc>
              <a:spcBef>
                <a:spcPct val="70000"/>
              </a:spcBef>
              <a:buSzPct val="100000"/>
              <a:buFont typeface="Wingdings" pitchFamily="2" charset="2"/>
              <a:buAutoNum type="arabicPeriod"/>
              <a:tabLst>
                <a:tab pos="574675" algn="l"/>
              </a:tabLst>
            </a:pPr>
            <a:r>
              <a:rPr lang="en-US" sz="3200" smtClean="0"/>
              <a:t>Move the decimal that many places left or right.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1892300" y="4868863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030" name="Group 8"/>
          <p:cNvGrpSpPr>
            <a:grpSpLocks/>
          </p:cNvGrpSpPr>
          <p:nvPr/>
        </p:nvGrpSpPr>
        <p:grpSpPr bwMode="auto">
          <a:xfrm>
            <a:off x="4625975" y="4557713"/>
            <a:ext cx="4518025" cy="2300287"/>
            <a:chOff x="1256" y="2679"/>
            <a:chExt cx="3350" cy="1641"/>
          </a:xfrm>
        </p:grpSpPr>
        <p:sp>
          <p:nvSpPr>
            <p:cNvPr id="1031" name="AutoShape 9"/>
            <p:cNvSpPr>
              <a:spLocks noChangeArrowheads="1"/>
            </p:cNvSpPr>
            <p:nvPr/>
          </p:nvSpPr>
          <p:spPr bwMode="auto">
            <a:xfrm>
              <a:off x="2354" y="2860"/>
              <a:ext cx="2252" cy="945"/>
            </a:xfrm>
            <a:prstGeom prst="wedgeEllipseCallout">
              <a:avLst>
                <a:gd name="adj1" fmla="val -60745"/>
                <a:gd name="adj2" fmla="val 25343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0" lang="en-US" sz="4000" b="1">
                  <a:solidFill>
                    <a:schemeClr val="bg2"/>
                  </a:solidFill>
                  <a:latin typeface="Arial" charset="0"/>
                </a:rPr>
                <a:t>To the left</a:t>
              </a:r>
            </a:p>
            <a:p>
              <a:pPr algn="ctr"/>
              <a:r>
                <a:rPr kumimoji="0" lang="en-US" sz="4000" b="1">
                  <a:solidFill>
                    <a:schemeClr val="bg2"/>
                  </a:solidFill>
                  <a:latin typeface="Arial" charset="0"/>
                </a:rPr>
                <a:t>or right?</a:t>
              </a:r>
              <a:endParaRPr kumimoji="0" lang="en-US" sz="400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1256" y="2679"/>
            <a:ext cx="823" cy="1641"/>
          </p:xfrm>
          <a:graphic>
            <a:graphicData uri="http://schemas.openxmlformats.org/presentationml/2006/ole">
              <p:oleObj spid="_x0000_s1026" name="Clip" r:id="rId3" imgW="4671360" imgH="9323280" progId="MS_ClipArt_Gallery.5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Conversions (short-cut)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306388" y="2435225"/>
            <a:ext cx="8575675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5400" b="1">
                <a:latin typeface="Arial" charset="0"/>
              </a:rPr>
              <a:t>532 m      =  _______ km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364038" y="2405063"/>
            <a:ext cx="2605087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5400" b="1">
                <a:solidFill>
                  <a:schemeClr val="accent1"/>
                </a:solidFill>
                <a:latin typeface="Arial" charset="0"/>
              </a:rPr>
              <a:t>0.532</a:t>
            </a:r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0" y="3757613"/>
            <a:ext cx="91440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5400" b="1"/>
              <a:t>K	 H 	 D	    </a:t>
            </a:r>
            <a:r>
              <a:rPr lang="en-US" sz="5400" b="1" u="sng"/>
              <a:t>U</a:t>
            </a:r>
            <a:r>
              <a:rPr lang="en-US" sz="5400" b="1"/>
              <a:t>	d	  c 		m</a:t>
            </a: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 rot="5400000">
            <a:off x="2917825" y="4340225"/>
            <a:ext cx="1108075" cy="1457325"/>
          </a:xfrm>
          <a:prstGeom prst="curvedLeftArrow">
            <a:avLst>
              <a:gd name="adj1" fmla="val 12677"/>
              <a:gd name="adj2" fmla="val 38981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 rot="5400000">
            <a:off x="1766094" y="4550569"/>
            <a:ext cx="1108075" cy="1185863"/>
          </a:xfrm>
          <a:prstGeom prst="curvedLeftArrow">
            <a:avLst>
              <a:gd name="adj1" fmla="val 10316"/>
              <a:gd name="adj2" fmla="val 3172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 rot="5400000">
            <a:off x="754062" y="4473576"/>
            <a:ext cx="1108075" cy="1263650"/>
          </a:xfrm>
          <a:prstGeom prst="curvedLeftArrow">
            <a:avLst>
              <a:gd name="adj1" fmla="val 10992"/>
              <a:gd name="adj2" fmla="val 338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0" grpId="0" autoUpdateAnimBg="0"/>
      <p:bldP spid="73742" grpId="0" animBg="1"/>
      <p:bldP spid="73743" grpId="0" animBg="1"/>
      <p:bldP spid="737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Conversions (short-cut)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84338"/>
            <a:ext cx="9144000" cy="4225925"/>
          </a:xfrm>
        </p:spPr>
        <p:txBody>
          <a:bodyPr/>
          <a:lstStyle/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600" smtClean="0"/>
              <a:t>1) 20 cm = 	______________ m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600" smtClean="0"/>
              <a:t>2) 0.032 L = 	______________ mL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600" smtClean="0"/>
              <a:t>3) 45 </a:t>
            </a:r>
            <a:r>
              <a:rPr lang="en-US" sz="3600" smtClean="0">
                <a:sym typeface="Symbol" pitchFamily="18" charset="2"/>
              </a:rPr>
              <a:t>kg = 	______________ g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600" smtClean="0">
                <a:sym typeface="Symbol" pitchFamily="18" charset="2"/>
              </a:rPr>
              <a:t>4) 805 dm = 	______________ m</a:t>
            </a:r>
            <a:endParaRPr lang="en-US" sz="3600" smtClean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595688" y="1570038"/>
            <a:ext cx="3340100" cy="823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800" b="1">
                <a:solidFill>
                  <a:schemeClr val="accent1"/>
                </a:solidFill>
                <a:latin typeface="Arial" charset="0"/>
              </a:rPr>
              <a:t>0.2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983038" y="4645025"/>
            <a:ext cx="3340100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800" b="1">
                <a:solidFill>
                  <a:schemeClr val="accent1"/>
                </a:solidFill>
                <a:latin typeface="Arial" charset="0"/>
              </a:rPr>
              <a:t>80.5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313113" y="3617913"/>
            <a:ext cx="3340100" cy="823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800" b="1">
                <a:solidFill>
                  <a:schemeClr val="accent1"/>
                </a:solidFill>
                <a:latin typeface="Arial" charset="0"/>
              </a:rPr>
              <a:t>45,000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717925" y="2584450"/>
            <a:ext cx="3340100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800" b="1">
                <a:solidFill>
                  <a:schemeClr val="accent1"/>
                </a:solidFill>
                <a:latin typeface="Arial" charset="0"/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Kristen ITC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Designs\BLUEGRAD.POT</Template>
  <TotalTime>2098</TotalTime>
  <Words>638</Words>
  <Application>Microsoft Office PowerPoint</Application>
  <PresentationFormat>On-screen Show (4:3)</PresentationFormat>
  <Paragraphs>245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Narrow</vt:lpstr>
      <vt:lpstr>Arial</vt:lpstr>
      <vt:lpstr>Kristen ITC</vt:lpstr>
      <vt:lpstr>Comic Sans MS</vt:lpstr>
      <vt:lpstr>Wingdings</vt:lpstr>
      <vt:lpstr>Times New Roman</vt:lpstr>
      <vt:lpstr>Symbol</vt:lpstr>
      <vt:lpstr>Personal Home Page (Standard)</vt:lpstr>
      <vt:lpstr>Microsoft Clip Gallery</vt:lpstr>
      <vt:lpstr>Microsoft Equation 3.0</vt:lpstr>
      <vt:lpstr>UNIT 2-MEASUREMENTS</vt:lpstr>
      <vt:lpstr>Number vs. Quantity</vt:lpstr>
      <vt:lpstr>Common SI Units</vt:lpstr>
      <vt:lpstr>SI Units</vt:lpstr>
      <vt:lpstr>SI Prefixs</vt:lpstr>
      <vt:lpstr>SI Prefixes</vt:lpstr>
      <vt:lpstr>SI Conversions (short-cut)</vt:lpstr>
      <vt:lpstr>SI Conversions (short-cut)</vt:lpstr>
      <vt:lpstr>SI Conversions (short-cut)</vt:lpstr>
      <vt:lpstr>Not all conversions can use the short-cut….  Hang on tight!! We’re going for a ride!</vt:lpstr>
      <vt:lpstr>Dimensional Analysis</vt:lpstr>
      <vt:lpstr>Dimensional Analysis</vt:lpstr>
      <vt:lpstr>Dimensional Analysis</vt:lpstr>
      <vt:lpstr>Dimensional Analysis</vt:lpstr>
      <vt:lpstr>Dimensional Analysis</vt:lpstr>
      <vt:lpstr>Dimensional Analysis</vt:lpstr>
      <vt:lpstr>Dimensional Analysis</vt:lpstr>
      <vt:lpstr>Dimensional Analysis</vt:lpstr>
      <vt:lpstr>Slide 19</vt:lpstr>
      <vt:lpstr>Density</vt:lpstr>
      <vt:lpstr>Density</vt:lpstr>
      <vt:lpstr>Derived Units</vt:lpstr>
      <vt:lpstr>D. Density</vt:lpstr>
      <vt:lpstr>D. Density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Unit Conversions</dc:title>
  <dc:creator>Mrs. Johannesson</dc:creator>
  <cp:lastModifiedBy>e057547</cp:lastModifiedBy>
  <cp:revision>131</cp:revision>
  <cp:lastPrinted>1995-12-08T18:33:06Z</cp:lastPrinted>
  <dcterms:created xsi:type="dcterms:W3CDTF">2000-07-04T00:24:44Z</dcterms:created>
  <dcterms:modified xsi:type="dcterms:W3CDTF">2012-09-05T13:33:56Z</dcterms:modified>
</cp:coreProperties>
</file>