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343" r:id="rId2"/>
    <p:sldId id="339" r:id="rId3"/>
    <p:sldId id="271" r:id="rId4"/>
    <p:sldId id="341" r:id="rId5"/>
    <p:sldId id="274" r:id="rId6"/>
    <p:sldId id="272" r:id="rId7"/>
    <p:sldId id="342" r:id="rId8"/>
    <p:sldId id="269" r:id="rId9"/>
    <p:sldId id="275" r:id="rId10"/>
    <p:sldId id="273" r:id="rId11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6666FF"/>
    <a:srgbClr val="009900"/>
    <a:srgbClr val="FF0000"/>
    <a:srgbClr val="FFFF00"/>
    <a:srgbClr val="00CC00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64" y="-78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8" tIns="46640" rIns="93278" bIns="46640" numCol="1" anchor="t" anchorCtr="0" compatLnSpc="1">
            <a:prstTxWarp prst="textNoShape">
              <a:avLst/>
            </a:prstTxWarp>
          </a:bodyPr>
          <a:lstStyle>
            <a:lvl1pPr algn="l" defTabSz="932787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8" tIns="46640" rIns="93278" bIns="46640" numCol="1" anchor="t" anchorCtr="0" compatLnSpc="1">
            <a:prstTxWarp prst="textNoShape">
              <a:avLst/>
            </a:prstTxWarp>
          </a:bodyPr>
          <a:lstStyle>
            <a:lvl1pPr algn="r" defTabSz="932787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8" tIns="46640" rIns="93278" bIns="46640" numCol="1" anchor="b" anchorCtr="0" compatLnSpc="1">
            <a:prstTxWarp prst="textNoShape">
              <a:avLst/>
            </a:prstTxWarp>
          </a:bodyPr>
          <a:lstStyle>
            <a:lvl1pPr algn="l" defTabSz="932787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8" tIns="46640" rIns="93278" bIns="46640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sz="1200"/>
            </a:lvl1pPr>
          </a:lstStyle>
          <a:p>
            <a:fld id="{B852147A-4411-4987-8C16-2F2A2F0B8A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215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78" tIns="46640" rIns="93278" bIns="46640" numCol="1" anchor="t" anchorCtr="0" compatLnSpc="1">
            <a:prstTxWarp prst="textNoShape">
              <a:avLst/>
            </a:prstTxWarp>
          </a:bodyPr>
          <a:lstStyle>
            <a:lvl1pPr algn="l" defTabSz="932787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78" tIns="46640" rIns="93278" bIns="46640" numCol="1" anchor="t" anchorCtr="0" compatLnSpc="1">
            <a:prstTxWarp prst="textNoShape">
              <a:avLst/>
            </a:prstTxWarp>
          </a:bodyPr>
          <a:lstStyle>
            <a:lvl1pPr algn="r" defTabSz="932787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1188"/>
            <a:ext cx="5146675" cy="41862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78" tIns="46640" rIns="93278" bIns="46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78" tIns="46640" rIns="93278" bIns="46640" numCol="1" anchor="b" anchorCtr="0" compatLnSpc="1">
            <a:prstTxWarp prst="textNoShape">
              <a:avLst/>
            </a:prstTxWarp>
          </a:bodyPr>
          <a:lstStyle>
            <a:lvl1pPr algn="l" defTabSz="932787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78" tIns="46640" rIns="93278" bIns="46640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B400E35-BF73-4783-8416-3442479719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7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algn="ctr" defTabSz="931863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4000">
                <a:solidFill>
                  <a:srgbClr val="FFFFCC"/>
                </a:solidFill>
                <a:latin typeface="Arial" charset="0"/>
              </a:defRPr>
            </a:lvl1pPr>
            <a:lvl2pPr marL="742950" indent="-285750" algn="ctr" defTabSz="931863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4000">
                <a:solidFill>
                  <a:srgbClr val="FFFFCC"/>
                </a:solidFill>
                <a:latin typeface="Arial" charset="0"/>
              </a:defRPr>
            </a:lvl2pPr>
            <a:lvl3pPr marL="1143000" indent="-228600" algn="ctr" defTabSz="931863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4000">
                <a:solidFill>
                  <a:srgbClr val="FFFFCC"/>
                </a:solidFill>
                <a:latin typeface="Arial" charset="0"/>
              </a:defRPr>
            </a:lvl3pPr>
            <a:lvl4pPr marL="1600200" indent="-228600" algn="ctr" defTabSz="931863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4000">
                <a:solidFill>
                  <a:srgbClr val="FFFFCC"/>
                </a:solidFill>
                <a:latin typeface="Arial" charset="0"/>
              </a:defRPr>
            </a:lvl4pPr>
            <a:lvl5pPr marL="2057400" indent="-228600" algn="ctr" defTabSz="931863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4000">
                <a:solidFill>
                  <a:srgbClr val="FFFFCC"/>
                </a:solidFill>
                <a:latin typeface="Arial" charset="0"/>
              </a:defRPr>
            </a:lvl5pPr>
            <a:lvl6pPr marL="2514600" indent="-228600" algn="ctr" defTabSz="93186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buChar char="y"/>
              <a:defRPr kumimoji="1" sz="4000">
                <a:solidFill>
                  <a:srgbClr val="FFFFCC"/>
                </a:solidFill>
                <a:latin typeface="Arial" charset="0"/>
              </a:defRPr>
            </a:lvl6pPr>
            <a:lvl7pPr marL="2971800" indent="-228600" algn="ctr" defTabSz="93186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buChar char="y"/>
              <a:defRPr kumimoji="1" sz="4000">
                <a:solidFill>
                  <a:srgbClr val="FFFFCC"/>
                </a:solidFill>
                <a:latin typeface="Arial" charset="0"/>
              </a:defRPr>
            </a:lvl7pPr>
            <a:lvl8pPr marL="3429000" indent="-228600" algn="ctr" defTabSz="93186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buChar char="y"/>
              <a:defRPr kumimoji="1" sz="4000">
                <a:solidFill>
                  <a:srgbClr val="FFFFCC"/>
                </a:solidFill>
                <a:latin typeface="Arial" charset="0"/>
              </a:defRPr>
            </a:lvl8pPr>
            <a:lvl9pPr marL="3886200" indent="-228600" algn="ctr" defTabSz="93186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buChar char="y"/>
              <a:defRPr kumimoji="1" sz="4000">
                <a:solidFill>
                  <a:srgbClr val="FFFFCC"/>
                </a:solidFill>
                <a:latin typeface="Aria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41F266A5-0941-48DD-84C1-CC008F401C0F}" type="slidenum">
              <a:rPr kumimoji="0" lang="en-US" altLang="en-US" sz="1200">
                <a:solidFill>
                  <a:schemeClr val="tx1"/>
                </a:solidFill>
                <a:latin typeface="Times New Roman" pitchFamily="18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kumimoji="0"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1835150"/>
            <a:ext cx="87899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62763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34263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07350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III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AutoShape 13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580438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IV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0" y="2590800"/>
            <a:ext cx="8334375" cy="1143000"/>
          </a:xfrm>
        </p:spPr>
        <p:txBody>
          <a:bodyPr anchor="t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58863"/>
            <a:ext cx="9144000" cy="763587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40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D6EF0E5B-AAF7-43C6-98A2-E70E941C5B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55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1E9F5-FDD4-4A9E-8F0A-66F25B836A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18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0813"/>
            <a:ext cx="2044700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5981700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5CD5FC-3BF7-44F3-AA54-D1620B9425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4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E9D34-7697-4B16-AF09-56996A1C7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82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15501D-CF9A-47F5-AC08-841F703E3E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54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F785F-0FC9-451D-9544-0D658A019C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08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3D606-3C63-4CCE-B9D4-00D1D9DB2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47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47D13-03C1-4C32-9473-D9F2658D07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80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533E3-D90F-4762-8FC9-E5A5B03F1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63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B62E2-D88F-46A0-8F2D-0EE0D138D4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7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7404D-FB97-4FAC-8A1D-50F432E9EB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83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721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8750"/>
            <a:ext cx="81788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kumimoji="0" sz="1400"/>
            </a:lvl1pPr>
          </a:lstStyle>
          <a:p>
            <a:fld id="{8ACF3FD9-4BFE-4C02-9DC3-30A97C3C34F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962025"/>
            <a:ext cx="87899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9pPr>
    </p:titleStyle>
    <p:bodyStyle>
      <a:lvl1pPr marL="287338" indent="-2873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rgbClr val="FFFFCC"/>
          </a:solidFill>
          <a:latin typeface="+mn-lt"/>
          <a:ea typeface="+mn-ea"/>
          <a:cs typeface="+mn-cs"/>
        </a:defRPr>
      </a:lvl1pPr>
      <a:lvl2pPr marL="636588" indent="-2349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3200">
          <a:solidFill>
            <a:srgbClr val="FFFFCC"/>
          </a:solidFill>
          <a:latin typeface="+mn-lt"/>
        </a:defRPr>
      </a:lvl2pPr>
      <a:lvl3pPr marL="919163" indent="-1682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3200">
          <a:solidFill>
            <a:srgbClr val="FFFF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rgbClr val="FFFF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>
                <a:solidFill>
                  <a:srgbClr val="5E574E"/>
                </a:solidFill>
              </a:rPr>
              <a:t>C. Johannesson</a:t>
            </a:r>
          </a:p>
        </p:txBody>
      </p:sp>
      <p:sp>
        <p:nvSpPr>
          <p:cNvPr id="5123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III. Ionic Compounds</a:t>
            </a:r>
            <a:br>
              <a:rPr lang="en-US" altLang="en-US" smtClean="0"/>
            </a:br>
            <a:r>
              <a:rPr lang="en-US" altLang="en-US" smtClean="0">
                <a:latin typeface="Arial" charset="0"/>
              </a:rPr>
              <a:t>(p. 176 – 180, 203 – 211)</a:t>
            </a:r>
          </a:p>
        </p:txBody>
      </p:sp>
      <p:sp>
        <p:nvSpPr>
          <p:cNvPr id="5124" name="Rectangle 1027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Ch. 6 &amp; 7 - Chemical Bonding</a:t>
            </a:r>
          </a:p>
        </p:txBody>
      </p:sp>
      <p:pic>
        <p:nvPicPr>
          <p:cNvPr id="5125" name="Picture 1028" descr="ion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75" y="4395788"/>
            <a:ext cx="3802063" cy="1597025"/>
          </a:xfrm>
          <a:prstGeom prst="rect">
            <a:avLst/>
          </a:prstGeom>
          <a:solidFill>
            <a:srgbClr val="FFFFFF"/>
          </a:solidFill>
          <a:ln w="2857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5126" name="Rectangle 1029"/>
          <p:cNvSpPr>
            <a:spLocks noChangeArrowheads="1"/>
          </p:cNvSpPr>
          <p:nvPr/>
        </p:nvSpPr>
        <p:spPr bwMode="auto">
          <a:xfrm>
            <a:off x="1588" y="2890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lang="en-US" altLang="en-US"/>
          </a:p>
        </p:txBody>
      </p:sp>
      <p:pic>
        <p:nvPicPr>
          <p:cNvPr id="5127" name="Picture 1030" descr="NaCl-cryst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94200"/>
            <a:ext cx="1673225" cy="16002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lang="en-US" altLang="en-US" sz="3200" b="1"/>
              <a:t>NaBr</a:t>
            </a: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lang="en-US" altLang="en-US" sz="3200" b="1"/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lang="en-US" altLang="en-US" sz="3200" b="1"/>
              <a:t>Na</a:t>
            </a:r>
            <a:r>
              <a:rPr lang="en-US" altLang="en-US" sz="3200" b="1" baseline="-25000"/>
              <a:t>2</a:t>
            </a:r>
            <a:r>
              <a:rPr lang="en-US" altLang="en-US" sz="3200" b="1"/>
              <a:t>CO</a:t>
            </a:r>
            <a:r>
              <a:rPr lang="en-US" altLang="en-US" sz="3200" b="1" baseline="-25000"/>
              <a:t>3</a:t>
            </a:r>
            <a:endParaRPr lang="en-US" altLang="en-US" sz="3200" b="1"/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lang="en-US" altLang="en-US" sz="3200" b="1"/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lang="en-US" altLang="en-US" sz="3200" b="1"/>
              <a:t>FeCl</a:t>
            </a:r>
            <a:r>
              <a:rPr lang="en-US" altLang="en-US" sz="3200" b="1" baseline="-25000"/>
              <a:t>3</a:t>
            </a:r>
            <a:endParaRPr lang="en-US" altLang="en-US" sz="3200"/>
          </a:p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lang="en-US" altLang="en-US" sz="3200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433388" y="2590800"/>
            <a:ext cx="52593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lang="en-US" altLang="en-US" sz="3200"/>
              <a:t>sodium bromide 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433388" y="4037013"/>
            <a:ext cx="525938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lang="en-US" altLang="en-US" sz="3200"/>
              <a:t>sodium carbonate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33388" y="5476875"/>
            <a:ext cx="5259387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lang="en-US" altLang="en-US" sz="3200"/>
              <a:t>iron(III) chloride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C. Ionic Nomenclature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 autoUpdateAnimBg="0"/>
      <p:bldP spid="160773" grpId="0" autoUpdateAnimBg="0"/>
      <p:bldP spid="1607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440738" cy="790575"/>
          </a:xfrm>
        </p:spPr>
        <p:txBody>
          <a:bodyPr/>
          <a:lstStyle/>
          <a:p>
            <a:r>
              <a:rPr lang="en-US" altLang="en-US" smtClean="0"/>
              <a:t>A. Energy of Bond Formation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6380163" cy="4629150"/>
          </a:xfrm>
        </p:spPr>
        <p:txBody>
          <a:bodyPr/>
          <a:lstStyle/>
          <a:p>
            <a:r>
              <a:rPr lang="en-US" altLang="en-US" b="1" smtClean="0"/>
              <a:t>Lattice Energy</a:t>
            </a:r>
          </a:p>
          <a:p>
            <a:pPr lvl="1"/>
            <a:r>
              <a:rPr lang="en-US" altLang="en-US" smtClean="0"/>
              <a:t>Energy released when one mole of an ionic crystalline compound is formed from gaseous ions</a:t>
            </a:r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233863"/>
            <a:ext cx="4533900" cy="2309812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174" name="Object 0"/>
          <p:cNvGraphicFramePr>
            <a:graphicFrameLocks noChangeAspect="1"/>
          </p:cNvGraphicFramePr>
          <p:nvPr/>
        </p:nvGraphicFramePr>
        <p:xfrm>
          <a:off x="6602413" y="1668463"/>
          <a:ext cx="1971675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Photo Editor Photo" r:id="rId4" imgW="1432381" imgH="1607619" progId="MSPhotoEd.3">
                  <p:embed/>
                </p:oleObj>
              </mc:Choice>
              <mc:Fallback>
                <p:oleObj name="Photo Editor Photo" r:id="rId4" imgW="1432381" imgH="1607619" progId="MSPhotoEd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2413" y="1668463"/>
                        <a:ext cx="1971675" cy="221456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1"/>
          <p:cNvGraphicFramePr>
            <a:graphicFrameLocks noChangeAspect="1"/>
          </p:cNvGraphicFramePr>
          <p:nvPr/>
        </p:nvGraphicFramePr>
        <p:xfrm>
          <a:off x="6589713" y="4233863"/>
          <a:ext cx="1998662" cy="230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Photo Editor Photo" r:id="rId6" imgW="1234547" imgH="1424762" progId="MSPhotoEd.3">
                  <p:embed/>
                </p:oleObj>
              </mc:Choice>
              <mc:Fallback>
                <p:oleObj name="Photo Editor Photo" r:id="rId6" imgW="1234547" imgH="1424762" progId="MSPhotoEd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713" y="4233863"/>
                        <a:ext cx="1998662" cy="230663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Lewis Structures</a:t>
            </a:r>
          </a:p>
        </p:txBody>
      </p:sp>
      <p:sp>
        <p:nvSpPr>
          <p:cNvPr id="15872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b="1" smtClean="0"/>
              <a:t>Covalent </a:t>
            </a:r>
            <a:r>
              <a:rPr lang="en-US" altLang="en-US" smtClean="0"/>
              <a:t>– show sharing of e</a:t>
            </a:r>
            <a:r>
              <a:rPr lang="en-US" altLang="en-US" baseline="30000" smtClean="0"/>
              <a:t>-</a:t>
            </a:r>
            <a:endParaRPr lang="en-US" altLang="en-US" smtClean="0"/>
          </a:p>
          <a:p>
            <a:pPr>
              <a:lnSpc>
                <a:spcPct val="120000"/>
              </a:lnSpc>
            </a:pPr>
            <a:r>
              <a:rPr lang="en-US" altLang="en-US" b="1" smtClean="0"/>
              <a:t>Ionic </a:t>
            </a:r>
            <a:r>
              <a:rPr lang="en-US" altLang="en-US" smtClean="0"/>
              <a:t>– show transfer of e</a:t>
            </a:r>
            <a:r>
              <a:rPr lang="en-US" altLang="en-US" baseline="30000" smtClean="0"/>
              <a:t>-</a:t>
            </a:r>
            <a:endParaRPr lang="en-US" altLang="en-US" smtClean="0"/>
          </a:p>
          <a:p>
            <a:pPr>
              <a:buFont typeface="Monotype Sorts" pitchFamily="2" charset="2"/>
              <a:buNone/>
            </a:pPr>
            <a:endParaRPr lang="en-US" altLang="en-US" smtClean="0"/>
          </a:p>
        </p:txBody>
      </p:sp>
      <p:pic>
        <p:nvPicPr>
          <p:cNvPr id="158729" name="Picture 9"/>
          <p:cNvPicPr>
            <a:picLocks noChangeAspect="1" noChangeArrowheads="1"/>
          </p:cNvPicPr>
          <p:nvPr/>
        </p:nvPicPr>
        <p:blipFill>
          <a:blip r:embed="rId2">
            <a:lum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3570288"/>
            <a:ext cx="3006725" cy="20335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730" name="Picture 10"/>
          <p:cNvPicPr>
            <a:picLocks noChangeAspect="1" noChangeArrowheads="1"/>
          </p:cNvPicPr>
          <p:nvPr/>
        </p:nvPicPr>
        <p:blipFill>
          <a:blip r:embed="rId3">
            <a:lum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3" y="3368675"/>
            <a:ext cx="2897187" cy="243681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8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graphicFrame>
        <p:nvGraphicFramePr>
          <p:cNvPr id="233474" name="Object 2"/>
          <p:cNvGraphicFramePr>
            <a:graphicFrameLocks noChangeAspect="1"/>
          </p:cNvGraphicFramePr>
          <p:nvPr/>
        </p:nvGraphicFramePr>
        <p:xfrm>
          <a:off x="200025" y="3692525"/>
          <a:ext cx="8793163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Photo Editor Photo" r:id="rId3" imgW="9371429" imgH="1676634" progId="MSPhotoEd.3">
                  <p:embed/>
                </p:oleObj>
              </mc:Choice>
              <mc:Fallback>
                <p:oleObj name="Photo Editor Photo" r:id="rId3" imgW="9371429" imgH="1676634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3692525"/>
                        <a:ext cx="8793163" cy="15732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Lewis Structures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b="1" smtClean="0"/>
              <a:t>Covalent </a:t>
            </a:r>
            <a:r>
              <a:rPr lang="en-US" altLang="en-US" smtClean="0"/>
              <a:t>– show sharing of e</a:t>
            </a:r>
            <a:r>
              <a:rPr lang="en-US" altLang="en-US" baseline="30000" smtClean="0"/>
              <a:t>-</a:t>
            </a:r>
            <a:endParaRPr lang="en-US" altLang="en-US" smtClean="0"/>
          </a:p>
          <a:p>
            <a:pPr>
              <a:lnSpc>
                <a:spcPct val="120000"/>
              </a:lnSpc>
            </a:pPr>
            <a:r>
              <a:rPr lang="en-US" altLang="en-US" b="1" smtClean="0"/>
              <a:t>Ionic </a:t>
            </a:r>
            <a:r>
              <a:rPr lang="en-US" altLang="en-US" smtClean="0"/>
              <a:t>– show transfer of e</a:t>
            </a:r>
            <a:r>
              <a:rPr lang="en-US" altLang="en-US" baseline="30000" smtClean="0"/>
              <a:t>-</a:t>
            </a:r>
            <a:endParaRPr lang="en-US" altLang="en-US" smtClean="0"/>
          </a:p>
          <a:p>
            <a:pPr>
              <a:buFont typeface="Monotype Sort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C. Ionic Nomenclature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386763" cy="5429250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b="1" smtClean="0"/>
              <a:t>Ionic Formulas</a:t>
            </a:r>
            <a:endParaRPr lang="en-US" altLang="en-US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Write each ion, cation first.  Don’t show charges in the final formula.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Overall charge must equal </a:t>
            </a:r>
            <a:r>
              <a:rPr lang="en-US" altLang="en-US" smtClean="0">
                <a:solidFill>
                  <a:schemeClr val="tx2"/>
                </a:solidFill>
              </a:rPr>
              <a:t>zero</a:t>
            </a:r>
            <a:r>
              <a:rPr lang="en-US" altLang="en-US" smtClean="0"/>
              <a:t>.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mtClean="0"/>
              <a:t>If charges cancel, just write symbols.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mtClean="0"/>
              <a:t>If not, use subscripts to balance charges.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Use parentheses to show more than one </a:t>
            </a:r>
            <a:r>
              <a:rPr lang="en-US" altLang="en-US" smtClean="0">
                <a:solidFill>
                  <a:schemeClr val="tx2"/>
                </a:solidFill>
              </a:rPr>
              <a:t>polyatomic ion</a:t>
            </a:r>
            <a:r>
              <a:rPr lang="en-US" altLang="en-US" smtClean="0"/>
              <a:t>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Stock System - </a:t>
            </a:r>
            <a:r>
              <a:rPr lang="en-US" altLang="en-US" smtClean="0">
                <a:solidFill>
                  <a:schemeClr val="tx2"/>
                </a:solidFill>
              </a:rPr>
              <a:t>Roman numerals</a:t>
            </a:r>
            <a:r>
              <a:rPr lang="en-US" altLang="en-US" smtClean="0"/>
              <a:t> indicate the ion’s charge.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1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1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1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1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1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C. Ionic Nomenclature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5243513"/>
          </a:xfrm>
        </p:spPr>
        <p:txBody>
          <a:bodyPr/>
          <a:lstStyle/>
          <a:p>
            <a:pPr algn="ctr"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b="1" smtClean="0"/>
              <a:t>Ionic Names</a:t>
            </a:r>
          </a:p>
          <a:p>
            <a:pPr>
              <a:spcBef>
                <a:spcPct val="80000"/>
              </a:spcBef>
            </a:pPr>
            <a:r>
              <a:rPr lang="en-US" altLang="en-US" smtClean="0"/>
              <a:t>Write the names of both ions, cation first. </a:t>
            </a:r>
          </a:p>
          <a:p>
            <a:pPr>
              <a:spcBef>
                <a:spcPct val="80000"/>
              </a:spcBef>
            </a:pPr>
            <a:r>
              <a:rPr lang="en-US" altLang="en-US" smtClean="0"/>
              <a:t>Change ending of monatomic ions to </a:t>
            </a:r>
            <a:r>
              <a:rPr lang="en-US" altLang="en-US" smtClean="0">
                <a:solidFill>
                  <a:schemeClr val="tx2"/>
                </a:solidFill>
              </a:rPr>
              <a:t>-ide</a:t>
            </a:r>
            <a:r>
              <a:rPr lang="en-US" altLang="en-US" smtClean="0"/>
              <a:t>.</a:t>
            </a:r>
          </a:p>
          <a:p>
            <a:pPr>
              <a:spcBef>
                <a:spcPct val="80000"/>
              </a:spcBef>
            </a:pPr>
            <a:r>
              <a:rPr lang="en-US" altLang="en-US" smtClean="0">
                <a:solidFill>
                  <a:schemeClr val="tx2"/>
                </a:solidFill>
              </a:rPr>
              <a:t>Polyatomic ions</a:t>
            </a:r>
            <a:r>
              <a:rPr lang="en-US" altLang="en-US" smtClean="0">
                <a:solidFill>
                  <a:schemeClr val="tx1"/>
                </a:solidFill>
              </a:rPr>
              <a:t> have special names.</a:t>
            </a:r>
            <a:r>
              <a:rPr lang="en-US" altLang="en-US" smtClean="0"/>
              <a:t> </a:t>
            </a:r>
            <a:endParaRPr lang="en-US" altLang="en-US" smtClean="0">
              <a:solidFill>
                <a:schemeClr val="tx1"/>
              </a:solidFill>
            </a:endParaRPr>
          </a:p>
          <a:p>
            <a:pPr>
              <a:spcBef>
                <a:spcPct val="80000"/>
              </a:spcBef>
            </a:pPr>
            <a:r>
              <a:rPr lang="en-US" altLang="en-US" smtClean="0"/>
              <a:t>Stock System - Use </a:t>
            </a:r>
            <a:r>
              <a:rPr lang="en-US" altLang="en-US" smtClean="0">
                <a:solidFill>
                  <a:schemeClr val="accent2"/>
                </a:solidFill>
              </a:rPr>
              <a:t>Roman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accent2"/>
                </a:solidFill>
              </a:rPr>
              <a:t>numerals</a:t>
            </a:r>
            <a:r>
              <a:rPr lang="en-US" altLang="en-US" smtClean="0"/>
              <a:t> to show the ion’s charge if more than one is possible. Overall charge must equal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9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9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9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9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C. Ionic Nomenclature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smtClean="0"/>
              <a:t>Consider the following:</a:t>
            </a:r>
          </a:p>
          <a:p>
            <a:pPr lvl="1"/>
            <a:r>
              <a:rPr lang="en-US" altLang="en-US" smtClean="0"/>
              <a:t>Does it contain a polyatomic ion?</a:t>
            </a:r>
          </a:p>
          <a:p>
            <a:pPr lvl="2"/>
            <a:r>
              <a:rPr lang="en-US" altLang="en-US" i="1" smtClean="0"/>
              <a:t>-ide</a:t>
            </a:r>
            <a:r>
              <a:rPr lang="en-US" altLang="en-US" smtClean="0"/>
              <a:t>, 2 elements </a:t>
            </a:r>
            <a:r>
              <a:rPr lang="en-US" altLang="en-US" smtClean="0">
                <a:sym typeface="Symbol" pitchFamily="18" charset="2"/>
              </a:rPr>
              <a:t> no</a:t>
            </a:r>
          </a:p>
          <a:p>
            <a:pPr lvl="2"/>
            <a:r>
              <a:rPr lang="en-US" altLang="en-US" i="1" smtClean="0">
                <a:sym typeface="Symbol" pitchFamily="18" charset="2"/>
              </a:rPr>
              <a:t>-ate</a:t>
            </a:r>
            <a:r>
              <a:rPr lang="en-US" altLang="en-US" smtClean="0">
                <a:sym typeface="Symbol" pitchFamily="18" charset="2"/>
              </a:rPr>
              <a:t>, </a:t>
            </a:r>
            <a:r>
              <a:rPr lang="en-US" altLang="en-US" i="1" smtClean="0">
                <a:sym typeface="Symbol" pitchFamily="18" charset="2"/>
              </a:rPr>
              <a:t>-ite</a:t>
            </a:r>
            <a:r>
              <a:rPr lang="en-US" altLang="en-US" smtClean="0">
                <a:sym typeface="Symbol" pitchFamily="18" charset="2"/>
              </a:rPr>
              <a:t>, 3+ elements  yes</a:t>
            </a:r>
          </a:p>
          <a:p>
            <a:pPr lvl="1"/>
            <a:r>
              <a:rPr lang="en-US" altLang="en-US" smtClean="0">
                <a:sym typeface="Symbol" pitchFamily="18" charset="2"/>
              </a:rPr>
              <a:t>Does it contain a Roman numeral?</a:t>
            </a:r>
          </a:p>
          <a:p>
            <a:pPr lvl="2"/>
            <a:r>
              <a:rPr lang="en-US" altLang="en-US" smtClean="0">
                <a:sym typeface="Symbol" pitchFamily="18" charset="2"/>
              </a:rPr>
              <a:t>Check the table for metals not in Groups 1 or 2.</a:t>
            </a:r>
          </a:p>
          <a:p>
            <a:pPr lvl="1"/>
            <a:r>
              <a:rPr lang="en-US" altLang="en-US" smtClean="0">
                <a:sym typeface="Symbol" pitchFamily="18" charset="2"/>
              </a:rPr>
              <a:t>No prefixes!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28750"/>
            <a:ext cx="7489825" cy="1654175"/>
          </a:xfrm>
        </p:spPr>
        <p:txBody>
          <a:bodyPr/>
          <a:lstStyle/>
          <a:p>
            <a:pPr algn="ctr"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b="1" smtClean="0"/>
              <a:t>Common Ion Charges</a:t>
            </a:r>
            <a:endParaRPr lang="en-US" altLang="en-US" smtClean="0"/>
          </a:p>
        </p:txBody>
      </p:sp>
      <p:pic>
        <p:nvPicPr>
          <p:cNvPr id="156676" name="Picture 4" descr="pertable"/>
          <p:cNvPicPr>
            <a:picLocks noChangeAspect="1" noChangeArrowheads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87"/>
          <a:stretch>
            <a:fillRect/>
          </a:stretch>
        </p:blipFill>
        <p:spPr bwMode="auto">
          <a:xfrm>
            <a:off x="34925" y="2727325"/>
            <a:ext cx="9107488" cy="353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74613" y="2292350"/>
            <a:ext cx="565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pPr algn="ctr"/>
            <a:r>
              <a:rPr kumimoji="0" lang="en-US" altLang="en-US" sz="2800" b="1">
                <a:solidFill>
                  <a:schemeClr val="tx2"/>
                </a:solidFill>
                <a:latin typeface="Times New Roman" pitchFamily="18" charset="0"/>
              </a:rPr>
              <a:t>1+</a:t>
            </a:r>
            <a:endParaRPr kumimoji="0" lang="en-US" altLang="en-US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585788" y="2790825"/>
            <a:ext cx="565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pPr algn="ctr"/>
            <a:r>
              <a:rPr kumimoji="0" lang="en-US" altLang="en-US" sz="2800" b="1">
                <a:solidFill>
                  <a:schemeClr val="tx2"/>
                </a:solidFill>
                <a:latin typeface="Times New Roman" pitchFamily="18" charset="0"/>
              </a:rPr>
              <a:t>2+</a:t>
            </a:r>
            <a:endParaRPr kumimoji="0" lang="en-US" altLang="en-US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6040438" y="2790825"/>
            <a:ext cx="565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pPr algn="ctr"/>
            <a:r>
              <a:rPr kumimoji="0" lang="en-US" altLang="en-US" sz="2800" b="1">
                <a:solidFill>
                  <a:schemeClr val="tx2"/>
                </a:solidFill>
                <a:latin typeface="Times New Roman" pitchFamily="18" charset="0"/>
              </a:rPr>
              <a:t>3+</a:t>
            </a:r>
            <a:endParaRPr kumimoji="0" lang="en-US" altLang="en-US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6480175" y="2790825"/>
            <a:ext cx="698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pPr algn="ctr"/>
            <a:r>
              <a:rPr kumimoji="0" lang="en-US" altLang="en-US" sz="2800" b="1">
                <a:solidFill>
                  <a:schemeClr val="tx2"/>
                </a:solidFill>
                <a:latin typeface="Times New Roman" pitchFamily="18" charset="0"/>
              </a:rPr>
              <a:t>NA</a:t>
            </a:r>
            <a:endParaRPr kumimoji="0" lang="en-US" altLang="en-US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56681" name="Text Box 9"/>
          <p:cNvSpPr txBox="1">
            <a:spLocks noChangeArrowheads="1"/>
          </p:cNvSpPr>
          <p:nvPr/>
        </p:nvSpPr>
        <p:spPr bwMode="auto">
          <a:xfrm>
            <a:off x="7085013" y="2790825"/>
            <a:ext cx="4810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pPr algn="ctr"/>
            <a:r>
              <a:rPr kumimoji="0" lang="en-US" altLang="en-US" sz="2800" b="1">
                <a:solidFill>
                  <a:schemeClr val="tx2"/>
                </a:solidFill>
                <a:latin typeface="Times New Roman" pitchFamily="18" charset="0"/>
              </a:rPr>
              <a:t>3-</a:t>
            </a:r>
            <a:endParaRPr kumimoji="0" lang="en-US" altLang="en-US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56682" name="Text Box 10"/>
          <p:cNvSpPr txBox="1">
            <a:spLocks noChangeArrowheads="1"/>
          </p:cNvSpPr>
          <p:nvPr/>
        </p:nvSpPr>
        <p:spPr bwMode="auto">
          <a:xfrm>
            <a:off x="7583488" y="2790825"/>
            <a:ext cx="4810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pPr algn="ctr"/>
            <a:r>
              <a:rPr kumimoji="0" lang="en-US" altLang="en-US" sz="2800" b="1">
                <a:solidFill>
                  <a:schemeClr val="tx2"/>
                </a:solidFill>
                <a:latin typeface="Times New Roman" pitchFamily="18" charset="0"/>
              </a:rPr>
              <a:t>2-</a:t>
            </a:r>
            <a:endParaRPr kumimoji="0" lang="en-US" altLang="en-US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56683" name="Text Box 11"/>
          <p:cNvSpPr txBox="1">
            <a:spLocks noChangeArrowheads="1"/>
          </p:cNvSpPr>
          <p:nvPr/>
        </p:nvSpPr>
        <p:spPr bwMode="auto">
          <a:xfrm>
            <a:off x="8077200" y="2790825"/>
            <a:ext cx="481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pPr algn="ctr"/>
            <a:r>
              <a:rPr kumimoji="0" lang="en-US" altLang="en-US" sz="2800" b="1">
                <a:solidFill>
                  <a:schemeClr val="tx2"/>
                </a:solidFill>
                <a:latin typeface="Times New Roman" pitchFamily="18" charset="0"/>
              </a:rPr>
              <a:t>1-</a:t>
            </a:r>
            <a:endParaRPr kumimoji="0" lang="en-US" altLang="en-US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8629650" y="22923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pPr algn="ctr"/>
            <a:r>
              <a:rPr kumimoji="0" lang="en-US" altLang="en-US" sz="2800" b="1">
                <a:solidFill>
                  <a:schemeClr val="tx2"/>
                </a:solidFill>
                <a:latin typeface="Times New Roman" pitchFamily="18" charset="0"/>
              </a:rPr>
              <a:t>0</a:t>
            </a:r>
            <a:endParaRPr kumimoji="0" lang="en-US" altLang="en-US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C. Ionic Nomenclature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 advAuto="0"/>
      <p:bldP spid="156677" grpId="0" autoUpdateAnimBg="0"/>
      <p:bldP spid="156678" grpId="0" autoUpdateAnimBg="0"/>
      <p:bldP spid="156679" grpId="0" autoUpdateAnimBg="0"/>
      <p:bldP spid="156680" grpId="0" autoUpdateAnimBg="0"/>
      <p:bldP spid="156681" grpId="0" autoUpdateAnimBg="0"/>
      <p:bldP spid="156682" grpId="0" autoUpdateAnimBg="0"/>
      <p:bldP spid="156683" grpId="0" autoUpdateAnimBg="0"/>
      <p:bldP spid="15668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lang="en-US" altLang="en-US" sz="3200" b="1"/>
              <a:t>potassium chloride</a:t>
            </a: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lang="en-US" altLang="en-US" sz="3200" b="1"/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lang="en-US" altLang="en-US" sz="3200" b="1"/>
              <a:t>magnesium nitrate</a:t>
            </a: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lang="en-US" altLang="en-US" sz="3200" b="1"/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lang="en-US" altLang="en-US" sz="3200" b="1"/>
              <a:t>copper(II) chloride</a:t>
            </a:r>
            <a:endParaRPr lang="en-US" altLang="en-US" sz="3200"/>
          </a:p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lang="en-US" altLang="en-US" sz="3200"/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433388" y="2578100"/>
            <a:ext cx="24272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lang="en-US" altLang="en-US" sz="3200"/>
              <a:t>K</a:t>
            </a:r>
            <a:r>
              <a:rPr lang="en-US" altLang="en-US" sz="3200" baseline="30000"/>
              <a:t>+  </a:t>
            </a:r>
            <a:r>
              <a:rPr lang="en-US" altLang="en-US" sz="3200"/>
              <a:t>Cl</a:t>
            </a:r>
            <a:r>
              <a:rPr lang="en-US" altLang="en-US" sz="3200" baseline="30000">
                <a:latin typeface="Symbol" pitchFamily="18" charset="2"/>
              </a:rPr>
              <a:t>-</a:t>
            </a:r>
            <a:endParaRPr lang="en-US" altLang="en-US" sz="3200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433388" y="4024313"/>
            <a:ext cx="3108325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lang="en-US" altLang="en-US" sz="3200"/>
              <a:t>Mg</a:t>
            </a:r>
            <a:r>
              <a:rPr lang="en-US" altLang="en-US" sz="3200" baseline="30000"/>
              <a:t>2+  </a:t>
            </a:r>
            <a:r>
              <a:rPr lang="en-US" altLang="en-US" sz="3200"/>
              <a:t>NO</a:t>
            </a:r>
            <a:r>
              <a:rPr lang="en-US" altLang="en-US" sz="3200" baseline="-25000"/>
              <a:t>3</a:t>
            </a:r>
            <a:r>
              <a:rPr lang="en-US" altLang="en-US" sz="3200" baseline="30000">
                <a:latin typeface="Symbol" pitchFamily="18" charset="2"/>
              </a:rPr>
              <a:t>-</a:t>
            </a:r>
            <a:endParaRPr lang="en-US" altLang="en-US" sz="3200"/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433388" y="5476875"/>
            <a:ext cx="2735262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lang="en-US" altLang="en-US" sz="3200"/>
              <a:t>Cu</a:t>
            </a:r>
            <a:r>
              <a:rPr lang="en-US" altLang="en-US" sz="3200" baseline="30000"/>
              <a:t>2+  </a:t>
            </a:r>
            <a:r>
              <a:rPr lang="en-US" altLang="en-US" sz="3200"/>
              <a:t>Cl</a:t>
            </a:r>
            <a:r>
              <a:rPr lang="en-US" altLang="en-US" sz="3200" baseline="30000">
                <a:latin typeface="Symbol" pitchFamily="18" charset="2"/>
              </a:rPr>
              <a:t>-</a:t>
            </a:r>
            <a:endParaRPr lang="en-US" altLang="en-US" sz="3200"/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4173538" y="2570163"/>
            <a:ext cx="3787775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n-US" altLang="en-US" sz="3200">
                <a:sym typeface="Symbol" pitchFamily="18" charset="2"/>
              </a:rPr>
              <a:t>		</a:t>
            </a:r>
            <a:r>
              <a:rPr lang="en-US" altLang="en-US" sz="3200"/>
              <a:t>KCl</a:t>
            </a:r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4173538" y="4025900"/>
            <a:ext cx="3971925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n-US" altLang="en-US" sz="3200">
                <a:latin typeface="Symbol" pitchFamily="18" charset="2"/>
                <a:sym typeface="Symbol" pitchFamily="18" charset="2"/>
              </a:rPr>
              <a:t></a:t>
            </a:r>
            <a:r>
              <a:rPr lang="en-US" altLang="en-US" sz="3200">
                <a:sym typeface="Symbol" pitchFamily="18" charset="2"/>
              </a:rPr>
              <a:t>		Mg(NO</a:t>
            </a:r>
            <a:r>
              <a:rPr lang="en-US" altLang="en-US" sz="3200" baseline="-25000">
                <a:sym typeface="Symbol" pitchFamily="18" charset="2"/>
              </a:rPr>
              <a:t>3</a:t>
            </a:r>
            <a:r>
              <a:rPr lang="en-US" altLang="en-US" sz="3200">
                <a:sym typeface="Symbol" pitchFamily="18" charset="2"/>
              </a:rPr>
              <a:t>)</a:t>
            </a:r>
            <a:r>
              <a:rPr lang="en-US" altLang="en-US" sz="3200" baseline="-25000">
                <a:sym typeface="Symbol" pitchFamily="18" charset="2"/>
              </a:rPr>
              <a:t>2</a:t>
            </a:r>
            <a:endParaRPr lang="en-US" altLang="en-US" sz="3200"/>
          </a:p>
        </p:txBody>
      </p:sp>
      <p:sp>
        <p:nvSpPr>
          <p:cNvPr id="162825" name="Rectangle 9"/>
          <p:cNvSpPr>
            <a:spLocks noChangeArrowheads="1"/>
          </p:cNvSpPr>
          <p:nvPr/>
        </p:nvSpPr>
        <p:spPr bwMode="auto">
          <a:xfrm>
            <a:off x="4173538" y="5467350"/>
            <a:ext cx="3255962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n-US" altLang="en-US" sz="3200">
                <a:sym typeface="Symbol" pitchFamily="18" charset="2"/>
              </a:rPr>
              <a:t>		CuCl</a:t>
            </a:r>
            <a:r>
              <a:rPr lang="en-US" altLang="en-US" sz="3200" baseline="-25000">
                <a:sym typeface="Symbol" pitchFamily="18" charset="2"/>
              </a:rPr>
              <a:t>2</a:t>
            </a:r>
            <a:endParaRPr lang="en-US" altLang="en-US" sz="3200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C. Ionic Nomenclature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 autoUpdateAnimBg="0"/>
      <p:bldP spid="162821" grpId="0" autoUpdateAnimBg="0"/>
      <p:bldP spid="162822" grpId="0" autoUpdateAnimBg="0"/>
      <p:bldP spid="162823" grpId="0" autoUpdateAnimBg="0"/>
      <p:bldP spid="162824" grpId="0" autoUpdateAnimBg="0"/>
      <p:bldP spid="162825" grpId="0" autoUpdateAnimBg="0"/>
    </p:bldLst>
  </p:timing>
</p:sld>
</file>

<file path=ppt/theme/theme1.xml><?xml version="1.0" encoding="utf-8"?>
<a:theme xmlns:a="http://schemas.openxmlformats.org/drawingml/2006/main" name="Contemporary Portrait">
  <a:themeElements>
    <a:clrScheme name="">
      <a:dk1>
        <a:srgbClr val="000000"/>
      </a:dk1>
      <a:lt1>
        <a:srgbClr val="FFFFCC"/>
      </a:lt1>
      <a:dk2>
        <a:srgbClr val="000066"/>
      </a:dk2>
      <a:lt2>
        <a:srgbClr val="FFCC00"/>
      </a:lt2>
      <a:accent1>
        <a:srgbClr val="FFCC00"/>
      </a:accent1>
      <a:accent2>
        <a:srgbClr val="FFCC00"/>
      </a:accent2>
      <a:accent3>
        <a:srgbClr val="AAAAB8"/>
      </a:accent3>
      <a:accent4>
        <a:srgbClr val="DADAAE"/>
      </a:accent4>
      <a:accent5>
        <a:srgbClr val="FFE2AA"/>
      </a:accent5>
      <a:accent6>
        <a:srgbClr val="E7B900"/>
      </a:accent6>
      <a:hlink>
        <a:srgbClr val="FFFF00"/>
      </a:hlink>
      <a:folHlink>
        <a:srgbClr val="3399FF"/>
      </a:folHlink>
    </a:clrScheme>
    <a:fontScheme name="Contemporary Portra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2605</TotalTime>
  <Words>327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Monotype Sorts</vt:lpstr>
      <vt:lpstr>Arial Black</vt:lpstr>
      <vt:lpstr>Times New Roman</vt:lpstr>
      <vt:lpstr>Arial Narrow</vt:lpstr>
      <vt:lpstr>Symbol</vt:lpstr>
      <vt:lpstr>Contemporary Portrait</vt:lpstr>
      <vt:lpstr>Microsoft Photo Editor 3.0 Photo</vt:lpstr>
      <vt:lpstr>III. Ionic Compounds (p. 176 – 180, 203 – 211)</vt:lpstr>
      <vt:lpstr>A. Energy of Bond Formation</vt:lpstr>
      <vt:lpstr>B. Lewis Structures</vt:lpstr>
      <vt:lpstr>B. Lewis Structures</vt:lpstr>
      <vt:lpstr>C. Ionic Nomenclature</vt:lpstr>
      <vt:lpstr>C. Ionic Nomenclature</vt:lpstr>
      <vt:lpstr>C. Ionic Nomenclature</vt:lpstr>
      <vt:lpstr>C. Ionic Nomenclature</vt:lpstr>
      <vt:lpstr>C. Ionic Nomenclature</vt:lpstr>
      <vt:lpstr>C. Ionic Nomenclature</vt:lpstr>
    </vt:vector>
  </TitlesOfParts>
  <Company>Northside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Ionic Compounds</dc:title>
  <dc:creator>Mrs. Johannesson</dc:creator>
  <cp:lastModifiedBy>GARCIA, XAVIER</cp:lastModifiedBy>
  <cp:revision>168</cp:revision>
  <cp:lastPrinted>1999-10-07T15:36:46Z</cp:lastPrinted>
  <dcterms:created xsi:type="dcterms:W3CDTF">1999-10-06T14:47:50Z</dcterms:created>
  <dcterms:modified xsi:type="dcterms:W3CDTF">2017-09-22T21:22:08Z</dcterms:modified>
</cp:coreProperties>
</file>