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314" r:id="rId2"/>
    <p:sldId id="323" r:id="rId3"/>
    <p:sldId id="324" r:id="rId4"/>
    <p:sldId id="325" r:id="rId5"/>
    <p:sldId id="326" r:id="rId6"/>
    <p:sldId id="335" r:id="rId7"/>
    <p:sldId id="315" r:id="rId8"/>
    <p:sldId id="337" r:id="rId9"/>
    <p:sldId id="316" r:id="rId10"/>
    <p:sldId id="317" r:id="rId11"/>
    <p:sldId id="318" r:id="rId12"/>
    <p:sldId id="319" r:id="rId13"/>
    <p:sldId id="321" r:id="rId14"/>
    <p:sldId id="338" r:id="rId15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6666FF"/>
    <a:srgbClr val="009900"/>
    <a:srgbClr val="FF0000"/>
    <a:srgbClr val="FFFF00"/>
    <a:srgbClr val="00CC00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38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>
            <a:lvl1pPr defTabSz="932787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>
            <a:lvl1pPr algn="r" defTabSz="932787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40" rIns="93278" bIns="46640" numCol="1" anchor="b" anchorCtr="0" compatLnSpc="1">
            <a:prstTxWarp prst="textNoShape">
              <a:avLst/>
            </a:prstTxWarp>
          </a:bodyPr>
          <a:lstStyle>
            <a:lvl1pPr defTabSz="932787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40" rIns="93278" bIns="46640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sz="1200"/>
            </a:lvl1pPr>
          </a:lstStyle>
          <a:p>
            <a:fld id="{473230B1-C36D-43E2-AC9F-3F52F2EDE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226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>
            <a:lvl1pPr defTabSz="932787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>
            <a:lvl1pPr algn="r" defTabSz="932787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6675" cy="41862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b" anchorCtr="0" compatLnSpc="1">
            <a:prstTxWarp prst="textNoShape">
              <a:avLst/>
            </a:prstTxWarp>
          </a:bodyPr>
          <a:lstStyle>
            <a:lvl1pPr defTabSz="932787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78" tIns="46640" rIns="93278" bIns="46640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167A7DC-B9C7-45FB-80E0-1EDBCA44F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884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2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3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627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AutoShape 103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342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AutoShape 10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7350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AutoShape 103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580438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IV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 anchor="t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1058863"/>
            <a:ext cx="9144000" cy="763587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11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8222476F-9945-4A06-8474-48AE6F1CF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21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9D8FC-6C3B-4778-9E89-962867C79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94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00021-AA35-466F-A35B-5C5E1B8F1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94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9E7F5-6421-42E1-9265-8ACD1E37C2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42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1448B-4CF0-420D-9F49-3C69975FE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95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25B2-3C82-4A6D-9224-397F401F0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29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3EE21-563C-483D-B7E0-7C4C30267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83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7CA9E-E9A0-445B-9AEE-81C2C96A2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90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3C6D3-0DB2-41F9-AC82-8FF4B420F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42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A5D16-8683-4FD8-BA68-6F07430DF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76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4FB35-60F2-44B5-A8C5-5E8F4C6F2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88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0" sz="1400"/>
            </a:lvl1pPr>
          </a:lstStyle>
          <a:p>
            <a:fld id="{00FB29D3-A5CE-4982-9896-30D14C76DEE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BONDIN~1\potential%20energy%20diagram.av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9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>
                <a:solidFill>
                  <a:srgbClr val="5E574E"/>
                </a:solidFill>
              </a:rPr>
              <a:t>C. Johannesson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Ch. 6 &amp; 7 - Chemical Bonding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06400" y="2447925"/>
            <a:ext cx="8334375" cy="1143000"/>
          </a:xfrm>
        </p:spPr>
        <p:txBody>
          <a:bodyPr/>
          <a:lstStyle/>
          <a:p>
            <a:r>
              <a:rPr lang="en-US" altLang="en-US" smtClean="0"/>
              <a:t>II. Molecular Compounds</a:t>
            </a:r>
            <a:br>
              <a:rPr lang="en-US" altLang="en-US" smtClean="0"/>
            </a:br>
            <a:r>
              <a:rPr lang="en-US" altLang="en-US" smtClean="0">
                <a:latin typeface="Arial" charset="0"/>
              </a:rPr>
              <a:t>(p. 164 – 172, 211 – 213)</a:t>
            </a:r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5159375" y="4194175"/>
          <a:ext cx="2722563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Photo Editor Photo" r:id="rId3" imgW="3820058" imgH="2305372" progId="MSPhotoEd.3">
                  <p:embed/>
                </p:oleObj>
              </mc:Choice>
              <mc:Fallback>
                <p:oleObj name="Photo Editor Photo" r:id="rId3" imgW="3820058" imgH="2305372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4194175"/>
                        <a:ext cx="2722563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5"/>
          <p:cNvGraphicFramePr>
            <a:graphicFrameLocks noChangeAspect="1"/>
          </p:cNvGraphicFramePr>
          <p:nvPr/>
        </p:nvGraphicFramePr>
        <p:xfrm>
          <a:off x="1262063" y="4030663"/>
          <a:ext cx="2632075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Photo Editor Photo" r:id="rId5" imgW="4304762" imgH="4200000" progId="MSPhotoEd.3">
                  <p:embed/>
                </p:oleObj>
              </mc:Choice>
              <mc:Fallback>
                <p:oleObj name="Photo Editor Photo" r:id="rId5" imgW="4304762" imgH="420000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4030663"/>
                        <a:ext cx="2632075" cy="256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24863" cy="790575"/>
          </a:xfrm>
        </p:spPr>
        <p:txBody>
          <a:bodyPr/>
          <a:lstStyle/>
          <a:p>
            <a:r>
              <a:rPr lang="en-US" altLang="en-US" smtClean="0"/>
              <a:t>C.  Molecular Nomenclature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b="1" smtClean="0"/>
              <a:t>Prefix System </a:t>
            </a:r>
            <a:r>
              <a:rPr lang="en-US" altLang="en-US" smtClean="0"/>
              <a:t>(binary compounds)</a:t>
            </a:r>
          </a:p>
          <a:p>
            <a:pPr marL="909638" lvl="1" indent="-508000">
              <a:spcBef>
                <a:spcPct val="100000"/>
              </a:spcBef>
              <a:buFont typeface="Monotype Sorts" pitchFamily="2" charset="2"/>
              <a:buNone/>
            </a:pPr>
            <a:r>
              <a:rPr lang="en-US" altLang="en-US" smtClean="0">
                <a:solidFill>
                  <a:schemeClr val="tx1"/>
                </a:solidFill>
              </a:rPr>
              <a:t>1.	</a:t>
            </a:r>
            <a:r>
              <a:rPr lang="en-US" altLang="en-US" smtClean="0">
                <a:solidFill>
                  <a:schemeClr val="tx2"/>
                </a:solidFill>
              </a:rPr>
              <a:t>Less e</a:t>
            </a:r>
            <a:r>
              <a:rPr lang="en-US" altLang="en-US" baseline="30000" smtClean="0">
                <a:solidFill>
                  <a:schemeClr val="tx2"/>
                </a:solidFill>
              </a:rPr>
              <a:t>-</a:t>
            </a:r>
            <a:r>
              <a:rPr lang="en-US" altLang="en-US" smtClean="0">
                <a:solidFill>
                  <a:schemeClr val="tx2"/>
                </a:solidFill>
              </a:rPr>
              <a:t>neg</a:t>
            </a:r>
            <a:r>
              <a:rPr lang="en-US" altLang="en-US" smtClean="0"/>
              <a:t> atom </a:t>
            </a:r>
            <a:br>
              <a:rPr lang="en-US" altLang="en-US" smtClean="0"/>
            </a:br>
            <a:r>
              <a:rPr lang="en-US" altLang="en-US" smtClean="0"/>
              <a:t>comes first. </a:t>
            </a:r>
          </a:p>
          <a:p>
            <a:pPr marL="909638" lvl="1" indent="-508000">
              <a:spcBef>
                <a:spcPct val="100000"/>
              </a:spcBef>
              <a:buFont typeface="Monotype Sorts" pitchFamily="2" charset="2"/>
              <a:buNone/>
            </a:pPr>
            <a:r>
              <a:rPr lang="en-US" altLang="en-US" smtClean="0"/>
              <a:t>2.	Add </a:t>
            </a:r>
            <a:r>
              <a:rPr lang="en-US" altLang="en-US" smtClean="0">
                <a:solidFill>
                  <a:schemeClr val="tx2"/>
                </a:solidFill>
              </a:rPr>
              <a:t>prefixes</a:t>
            </a:r>
            <a:r>
              <a:rPr lang="en-US" altLang="en-US" smtClean="0"/>
              <a:t> to indicate # of atoms.  Omit </a:t>
            </a:r>
            <a:r>
              <a:rPr lang="en-US" altLang="en-US" smtClean="0">
                <a:solidFill>
                  <a:schemeClr val="tx2"/>
                </a:solidFill>
              </a:rPr>
              <a:t>mono-</a:t>
            </a:r>
            <a:r>
              <a:rPr lang="en-US" altLang="en-US" smtClean="0"/>
              <a:t> prefix on first element.</a:t>
            </a:r>
          </a:p>
          <a:p>
            <a:pPr marL="909638" lvl="1" indent="-508000">
              <a:spcBef>
                <a:spcPct val="100000"/>
              </a:spcBef>
              <a:buFont typeface="Monotype Sorts" pitchFamily="2" charset="2"/>
              <a:buNone/>
            </a:pPr>
            <a:r>
              <a:rPr lang="en-US" altLang="en-US" smtClean="0"/>
              <a:t>3.	Change the ending of the </a:t>
            </a:r>
            <a:br>
              <a:rPr lang="en-US" altLang="en-US" smtClean="0"/>
            </a:br>
            <a:r>
              <a:rPr lang="en-US" altLang="en-US" smtClean="0"/>
              <a:t>second element to </a:t>
            </a:r>
            <a:r>
              <a:rPr lang="en-US" altLang="en-US" smtClean="0">
                <a:solidFill>
                  <a:schemeClr val="tx2"/>
                </a:solidFill>
              </a:rPr>
              <a:t>-ide</a:t>
            </a:r>
            <a:r>
              <a:rPr lang="en-US" altLang="en-US" smtClean="0"/>
              <a:t>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10188" y="2125663"/>
            <a:ext cx="2763837" cy="1554162"/>
            <a:chOff x="999" y="1684"/>
            <a:chExt cx="3570" cy="2007"/>
          </a:xfrm>
        </p:grpSpPr>
        <p:pic>
          <p:nvPicPr>
            <p:cNvPr id="14342" name="Picture 7" descr="pertab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" y="1968"/>
              <a:ext cx="3115" cy="1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AutoShape 8"/>
            <p:cNvSpPr>
              <a:spLocks noChangeArrowheads="1"/>
            </p:cNvSpPr>
            <p:nvPr/>
          </p:nvSpPr>
          <p:spPr bwMode="auto">
            <a:xfrm>
              <a:off x="1969" y="1684"/>
              <a:ext cx="1916" cy="277"/>
            </a:xfrm>
            <a:prstGeom prst="leftArrow">
              <a:avLst>
                <a:gd name="adj1" fmla="val 50176"/>
                <a:gd name="adj2" fmla="val 103594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3333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</a:pPr>
              <a:endParaRPr lang="en-US" altLang="en-US"/>
            </a:p>
          </p:txBody>
        </p:sp>
        <p:sp>
          <p:nvSpPr>
            <p:cNvPr id="14344" name="AutoShape 9"/>
            <p:cNvSpPr>
              <a:spLocks noChangeArrowheads="1"/>
            </p:cNvSpPr>
            <p:nvPr/>
          </p:nvSpPr>
          <p:spPr bwMode="auto">
            <a:xfrm rot="-5400000">
              <a:off x="180" y="2557"/>
              <a:ext cx="1916" cy="277"/>
            </a:xfrm>
            <a:prstGeom prst="leftArrow">
              <a:avLst>
                <a:gd name="adj1" fmla="val 50907"/>
                <a:gd name="adj2" fmla="val 108654"/>
              </a:avLst>
            </a:prstGeom>
            <a:gradFill rotWithShape="0">
              <a:gsLst>
                <a:gs pos="0">
                  <a:srgbClr val="3333CC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</a:pP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00150" y="1365250"/>
            <a:ext cx="2981325" cy="4575175"/>
          </a:xfrm>
        </p:spPr>
        <p:txBody>
          <a:bodyPr/>
          <a:lstStyle/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b="1" smtClean="0">
                <a:latin typeface="Comic Sans MS" pitchFamily="66" charset="0"/>
              </a:rPr>
              <a:t>	PREFIX</a:t>
            </a:r>
            <a:endParaRPr lang="en-US" altLang="en-US" smtClean="0"/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/>
              <a:t>	mono-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di-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/>
              <a:t>	tri-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tetra-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/>
              <a:t>	penta-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hexa-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</a:t>
            </a:r>
            <a:r>
              <a:rPr lang="en-US" altLang="en-US" smtClean="0"/>
              <a:t>hepta-</a:t>
            </a:r>
            <a:endParaRPr lang="en-US" altLang="en-US" smtClean="0">
              <a:solidFill>
                <a:schemeClr val="tx2"/>
              </a:solidFill>
            </a:endParaRP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octa-</a:t>
            </a: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</a:t>
            </a:r>
            <a:r>
              <a:rPr lang="en-US" altLang="en-US" smtClean="0"/>
              <a:t>nona-</a:t>
            </a:r>
            <a:endParaRPr lang="en-US" altLang="en-US" smtClean="0">
              <a:solidFill>
                <a:schemeClr val="tx2"/>
              </a:solidFill>
            </a:endParaRPr>
          </a:p>
          <a:p>
            <a:pPr marL="0" indent="0">
              <a:spcBef>
                <a:spcPct val="15000"/>
              </a:spcBef>
              <a:buFont typeface="Monotype Sorts" pitchFamily="2" charset="2"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deca-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70338" y="1365250"/>
            <a:ext cx="4013200" cy="4551363"/>
          </a:xfrm>
        </p:spPr>
        <p:txBody>
          <a:bodyPr/>
          <a:lstStyle/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b="1" smtClean="0">
                <a:latin typeface="Comic Sans MS" pitchFamily="66" charset="0"/>
              </a:rPr>
              <a:t>NUMBER</a:t>
            </a:r>
            <a:endParaRPr lang="en-US" altLang="en-US" smtClean="0"/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/>
              <a:t>1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2</a:t>
            </a:r>
            <a:endParaRPr lang="en-US" altLang="en-US" smtClean="0"/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/>
              <a:t>3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>
                <a:solidFill>
                  <a:schemeClr val="tx2"/>
                </a:solidFill>
              </a:rPr>
              <a:t>4</a:t>
            </a:r>
            <a:endParaRPr lang="en-US" altLang="en-US" smtClean="0"/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/>
              <a:t>5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>
                <a:solidFill>
                  <a:schemeClr val="tx2"/>
                </a:solidFill>
              </a:rPr>
              <a:t>6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/>
              <a:t>7</a:t>
            </a:r>
            <a:endParaRPr lang="en-US" altLang="en-US" smtClean="0">
              <a:solidFill>
                <a:schemeClr val="tx2"/>
              </a:solidFill>
            </a:endParaRP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>
                <a:solidFill>
                  <a:schemeClr val="tx2"/>
                </a:solidFill>
              </a:rPr>
              <a:t>8</a:t>
            </a: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/>
              <a:t>9</a:t>
            </a:r>
            <a:endParaRPr lang="en-US" altLang="en-US" smtClean="0">
              <a:solidFill>
                <a:schemeClr val="tx2"/>
              </a:solidFill>
            </a:endParaRPr>
          </a:p>
          <a:p>
            <a:pPr algn="ctr">
              <a:spcBef>
                <a:spcPct val="15000"/>
              </a:spcBef>
              <a:buFont typeface="Monotype Sorts" pitchFamily="2" charset="2"/>
              <a:buNone/>
            </a:pPr>
            <a:r>
              <a:rPr lang="en-US" altLang="en-US" smtClean="0">
                <a:solidFill>
                  <a:schemeClr val="tx2"/>
                </a:solidFill>
              </a:rPr>
              <a:t>10</a:t>
            </a:r>
            <a:endParaRPr lang="en-US" altLang="en-US" smtClean="0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704975" y="1890713"/>
            <a:ext cx="573563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39150" cy="790575"/>
          </a:xfrm>
        </p:spPr>
        <p:txBody>
          <a:bodyPr/>
          <a:lstStyle/>
          <a:p>
            <a:r>
              <a:rPr lang="en-US" altLang="en-US" smtClean="0"/>
              <a:t>C.  Molecular Nomenclature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CCl</a:t>
            </a:r>
            <a:r>
              <a:rPr lang="en-US" altLang="en-US" sz="3200" b="1" baseline="-25000"/>
              <a:t>4</a:t>
            </a: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N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O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SF</a:t>
            </a:r>
            <a:r>
              <a:rPr lang="en-US" altLang="en-US" sz="3200" b="1" baseline="-25000"/>
              <a:t>6</a:t>
            </a:r>
            <a:endParaRPr lang="en-US" altLang="en-US" sz="3200"/>
          </a:p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 sz="3200"/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carbon tetrachloride 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433388" y="4037013"/>
            <a:ext cx="5259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dinitrogen monoxide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sulfur hexafluoride</a:t>
            </a:r>
          </a:p>
        </p:txBody>
      </p:sp>
      <p:sp>
        <p:nvSpPr>
          <p:cNvPr id="16391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34375" cy="790575"/>
          </a:xfrm>
        </p:spPr>
        <p:txBody>
          <a:bodyPr/>
          <a:lstStyle/>
          <a:p>
            <a:r>
              <a:rPr lang="en-US" altLang="en-US" smtClean="0"/>
              <a:t>C.  Molecular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  <p:bldP spid="208901" grpId="0" autoUpdateAnimBg="0"/>
      <p:bldP spid="20890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79425" y="1946275"/>
            <a:ext cx="753586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arsenic trichloride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dinitrogen pentoxide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lang="en-US" altLang="en-US" sz="3200" b="1"/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lang="en-US" altLang="en-US" sz="3200" b="1"/>
              <a:t>tetraphosphorus decoxide</a:t>
            </a:r>
            <a:endParaRPr lang="en-US" altLang="en-US" sz="3200"/>
          </a:p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 sz="3200"/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AsCl</a:t>
            </a:r>
            <a:r>
              <a:rPr lang="en-US" altLang="en-US" sz="3200" baseline="-25000"/>
              <a:t>3</a:t>
            </a:r>
            <a:r>
              <a:rPr lang="en-US" altLang="en-US" sz="3200"/>
              <a:t> 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433388" y="4049713"/>
            <a:ext cx="5259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N</a:t>
            </a:r>
            <a:r>
              <a:rPr lang="en-US" altLang="en-US" sz="3200" baseline="-25000"/>
              <a:t>2</a:t>
            </a:r>
            <a:r>
              <a:rPr lang="en-US" altLang="en-US" sz="3200"/>
              <a:t>O</a:t>
            </a:r>
            <a:r>
              <a:rPr lang="en-US" altLang="en-US" sz="3200" baseline="-25000"/>
              <a:t>5</a:t>
            </a:r>
            <a:endParaRPr lang="en-US" altLang="en-US" sz="3200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lang="en-US" altLang="en-US" sz="3200"/>
              <a:t>P</a:t>
            </a:r>
            <a:r>
              <a:rPr lang="en-US" altLang="en-US" sz="3200" baseline="-25000"/>
              <a:t>4</a:t>
            </a:r>
            <a:r>
              <a:rPr lang="en-US" altLang="en-US" sz="3200"/>
              <a:t>O</a:t>
            </a:r>
            <a:r>
              <a:rPr lang="en-US" altLang="en-US" sz="3200" baseline="-25000"/>
              <a:t>10</a:t>
            </a:r>
          </a:p>
        </p:txBody>
      </p:sp>
      <p:sp>
        <p:nvSpPr>
          <p:cNvPr id="17415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21675" cy="790575"/>
          </a:xfrm>
        </p:spPr>
        <p:txBody>
          <a:bodyPr/>
          <a:lstStyle/>
          <a:p>
            <a:r>
              <a:rPr lang="en-US" altLang="en-US" smtClean="0"/>
              <a:t>C.  Molecular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utoUpdateAnimBg="0"/>
      <p:bldP spid="210949" grpId="0" autoUpdateAnimBg="0"/>
      <p:bldP spid="21095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pic>
        <p:nvPicPr>
          <p:cNvPr id="18435" name="Picture 1026" descr="per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56"/>
          <a:stretch>
            <a:fillRect/>
          </a:stretch>
        </p:blipFill>
        <p:spPr bwMode="auto">
          <a:xfrm>
            <a:off x="36513" y="2817813"/>
            <a:ext cx="9107487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1027"/>
          <p:cNvSpPr>
            <a:spLocks noChangeArrowheads="1"/>
          </p:cNvSpPr>
          <p:nvPr/>
        </p:nvSpPr>
        <p:spPr bwMode="auto">
          <a:xfrm>
            <a:off x="7088188" y="3387725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8437" name="Rectangle 1028"/>
          <p:cNvSpPr>
            <a:spLocks noChangeArrowheads="1"/>
          </p:cNvSpPr>
          <p:nvPr/>
        </p:nvSpPr>
        <p:spPr bwMode="auto">
          <a:xfrm>
            <a:off x="7586663" y="3387725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18438" name="Rectangle 1029"/>
          <p:cNvSpPr>
            <a:spLocks noChangeArrowheads="1"/>
          </p:cNvSpPr>
          <p:nvPr/>
        </p:nvSpPr>
        <p:spPr bwMode="auto">
          <a:xfrm>
            <a:off x="8080375" y="3387725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8439" name="Rectangle 1030"/>
          <p:cNvSpPr>
            <a:spLocks noChangeArrowheads="1"/>
          </p:cNvSpPr>
          <p:nvPr/>
        </p:nvSpPr>
        <p:spPr bwMode="auto">
          <a:xfrm>
            <a:off x="8080375" y="3878263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itchFamily="18" charset="0"/>
              </a:rPr>
              <a:t>Cl</a:t>
            </a:r>
          </a:p>
        </p:txBody>
      </p:sp>
      <p:sp>
        <p:nvSpPr>
          <p:cNvPr id="18440" name="Rectangle 1031"/>
          <p:cNvSpPr>
            <a:spLocks noChangeArrowheads="1"/>
          </p:cNvSpPr>
          <p:nvPr/>
        </p:nvSpPr>
        <p:spPr bwMode="auto">
          <a:xfrm>
            <a:off x="8080375" y="4356100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itchFamily="18" charset="0"/>
              </a:rPr>
              <a:t>Br</a:t>
            </a:r>
          </a:p>
        </p:txBody>
      </p:sp>
      <p:sp>
        <p:nvSpPr>
          <p:cNvPr id="18441" name="Rectangle 1032"/>
          <p:cNvSpPr>
            <a:spLocks noChangeArrowheads="1"/>
          </p:cNvSpPr>
          <p:nvPr/>
        </p:nvSpPr>
        <p:spPr bwMode="auto">
          <a:xfrm>
            <a:off x="8080375" y="4845050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8442" name="Rectangle 1033"/>
          <p:cNvSpPr>
            <a:spLocks noChangeArrowheads="1"/>
          </p:cNvSpPr>
          <p:nvPr/>
        </p:nvSpPr>
        <p:spPr bwMode="auto">
          <a:xfrm>
            <a:off x="115888" y="2890838"/>
            <a:ext cx="495300" cy="482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8443" name="Rectangle 1034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86775" cy="790575"/>
          </a:xfrm>
        </p:spPr>
        <p:txBody>
          <a:bodyPr/>
          <a:lstStyle/>
          <a:p>
            <a:r>
              <a:rPr lang="en-US" altLang="en-US" smtClean="0"/>
              <a:t>C.  Molecular Nomenclature</a:t>
            </a:r>
          </a:p>
        </p:txBody>
      </p:sp>
      <p:sp>
        <p:nvSpPr>
          <p:cNvPr id="229387" name="Rectangle 1035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1525588"/>
          </a:xfrm>
        </p:spPr>
        <p:txBody>
          <a:bodyPr/>
          <a:lstStyle/>
          <a:p>
            <a:r>
              <a:rPr lang="en-US" altLang="en-US" b="1" smtClean="0"/>
              <a:t>The Seven Diatomic Elements</a:t>
            </a:r>
            <a:endParaRPr lang="en-US" altLang="en-US" smtClean="0"/>
          </a:p>
          <a:p>
            <a:pPr algn="ctr">
              <a:buFont typeface="Monotype Sorts" pitchFamily="2" charset="2"/>
              <a:buNone/>
            </a:pPr>
            <a:r>
              <a:rPr lang="en-US" altLang="en-US" sz="3600" b="1" smtClean="0">
                <a:solidFill>
                  <a:schemeClr val="tx1"/>
                </a:solidFill>
                <a:latin typeface="Times New Roman" pitchFamily="18" charset="0"/>
              </a:rPr>
              <a:t>Br</a:t>
            </a:r>
            <a:r>
              <a:rPr lang="en-US" altLang="en-US" sz="3600" b="1" baseline="-2500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en-US" sz="3600" b="1" smtClean="0">
                <a:solidFill>
                  <a:schemeClr val="tx1"/>
                </a:solidFill>
                <a:latin typeface="Times New Roman" pitchFamily="18" charset="0"/>
              </a:rPr>
              <a:t>  I</a:t>
            </a:r>
            <a:r>
              <a:rPr lang="en-US" altLang="en-US" sz="3600" b="1" baseline="-2500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en-US" sz="3600" b="1" smtClean="0">
                <a:solidFill>
                  <a:schemeClr val="tx1"/>
                </a:solidFill>
                <a:latin typeface="Times New Roman" pitchFamily="18" charset="0"/>
              </a:rPr>
              <a:t>  N</a:t>
            </a:r>
            <a:r>
              <a:rPr lang="en-US" altLang="en-US" sz="3600" b="1" baseline="-2500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en-US" sz="3600" b="1" smtClean="0">
                <a:solidFill>
                  <a:schemeClr val="tx1"/>
                </a:solidFill>
                <a:latin typeface="Times New Roman" pitchFamily="18" charset="0"/>
              </a:rPr>
              <a:t>  Cl</a:t>
            </a:r>
            <a:r>
              <a:rPr lang="en-US" altLang="en-US" sz="3600" b="1" baseline="-2500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en-US" sz="3600" b="1" smtClean="0">
                <a:solidFill>
                  <a:schemeClr val="tx1"/>
                </a:solidFill>
                <a:latin typeface="Times New Roman" pitchFamily="18" charset="0"/>
              </a:rPr>
              <a:t>  H</a:t>
            </a:r>
            <a:r>
              <a:rPr lang="en-US" altLang="en-US" sz="3600" b="1" baseline="-2500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en-US" sz="3600" b="1" smtClean="0">
                <a:solidFill>
                  <a:schemeClr val="tx1"/>
                </a:solidFill>
                <a:latin typeface="Times New Roman" pitchFamily="18" charset="0"/>
              </a:rPr>
              <a:t>  O</a:t>
            </a:r>
            <a:r>
              <a:rPr lang="en-US" altLang="en-US" sz="3600" b="1" baseline="-2500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altLang="en-US" sz="3600" b="1" smtClean="0">
                <a:solidFill>
                  <a:schemeClr val="tx1"/>
                </a:solidFill>
                <a:latin typeface="Times New Roman" pitchFamily="18" charset="0"/>
              </a:rPr>
              <a:t>  F</a:t>
            </a:r>
            <a:r>
              <a:rPr lang="en-US" altLang="en-US" sz="3600" b="1" baseline="-2500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9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pic>
        <p:nvPicPr>
          <p:cNvPr id="212997" name="potential energy diagram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2870200"/>
            <a:ext cx="4953000" cy="35036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Rectangle 1031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505825" cy="790575"/>
          </a:xfrm>
        </p:spPr>
        <p:txBody>
          <a:bodyPr/>
          <a:lstStyle/>
          <a:p>
            <a:r>
              <a:rPr lang="en-US" altLang="en-US" smtClean="0"/>
              <a:t>A.  Energy of Bond Formation</a:t>
            </a:r>
          </a:p>
        </p:txBody>
      </p:sp>
      <p:sp>
        <p:nvSpPr>
          <p:cNvPr id="6149" name="Rectangle 1032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2982913"/>
          </a:xfrm>
        </p:spPr>
        <p:txBody>
          <a:bodyPr/>
          <a:lstStyle/>
          <a:p>
            <a:r>
              <a:rPr lang="en-US" altLang="en-US" b="1" smtClean="0"/>
              <a:t>Potential Energy</a:t>
            </a:r>
          </a:p>
          <a:p>
            <a:pPr lvl="1"/>
            <a:r>
              <a:rPr lang="en-US" altLang="en-US" smtClean="0"/>
              <a:t>based on position of an object</a:t>
            </a:r>
          </a:p>
          <a:p>
            <a:pPr lvl="1"/>
            <a:r>
              <a:rPr lang="en-US" altLang="en-US" smtClean="0"/>
              <a:t>low PE = </a:t>
            </a:r>
            <a:br>
              <a:rPr lang="en-US" altLang="en-US" smtClean="0"/>
            </a:br>
            <a:r>
              <a:rPr lang="en-US" altLang="en-US" smtClean="0"/>
              <a:t>high 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2129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2997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2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129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99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pic>
        <p:nvPicPr>
          <p:cNvPr id="7171" name="Picture 1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119313"/>
            <a:ext cx="8250237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Freeform 1037"/>
          <p:cNvSpPr>
            <a:spLocks/>
          </p:cNvSpPr>
          <p:nvPr/>
        </p:nvSpPr>
        <p:spPr bwMode="auto">
          <a:xfrm>
            <a:off x="1108075" y="2171700"/>
            <a:ext cx="7524750" cy="3644900"/>
          </a:xfrm>
          <a:custGeom>
            <a:avLst/>
            <a:gdLst>
              <a:gd name="T0" fmla="*/ 0 w 4740"/>
              <a:gd name="T1" fmla="*/ 0 h 2296"/>
              <a:gd name="T2" fmla="*/ 0 w 4740"/>
              <a:gd name="T3" fmla="*/ 2147483646 h 2296"/>
              <a:gd name="T4" fmla="*/ 2147483646 w 4740"/>
              <a:gd name="T5" fmla="*/ 2147483646 h 2296"/>
              <a:gd name="T6" fmla="*/ 0 60000 65536"/>
              <a:gd name="T7" fmla="*/ 0 60000 65536"/>
              <a:gd name="T8" fmla="*/ 0 60000 65536"/>
              <a:gd name="T9" fmla="*/ 0 w 4740"/>
              <a:gd name="T10" fmla="*/ 0 h 2296"/>
              <a:gd name="T11" fmla="*/ 4740 w 4740"/>
              <a:gd name="T12" fmla="*/ 2296 h 2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40" h="2296">
                <a:moveTo>
                  <a:pt x="0" y="0"/>
                </a:moveTo>
                <a:lnTo>
                  <a:pt x="0" y="2296"/>
                </a:lnTo>
                <a:lnTo>
                  <a:pt x="4740" y="2296"/>
                </a:lnTo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5727700" y="3252788"/>
            <a:ext cx="2967038" cy="868362"/>
            <a:chOff x="3131" y="2507"/>
            <a:chExt cx="1869" cy="547"/>
          </a:xfrm>
        </p:grpSpPr>
        <p:sp>
          <p:nvSpPr>
            <p:cNvPr id="7180" name="Text Box 1030"/>
            <p:cNvSpPr txBox="1">
              <a:spLocks noChangeArrowheads="1"/>
            </p:cNvSpPr>
            <p:nvPr/>
          </p:nvSpPr>
          <p:spPr bwMode="auto">
            <a:xfrm>
              <a:off x="3131" y="2546"/>
              <a:ext cx="1869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>
                <a:lnSpc>
                  <a:spcPct val="130000"/>
                </a:lnSpc>
                <a:spcBef>
                  <a:spcPct val="5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3600">
                  <a:solidFill>
                    <a:schemeClr val="bg2"/>
                  </a:solidFill>
                </a:rPr>
                <a:t>no interaction</a:t>
              </a:r>
            </a:p>
          </p:txBody>
        </p:sp>
        <p:sp>
          <p:nvSpPr>
            <p:cNvPr id="7181" name="Line 1031"/>
            <p:cNvSpPr>
              <a:spLocks noChangeShapeType="1"/>
            </p:cNvSpPr>
            <p:nvPr/>
          </p:nvSpPr>
          <p:spPr bwMode="auto">
            <a:xfrm flipV="1">
              <a:off x="4157" y="2507"/>
              <a:ext cx="234" cy="25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4" name="Text Box 1035"/>
          <p:cNvSpPr txBox="1">
            <a:spLocks noChangeArrowheads="1"/>
          </p:cNvSpPr>
          <p:nvPr/>
        </p:nvSpPr>
        <p:spPr bwMode="auto">
          <a:xfrm>
            <a:off x="2306638" y="1978025"/>
            <a:ext cx="48990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3600" i="1">
                <a:solidFill>
                  <a:schemeClr val="bg2"/>
                </a:solidFill>
              </a:rPr>
              <a:t>attraction vs. repulsion</a:t>
            </a:r>
          </a:p>
        </p:txBody>
      </p:sp>
      <p:grpSp>
        <p:nvGrpSpPr>
          <p:cNvPr id="3" name="Group 1042"/>
          <p:cNvGrpSpPr>
            <a:grpSpLocks/>
          </p:cNvGrpSpPr>
          <p:nvPr/>
        </p:nvGrpSpPr>
        <p:grpSpPr bwMode="auto">
          <a:xfrm>
            <a:off x="3400425" y="3600450"/>
            <a:ext cx="2265363" cy="1868488"/>
            <a:chOff x="2142" y="2356"/>
            <a:chExt cx="1427" cy="1177"/>
          </a:xfrm>
        </p:grpSpPr>
        <p:sp>
          <p:nvSpPr>
            <p:cNvPr id="7178" name="Text Box 1033"/>
            <p:cNvSpPr txBox="1">
              <a:spLocks noChangeArrowheads="1"/>
            </p:cNvSpPr>
            <p:nvPr/>
          </p:nvSpPr>
          <p:spPr bwMode="auto">
            <a:xfrm>
              <a:off x="2142" y="2921"/>
              <a:ext cx="1427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3600">
                  <a:solidFill>
                    <a:schemeClr val="bg2"/>
                  </a:solidFill>
                </a:rPr>
                <a:t>increased attraction</a:t>
              </a:r>
            </a:p>
          </p:txBody>
        </p:sp>
        <p:sp>
          <p:nvSpPr>
            <p:cNvPr id="7179" name="Line 1034"/>
            <p:cNvSpPr>
              <a:spLocks noChangeShapeType="1"/>
            </p:cNvSpPr>
            <p:nvPr/>
          </p:nvSpPr>
          <p:spPr bwMode="auto">
            <a:xfrm flipV="1">
              <a:off x="2603" y="2356"/>
              <a:ext cx="597" cy="58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Rectangle 1039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583613" cy="790575"/>
          </a:xfrm>
        </p:spPr>
        <p:txBody>
          <a:bodyPr/>
          <a:lstStyle/>
          <a:p>
            <a:r>
              <a:rPr lang="en-US" altLang="en-US" smtClean="0"/>
              <a:t>A.  Energy of Bond Formation</a:t>
            </a:r>
          </a:p>
        </p:txBody>
      </p:sp>
      <p:sp>
        <p:nvSpPr>
          <p:cNvPr id="7177" name="Rectangle 104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749300"/>
          </a:xfrm>
          <a:noFill/>
        </p:spPr>
        <p:txBody>
          <a:bodyPr/>
          <a:lstStyle/>
          <a:p>
            <a:r>
              <a:rPr lang="en-US" altLang="en-US" b="1" smtClean="0"/>
              <a:t>Potential Energy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grpSp>
        <p:nvGrpSpPr>
          <p:cNvPr id="8195" name="Group 12"/>
          <p:cNvGrpSpPr>
            <a:grpSpLocks/>
          </p:cNvGrpSpPr>
          <p:nvPr/>
        </p:nvGrpSpPr>
        <p:grpSpPr bwMode="auto">
          <a:xfrm>
            <a:off x="446088" y="2114550"/>
            <a:ext cx="8250237" cy="4402138"/>
            <a:chOff x="184" y="1423"/>
            <a:chExt cx="5197" cy="2773"/>
          </a:xfrm>
        </p:grpSpPr>
        <p:pic>
          <p:nvPicPr>
            <p:cNvPr id="8205" name="Picture 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" y="1423"/>
              <a:ext cx="5197" cy="2773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601" y="1456"/>
              <a:ext cx="4740" cy="2296"/>
            </a:xfrm>
            <a:custGeom>
              <a:avLst/>
              <a:gdLst>
                <a:gd name="T0" fmla="*/ 0 w 4740"/>
                <a:gd name="T1" fmla="*/ 0 h 2296"/>
                <a:gd name="T2" fmla="*/ 0 w 4740"/>
                <a:gd name="T3" fmla="*/ 2296 h 2296"/>
                <a:gd name="T4" fmla="*/ 4740 w 4740"/>
                <a:gd name="T5" fmla="*/ 2296 h 2296"/>
                <a:gd name="T6" fmla="*/ 0 60000 65536"/>
                <a:gd name="T7" fmla="*/ 0 60000 65536"/>
                <a:gd name="T8" fmla="*/ 0 60000 65536"/>
                <a:gd name="T9" fmla="*/ 0 w 4740"/>
                <a:gd name="T10" fmla="*/ 0 h 2296"/>
                <a:gd name="T11" fmla="*/ 4740 w 4740"/>
                <a:gd name="T12" fmla="*/ 2296 h 2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40" h="2296">
                  <a:moveTo>
                    <a:pt x="0" y="0"/>
                  </a:moveTo>
                  <a:lnTo>
                    <a:pt x="0" y="2296"/>
                  </a:lnTo>
                  <a:lnTo>
                    <a:pt x="4740" y="2296"/>
                  </a:ln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851150" y="4695825"/>
            <a:ext cx="5675313" cy="971550"/>
            <a:chOff x="1796" y="3049"/>
            <a:chExt cx="3575" cy="612"/>
          </a:xfrm>
        </p:grpSpPr>
        <p:sp>
          <p:nvSpPr>
            <p:cNvPr id="8203" name="Text Box 6"/>
            <p:cNvSpPr txBox="1">
              <a:spLocks noChangeArrowheads="1"/>
            </p:cNvSpPr>
            <p:nvPr/>
          </p:nvSpPr>
          <p:spPr bwMode="auto">
            <a:xfrm>
              <a:off x="2775" y="3049"/>
              <a:ext cx="2596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3600">
                  <a:solidFill>
                    <a:schemeClr val="bg2"/>
                  </a:solidFill>
                </a:rPr>
                <a:t>balanced attraction &amp; repulsion</a:t>
              </a:r>
            </a:p>
          </p:txBody>
        </p:sp>
        <p:sp>
          <p:nvSpPr>
            <p:cNvPr id="8204" name="Line 7"/>
            <p:cNvSpPr>
              <a:spLocks noChangeShapeType="1"/>
            </p:cNvSpPr>
            <p:nvPr/>
          </p:nvSpPr>
          <p:spPr bwMode="auto">
            <a:xfrm flipH="1">
              <a:off x="1796" y="3233"/>
              <a:ext cx="1009" cy="24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839913" y="2981325"/>
            <a:ext cx="5684837" cy="1568450"/>
            <a:chOff x="1159" y="2036"/>
            <a:chExt cx="3581" cy="988"/>
          </a:xfrm>
        </p:grpSpPr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225" y="2412"/>
              <a:ext cx="1515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3600">
                  <a:solidFill>
                    <a:schemeClr val="bg2"/>
                  </a:solidFill>
                </a:rPr>
                <a:t>increased repulsion</a:t>
              </a:r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 flipV="1">
              <a:off x="1159" y="2036"/>
              <a:ext cx="2117" cy="73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8" name="Text Box 16"/>
          <p:cNvSpPr txBox="1">
            <a:spLocks noChangeArrowheads="1"/>
          </p:cNvSpPr>
          <p:nvPr/>
        </p:nvSpPr>
        <p:spPr bwMode="auto">
          <a:xfrm>
            <a:off x="2306638" y="1985963"/>
            <a:ext cx="48990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3600" i="1">
                <a:solidFill>
                  <a:schemeClr val="bg2"/>
                </a:solidFill>
              </a:rPr>
              <a:t>attraction vs. repulsion</a:t>
            </a:r>
          </a:p>
        </p:txBody>
      </p:sp>
      <p:sp>
        <p:nvSpPr>
          <p:cNvPr id="8199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28038" cy="790575"/>
          </a:xfrm>
        </p:spPr>
        <p:txBody>
          <a:bodyPr/>
          <a:lstStyle/>
          <a:p>
            <a:r>
              <a:rPr lang="en-US" altLang="en-US" smtClean="0"/>
              <a:t>A.  Energy of Bond Formation</a:t>
            </a:r>
          </a:p>
        </p:txBody>
      </p:sp>
      <p:sp>
        <p:nvSpPr>
          <p:cNvPr id="8200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749300"/>
          </a:xfrm>
        </p:spPr>
        <p:txBody>
          <a:bodyPr/>
          <a:lstStyle/>
          <a:p>
            <a:r>
              <a:rPr lang="en-US" altLang="en-US" b="1" smtClean="0"/>
              <a:t>Potential Energy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grpSp>
        <p:nvGrpSpPr>
          <p:cNvPr id="9219" name="Group 19"/>
          <p:cNvGrpSpPr>
            <a:grpSpLocks/>
          </p:cNvGrpSpPr>
          <p:nvPr/>
        </p:nvGrpSpPr>
        <p:grpSpPr bwMode="auto">
          <a:xfrm>
            <a:off x="446088" y="2114550"/>
            <a:ext cx="8250237" cy="4402138"/>
            <a:chOff x="281" y="1423"/>
            <a:chExt cx="5197" cy="2773"/>
          </a:xfrm>
        </p:grpSpPr>
        <p:grpSp>
          <p:nvGrpSpPr>
            <p:cNvPr id="9228" name="Group 13"/>
            <p:cNvGrpSpPr>
              <a:grpSpLocks/>
            </p:cNvGrpSpPr>
            <p:nvPr/>
          </p:nvGrpSpPr>
          <p:grpSpPr bwMode="auto">
            <a:xfrm>
              <a:off x="281" y="1423"/>
              <a:ext cx="5197" cy="2773"/>
              <a:chOff x="184" y="1423"/>
              <a:chExt cx="5197" cy="2773"/>
            </a:xfrm>
          </p:grpSpPr>
          <p:pic>
            <p:nvPicPr>
              <p:cNvPr id="9230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" y="1423"/>
                <a:ext cx="5197" cy="2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601" y="1456"/>
                <a:ext cx="4740" cy="2296"/>
              </a:xfrm>
              <a:custGeom>
                <a:avLst/>
                <a:gdLst>
                  <a:gd name="T0" fmla="*/ 0 w 4740"/>
                  <a:gd name="T1" fmla="*/ 0 h 2296"/>
                  <a:gd name="T2" fmla="*/ 0 w 4740"/>
                  <a:gd name="T3" fmla="*/ 2296 h 2296"/>
                  <a:gd name="T4" fmla="*/ 4740 w 4740"/>
                  <a:gd name="T5" fmla="*/ 2296 h 2296"/>
                  <a:gd name="T6" fmla="*/ 0 60000 65536"/>
                  <a:gd name="T7" fmla="*/ 0 60000 65536"/>
                  <a:gd name="T8" fmla="*/ 0 60000 65536"/>
                  <a:gd name="T9" fmla="*/ 0 w 4740"/>
                  <a:gd name="T10" fmla="*/ 0 h 2296"/>
                  <a:gd name="T11" fmla="*/ 4740 w 4740"/>
                  <a:gd name="T12" fmla="*/ 2296 h 2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740" h="2296">
                    <a:moveTo>
                      <a:pt x="0" y="0"/>
                    </a:moveTo>
                    <a:lnTo>
                      <a:pt x="0" y="2296"/>
                    </a:lnTo>
                    <a:lnTo>
                      <a:pt x="4740" y="2296"/>
                    </a:lnTo>
                  </a:path>
                </a:pathLst>
              </a:cu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9229" name="Object 18"/>
            <p:cNvGraphicFramePr>
              <a:graphicFrameLocks noChangeAspect="1"/>
            </p:cNvGraphicFramePr>
            <p:nvPr/>
          </p:nvGraphicFramePr>
          <p:xfrm>
            <a:off x="1700" y="3519"/>
            <a:ext cx="3163" cy="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2" name="Bitmap Image" r:id="rId4" imgW="5022015" imgH="76320" progId="Paint.Picture">
                    <p:embed/>
                  </p:oleObj>
                </mc:Choice>
                <mc:Fallback>
                  <p:oleObj name="Bitmap Image" r:id="rId4" imgW="5022015" imgH="76320" progId="Paint.Picture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0" y="3519"/>
                          <a:ext cx="3163" cy="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556375" y="2836863"/>
            <a:ext cx="1470025" cy="2611437"/>
            <a:chOff x="4130" y="1787"/>
            <a:chExt cx="826" cy="1645"/>
          </a:xfrm>
        </p:grpSpPr>
        <p:sp>
          <p:nvSpPr>
            <p:cNvPr id="9226" name="Line 5"/>
            <p:cNvSpPr>
              <a:spLocks noChangeShapeType="1"/>
            </p:cNvSpPr>
            <p:nvPr/>
          </p:nvSpPr>
          <p:spPr bwMode="auto">
            <a:xfrm flipV="1">
              <a:off x="4142" y="1787"/>
              <a:ext cx="0" cy="164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4130" y="2427"/>
              <a:ext cx="82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2000" b="1">
                  <a:solidFill>
                    <a:schemeClr val="bg2"/>
                  </a:solidFill>
                </a:rPr>
                <a:t>Bond Energy</a:t>
              </a:r>
            </a:p>
          </p:txBody>
        </p:sp>
      </p:grpSp>
      <p:sp>
        <p:nvSpPr>
          <p:cNvPr id="9221" name="Rectangle 25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518525" cy="790575"/>
          </a:xfrm>
        </p:spPr>
        <p:txBody>
          <a:bodyPr/>
          <a:lstStyle/>
          <a:p>
            <a:r>
              <a:rPr lang="en-US" altLang="en-US" smtClean="0"/>
              <a:t>A.  Energy of Bond Formation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096963" y="5705475"/>
            <a:ext cx="1149350" cy="679450"/>
            <a:chOff x="691" y="3594"/>
            <a:chExt cx="724" cy="428"/>
          </a:xfrm>
        </p:grpSpPr>
        <p:sp>
          <p:nvSpPr>
            <p:cNvPr id="9224" name="Text Box 20"/>
            <p:cNvSpPr txBox="1">
              <a:spLocks noChangeArrowheads="1"/>
            </p:cNvSpPr>
            <p:nvPr/>
          </p:nvSpPr>
          <p:spPr bwMode="auto">
            <a:xfrm>
              <a:off x="711" y="3656"/>
              <a:ext cx="70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2000" b="1">
                  <a:solidFill>
                    <a:schemeClr val="bg2"/>
                  </a:solidFill>
                </a:rPr>
                <a:t>Bond Length</a:t>
              </a:r>
            </a:p>
          </p:txBody>
        </p:sp>
        <p:sp>
          <p:nvSpPr>
            <p:cNvPr id="9225" name="Line 24"/>
            <p:cNvSpPr>
              <a:spLocks noChangeShapeType="1"/>
            </p:cNvSpPr>
            <p:nvPr/>
          </p:nvSpPr>
          <p:spPr bwMode="auto">
            <a:xfrm>
              <a:off x="691" y="3594"/>
              <a:ext cx="7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1362075"/>
          </a:xfrm>
        </p:spPr>
        <p:txBody>
          <a:bodyPr/>
          <a:lstStyle/>
          <a:p>
            <a:r>
              <a:rPr lang="en-US" altLang="en-US" b="1" smtClean="0"/>
              <a:t>Bond Energy</a:t>
            </a:r>
          </a:p>
          <a:p>
            <a:pPr marL="1531938" lvl="1">
              <a:spcBef>
                <a:spcPct val="40000"/>
              </a:spcBef>
            </a:pPr>
            <a:r>
              <a:rPr lang="en-US" altLang="en-US" b="1" smtClean="0">
                <a:solidFill>
                  <a:schemeClr val="bg2"/>
                </a:solidFill>
              </a:rPr>
              <a:t>Energy required to break a bond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0243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518525" cy="790575"/>
          </a:xfrm>
        </p:spPr>
        <p:txBody>
          <a:bodyPr/>
          <a:lstStyle/>
          <a:p>
            <a:r>
              <a:rPr lang="en-US" altLang="en-US" smtClean="0"/>
              <a:t>A.  Energy of Bond Formation</a:t>
            </a:r>
          </a:p>
        </p:txBody>
      </p:sp>
      <p:sp>
        <p:nvSpPr>
          <p:cNvPr id="2263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67700" cy="1593850"/>
          </a:xfrm>
        </p:spPr>
        <p:txBody>
          <a:bodyPr/>
          <a:lstStyle/>
          <a:p>
            <a:r>
              <a:rPr lang="en-US" altLang="en-US" b="1" smtClean="0"/>
              <a:t>Bond Energy</a:t>
            </a:r>
          </a:p>
          <a:p>
            <a:pPr lvl="1"/>
            <a:r>
              <a:rPr lang="en-US" altLang="en-US" b="1" smtClean="0"/>
              <a:t>Short bond = high bond energy</a:t>
            </a:r>
          </a:p>
        </p:txBody>
      </p:sp>
      <p:graphicFrame>
        <p:nvGraphicFramePr>
          <p:cNvPr id="226318" name="Object 14"/>
          <p:cNvGraphicFramePr>
            <a:graphicFrameLocks noChangeAspect="1"/>
          </p:cNvGraphicFramePr>
          <p:nvPr/>
        </p:nvGraphicFramePr>
        <p:xfrm>
          <a:off x="573088" y="2890838"/>
          <a:ext cx="7997825" cy="320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Bitmap Image" r:id="rId3" imgW="4183743" imgH="1676545" progId="Paint.Picture">
                  <p:embed/>
                </p:oleObj>
              </mc:Choice>
              <mc:Fallback>
                <p:oleObj name="Bitmap Image" r:id="rId3" imgW="4183743" imgH="1676545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2890838"/>
                        <a:ext cx="7997825" cy="32051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6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Lewis Structures</a:t>
            </a:r>
          </a:p>
        </p:txBody>
      </p:sp>
      <p:sp>
        <p:nvSpPr>
          <p:cNvPr id="2048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2906713"/>
          </a:xfrm>
        </p:spPr>
        <p:txBody>
          <a:bodyPr/>
          <a:lstStyle/>
          <a:p>
            <a:r>
              <a:rPr lang="en-US" altLang="en-US" b="1" smtClean="0"/>
              <a:t>Electron Dot Diagrams</a:t>
            </a:r>
            <a:endParaRPr lang="en-US" altLang="en-US" smtClean="0"/>
          </a:p>
          <a:p>
            <a:pPr lvl="1"/>
            <a:r>
              <a:rPr lang="en-US" altLang="en-US" smtClean="0"/>
              <a:t>show valence e</a:t>
            </a:r>
            <a:r>
              <a:rPr lang="en-US" altLang="en-US" baseline="30000" smtClean="0"/>
              <a:t>-</a:t>
            </a:r>
            <a:r>
              <a:rPr lang="en-US" altLang="en-US" smtClean="0"/>
              <a:t> as dots</a:t>
            </a:r>
          </a:p>
          <a:p>
            <a:pPr lvl="1"/>
            <a:r>
              <a:rPr lang="en-US" altLang="en-US" smtClean="0"/>
              <a:t>distribute dots like arrows </a:t>
            </a:r>
            <a:br>
              <a:rPr lang="en-US" altLang="en-US" smtClean="0"/>
            </a:br>
            <a:r>
              <a:rPr lang="en-US" altLang="en-US" smtClean="0"/>
              <a:t>in an orbital diagram</a:t>
            </a:r>
          </a:p>
          <a:p>
            <a:pPr lvl="1"/>
            <a:r>
              <a:rPr lang="en-US" altLang="en-US" smtClean="0"/>
              <a:t>4 sides = 1 s-orbital, 3 p-orbitals</a:t>
            </a:r>
          </a:p>
          <a:p>
            <a:pPr lvl="1"/>
            <a:r>
              <a:rPr lang="en-US" altLang="en-US" u="sng" smtClean="0"/>
              <a:t>EX</a:t>
            </a:r>
            <a:r>
              <a:rPr lang="en-US" altLang="en-US" smtClean="0"/>
              <a:t>: oxygen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525588" y="5162550"/>
            <a:ext cx="2832100" cy="1292225"/>
            <a:chOff x="961" y="3252"/>
            <a:chExt cx="1784" cy="814"/>
          </a:xfrm>
        </p:grpSpPr>
        <p:sp>
          <p:nvSpPr>
            <p:cNvPr id="11291" name="Line 9"/>
            <p:cNvSpPr>
              <a:spLocks noChangeAspect="1" noChangeShapeType="1"/>
            </p:cNvSpPr>
            <p:nvPr/>
          </p:nvSpPr>
          <p:spPr bwMode="auto">
            <a:xfrm flipV="1">
              <a:off x="1684" y="3303"/>
              <a:ext cx="0" cy="274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Line 10"/>
            <p:cNvSpPr>
              <a:spLocks noChangeAspect="1" noChangeShapeType="1"/>
            </p:cNvSpPr>
            <p:nvPr/>
          </p:nvSpPr>
          <p:spPr bwMode="auto">
            <a:xfrm>
              <a:off x="1813" y="3311"/>
              <a:ext cx="0" cy="274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11"/>
            <p:cNvSpPr>
              <a:spLocks noChangeAspect="1" noChangeShapeType="1"/>
            </p:cNvSpPr>
            <p:nvPr/>
          </p:nvSpPr>
          <p:spPr bwMode="auto">
            <a:xfrm flipV="1">
              <a:off x="2083" y="3303"/>
              <a:ext cx="0" cy="274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Line 12"/>
            <p:cNvSpPr>
              <a:spLocks noChangeAspect="1" noChangeShapeType="1"/>
            </p:cNvSpPr>
            <p:nvPr/>
          </p:nvSpPr>
          <p:spPr bwMode="auto">
            <a:xfrm flipV="1">
              <a:off x="1106" y="3301"/>
              <a:ext cx="0" cy="27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Line 13"/>
            <p:cNvSpPr>
              <a:spLocks noChangeAspect="1" noChangeShapeType="1"/>
            </p:cNvSpPr>
            <p:nvPr/>
          </p:nvSpPr>
          <p:spPr bwMode="auto">
            <a:xfrm>
              <a:off x="1232" y="3309"/>
              <a:ext cx="0" cy="27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Line 14"/>
            <p:cNvSpPr>
              <a:spLocks noChangeAspect="1" noChangeShapeType="1"/>
            </p:cNvSpPr>
            <p:nvPr/>
          </p:nvSpPr>
          <p:spPr bwMode="auto">
            <a:xfrm flipV="1">
              <a:off x="2479" y="3309"/>
              <a:ext cx="0" cy="274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16"/>
            <p:cNvSpPr>
              <a:spLocks noChangeArrowheads="1"/>
            </p:cNvSpPr>
            <p:nvPr/>
          </p:nvSpPr>
          <p:spPr bwMode="auto">
            <a:xfrm>
              <a:off x="961" y="3558"/>
              <a:ext cx="420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3600">
                  <a:solidFill>
                    <a:schemeClr val="tx2"/>
                  </a:solidFill>
                </a:rPr>
                <a:t>2s</a:t>
              </a:r>
              <a:endParaRPr lang="en-US" altLang="en-US" sz="3600">
                <a:solidFill>
                  <a:schemeClr val="tx1"/>
                </a:solidFill>
              </a:endParaRPr>
            </a:p>
          </p:txBody>
        </p:sp>
        <p:sp>
          <p:nvSpPr>
            <p:cNvPr id="11298" name="Rectangle 17"/>
            <p:cNvSpPr>
              <a:spLocks noChangeArrowheads="1"/>
            </p:cNvSpPr>
            <p:nvPr/>
          </p:nvSpPr>
          <p:spPr bwMode="auto">
            <a:xfrm>
              <a:off x="969" y="3252"/>
              <a:ext cx="399" cy="37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</a:pPr>
              <a:endParaRPr lang="en-US" altLang="en-US"/>
            </a:p>
          </p:txBody>
        </p:sp>
        <p:sp>
          <p:nvSpPr>
            <p:cNvPr id="11299" name="Rectangle 19"/>
            <p:cNvSpPr>
              <a:spLocks noChangeArrowheads="1"/>
            </p:cNvSpPr>
            <p:nvPr/>
          </p:nvSpPr>
          <p:spPr bwMode="auto">
            <a:xfrm>
              <a:off x="1930" y="3558"/>
              <a:ext cx="436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3600">
                  <a:solidFill>
                    <a:srgbClr val="FFFF99"/>
                  </a:solidFill>
                </a:rPr>
                <a:t>2p</a:t>
              </a:r>
              <a:endParaRPr lang="en-US" altLang="en-US" sz="3600">
                <a:solidFill>
                  <a:schemeClr val="tx1"/>
                </a:solidFill>
              </a:endParaRPr>
            </a:p>
          </p:txBody>
        </p:sp>
        <p:grpSp>
          <p:nvGrpSpPr>
            <p:cNvPr id="11300" name="Group 20"/>
            <p:cNvGrpSpPr>
              <a:grpSpLocks/>
            </p:cNvGrpSpPr>
            <p:nvPr/>
          </p:nvGrpSpPr>
          <p:grpSpPr bwMode="auto">
            <a:xfrm>
              <a:off x="1550" y="3257"/>
              <a:ext cx="1195" cy="373"/>
              <a:chOff x="247" y="3043"/>
              <a:chExt cx="2261" cy="707"/>
            </a:xfrm>
          </p:grpSpPr>
          <p:sp>
            <p:nvSpPr>
              <p:cNvPr id="11301" name="Rectangle 21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38100">
                <a:solidFill>
                  <a:srgbClr val="FFFF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1302" name="Rectangle 22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38100">
                <a:solidFill>
                  <a:srgbClr val="FFFF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1303" name="Rectangle 23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38100">
                <a:solidFill>
                  <a:srgbClr val="FFFF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</p:grpSp>
      </p:grpSp>
      <p:sp>
        <p:nvSpPr>
          <p:cNvPr id="204827" name="Rectangle 27"/>
          <p:cNvSpPr>
            <a:spLocks noChangeArrowheads="1"/>
          </p:cNvSpPr>
          <p:nvPr/>
        </p:nvSpPr>
        <p:spPr bwMode="auto">
          <a:xfrm>
            <a:off x="6065838" y="5127625"/>
            <a:ext cx="9525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8000">
                <a:solidFill>
                  <a:srgbClr val="FFFFFF"/>
                </a:solidFill>
              </a:rPr>
              <a:t>O</a:t>
            </a:r>
          </a:p>
        </p:txBody>
      </p:sp>
      <p:sp>
        <p:nvSpPr>
          <p:cNvPr id="204828" name="Oval 28"/>
          <p:cNvSpPr>
            <a:spLocks noChangeArrowheads="1"/>
          </p:cNvSpPr>
          <p:nvPr/>
        </p:nvSpPr>
        <p:spPr bwMode="auto">
          <a:xfrm>
            <a:off x="6246813" y="4886325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/>
          </a:p>
        </p:txBody>
      </p:sp>
      <p:sp>
        <p:nvSpPr>
          <p:cNvPr id="204829" name="Oval 29"/>
          <p:cNvSpPr>
            <a:spLocks noChangeArrowheads="1"/>
          </p:cNvSpPr>
          <p:nvPr/>
        </p:nvSpPr>
        <p:spPr bwMode="auto">
          <a:xfrm>
            <a:off x="6621463" y="4886325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/>
          </a:p>
        </p:txBody>
      </p:sp>
      <p:sp>
        <p:nvSpPr>
          <p:cNvPr id="204833" name="Oval 33"/>
          <p:cNvSpPr>
            <a:spLocks noChangeArrowheads="1"/>
          </p:cNvSpPr>
          <p:nvPr/>
        </p:nvSpPr>
        <p:spPr bwMode="auto">
          <a:xfrm>
            <a:off x="5911850" y="5653088"/>
            <a:ext cx="182563" cy="1825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/>
          </a:p>
        </p:txBody>
      </p:sp>
      <p:sp>
        <p:nvSpPr>
          <p:cNvPr id="204834" name="Oval 34"/>
          <p:cNvSpPr>
            <a:spLocks noChangeArrowheads="1"/>
          </p:cNvSpPr>
          <p:nvPr/>
        </p:nvSpPr>
        <p:spPr bwMode="auto">
          <a:xfrm>
            <a:off x="6954838" y="5762625"/>
            <a:ext cx="182562" cy="1825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/>
          </a:p>
        </p:txBody>
      </p:sp>
      <p:sp>
        <p:nvSpPr>
          <p:cNvPr id="204835" name="Oval 35"/>
          <p:cNvSpPr>
            <a:spLocks noChangeArrowheads="1"/>
          </p:cNvSpPr>
          <p:nvPr/>
        </p:nvSpPr>
        <p:spPr bwMode="auto">
          <a:xfrm>
            <a:off x="6465888" y="6161088"/>
            <a:ext cx="182562" cy="1825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/>
          </a:p>
        </p:txBody>
      </p:sp>
      <p:sp>
        <p:nvSpPr>
          <p:cNvPr id="204836" name="Oval 36"/>
          <p:cNvSpPr>
            <a:spLocks noChangeArrowheads="1"/>
          </p:cNvSpPr>
          <p:nvPr/>
        </p:nvSpPr>
        <p:spPr bwMode="auto">
          <a:xfrm>
            <a:off x="6977063" y="5410200"/>
            <a:ext cx="182562" cy="1825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lang="en-US" altLang="en-US"/>
          </a:p>
        </p:txBody>
      </p:sp>
      <p:grpSp>
        <p:nvGrpSpPr>
          <p:cNvPr id="11277" name="Group 55"/>
          <p:cNvGrpSpPr>
            <a:grpSpLocks/>
          </p:cNvGrpSpPr>
          <p:nvPr/>
        </p:nvGrpSpPr>
        <p:grpSpPr bwMode="auto">
          <a:xfrm>
            <a:off x="6900863" y="1912938"/>
            <a:ext cx="1500187" cy="1311275"/>
            <a:chOff x="4347" y="1205"/>
            <a:chExt cx="945" cy="826"/>
          </a:xfrm>
        </p:grpSpPr>
        <p:sp>
          <p:nvSpPr>
            <p:cNvPr id="11278" name="Text Box 40"/>
            <p:cNvSpPr txBox="1">
              <a:spLocks noChangeArrowheads="1"/>
            </p:cNvSpPr>
            <p:nvPr/>
          </p:nvSpPr>
          <p:spPr bwMode="auto">
            <a:xfrm>
              <a:off x="4347" y="1205"/>
              <a:ext cx="945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en-US" sz="8000">
                  <a:solidFill>
                    <a:schemeClr val="tx1"/>
                  </a:solidFill>
                </a:rPr>
                <a:t>X</a:t>
              </a:r>
              <a:endParaRPr kumimoji="0"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11279" name="Group 41"/>
            <p:cNvGrpSpPr>
              <a:grpSpLocks/>
            </p:cNvGrpSpPr>
            <p:nvPr/>
          </p:nvGrpSpPr>
          <p:grpSpPr bwMode="auto">
            <a:xfrm>
              <a:off x="4647" y="1207"/>
              <a:ext cx="309" cy="101"/>
              <a:chOff x="3935" y="3078"/>
              <a:chExt cx="351" cy="115"/>
            </a:xfrm>
          </p:grpSpPr>
          <p:sp>
            <p:nvSpPr>
              <p:cNvPr id="11289" name="Oval 42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1290" name="Oval 43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</p:grpSp>
        <p:grpSp>
          <p:nvGrpSpPr>
            <p:cNvPr id="11280" name="Group 44"/>
            <p:cNvGrpSpPr>
              <a:grpSpLocks/>
            </p:cNvGrpSpPr>
            <p:nvPr/>
          </p:nvGrpSpPr>
          <p:grpSpPr bwMode="auto">
            <a:xfrm>
              <a:off x="4647" y="1929"/>
              <a:ext cx="309" cy="102"/>
              <a:chOff x="3935" y="3078"/>
              <a:chExt cx="351" cy="115"/>
            </a:xfrm>
          </p:grpSpPr>
          <p:sp>
            <p:nvSpPr>
              <p:cNvPr id="11287" name="Oval 45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1288" name="Oval 46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</p:grpSp>
        <p:grpSp>
          <p:nvGrpSpPr>
            <p:cNvPr id="11281" name="Group 47"/>
            <p:cNvGrpSpPr>
              <a:grpSpLocks/>
            </p:cNvGrpSpPr>
            <p:nvPr/>
          </p:nvGrpSpPr>
          <p:grpSpPr bwMode="auto">
            <a:xfrm rot="-5400000">
              <a:off x="4314" y="1595"/>
              <a:ext cx="310" cy="102"/>
              <a:chOff x="3935" y="3078"/>
              <a:chExt cx="351" cy="115"/>
            </a:xfrm>
          </p:grpSpPr>
          <p:sp>
            <p:nvSpPr>
              <p:cNvPr id="11285" name="Oval 48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1286" name="Oval 49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</p:grpSp>
        <p:grpSp>
          <p:nvGrpSpPr>
            <p:cNvPr id="11282" name="Group 50"/>
            <p:cNvGrpSpPr>
              <a:grpSpLocks/>
            </p:cNvGrpSpPr>
            <p:nvPr/>
          </p:nvGrpSpPr>
          <p:grpSpPr bwMode="auto">
            <a:xfrm rot="-5400000">
              <a:off x="4969" y="1595"/>
              <a:ext cx="309" cy="101"/>
              <a:chOff x="3935" y="3078"/>
              <a:chExt cx="351" cy="115"/>
            </a:xfrm>
          </p:grpSpPr>
          <p:sp>
            <p:nvSpPr>
              <p:cNvPr id="11283" name="Oval 51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1284" name="Oval 52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8" grpId="0" build="p" bldLvl="2" autoUpdateAnimBg="0"/>
      <p:bldP spid="204827" grpId="0" autoUpdateAnimBg="0"/>
      <p:bldP spid="204828" grpId="0" animBg="1" autoUpdateAnimBg="0"/>
      <p:bldP spid="204829" grpId="0" animBg="1" autoUpdateAnimBg="0"/>
      <p:bldP spid="204833" grpId="0" animBg="1" autoUpdateAnimBg="0"/>
      <p:bldP spid="204834" grpId="0" animBg="1" autoUpdateAnimBg="0"/>
      <p:bldP spid="204835" grpId="0" animBg="1" autoUpdateAnimBg="0"/>
      <p:bldP spid="20483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Lewis Structures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1719263"/>
          </a:xfrm>
        </p:spPr>
        <p:txBody>
          <a:bodyPr/>
          <a:lstStyle/>
          <a:p>
            <a:r>
              <a:rPr lang="en-US" altLang="en-US" b="1" smtClean="0"/>
              <a:t>Octet Rule</a:t>
            </a:r>
            <a:endParaRPr lang="en-US" altLang="en-US" smtClean="0"/>
          </a:p>
          <a:p>
            <a:pPr lvl="1"/>
            <a:r>
              <a:rPr lang="en-US" altLang="en-US" smtClean="0"/>
              <a:t>Most atoms form bonds in order to obtain 8 valence e</a:t>
            </a:r>
            <a:r>
              <a:rPr lang="en-US" altLang="en-US" baseline="30000" smtClean="0"/>
              <a:t>-</a:t>
            </a:r>
          </a:p>
          <a:p>
            <a:pPr lvl="1"/>
            <a:r>
              <a:rPr lang="en-US" altLang="en-US" smtClean="0"/>
              <a:t>Full energy level stability ~ Noble Gases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857500" y="3748088"/>
            <a:ext cx="3062288" cy="2927350"/>
            <a:chOff x="1800" y="2361"/>
            <a:chExt cx="1929" cy="1844"/>
          </a:xfrm>
        </p:grpSpPr>
        <p:sp>
          <p:nvSpPr>
            <p:cNvPr id="12294" name="AutoShape 7"/>
            <p:cNvSpPr>
              <a:spLocks noChangeArrowheads="1"/>
            </p:cNvSpPr>
            <p:nvPr/>
          </p:nvSpPr>
          <p:spPr bwMode="auto">
            <a:xfrm>
              <a:off x="1800" y="2361"/>
              <a:ext cx="1929" cy="1844"/>
            </a:xfrm>
            <a:prstGeom prst="star16">
              <a:avLst>
                <a:gd name="adj" fmla="val 37500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</a:pPr>
              <a:endParaRPr lang="en-US" altLang="en-US"/>
            </a:p>
          </p:txBody>
        </p:sp>
        <p:sp>
          <p:nvSpPr>
            <p:cNvPr id="12295" name="Text Box 9"/>
            <p:cNvSpPr txBox="1">
              <a:spLocks noChangeArrowheads="1"/>
            </p:cNvSpPr>
            <p:nvPr/>
          </p:nvSpPr>
          <p:spPr bwMode="auto">
            <a:xfrm>
              <a:off x="2292" y="2851"/>
              <a:ext cx="945" cy="82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en-US" sz="8000">
                  <a:solidFill>
                    <a:schemeClr val="bg2"/>
                  </a:solidFill>
                </a:rPr>
                <a:t>Ne</a:t>
              </a:r>
              <a:endParaRPr kumimoji="0" lang="en-US" altLang="en-US" sz="2400">
                <a:solidFill>
                  <a:srgbClr val="800080"/>
                </a:solidFill>
                <a:latin typeface="Times New Roman" pitchFamily="18" charset="0"/>
              </a:endParaRPr>
            </a:p>
          </p:txBody>
        </p:sp>
        <p:grpSp>
          <p:nvGrpSpPr>
            <p:cNvPr id="12296" name="Group 25"/>
            <p:cNvGrpSpPr>
              <a:grpSpLocks/>
            </p:cNvGrpSpPr>
            <p:nvPr/>
          </p:nvGrpSpPr>
          <p:grpSpPr bwMode="auto">
            <a:xfrm>
              <a:off x="2599" y="2871"/>
              <a:ext cx="309" cy="101"/>
              <a:chOff x="3935" y="3078"/>
              <a:chExt cx="351" cy="115"/>
            </a:xfrm>
          </p:grpSpPr>
          <p:sp>
            <p:nvSpPr>
              <p:cNvPr id="12306" name="Oval 23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2307" name="Oval 24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</p:grpSp>
        <p:grpSp>
          <p:nvGrpSpPr>
            <p:cNvPr id="12297" name="Group 26"/>
            <p:cNvGrpSpPr>
              <a:grpSpLocks/>
            </p:cNvGrpSpPr>
            <p:nvPr/>
          </p:nvGrpSpPr>
          <p:grpSpPr bwMode="auto">
            <a:xfrm>
              <a:off x="2599" y="3557"/>
              <a:ext cx="309" cy="102"/>
              <a:chOff x="3935" y="3078"/>
              <a:chExt cx="351" cy="115"/>
            </a:xfrm>
          </p:grpSpPr>
          <p:sp>
            <p:nvSpPr>
              <p:cNvPr id="12304" name="Oval 27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2305" name="Oval 28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</p:grpSp>
        <p:grpSp>
          <p:nvGrpSpPr>
            <p:cNvPr id="12298" name="Group 29"/>
            <p:cNvGrpSpPr>
              <a:grpSpLocks/>
            </p:cNvGrpSpPr>
            <p:nvPr/>
          </p:nvGrpSpPr>
          <p:grpSpPr bwMode="auto">
            <a:xfrm rot="-5400000">
              <a:off x="2137" y="3241"/>
              <a:ext cx="310" cy="102"/>
              <a:chOff x="3935" y="3078"/>
              <a:chExt cx="351" cy="115"/>
            </a:xfrm>
          </p:grpSpPr>
          <p:sp>
            <p:nvSpPr>
              <p:cNvPr id="12302" name="Oval 30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2303" name="Oval 31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</p:grpSp>
        <p:grpSp>
          <p:nvGrpSpPr>
            <p:cNvPr id="12299" name="Group 32"/>
            <p:cNvGrpSpPr>
              <a:grpSpLocks/>
            </p:cNvGrpSpPr>
            <p:nvPr/>
          </p:nvGrpSpPr>
          <p:grpSpPr bwMode="auto">
            <a:xfrm rot="-5400000">
              <a:off x="3092" y="3241"/>
              <a:ext cx="309" cy="101"/>
              <a:chOff x="3935" y="3078"/>
              <a:chExt cx="351" cy="115"/>
            </a:xfrm>
          </p:grpSpPr>
          <p:sp>
            <p:nvSpPr>
              <p:cNvPr id="12300" name="Oval 33"/>
              <p:cNvSpPr>
                <a:spLocks noChangeArrowheads="1"/>
              </p:cNvSpPr>
              <p:nvPr/>
            </p:nvSpPr>
            <p:spPr bwMode="auto">
              <a:xfrm>
                <a:off x="3935" y="3078"/>
                <a:ext cx="115" cy="11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  <p:sp>
            <p:nvSpPr>
              <p:cNvPr id="12301" name="Oval 34"/>
              <p:cNvSpPr>
                <a:spLocks noChangeArrowheads="1"/>
              </p:cNvSpPr>
              <p:nvPr/>
            </p:nvSpPr>
            <p:spPr bwMode="auto">
              <a:xfrm>
                <a:off x="4171" y="3078"/>
                <a:ext cx="115" cy="11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</a:pPr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rgbClr val="FFFFCC"/>
                </a:solidFill>
                <a:latin typeface="Arial" charset="0"/>
              </a:defRPr>
            </a:lvl1pPr>
            <a:lvl2pPr marL="742950" indent="-285750">
              <a:defRPr kumimoji="1" sz="3200">
                <a:solidFill>
                  <a:srgbClr val="FFFFCC"/>
                </a:solidFill>
                <a:latin typeface="Arial" charset="0"/>
              </a:defRPr>
            </a:lvl2pPr>
            <a:lvl3pPr marL="1143000" indent="-228600">
              <a:defRPr kumimoji="1" sz="3200">
                <a:solidFill>
                  <a:srgbClr val="FFFFCC"/>
                </a:solidFill>
                <a:latin typeface="Arial" charset="0"/>
              </a:defRPr>
            </a:lvl3pPr>
            <a:lvl4pPr>
              <a:defRPr kumimoji="1" sz="3200">
                <a:solidFill>
                  <a:srgbClr val="FFFFCC"/>
                </a:solidFill>
                <a:latin typeface="Arial" charset="0"/>
              </a:defRPr>
            </a:lvl4pPr>
            <a:lvl5pPr>
              <a:defRPr kumimoji="1" sz="3200">
                <a:solidFill>
                  <a:srgbClr val="FFFFCC"/>
                </a:solidFill>
                <a:latin typeface="Arial" charset="0"/>
              </a:defRPr>
            </a:lvl5pPr>
            <a:lvl6pPr>
              <a:defRPr kumimoji="1" sz="3200">
                <a:solidFill>
                  <a:srgbClr val="FFFFCC"/>
                </a:solidFill>
                <a:latin typeface="Arial" charset="0"/>
              </a:defRPr>
            </a:lvl6pPr>
            <a:lvl7pPr>
              <a:defRPr kumimoji="1" sz="3200">
                <a:solidFill>
                  <a:srgbClr val="FFFFCC"/>
                </a:solidFill>
                <a:latin typeface="Arial" charset="0"/>
              </a:defRPr>
            </a:lvl7pPr>
            <a:lvl8pPr>
              <a:defRPr kumimoji="1" sz="3200">
                <a:solidFill>
                  <a:srgbClr val="FFFFCC"/>
                </a:solidFill>
                <a:latin typeface="Arial" charset="0"/>
              </a:defRPr>
            </a:lvl8pPr>
            <a:lvl9pPr>
              <a:defRPr kumimoji="1" sz="3200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kumimoji="0" lang="en-US" altLang="en-US" sz="1400" smtClean="0"/>
              <a:t>C. Johannesson</a:t>
            </a:r>
          </a:p>
        </p:txBody>
      </p:sp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055813"/>
            <a:ext cx="8147050" cy="1519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4397375"/>
            <a:ext cx="5799137" cy="2333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314950" y="4400550"/>
            <a:ext cx="2182813" cy="2019300"/>
            <a:chOff x="3348" y="2772"/>
            <a:chExt cx="1375" cy="1272"/>
          </a:xfrm>
        </p:grpSpPr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3348" y="2805"/>
              <a:ext cx="33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3600" b="1">
                  <a:solidFill>
                    <a:schemeClr val="bg2"/>
                  </a:solidFill>
                  <a:sym typeface="Symbol" pitchFamily="18" charset="2"/>
                </a:rPr>
                <a:t></a:t>
              </a:r>
              <a:r>
                <a:rPr lang="en-US" altLang="en-US" sz="3600" b="1" baseline="30000">
                  <a:solidFill>
                    <a:schemeClr val="bg2"/>
                  </a:solidFill>
                  <a:sym typeface="Symbol" pitchFamily="18" charset="2"/>
                </a:rPr>
                <a:t>+</a:t>
              </a:r>
              <a:endParaRPr lang="en-US" altLang="en-US" sz="3600" b="1">
                <a:solidFill>
                  <a:schemeClr val="bg2"/>
                </a:solidFill>
              </a:endParaRPr>
            </a:p>
          </p:txBody>
        </p:sp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4392" y="2772"/>
              <a:ext cx="33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3600" b="1">
                  <a:solidFill>
                    <a:schemeClr val="bg2"/>
                  </a:solidFill>
                  <a:sym typeface="Symbol" pitchFamily="18" charset="2"/>
                </a:rPr>
                <a:t></a:t>
              </a:r>
              <a:r>
                <a:rPr lang="en-US" altLang="en-US" sz="3600" b="1" baseline="30000">
                  <a:solidFill>
                    <a:schemeClr val="bg2"/>
                  </a:solidFill>
                  <a:sym typeface="Symbol" pitchFamily="18" charset="2"/>
                </a:rPr>
                <a:t>-</a:t>
              </a:r>
              <a:endParaRPr lang="en-US" altLang="en-US" sz="3600" b="1">
                <a:solidFill>
                  <a:schemeClr val="bg2"/>
                </a:solidFill>
              </a:endParaRPr>
            </a:p>
          </p:txBody>
        </p:sp>
        <p:sp>
          <p:nvSpPr>
            <p:cNvPr id="13322" name="Text Box 9"/>
            <p:cNvSpPr txBox="1">
              <a:spLocks noChangeArrowheads="1"/>
            </p:cNvSpPr>
            <p:nvPr/>
          </p:nvSpPr>
          <p:spPr bwMode="auto">
            <a:xfrm>
              <a:off x="4290" y="3698"/>
              <a:ext cx="33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3200">
                  <a:solidFill>
                    <a:srgbClr val="FFFFCC"/>
                  </a:solidFill>
                  <a:latin typeface="Arial" charset="0"/>
                </a:defRPr>
              </a:lvl1pPr>
              <a:lvl2pPr marL="742950" indent="-285750">
                <a:defRPr kumimoji="1" sz="3200">
                  <a:solidFill>
                    <a:srgbClr val="FFFFCC"/>
                  </a:solidFill>
                  <a:latin typeface="Arial" charset="0"/>
                </a:defRPr>
              </a:lvl2pPr>
              <a:lvl3pPr marL="1143000" indent="-228600">
                <a:defRPr kumimoji="1" sz="3200">
                  <a:solidFill>
                    <a:srgbClr val="FFFFCC"/>
                  </a:solidFill>
                  <a:latin typeface="Arial" charset="0"/>
                </a:defRPr>
              </a:lvl3pPr>
              <a:lvl4pPr>
                <a:defRPr kumimoji="1" sz="3200">
                  <a:solidFill>
                    <a:srgbClr val="FFFFCC"/>
                  </a:solidFill>
                  <a:latin typeface="Arial" charset="0"/>
                </a:defRPr>
              </a:lvl4pPr>
              <a:lvl5pPr>
                <a:defRPr kumimoji="1" sz="3200">
                  <a:solidFill>
                    <a:srgbClr val="FFFFCC"/>
                  </a:solidFill>
                  <a:latin typeface="Arial" charset="0"/>
                </a:defRPr>
              </a:lvl5pPr>
              <a:lvl6pPr>
                <a:defRPr kumimoji="1" sz="3200">
                  <a:solidFill>
                    <a:srgbClr val="FFFFCC"/>
                  </a:solidFill>
                  <a:latin typeface="Arial" charset="0"/>
                </a:defRPr>
              </a:lvl6pPr>
              <a:lvl7pPr>
                <a:defRPr kumimoji="1" sz="3200">
                  <a:solidFill>
                    <a:srgbClr val="FFFFCC"/>
                  </a:solidFill>
                  <a:latin typeface="Arial" charset="0"/>
                </a:defRPr>
              </a:lvl7pPr>
              <a:lvl8pPr>
                <a:defRPr kumimoji="1" sz="3200">
                  <a:solidFill>
                    <a:srgbClr val="FFFFCC"/>
                  </a:solidFill>
                  <a:latin typeface="Arial" charset="0"/>
                </a:defRPr>
              </a:lvl8pPr>
              <a:lvl9pPr>
                <a:defRPr kumimoji="1" sz="3200">
                  <a:solidFill>
                    <a:srgbClr val="FFFFCC"/>
                  </a:solidFill>
                  <a:latin typeface="Arial" charset="0"/>
                </a:defRPr>
              </a:lvl9pPr>
            </a:lstStyle>
            <a:p>
              <a:pPr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3600" b="1">
                  <a:solidFill>
                    <a:schemeClr val="bg2"/>
                  </a:solidFill>
                  <a:sym typeface="Symbol" pitchFamily="18" charset="2"/>
                </a:rPr>
                <a:t></a:t>
              </a:r>
              <a:r>
                <a:rPr lang="en-US" altLang="en-US" sz="3600" b="1" baseline="30000">
                  <a:solidFill>
                    <a:schemeClr val="bg2"/>
                  </a:solidFill>
                  <a:sym typeface="Symbol" pitchFamily="18" charset="2"/>
                </a:rPr>
                <a:t>+</a:t>
              </a:r>
              <a:endParaRPr lang="en-US" altLang="en-US" sz="3600" b="1">
                <a:solidFill>
                  <a:schemeClr val="bg2"/>
                </a:solidFill>
              </a:endParaRPr>
            </a:p>
          </p:txBody>
        </p:sp>
      </p:grpSp>
      <p:sp>
        <p:nvSpPr>
          <p:cNvPr id="1331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Lewis Structures</a:t>
            </a:r>
          </a:p>
        </p:txBody>
      </p:sp>
      <p:sp>
        <p:nvSpPr>
          <p:cNvPr id="205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636588"/>
          </a:xfrm>
        </p:spPr>
        <p:txBody>
          <a:bodyPr/>
          <a:lstStyle/>
          <a:p>
            <a:r>
              <a:rPr lang="en-US" altLang="en-US" b="1" smtClean="0"/>
              <a:t>Nonpolar Covalent</a:t>
            </a:r>
            <a:r>
              <a:rPr lang="en-US" altLang="en-US" smtClean="0"/>
              <a:t> - no charges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b="1" smtClean="0"/>
              <a:t>Polar Covalent</a:t>
            </a:r>
            <a:r>
              <a:rPr lang="en-US" altLang="en-US" smtClean="0"/>
              <a:t> - partial 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7" grpId="0" build="p" autoUpdateAnimBg="0"/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2605</TotalTime>
  <Words>279</Words>
  <Application>Microsoft Office PowerPoint</Application>
  <PresentationFormat>On-screen Show (4:3)</PresentationFormat>
  <Paragraphs>118</Paragraphs>
  <Slides>14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Monotype Sorts</vt:lpstr>
      <vt:lpstr>Arial Black</vt:lpstr>
      <vt:lpstr>Times New Roman</vt:lpstr>
      <vt:lpstr>Arial Narrow</vt:lpstr>
      <vt:lpstr>Symbol</vt:lpstr>
      <vt:lpstr>Comic Sans MS</vt:lpstr>
      <vt:lpstr>Contemporary Portrait</vt:lpstr>
      <vt:lpstr>Microsoft Photo Editor 3.0 Photo</vt:lpstr>
      <vt:lpstr>Bitmap Image</vt:lpstr>
      <vt:lpstr>II. Molecular Compounds (p. 164 – 172, 211 – 213)</vt:lpstr>
      <vt:lpstr>A.  Energy of Bond Formation</vt:lpstr>
      <vt:lpstr>A.  Energy of Bond Formation</vt:lpstr>
      <vt:lpstr>A.  Energy of Bond Formation</vt:lpstr>
      <vt:lpstr>A.  Energy of Bond Formation</vt:lpstr>
      <vt:lpstr>A.  Energy of Bond Formation</vt:lpstr>
      <vt:lpstr>B. Lewis Structures</vt:lpstr>
      <vt:lpstr>B. Lewis Structures</vt:lpstr>
      <vt:lpstr>B. Lewis Structures</vt:lpstr>
      <vt:lpstr>C.  Molecular Nomenclature</vt:lpstr>
      <vt:lpstr>C.  Molecular Nomenclature</vt:lpstr>
      <vt:lpstr>C.  Molecular Nomenclature</vt:lpstr>
      <vt:lpstr>C.  Molecular Nomenclature</vt:lpstr>
      <vt:lpstr>C.  Molecular Nomenclature</vt:lpstr>
    </vt:vector>
  </TitlesOfParts>
  <Company>Northside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Molecular Compounds</dc:title>
  <dc:creator>Mrs. Johannesson</dc:creator>
  <cp:lastModifiedBy>GARCIA, XAVIER</cp:lastModifiedBy>
  <cp:revision>167</cp:revision>
  <cp:lastPrinted>1999-10-07T15:36:46Z</cp:lastPrinted>
  <dcterms:created xsi:type="dcterms:W3CDTF">1999-10-06T14:47:50Z</dcterms:created>
  <dcterms:modified xsi:type="dcterms:W3CDTF">2017-09-22T21:22:30Z</dcterms:modified>
</cp:coreProperties>
</file>