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1" r:id="rId2"/>
    <p:sldId id="268" r:id="rId3"/>
    <p:sldId id="292" r:id="rId4"/>
    <p:sldId id="283" r:id="rId5"/>
    <p:sldId id="293" r:id="rId6"/>
    <p:sldId id="258" r:id="rId7"/>
    <p:sldId id="260" r:id="rId8"/>
    <p:sldId id="257" r:id="rId9"/>
    <p:sldId id="261" r:id="rId10"/>
    <p:sldId id="265" r:id="rId11"/>
    <p:sldId id="270" r:id="rId12"/>
    <p:sldId id="284" r:id="rId13"/>
    <p:sldId id="285" r:id="rId14"/>
    <p:sldId id="286" r:id="rId15"/>
    <p:sldId id="287" r:id="rId16"/>
    <p:sldId id="288" r:id="rId17"/>
    <p:sldId id="289" r:id="rId18"/>
    <p:sldId id="290" r:id="rId1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3300"/>
    <a:srgbClr val="003366"/>
    <a:srgbClr val="006600"/>
    <a:srgbClr val="333300"/>
    <a:srgbClr val="0000FF"/>
    <a:srgbClr val="CC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90" autoAdjust="0"/>
  </p:normalViewPr>
  <p:slideViewPr>
    <p:cSldViewPr>
      <p:cViewPr varScale="1">
        <p:scale>
          <a:sx n="70" d="100"/>
          <a:sy n="70" d="100"/>
        </p:scale>
        <p:origin x="13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44850E-51B3-4A21-BD4F-B76E49859E6F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732985-5E41-4640-AF5C-3153835DA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956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EC2BBB-F496-4BCB-94D2-2C5FDB8DFE30}" type="datetime1">
              <a:rPr lang="en-US"/>
              <a:pPr>
                <a:defRPr/>
              </a:pPr>
              <a:t>3/19/2018</a:t>
            </a:fld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D1924F-BEFE-4E98-868D-C350BCADA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0940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4D246-42F6-44AF-9152-13683B4AF5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478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D63D6-EEAD-4D11-86B8-AEFED10444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999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D64DC-A64D-4B17-B11B-7AFE9FB22B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905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BFFF-476B-49E2-B121-02880245D8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225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B8C8-8B25-47E6-A052-C291F38BA0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162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EE2C9-D114-49FC-A2BB-68BEC7BDEA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43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F6752-D363-4A5F-8B27-8A609F34EF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700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E88B8-CC9D-4341-8825-A9F093EE09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952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0D86F-BFDB-4CB3-A253-518F0503D8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899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335A2-B5F7-4F64-BD36-234CA6AEEA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386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7B36-DCBF-4287-B6DE-C9CFCEFEA3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905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749B11-8CAF-4EE1-B4C8-C06271D00D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lkbored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"/>
            <a:ext cx="8991600" cy="609600"/>
          </a:xfrm>
        </p:spPr>
        <p:txBody>
          <a:bodyPr/>
          <a:lstStyle/>
          <a:p>
            <a:r>
              <a:rPr lang="en-US" altLang="en-US" sz="5400" smtClean="0"/>
              <a:t>Equilibrium Law Calculations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19800"/>
            <a:ext cx="4267200" cy="838200"/>
          </a:xfrm>
        </p:spPr>
        <p:txBody>
          <a:bodyPr/>
          <a:lstStyle/>
          <a:p>
            <a:r>
              <a:rPr lang="en-US" altLang="en-US" smtClean="0"/>
              <a:t>(with RICE charts)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304800" y="1006475"/>
            <a:ext cx="3154363" cy="4556125"/>
            <a:chOff x="269" y="154"/>
            <a:chExt cx="1987" cy="2870"/>
          </a:xfrm>
        </p:grpSpPr>
        <p:sp>
          <p:nvSpPr>
            <p:cNvPr id="4102" name="Rectangle 5"/>
            <p:cNvSpPr>
              <a:spLocks noChangeArrowheads="1"/>
            </p:cNvSpPr>
            <p:nvPr/>
          </p:nvSpPr>
          <p:spPr bwMode="auto">
            <a:xfrm>
              <a:off x="269" y="154"/>
              <a:ext cx="1987" cy="2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4103" name="Freeform 6"/>
            <p:cNvSpPr>
              <a:spLocks/>
            </p:cNvSpPr>
            <p:nvPr/>
          </p:nvSpPr>
          <p:spPr bwMode="auto">
            <a:xfrm>
              <a:off x="275" y="166"/>
              <a:ext cx="1975" cy="2762"/>
            </a:xfrm>
            <a:custGeom>
              <a:avLst/>
              <a:gdLst>
                <a:gd name="T0" fmla="*/ 988 w 1975"/>
                <a:gd name="T1" fmla="*/ 2762 h 2762"/>
                <a:gd name="T2" fmla="*/ 1185 w 1975"/>
                <a:gd name="T3" fmla="*/ 2738 h 2762"/>
                <a:gd name="T4" fmla="*/ 1371 w 1975"/>
                <a:gd name="T5" fmla="*/ 2654 h 2762"/>
                <a:gd name="T6" fmla="*/ 1538 w 1975"/>
                <a:gd name="T7" fmla="*/ 2528 h 2762"/>
                <a:gd name="T8" fmla="*/ 1682 w 1975"/>
                <a:gd name="T9" fmla="*/ 2360 h 2762"/>
                <a:gd name="T10" fmla="*/ 1801 w 1975"/>
                <a:gd name="T11" fmla="*/ 2156 h 2762"/>
                <a:gd name="T12" fmla="*/ 1897 w 1975"/>
                <a:gd name="T13" fmla="*/ 1921 h 2762"/>
                <a:gd name="T14" fmla="*/ 1951 w 1975"/>
                <a:gd name="T15" fmla="*/ 1663 h 2762"/>
                <a:gd name="T16" fmla="*/ 1975 w 1975"/>
                <a:gd name="T17" fmla="*/ 1381 h 2762"/>
                <a:gd name="T18" fmla="*/ 1975 w 1975"/>
                <a:gd name="T19" fmla="*/ 1381 h 2762"/>
                <a:gd name="T20" fmla="*/ 1951 w 1975"/>
                <a:gd name="T21" fmla="*/ 1105 h 2762"/>
                <a:gd name="T22" fmla="*/ 1897 w 1975"/>
                <a:gd name="T23" fmla="*/ 847 h 2762"/>
                <a:gd name="T24" fmla="*/ 1801 w 1975"/>
                <a:gd name="T25" fmla="*/ 612 h 2762"/>
                <a:gd name="T26" fmla="*/ 1682 w 1975"/>
                <a:gd name="T27" fmla="*/ 402 h 2762"/>
                <a:gd name="T28" fmla="*/ 1538 w 1975"/>
                <a:gd name="T29" fmla="*/ 234 h 2762"/>
                <a:gd name="T30" fmla="*/ 1371 w 1975"/>
                <a:gd name="T31" fmla="*/ 108 h 2762"/>
                <a:gd name="T32" fmla="*/ 1185 w 1975"/>
                <a:gd name="T33" fmla="*/ 30 h 2762"/>
                <a:gd name="T34" fmla="*/ 988 w 1975"/>
                <a:gd name="T35" fmla="*/ 0 h 2762"/>
                <a:gd name="T36" fmla="*/ 988 w 1975"/>
                <a:gd name="T37" fmla="*/ 0 h 2762"/>
                <a:gd name="T38" fmla="*/ 790 w 1975"/>
                <a:gd name="T39" fmla="*/ 30 h 2762"/>
                <a:gd name="T40" fmla="*/ 604 w 1975"/>
                <a:gd name="T41" fmla="*/ 108 h 2762"/>
                <a:gd name="T42" fmla="*/ 437 w 1975"/>
                <a:gd name="T43" fmla="*/ 234 h 2762"/>
                <a:gd name="T44" fmla="*/ 293 w 1975"/>
                <a:gd name="T45" fmla="*/ 402 h 2762"/>
                <a:gd name="T46" fmla="*/ 168 w 1975"/>
                <a:gd name="T47" fmla="*/ 612 h 2762"/>
                <a:gd name="T48" fmla="*/ 78 w 1975"/>
                <a:gd name="T49" fmla="*/ 847 h 2762"/>
                <a:gd name="T50" fmla="*/ 24 w 1975"/>
                <a:gd name="T51" fmla="*/ 1105 h 2762"/>
                <a:gd name="T52" fmla="*/ 0 w 1975"/>
                <a:gd name="T53" fmla="*/ 1381 h 2762"/>
                <a:gd name="T54" fmla="*/ 0 w 1975"/>
                <a:gd name="T55" fmla="*/ 1381 h 2762"/>
                <a:gd name="T56" fmla="*/ 24 w 1975"/>
                <a:gd name="T57" fmla="*/ 1663 h 2762"/>
                <a:gd name="T58" fmla="*/ 78 w 1975"/>
                <a:gd name="T59" fmla="*/ 1921 h 2762"/>
                <a:gd name="T60" fmla="*/ 168 w 1975"/>
                <a:gd name="T61" fmla="*/ 2156 h 2762"/>
                <a:gd name="T62" fmla="*/ 293 w 1975"/>
                <a:gd name="T63" fmla="*/ 2360 h 2762"/>
                <a:gd name="T64" fmla="*/ 437 w 1975"/>
                <a:gd name="T65" fmla="*/ 2528 h 2762"/>
                <a:gd name="T66" fmla="*/ 604 w 1975"/>
                <a:gd name="T67" fmla="*/ 2654 h 2762"/>
                <a:gd name="T68" fmla="*/ 790 w 1975"/>
                <a:gd name="T69" fmla="*/ 2738 h 2762"/>
                <a:gd name="T70" fmla="*/ 988 w 1975"/>
                <a:gd name="T71" fmla="*/ 2762 h 2762"/>
                <a:gd name="T72" fmla="*/ 988 w 1975"/>
                <a:gd name="T73" fmla="*/ 2762 h 2762"/>
                <a:gd name="T74" fmla="*/ 988 w 1975"/>
                <a:gd name="T75" fmla="*/ 2762 h 2762"/>
                <a:gd name="T76" fmla="*/ 988 w 1975"/>
                <a:gd name="T77" fmla="*/ 2762 h 2762"/>
                <a:gd name="T78" fmla="*/ 988 w 1975"/>
                <a:gd name="T79" fmla="*/ 2762 h 276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975"/>
                <a:gd name="T121" fmla="*/ 0 h 2762"/>
                <a:gd name="T122" fmla="*/ 1975 w 1975"/>
                <a:gd name="T123" fmla="*/ 2762 h 2762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975" h="2762">
                  <a:moveTo>
                    <a:pt x="988" y="2762"/>
                  </a:moveTo>
                  <a:lnTo>
                    <a:pt x="1185" y="2738"/>
                  </a:lnTo>
                  <a:lnTo>
                    <a:pt x="1371" y="2654"/>
                  </a:lnTo>
                  <a:lnTo>
                    <a:pt x="1538" y="2528"/>
                  </a:lnTo>
                  <a:lnTo>
                    <a:pt x="1682" y="2360"/>
                  </a:lnTo>
                  <a:lnTo>
                    <a:pt x="1801" y="2156"/>
                  </a:lnTo>
                  <a:lnTo>
                    <a:pt x="1897" y="1921"/>
                  </a:lnTo>
                  <a:lnTo>
                    <a:pt x="1951" y="1663"/>
                  </a:lnTo>
                  <a:lnTo>
                    <a:pt x="1975" y="1381"/>
                  </a:lnTo>
                  <a:lnTo>
                    <a:pt x="1951" y="1105"/>
                  </a:lnTo>
                  <a:lnTo>
                    <a:pt x="1897" y="847"/>
                  </a:lnTo>
                  <a:lnTo>
                    <a:pt x="1801" y="612"/>
                  </a:lnTo>
                  <a:lnTo>
                    <a:pt x="1682" y="402"/>
                  </a:lnTo>
                  <a:lnTo>
                    <a:pt x="1538" y="234"/>
                  </a:lnTo>
                  <a:lnTo>
                    <a:pt x="1371" y="108"/>
                  </a:lnTo>
                  <a:lnTo>
                    <a:pt x="1185" y="30"/>
                  </a:lnTo>
                  <a:lnTo>
                    <a:pt x="988" y="0"/>
                  </a:lnTo>
                  <a:lnTo>
                    <a:pt x="790" y="30"/>
                  </a:lnTo>
                  <a:lnTo>
                    <a:pt x="604" y="108"/>
                  </a:lnTo>
                  <a:lnTo>
                    <a:pt x="437" y="234"/>
                  </a:lnTo>
                  <a:lnTo>
                    <a:pt x="293" y="402"/>
                  </a:lnTo>
                  <a:lnTo>
                    <a:pt x="168" y="612"/>
                  </a:lnTo>
                  <a:lnTo>
                    <a:pt x="78" y="847"/>
                  </a:lnTo>
                  <a:lnTo>
                    <a:pt x="24" y="1105"/>
                  </a:lnTo>
                  <a:lnTo>
                    <a:pt x="0" y="1381"/>
                  </a:lnTo>
                  <a:lnTo>
                    <a:pt x="24" y="1663"/>
                  </a:lnTo>
                  <a:lnTo>
                    <a:pt x="78" y="1921"/>
                  </a:lnTo>
                  <a:lnTo>
                    <a:pt x="168" y="2156"/>
                  </a:lnTo>
                  <a:lnTo>
                    <a:pt x="293" y="2360"/>
                  </a:lnTo>
                  <a:lnTo>
                    <a:pt x="437" y="2528"/>
                  </a:lnTo>
                  <a:lnTo>
                    <a:pt x="604" y="2654"/>
                  </a:lnTo>
                  <a:lnTo>
                    <a:pt x="790" y="2738"/>
                  </a:lnTo>
                  <a:lnTo>
                    <a:pt x="988" y="2762"/>
                  </a:lnTo>
                  <a:close/>
                </a:path>
              </a:pathLst>
            </a:custGeom>
            <a:solidFill>
              <a:srgbClr val="E9C5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7"/>
            <p:cNvSpPr>
              <a:spLocks/>
            </p:cNvSpPr>
            <p:nvPr/>
          </p:nvSpPr>
          <p:spPr bwMode="auto">
            <a:xfrm>
              <a:off x="281" y="352"/>
              <a:ext cx="1921" cy="2660"/>
            </a:xfrm>
            <a:custGeom>
              <a:avLst/>
              <a:gdLst>
                <a:gd name="T0" fmla="*/ 712 w 1921"/>
                <a:gd name="T1" fmla="*/ 204 h 2660"/>
                <a:gd name="T2" fmla="*/ 850 w 1921"/>
                <a:gd name="T3" fmla="*/ 342 h 2660"/>
                <a:gd name="T4" fmla="*/ 904 w 1921"/>
                <a:gd name="T5" fmla="*/ 336 h 2660"/>
                <a:gd name="T6" fmla="*/ 886 w 1921"/>
                <a:gd name="T7" fmla="*/ 414 h 2660"/>
                <a:gd name="T8" fmla="*/ 1023 w 1921"/>
                <a:gd name="T9" fmla="*/ 631 h 2660"/>
                <a:gd name="T10" fmla="*/ 1155 w 1921"/>
                <a:gd name="T11" fmla="*/ 456 h 2660"/>
                <a:gd name="T12" fmla="*/ 1203 w 1921"/>
                <a:gd name="T13" fmla="*/ 276 h 2660"/>
                <a:gd name="T14" fmla="*/ 1149 w 1921"/>
                <a:gd name="T15" fmla="*/ 240 h 2660"/>
                <a:gd name="T16" fmla="*/ 1059 w 1921"/>
                <a:gd name="T17" fmla="*/ 48 h 2660"/>
                <a:gd name="T18" fmla="*/ 1173 w 1921"/>
                <a:gd name="T19" fmla="*/ 96 h 2660"/>
                <a:gd name="T20" fmla="*/ 1239 w 1921"/>
                <a:gd name="T21" fmla="*/ 36 h 2660"/>
                <a:gd name="T22" fmla="*/ 1293 w 1921"/>
                <a:gd name="T23" fmla="*/ 180 h 2660"/>
                <a:gd name="T24" fmla="*/ 1353 w 1921"/>
                <a:gd name="T25" fmla="*/ 96 h 2660"/>
                <a:gd name="T26" fmla="*/ 1478 w 1921"/>
                <a:gd name="T27" fmla="*/ 72 h 2660"/>
                <a:gd name="T28" fmla="*/ 1514 w 1921"/>
                <a:gd name="T29" fmla="*/ 90 h 2660"/>
                <a:gd name="T30" fmla="*/ 1490 w 1921"/>
                <a:gd name="T31" fmla="*/ 126 h 2660"/>
                <a:gd name="T32" fmla="*/ 1604 w 1921"/>
                <a:gd name="T33" fmla="*/ 204 h 2660"/>
                <a:gd name="T34" fmla="*/ 1622 w 1921"/>
                <a:gd name="T35" fmla="*/ 264 h 2660"/>
                <a:gd name="T36" fmla="*/ 1688 w 1921"/>
                <a:gd name="T37" fmla="*/ 378 h 2660"/>
                <a:gd name="T38" fmla="*/ 1706 w 1921"/>
                <a:gd name="T39" fmla="*/ 168 h 2660"/>
                <a:gd name="T40" fmla="*/ 1766 w 1921"/>
                <a:gd name="T41" fmla="*/ 258 h 2660"/>
                <a:gd name="T42" fmla="*/ 1813 w 1921"/>
                <a:gd name="T43" fmla="*/ 174 h 2660"/>
                <a:gd name="T44" fmla="*/ 1855 w 1921"/>
                <a:gd name="T45" fmla="*/ 294 h 2660"/>
                <a:gd name="T46" fmla="*/ 1891 w 1921"/>
                <a:gd name="T47" fmla="*/ 366 h 2660"/>
                <a:gd name="T48" fmla="*/ 1891 w 1921"/>
                <a:gd name="T49" fmla="*/ 697 h 2660"/>
                <a:gd name="T50" fmla="*/ 1628 w 1921"/>
                <a:gd name="T51" fmla="*/ 919 h 2660"/>
                <a:gd name="T52" fmla="*/ 1448 w 1921"/>
                <a:gd name="T53" fmla="*/ 1321 h 2660"/>
                <a:gd name="T54" fmla="*/ 1359 w 1921"/>
                <a:gd name="T55" fmla="*/ 1759 h 2660"/>
                <a:gd name="T56" fmla="*/ 1245 w 1921"/>
                <a:gd name="T57" fmla="*/ 2276 h 2660"/>
                <a:gd name="T58" fmla="*/ 1257 w 1921"/>
                <a:gd name="T59" fmla="*/ 2468 h 2660"/>
                <a:gd name="T60" fmla="*/ 1257 w 1921"/>
                <a:gd name="T61" fmla="*/ 2564 h 2660"/>
                <a:gd name="T62" fmla="*/ 1125 w 1921"/>
                <a:gd name="T63" fmla="*/ 2594 h 2660"/>
                <a:gd name="T64" fmla="*/ 832 w 1921"/>
                <a:gd name="T65" fmla="*/ 2654 h 2660"/>
                <a:gd name="T66" fmla="*/ 551 w 1921"/>
                <a:gd name="T67" fmla="*/ 2660 h 2660"/>
                <a:gd name="T68" fmla="*/ 365 w 1921"/>
                <a:gd name="T69" fmla="*/ 2642 h 2660"/>
                <a:gd name="T70" fmla="*/ 215 w 1921"/>
                <a:gd name="T71" fmla="*/ 2588 h 2660"/>
                <a:gd name="T72" fmla="*/ 30 w 1921"/>
                <a:gd name="T73" fmla="*/ 2522 h 2660"/>
                <a:gd name="T74" fmla="*/ 616 w 1921"/>
                <a:gd name="T75" fmla="*/ 1897 h 2660"/>
                <a:gd name="T76" fmla="*/ 868 w 1921"/>
                <a:gd name="T77" fmla="*/ 1369 h 2660"/>
                <a:gd name="T78" fmla="*/ 862 w 1921"/>
                <a:gd name="T79" fmla="*/ 1141 h 2660"/>
                <a:gd name="T80" fmla="*/ 916 w 1921"/>
                <a:gd name="T81" fmla="*/ 979 h 2660"/>
                <a:gd name="T82" fmla="*/ 1011 w 1921"/>
                <a:gd name="T83" fmla="*/ 829 h 2660"/>
                <a:gd name="T84" fmla="*/ 718 w 1921"/>
                <a:gd name="T85" fmla="*/ 871 h 2660"/>
                <a:gd name="T86" fmla="*/ 700 w 1921"/>
                <a:gd name="T87" fmla="*/ 745 h 2660"/>
                <a:gd name="T88" fmla="*/ 670 w 1921"/>
                <a:gd name="T89" fmla="*/ 655 h 2660"/>
                <a:gd name="T90" fmla="*/ 616 w 1921"/>
                <a:gd name="T91" fmla="*/ 474 h 2660"/>
                <a:gd name="T92" fmla="*/ 598 w 1921"/>
                <a:gd name="T93" fmla="*/ 529 h 2660"/>
                <a:gd name="T94" fmla="*/ 581 w 1921"/>
                <a:gd name="T95" fmla="*/ 450 h 2660"/>
                <a:gd name="T96" fmla="*/ 359 w 1921"/>
                <a:gd name="T97" fmla="*/ 426 h 2660"/>
                <a:gd name="T98" fmla="*/ 449 w 1921"/>
                <a:gd name="T99" fmla="*/ 751 h 2660"/>
                <a:gd name="T100" fmla="*/ 425 w 1921"/>
                <a:gd name="T101" fmla="*/ 883 h 2660"/>
                <a:gd name="T102" fmla="*/ 126 w 1921"/>
                <a:gd name="T103" fmla="*/ 769 h 2660"/>
                <a:gd name="T104" fmla="*/ 275 w 1921"/>
                <a:gd name="T105" fmla="*/ 474 h 2660"/>
                <a:gd name="T106" fmla="*/ 275 w 1921"/>
                <a:gd name="T107" fmla="*/ 366 h 2660"/>
                <a:gd name="T108" fmla="*/ 305 w 1921"/>
                <a:gd name="T109" fmla="*/ 390 h 2660"/>
                <a:gd name="T110" fmla="*/ 341 w 1921"/>
                <a:gd name="T111" fmla="*/ 366 h 2660"/>
                <a:gd name="T112" fmla="*/ 509 w 1921"/>
                <a:gd name="T113" fmla="*/ 330 h 2660"/>
                <a:gd name="T114" fmla="*/ 497 w 1921"/>
                <a:gd name="T115" fmla="*/ 228 h 2660"/>
                <a:gd name="T116" fmla="*/ 461 w 1921"/>
                <a:gd name="T117" fmla="*/ 156 h 2660"/>
                <a:gd name="T118" fmla="*/ 569 w 1921"/>
                <a:gd name="T119" fmla="*/ 54 h 2660"/>
                <a:gd name="T120" fmla="*/ 658 w 1921"/>
                <a:gd name="T121" fmla="*/ 18 h 2660"/>
                <a:gd name="T122" fmla="*/ 718 w 1921"/>
                <a:gd name="T123" fmla="*/ 18 h 266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921"/>
                <a:gd name="T187" fmla="*/ 0 h 2660"/>
                <a:gd name="T188" fmla="*/ 1921 w 1921"/>
                <a:gd name="T189" fmla="*/ 2660 h 266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921" h="2660">
                  <a:moveTo>
                    <a:pt x="718" y="18"/>
                  </a:moveTo>
                  <a:lnTo>
                    <a:pt x="712" y="30"/>
                  </a:lnTo>
                  <a:lnTo>
                    <a:pt x="706" y="42"/>
                  </a:lnTo>
                  <a:lnTo>
                    <a:pt x="706" y="60"/>
                  </a:lnTo>
                  <a:lnTo>
                    <a:pt x="706" y="72"/>
                  </a:lnTo>
                  <a:lnTo>
                    <a:pt x="706" y="90"/>
                  </a:lnTo>
                  <a:lnTo>
                    <a:pt x="706" y="102"/>
                  </a:lnTo>
                  <a:lnTo>
                    <a:pt x="706" y="120"/>
                  </a:lnTo>
                  <a:lnTo>
                    <a:pt x="712" y="132"/>
                  </a:lnTo>
                  <a:lnTo>
                    <a:pt x="706" y="144"/>
                  </a:lnTo>
                  <a:lnTo>
                    <a:pt x="706" y="162"/>
                  </a:lnTo>
                  <a:lnTo>
                    <a:pt x="712" y="174"/>
                  </a:lnTo>
                  <a:lnTo>
                    <a:pt x="712" y="192"/>
                  </a:lnTo>
                  <a:lnTo>
                    <a:pt x="712" y="204"/>
                  </a:lnTo>
                  <a:lnTo>
                    <a:pt x="712" y="216"/>
                  </a:lnTo>
                  <a:lnTo>
                    <a:pt x="712" y="234"/>
                  </a:lnTo>
                  <a:lnTo>
                    <a:pt x="706" y="246"/>
                  </a:lnTo>
                  <a:lnTo>
                    <a:pt x="700" y="258"/>
                  </a:lnTo>
                  <a:lnTo>
                    <a:pt x="700" y="270"/>
                  </a:lnTo>
                  <a:lnTo>
                    <a:pt x="700" y="282"/>
                  </a:lnTo>
                  <a:lnTo>
                    <a:pt x="700" y="300"/>
                  </a:lnTo>
                  <a:lnTo>
                    <a:pt x="706" y="312"/>
                  </a:lnTo>
                  <a:lnTo>
                    <a:pt x="712" y="324"/>
                  </a:lnTo>
                  <a:lnTo>
                    <a:pt x="712" y="336"/>
                  </a:lnTo>
                  <a:lnTo>
                    <a:pt x="718" y="348"/>
                  </a:lnTo>
                  <a:lnTo>
                    <a:pt x="832" y="336"/>
                  </a:lnTo>
                  <a:lnTo>
                    <a:pt x="844" y="336"/>
                  </a:lnTo>
                  <a:lnTo>
                    <a:pt x="850" y="342"/>
                  </a:lnTo>
                  <a:lnTo>
                    <a:pt x="856" y="348"/>
                  </a:lnTo>
                  <a:lnTo>
                    <a:pt x="862" y="354"/>
                  </a:lnTo>
                  <a:lnTo>
                    <a:pt x="868" y="360"/>
                  </a:lnTo>
                  <a:lnTo>
                    <a:pt x="874" y="366"/>
                  </a:lnTo>
                  <a:lnTo>
                    <a:pt x="880" y="366"/>
                  </a:lnTo>
                  <a:lnTo>
                    <a:pt x="892" y="360"/>
                  </a:lnTo>
                  <a:lnTo>
                    <a:pt x="892" y="354"/>
                  </a:lnTo>
                  <a:lnTo>
                    <a:pt x="898" y="354"/>
                  </a:lnTo>
                  <a:lnTo>
                    <a:pt x="898" y="348"/>
                  </a:lnTo>
                  <a:lnTo>
                    <a:pt x="898" y="342"/>
                  </a:lnTo>
                  <a:lnTo>
                    <a:pt x="898" y="336"/>
                  </a:lnTo>
                  <a:lnTo>
                    <a:pt x="904" y="336"/>
                  </a:lnTo>
                  <a:lnTo>
                    <a:pt x="910" y="336"/>
                  </a:lnTo>
                  <a:lnTo>
                    <a:pt x="916" y="336"/>
                  </a:lnTo>
                  <a:lnTo>
                    <a:pt x="922" y="342"/>
                  </a:lnTo>
                  <a:lnTo>
                    <a:pt x="922" y="348"/>
                  </a:lnTo>
                  <a:lnTo>
                    <a:pt x="922" y="354"/>
                  </a:lnTo>
                  <a:lnTo>
                    <a:pt x="922" y="360"/>
                  </a:lnTo>
                  <a:lnTo>
                    <a:pt x="922" y="372"/>
                  </a:lnTo>
                  <a:lnTo>
                    <a:pt x="916" y="378"/>
                  </a:lnTo>
                  <a:lnTo>
                    <a:pt x="916" y="390"/>
                  </a:lnTo>
                  <a:lnTo>
                    <a:pt x="910" y="396"/>
                  </a:lnTo>
                  <a:lnTo>
                    <a:pt x="904" y="402"/>
                  </a:lnTo>
                  <a:lnTo>
                    <a:pt x="898" y="408"/>
                  </a:lnTo>
                  <a:lnTo>
                    <a:pt x="886" y="414"/>
                  </a:lnTo>
                  <a:lnTo>
                    <a:pt x="880" y="414"/>
                  </a:lnTo>
                  <a:lnTo>
                    <a:pt x="880" y="420"/>
                  </a:lnTo>
                  <a:lnTo>
                    <a:pt x="868" y="607"/>
                  </a:lnTo>
                  <a:lnTo>
                    <a:pt x="898" y="613"/>
                  </a:lnTo>
                  <a:lnTo>
                    <a:pt x="922" y="619"/>
                  </a:lnTo>
                  <a:lnTo>
                    <a:pt x="946" y="625"/>
                  </a:lnTo>
                  <a:lnTo>
                    <a:pt x="970" y="625"/>
                  </a:lnTo>
                  <a:lnTo>
                    <a:pt x="999" y="631"/>
                  </a:lnTo>
                  <a:lnTo>
                    <a:pt x="1023" y="631"/>
                  </a:lnTo>
                  <a:lnTo>
                    <a:pt x="1047" y="625"/>
                  </a:lnTo>
                  <a:lnTo>
                    <a:pt x="1077" y="625"/>
                  </a:lnTo>
                  <a:lnTo>
                    <a:pt x="1071" y="613"/>
                  </a:lnTo>
                  <a:lnTo>
                    <a:pt x="1071" y="601"/>
                  </a:lnTo>
                  <a:lnTo>
                    <a:pt x="1071" y="589"/>
                  </a:lnTo>
                  <a:lnTo>
                    <a:pt x="1071" y="577"/>
                  </a:lnTo>
                  <a:lnTo>
                    <a:pt x="1071" y="565"/>
                  </a:lnTo>
                  <a:lnTo>
                    <a:pt x="1071" y="553"/>
                  </a:lnTo>
                  <a:lnTo>
                    <a:pt x="1077" y="541"/>
                  </a:lnTo>
                  <a:lnTo>
                    <a:pt x="1077" y="529"/>
                  </a:lnTo>
                  <a:lnTo>
                    <a:pt x="1083" y="510"/>
                  </a:lnTo>
                  <a:lnTo>
                    <a:pt x="1101" y="492"/>
                  </a:lnTo>
                  <a:lnTo>
                    <a:pt x="1119" y="480"/>
                  </a:lnTo>
                  <a:lnTo>
                    <a:pt x="1137" y="468"/>
                  </a:lnTo>
                  <a:lnTo>
                    <a:pt x="1155" y="456"/>
                  </a:lnTo>
                  <a:lnTo>
                    <a:pt x="1173" y="438"/>
                  </a:lnTo>
                  <a:lnTo>
                    <a:pt x="1185" y="420"/>
                  </a:lnTo>
                  <a:lnTo>
                    <a:pt x="1185" y="396"/>
                  </a:lnTo>
                  <a:lnTo>
                    <a:pt x="1191" y="384"/>
                  </a:lnTo>
                  <a:lnTo>
                    <a:pt x="1197" y="378"/>
                  </a:lnTo>
                  <a:lnTo>
                    <a:pt x="1197" y="366"/>
                  </a:lnTo>
                  <a:lnTo>
                    <a:pt x="1197" y="360"/>
                  </a:lnTo>
                  <a:lnTo>
                    <a:pt x="1197" y="348"/>
                  </a:lnTo>
                  <a:lnTo>
                    <a:pt x="1197" y="336"/>
                  </a:lnTo>
                  <a:lnTo>
                    <a:pt x="1203" y="330"/>
                  </a:lnTo>
                  <a:lnTo>
                    <a:pt x="1203" y="318"/>
                  </a:lnTo>
                  <a:lnTo>
                    <a:pt x="1203" y="306"/>
                  </a:lnTo>
                  <a:lnTo>
                    <a:pt x="1203" y="300"/>
                  </a:lnTo>
                  <a:lnTo>
                    <a:pt x="1203" y="288"/>
                  </a:lnTo>
                  <a:lnTo>
                    <a:pt x="1203" y="276"/>
                  </a:lnTo>
                  <a:lnTo>
                    <a:pt x="1203" y="270"/>
                  </a:lnTo>
                  <a:lnTo>
                    <a:pt x="1209" y="258"/>
                  </a:lnTo>
                  <a:lnTo>
                    <a:pt x="1215" y="252"/>
                  </a:lnTo>
                  <a:lnTo>
                    <a:pt x="1221" y="240"/>
                  </a:lnTo>
                  <a:lnTo>
                    <a:pt x="1221" y="234"/>
                  </a:lnTo>
                  <a:lnTo>
                    <a:pt x="1215" y="234"/>
                  </a:lnTo>
                  <a:lnTo>
                    <a:pt x="1209" y="228"/>
                  </a:lnTo>
                  <a:lnTo>
                    <a:pt x="1203" y="228"/>
                  </a:lnTo>
                  <a:lnTo>
                    <a:pt x="1197" y="228"/>
                  </a:lnTo>
                  <a:lnTo>
                    <a:pt x="1191" y="234"/>
                  </a:lnTo>
                  <a:lnTo>
                    <a:pt x="1185" y="234"/>
                  </a:lnTo>
                  <a:lnTo>
                    <a:pt x="1173" y="240"/>
                  </a:lnTo>
                  <a:lnTo>
                    <a:pt x="1161" y="240"/>
                  </a:lnTo>
                  <a:lnTo>
                    <a:pt x="1149" y="240"/>
                  </a:lnTo>
                  <a:lnTo>
                    <a:pt x="1143" y="240"/>
                  </a:lnTo>
                  <a:lnTo>
                    <a:pt x="1131" y="240"/>
                  </a:lnTo>
                  <a:lnTo>
                    <a:pt x="1125" y="240"/>
                  </a:lnTo>
                  <a:lnTo>
                    <a:pt x="1113" y="234"/>
                  </a:lnTo>
                  <a:lnTo>
                    <a:pt x="1107" y="228"/>
                  </a:lnTo>
                  <a:lnTo>
                    <a:pt x="1083" y="210"/>
                  </a:lnTo>
                  <a:lnTo>
                    <a:pt x="1071" y="192"/>
                  </a:lnTo>
                  <a:lnTo>
                    <a:pt x="1065" y="168"/>
                  </a:lnTo>
                  <a:lnTo>
                    <a:pt x="1059" y="150"/>
                  </a:lnTo>
                  <a:lnTo>
                    <a:pt x="1059" y="126"/>
                  </a:lnTo>
                  <a:lnTo>
                    <a:pt x="1059" y="102"/>
                  </a:lnTo>
                  <a:lnTo>
                    <a:pt x="1059" y="78"/>
                  </a:lnTo>
                  <a:lnTo>
                    <a:pt x="1053" y="54"/>
                  </a:lnTo>
                  <a:lnTo>
                    <a:pt x="1059" y="48"/>
                  </a:lnTo>
                  <a:lnTo>
                    <a:pt x="1065" y="48"/>
                  </a:lnTo>
                  <a:lnTo>
                    <a:pt x="1077" y="66"/>
                  </a:lnTo>
                  <a:lnTo>
                    <a:pt x="1089" y="72"/>
                  </a:lnTo>
                  <a:lnTo>
                    <a:pt x="1101" y="84"/>
                  </a:lnTo>
                  <a:lnTo>
                    <a:pt x="1113" y="90"/>
                  </a:lnTo>
                  <a:lnTo>
                    <a:pt x="1125" y="96"/>
                  </a:lnTo>
                  <a:lnTo>
                    <a:pt x="1143" y="102"/>
                  </a:lnTo>
                  <a:lnTo>
                    <a:pt x="1155" y="102"/>
                  </a:lnTo>
                  <a:lnTo>
                    <a:pt x="1173" y="108"/>
                  </a:lnTo>
                  <a:lnTo>
                    <a:pt x="1173" y="96"/>
                  </a:lnTo>
                  <a:lnTo>
                    <a:pt x="1179" y="78"/>
                  </a:lnTo>
                  <a:lnTo>
                    <a:pt x="1191" y="66"/>
                  </a:lnTo>
                  <a:lnTo>
                    <a:pt x="1197" y="48"/>
                  </a:lnTo>
                  <a:lnTo>
                    <a:pt x="1209" y="36"/>
                  </a:lnTo>
                  <a:lnTo>
                    <a:pt x="1221" y="24"/>
                  </a:lnTo>
                  <a:lnTo>
                    <a:pt x="1233" y="18"/>
                  </a:lnTo>
                  <a:lnTo>
                    <a:pt x="1245" y="6"/>
                  </a:lnTo>
                  <a:lnTo>
                    <a:pt x="1251" y="6"/>
                  </a:lnTo>
                  <a:lnTo>
                    <a:pt x="1251" y="12"/>
                  </a:lnTo>
                  <a:lnTo>
                    <a:pt x="1245" y="18"/>
                  </a:lnTo>
                  <a:lnTo>
                    <a:pt x="1245" y="24"/>
                  </a:lnTo>
                  <a:lnTo>
                    <a:pt x="1245" y="30"/>
                  </a:lnTo>
                  <a:lnTo>
                    <a:pt x="1239" y="36"/>
                  </a:lnTo>
                  <a:lnTo>
                    <a:pt x="1239" y="54"/>
                  </a:lnTo>
                  <a:lnTo>
                    <a:pt x="1245" y="72"/>
                  </a:lnTo>
                  <a:lnTo>
                    <a:pt x="1251" y="84"/>
                  </a:lnTo>
                  <a:lnTo>
                    <a:pt x="1263" y="102"/>
                  </a:lnTo>
                  <a:lnTo>
                    <a:pt x="1269" y="114"/>
                  </a:lnTo>
                  <a:lnTo>
                    <a:pt x="1275" y="132"/>
                  </a:lnTo>
                  <a:lnTo>
                    <a:pt x="1275" y="144"/>
                  </a:lnTo>
                  <a:lnTo>
                    <a:pt x="1263" y="162"/>
                  </a:lnTo>
                  <a:lnTo>
                    <a:pt x="1269" y="168"/>
                  </a:lnTo>
                  <a:lnTo>
                    <a:pt x="1275" y="168"/>
                  </a:lnTo>
                  <a:lnTo>
                    <a:pt x="1281" y="168"/>
                  </a:lnTo>
                  <a:lnTo>
                    <a:pt x="1287" y="174"/>
                  </a:lnTo>
                  <a:lnTo>
                    <a:pt x="1293" y="180"/>
                  </a:lnTo>
                  <a:lnTo>
                    <a:pt x="1305" y="162"/>
                  </a:lnTo>
                  <a:lnTo>
                    <a:pt x="1323" y="150"/>
                  </a:lnTo>
                  <a:lnTo>
                    <a:pt x="1341" y="144"/>
                  </a:lnTo>
                  <a:lnTo>
                    <a:pt x="1359" y="132"/>
                  </a:lnTo>
                  <a:lnTo>
                    <a:pt x="1377" y="126"/>
                  </a:lnTo>
                  <a:lnTo>
                    <a:pt x="1394" y="126"/>
                  </a:lnTo>
                  <a:lnTo>
                    <a:pt x="1412" y="126"/>
                  </a:lnTo>
                  <a:lnTo>
                    <a:pt x="1436" y="126"/>
                  </a:lnTo>
                  <a:lnTo>
                    <a:pt x="1424" y="114"/>
                  </a:lnTo>
                  <a:lnTo>
                    <a:pt x="1412" y="108"/>
                  </a:lnTo>
                  <a:lnTo>
                    <a:pt x="1406" y="102"/>
                  </a:lnTo>
                  <a:lnTo>
                    <a:pt x="1388" y="102"/>
                  </a:lnTo>
                  <a:lnTo>
                    <a:pt x="1377" y="96"/>
                  </a:lnTo>
                  <a:lnTo>
                    <a:pt x="1365" y="96"/>
                  </a:lnTo>
                  <a:lnTo>
                    <a:pt x="1353" y="96"/>
                  </a:lnTo>
                  <a:lnTo>
                    <a:pt x="1341" y="96"/>
                  </a:lnTo>
                  <a:lnTo>
                    <a:pt x="1353" y="96"/>
                  </a:lnTo>
                  <a:lnTo>
                    <a:pt x="1371" y="90"/>
                  </a:lnTo>
                  <a:lnTo>
                    <a:pt x="1382" y="90"/>
                  </a:lnTo>
                  <a:lnTo>
                    <a:pt x="1400" y="96"/>
                  </a:lnTo>
                  <a:lnTo>
                    <a:pt x="1412" y="102"/>
                  </a:lnTo>
                  <a:lnTo>
                    <a:pt x="1430" y="108"/>
                  </a:lnTo>
                  <a:lnTo>
                    <a:pt x="1442" y="114"/>
                  </a:lnTo>
                  <a:lnTo>
                    <a:pt x="1454" y="126"/>
                  </a:lnTo>
                  <a:lnTo>
                    <a:pt x="1454" y="120"/>
                  </a:lnTo>
                  <a:lnTo>
                    <a:pt x="1460" y="108"/>
                  </a:lnTo>
                  <a:lnTo>
                    <a:pt x="1460" y="96"/>
                  </a:lnTo>
                  <a:lnTo>
                    <a:pt x="1466" y="90"/>
                  </a:lnTo>
                  <a:lnTo>
                    <a:pt x="1472" y="78"/>
                  </a:lnTo>
                  <a:lnTo>
                    <a:pt x="1478" y="72"/>
                  </a:lnTo>
                  <a:lnTo>
                    <a:pt x="1484" y="66"/>
                  </a:lnTo>
                  <a:lnTo>
                    <a:pt x="1490" y="60"/>
                  </a:lnTo>
                  <a:lnTo>
                    <a:pt x="1484" y="66"/>
                  </a:lnTo>
                  <a:lnTo>
                    <a:pt x="1484" y="72"/>
                  </a:lnTo>
                  <a:lnTo>
                    <a:pt x="1478" y="78"/>
                  </a:lnTo>
                  <a:lnTo>
                    <a:pt x="1478" y="84"/>
                  </a:lnTo>
                  <a:lnTo>
                    <a:pt x="1472" y="90"/>
                  </a:lnTo>
                  <a:lnTo>
                    <a:pt x="1472" y="96"/>
                  </a:lnTo>
                  <a:lnTo>
                    <a:pt x="1472" y="102"/>
                  </a:lnTo>
                  <a:lnTo>
                    <a:pt x="1472" y="108"/>
                  </a:lnTo>
                  <a:lnTo>
                    <a:pt x="1478" y="102"/>
                  </a:lnTo>
                  <a:lnTo>
                    <a:pt x="1490" y="102"/>
                  </a:lnTo>
                  <a:lnTo>
                    <a:pt x="1496" y="96"/>
                  </a:lnTo>
                  <a:lnTo>
                    <a:pt x="1508" y="90"/>
                  </a:lnTo>
                  <a:lnTo>
                    <a:pt x="1514" y="90"/>
                  </a:lnTo>
                  <a:lnTo>
                    <a:pt x="1526" y="84"/>
                  </a:lnTo>
                  <a:lnTo>
                    <a:pt x="1538" y="84"/>
                  </a:lnTo>
                  <a:lnTo>
                    <a:pt x="1550" y="84"/>
                  </a:lnTo>
                  <a:lnTo>
                    <a:pt x="1550" y="90"/>
                  </a:lnTo>
                  <a:lnTo>
                    <a:pt x="1538" y="90"/>
                  </a:lnTo>
                  <a:lnTo>
                    <a:pt x="1526" y="90"/>
                  </a:lnTo>
                  <a:lnTo>
                    <a:pt x="1514" y="96"/>
                  </a:lnTo>
                  <a:lnTo>
                    <a:pt x="1502" y="96"/>
                  </a:lnTo>
                  <a:lnTo>
                    <a:pt x="1490" y="102"/>
                  </a:lnTo>
                  <a:lnTo>
                    <a:pt x="1484" y="114"/>
                  </a:lnTo>
                  <a:lnTo>
                    <a:pt x="1472" y="120"/>
                  </a:lnTo>
                  <a:lnTo>
                    <a:pt x="1466" y="132"/>
                  </a:lnTo>
                  <a:lnTo>
                    <a:pt x="1478" y="126"/>
                  </a:lnTo>
                  <a:lnTo>
                    <a:pt x="1490" y="126"/>
                  </a:lnTo>
                  <a:lnTo>
                    <a:pt x="1502" y="120"/>
                  </a:lnTo>
                  <a:lnTo>
                    <a:pt x="1514" y="120"/>
                  </a:lnTo>
                  <a:lnTo>
                    <a:pt x="1532" y="120"/>
                  </a:lnTo>
                  <a:lnTo>
                    <a:pt x="1544" y="120"/>
                  </a:lnTo>
                  <a:lnTo>
                    <a:pt x="1556" y="126"/>
                  </a:lnTo>
                  <a:lnTo>
                    <a:pt x="1568" y="132"/>
                  </a:lnTo>
                  <a:lnTo>
                    <a:pt x="1568" y="144"/>
                  </a:lnTo>
                  <a:lnTo>
                    <a:pt x="1574" y="150"/>
                  </a:lnTo>
                  <a:lnTo>
                    <a:pt x="1580" y="156"/>
                  </a:lnTo>
                  <a:lnTo>
                    <a:pt x="1586" y="162"/>
                  </a:lnTo>
                  <a:lnTo>
                    <a:pt x="1586" y="174"/>
                  </a:lnTo>
                  <a:lnTo>
                    <a:pt x="1592" y="180"/>
                  </a:lnTo>
                  <a:lnTo>
                    <a:pt x="1598" y="192"/>
                  </a:lnTo>
                  <a:lnTo>
                    <a:pt x="1598" y="198"/>
                  </a:lnTo>
                  <a:lnTo>
                    <a:pt x="1604" y="204"/>
                  </a:lnTo>
                  <a:lnTo>
                    <a:pt x="1604" y="210"/>
                  </a:lnTo>
                  <a:lnTo>
                    <a:pt x="1610" y="216"/>
                  </a:lnTo>
                  <a:lnTo>
                    <a:pt x="1610" y="222"/>
                  </a:lnTo>
                  <a:lnTo>
                    <a:pt x="1610" y="228"/>
                  </a:lnTo>
                  <a:lnTo>
                    <a:pt x="1610" y="234"/>
                  </a:lnTo>
                  <a:lnTo>
                    <a:pt x="1616" y="240"/>
                  </a:lnTo>
                  <a:lnTo>
                    <a:pt x="1616" y="246"/>
                  </a:lnTo>
                  <a:lnTo>
                    <a:pt x="1610" y="252"/>
                  </a:lnTo>
                  <a:lnTo>
                    <a:pt x="1616" y="252"/>
                  </a:lnTo>
                  <a:lnTo>
                    <a:pt x="1616" y="258"/>
                  </a:lnTo>
                  <a:lnTo>
                    <a:pt x="1622" y="264"/>
                  </a:lnTo>
                  <a:lnTo>
                    <a:pt x="1616" y="270"/>
                  </a:lnTo>
                  <a:lnTo>
                    <a:pt x="1622" y="282"/>
                  </a:lnTo>
                  <a:lnTo>
                    <a:pt x="1628" y="294"/>
                  </a:lnTo>
                  <a:lnTo>
                    <a:pt x="1634" y="306"/>
                  </a:lnTo>
                  <a:lnTo>
                    <a:pt x="1634" y="318"/>
                  </a:lnTo>
                  <a:lnTo>
                    <a:pt x="1634" y="330"/>
                  </a:lnTo>
                  <a:lnTo>
                    <a:pt x="1640" y="342"/>
                  </a:lnTo>
                  <a:lnTo>
                    <a:pt x="1640" y="354"/>
                  </a:lnTo>
                  <a:lnTo>
                    <a:pt x="1646" y="366"/>
                  </a:lnTo>
                  <a:lnTo>
                    <a:pt x="1652" y="366"/>
                  </a:lnTo>
                  <a:lnTo>
                    <a:pt x="1658" y="366"/>
                  </a:lnTo>
                  <a:lnTo>
                    <a:pt x="1664" y="372"/>
                  </a:lnTo>
                  <a:lnTo>
                    <a:pt x="1676" y="372"/>
                  </a:lnTo>
                  <a:lnTo>
                    <a:pt x="1682" y="378"/>
                  </a:lnTo>
                  <a:lnTo>
                    <a:pt x="1688" y="378"/>
                  </a:lnTo>
                  <a:lnTo>
                    <a:pt x="1688" y="372"/>
                  </a:lnTo>
                  <a:lnTo>
                    <a:pt x="1688" y="360"/>
                  </a:lnTo>
                  <a:lnTo>
                    <a:pt x="1694" y="336"/>
                  </a:lnTo>
                  <a:lnTo>
                    <a:pt x="1694" y="312"/>
                  </a:lnTo>
                  <a:lnTo>
                    <a:pt x="1688" y="288"/>
                  </a:lnTo>
                  <a:lnTo>
                    <a:pt x="1688" y="264"/>
                  </a:lnTo>
                  <a:lnTo>
                    <a:pt x="1682" y="240"/>
                  </a:lnTo>
                  <a:lnTo>
                    <a:pt x="1682" y="216"/>
                  </a:lnTo>
                  <a:lnTo>
                    <a:pt x="1688" y="192"/>
                  </a:lnTo>
                  <a:lnTo>
                    <a:pt x="1694" y="174"/>
                  </a:lnTo>
                  <a:lnTo>
                    <a:pt x="1700" y="168"/>
                  </a:lnTo>
                  <a:lnTo>
                    <a:pt x="1706" y="168"/>
                  </a:lnTo>
                  <a:lnTo>
                    <a:pt x="1712" y="168"/>
                  </a:lnTo>
                  <a:lnTo>
                    <a:pt x="1724" y="186"/>
                  </a:lnTo>
                  <a:lnTo>
                    <a:pt x="1736" y="204"/>
                  </a:lnTo>
                  <a:lnTo>
                    <a:pt x="1742" y="228"/>
                  </a:lnTo>
                  <a:lnTo>
                    <a:pt x="1748" y="252"/>
                  </a:lnTo>
                  <a:lnTo>
                    <a:pt x="1748" y="270"/>
                  </a:lnTo>
                  <a:lnTo>
                    <a:pt x="1754" y="294"/>
                  </a:lnTo>
                  <a:lnTo>
                    <a:pt x="1754" y="318"/>
                  </a:lnTo>
                  <a:lnTo>
                    <a:pt x="1760" y="342"/>
                  </a:lnTo>
                  <a:lnTo>
                    <a:pt x="1766" y="318"/>
                  </a:lnTo>
                  <a:lnTo>
                    <a:pt x="1766" y="300"/>
                  </a:lnTo>
                  <a:lnTo>
                    <a:pt x="1766" y="282"/>
                  </a:lnTo>
                  <a:lnTo>
                    <a:pt x="1766" y="258"/>
                  </a:lnTo>
                  <a:lnTo>
                    <a:pt x="1766" y="240"/>
                  </a:lnTo>
                  <a:lnTo>
                    <a:pt x="1766" y="216"/>
                  </a:lnTo>
                  <a:lnTo>
                    <a:pt x="1772" y="198"/>
                  </a:lnTo>
                  <a:lnTo>
                    <a:pt x="1777" y="174"/>
                  </a:lnTo>
                  <a:lnTo>
                    <a:pt x="1783" y="174"/>
                  </a:lnTo>
                  <a:lnTo>
                    <a:pt x="1783" y="168"/>
                  </a:lnTo>
                  <a:lnTo>
                    <a:pt x="1789" y="168"/>
                  </a:lnTo>
                  <a:lnTo>
                    <a:pt x="1795" y="174"/>
                  </a:lnTo>
                  <a:lnTo>
                    <a:pt x="1801" y="174"/>
                  </a:lnTo>
                  <a:lnTo>
                    <a:pt x="1813" y="174"/>
                  </a:lnTo>
                  <a:lnTo>
                    <a:pt x="1819" y="174"/>
                  </a:lnTo>
                  <a:lnTo>
                    <a:pt x="1825" y="174"/>
                  </a:lnTo>
                  <a:lnTo>
                    <a:pt x="1831" y="174"/>
                  </a:lnTo>
                  <a:lnTo>
                    <a:pt x="1837" y="180"/>
                  </a:lnTo>
                  <a:lnTo>
                    <a:pt x="1843" y="192"/>
                  </a:lnTo>
                  <a:lnTo>
                    <a:pt x="1849" y="204"/>
                  </a:lnTo>
                  <a:lnTo>
                    <a:pt x="1849" y="222"/>
                  </a:lnTo>
                  <a:lnTo>
                    <a:pt x="1849" y="234"/>
                  </a:lnTo>
                  <a:lnTo>
                    <a:pt x="1849" y="252"/>
                  </a:lnTo>
                  <a:lnTo>
                    <a:pt x="1849" y="270"/>
                  </a:lnTo>
                  <a:lnTo>
                    <a:pt x="1849" y="282"/>
                  </a:lnTo>
                  <a:lnTo>
                    <a:pt x="1849" y="300"/>
                  </a:lnTo>
                  <a:lnTo>
                    <a:pt x="1849" y="312"/>
                  </a:lnTo>
                  <a:lnTo>
                    <a:pt x="1855" y="306"/>
                  </a:lnTo>
                  <a:lnTo>
                    <a:pt x="1855" y="294"/>
                  </a:lnTo>
                  <a:lnTo>
                    <a:pt x="1855" y="282"/>
                  </a:lnTo>
                  <a:lnTo>
                    <a:pt x="1855" y="276"/>
                  </a:lnTo>
                  <a:lnTo>
                    <a:pt x="1855" y="264"/>
                  </a:lnTo>
                  <a:lnTo>
                    <a:pt x="1861" y="258"/>
                  </a:lnTo>
                  <a:lnTo>
                    <a:pt x="1867" y="252"/>
                  </a:lnTo>
                  <a:lnTo>
                    <a:pt x="1873" y="246"/>
                  </a:lnTo>
                  <a:lnTo>
                    <a:pt x="1885" y="258"/>
                  </a:lnTo>
                  <a:lnTo>
                    <a:pt x="1891" y="270"/>
                  </a:lnTo>
                  <a:lnTo>
                    <a:pt x="1897" y="282"/>
                  </a:lnTo>
                  <a:lnTo>
                    <a:pt x="1897" y="294"/>
                  </a:lnTo>
                  <a:lnTo>
                    <a:pt x="1903" y="306"/>
                  </a:lnTo>
                  <a:lnTo>
                    <a:pt x="1903" y="318"/>
                  </a:lnTo>
                  <a:lnTo>
                    <a:pt x="1903" y="330"/>
                  </a:lnTo>
                  <a:lnTo>
                    <a:pt x="1897" y="348"/>
                  </a:lnTo>
                  <a:lnTo>
                    <a:pt x="1891" y="366"/>
                  </a:lnTo>
                  <a:lnTo>
                    <a:pt x="1879" y="384"/>
                  </a:lnTo>
                  <a:lnTo>
                    <a:pt x="1861" y="408"/>
                  </a:lnTo>
                  <a:lnTo>
                    <a:pt x="1849" y="426"/>
                  </a:lnTo>
                  <a:lnTo>
                    <a:pt x="1831" y="444"/>
                  </a:lnTo>
                  <a:lnTo>
                    <a:pt x="1825" y="462"/>
                  </a:lnTo>
                  <a:lnTo>
                    <a:pt x="1819" y="486"/>
                  </a:lnTo>
                  <a:lnTo>
                    <a:pt x="1819" y="510"/>
                  </a:lnTo>
                  <a:lnTo>
                    <a:pt x="1825" y="535"/>
                  </a:lnTo>
                  <a:lnTo>
                    <a:pt x="1831" y="559"/>
                  </a:lnTo>
                  <a:lnTo>
                    <a:pt x="1843" y="583"/>
                  </a:lnTo>
                  <a:lnTo>
                    <a:pt x="1849" y="607"/>
                  </a:lnTo>
                  <a:lnTo>
                    <a:pt x="1861" y="631"/>
                  </a:lnTo>
                  <a:lnTo>
                    <a:pt x="1873" y="649"/>
                  </a:lnTo>
                  <a:lnTo>
                    <a:pt x="1879" y="673"/>
                  </a:lnTo>
                  <a:lnTo>
                    <a:pt x="1891" y="697"/>
                  </a:lnTo>
                  <a:lnTo>
                    <a:pt x="1897" y="727"/>
                  </a:lnTo>
                  <a:lnTo>
                    <a:pt x="1909" y="757"/>
                  </a:lnTo>
                  <a:lnTo>
                    <a:pt x="1915" y="781"/>
                  </a:lnTo>
                  <a:lnTo>
                    <a:pt x="1921" y="811"/>
                  </a:lnTo>
                  <a:lnTo>
                    <a:pt x="1921" y="841"/>
                  </a:lnTo>
                  <a:lnTo>
                    <a:pt x="1921" y="871"/>
                  </a:lnTo>
                  <a:lnTo>
                    <a:pt x="1921" y="901"/>
                  </a:lnTo>
                  <a:lnTo>
                    <a:pt x="1909" y="931"/>
                  </a:lnTo>
                  <a:lnTo>
                    <a:pt x="1879" y="955"/>
                  </a:lnTo>
                  <a:lnTo>
                    <a:pt x="1843" y="967"/>
                  </a:lnTo>
                  <a:lnTo>
                    <a:pt x="1807" y="967"/>
                  </a:lnTo>
                  <a:lnTo>
                    <a:pt x="1772" y="961"/>
                  </a:lnTo>
                  <a:lnTo>
                    <a:pt x="1730" y="955"/>
                  </a:lnTo>
                  <a:lnTo>
                    <a:pt x="1694" y="943"/>
                  </a:lnTo>
                  <a:lnTo>
                    <a:pt x="1658" y="931"/>
                  </a:lnTo>
                  <a:lnTo>
                    <a:pt x="1628" y="919"/>
                  </a:lnTo>
                  <a:lnTo>
                    <a:pt x="1592" y="919"/>
                  </a:lnTo>
                  <a:lnTo>
                    <a:pt x="1574" y="955"/>
                  </a:lnTo>
                  <a:lnTo>
                    <a:pt x="1562" y="997"/>
                  </a:lnTo>
                  <a:lnTo>
                    <a:pt x="1544" y="1039"/>
                  </a:lnTo>
                  <a:lnTo>
                    <a:pt x="1532" y="1081"/>
                  </a:lnTo>
                  <a:lnTo>
                    <a:pt x="1520" y="1123"/>
                  </a:lnTo>
                  <a:lnTo>
                    <a:pt x="1514" y="1165"/>
                  </a:lnTo>
                  <a:lnTo>
                    <a:pt x="1502" y="1207"/>
                  </a:lnTo>
                  <a:lnTo>
                    <a:pt x="1496" y="1249"/>
                  </a:lnTo>
                  <a:lnTo>
                    <a:pt x="1490" y="1267"/>
                  </a:lnTo>
                  <a:lnTo>
                    <a:pt x="1484" y="1285"/>
                  </a:lnTo>
                  <a:lnTo>
                    <a:pt x="1472" y="1297"/>
                  </a:lnTo>
                  <a:lnTo>
                    <a:pt x="1460" y="1309"/>
                  </a:lnTo>
                  <a:lnTo>
                    <a:pt x="1448" y="1321"/>
                  </a:lnTo>
                  <a:lnTo>
                    <a:pt x="1436" y="1333"/>
                  </a:lnTo>
                  <a:lnTo>
                    <a:pt x="1424" y="1339"/>
                  </a:lnTo>
                  <a:lnTo>
                    <a:pt x="1412" y="1351"/>
                  </a:lnTo>
                  <a:lnTo>
                    <a:pt x="1412" y="1393"/>
                  </a:lnTo>
                  <a:lnTo>
                    <a:pt x="1412" y="1435"/>
                  </a:lnTo>
                  <a:lnTo>
                    <a:pt x="1412" y="1477"/>
                  </a:lnTo>
                  <a:lnTo>
                    <a:pt x="1412" y="1519"/>
                  </a:lnTo>
                  <a:lnTo>
                    <a:pt x="1406" y="1561"/>
                  </a:lnTo>
                  <a:lnTo>
                    <a:pt x="1400" y="1597"/>
                  </a:lnTo>
                  <a:lnTo>
                    <a:pt x="1388" y="1639"/>
                  </a:lnTo>
                  <a:lnTo>
                    <a:pt x="1371" y="1675"/>
                  </a:lnTo>
                  <a:lnTo>
                    <a:pt x="1365" y="1693"/>
                  </a:lnTo>
                  <a:lnTo>
                    <a:pt x="1365" y="1717"/>
                  </a:lnTo>
                  <a:lnTo>
                    <a:pt x="1359" y="1735"/>
                  </a:lnTo>
                  <a:lnTo>
                    <a:pt x="1359" y="1759"/>
                  </a:lnTo>
                  <a:lnTo>
                    <a:pt x="1347" y="1777"/>
                  </a:lnTo>
                  <a:lnTo>
                    <a:pt x="1341" y="1801"/>
                  </a:lnTo>
                  <a:lnTo>
                    <a:pt x="1335" y="1819"/>
                  </a:lnTo>
                  <a:lnTo>
                    <a:pt x="1323" y="1837"/>
                  </a:lnTo>
                  <a:lnTo>
                    <a:pt x="1329" y="1843"/>
                  </a:lnTo>
                  <a:lnTo>
                    <a:pt x="1317" y="1897"/>
                  </a:lnTo>
                  <a:lnTo>
                    <a:pt x="1305" y="1945"/>
                  </a:lnTo>
                  <a:lnTo>
                    <a:pt x="1299" y="2000"/>
                  </a:lnTo>
                  <a:lnTo>
                    <a:pt x="1287" y="2054"/>
                  </a:lnTo>
                  <a:lnTo>
                    <a:pt x="1281" y="2108"/>
                  </a:lnTo>
                  <a:lnTo>
                    <a:pt x="1275" y="2156"/>
                  </a:lnTo>
                  <a:lnTo>
                    <a:pt x="1263" y="2210"/>
                  </a:lnTo>
                  <a:lnTo>
                    <a:pt x="1245" y="2258"/>
                  </a:lnTo>
                  <a:lnTo>
                    <a:pt x="1245" y="2276"/>
                  </a:lnTo>
                  <a:lnTo>
                    <a:pt x="1251" y="2300"/>
                  </a:lnTo>
                  <a:lnTo>
                    <a:pt x="1251" y="2318"/>
                  </a:lnTo>
                  <a:lnTo>
                    <a:pt x="1257" y="2342"/>
                  </a:lnTo>
                  <a:lnTo>
                    <a:pt x="1257" y="2360"/>
                  </a:lnTo>
                  <a:lnTo>
                    <a:pt x="1251" y="2384"/>
                  </a:lnTo>
                  <a:lnTo>
                    <a:pt x="1245" y="2402"/>
                  </a:lnTo>
                  <a:lnTo>
                    <a:pt x="1233" y="2420"/>
                  </a:lnTo>
                  <a:lnTo>
                    <a:pt x="1233" y="2426"/>
                  </a:lnTo>
                  <a:lnTo>
                    <a:pt x="1239" y="2432"/>
                  </a:lnTo>
                  <a:lnTo>
                    <a:pt x="1245" y="2438"/>
                  </a:lnTo>
                  <a:lnTo>
                    <a:pt x="1245" y="2444"/>
                  </a:lnTo>
                  <a:lnTo>
                    <a:pt x="1251" y="2450"/>
                  </a:lnTo>
                  <a:lnTo>
                    <a:pt x="1257" y="2456"/>
                  </a:lnTo>
                  <a:lnTo>
                    <a:pt x="1257" y="2462"/>
                  </a:lnTo>
                  <a:lnTo>
                    <a:pt x="1257" y="2468"/>
                  </a:lnTo>
                  <a:lnTo>
                    <a:pt x="1269" y="2468"/>
                  </a:lnTo>
                  <a:lnTo>
                    <a:pt x="1281" y="2468"/>
                  </a:lnTo>
                  <a:lnTo>
                    <a:pt x="1287" y="2474"/>
                  </a:lnTo>
                  <a:lnTo>
                    <a:pt x="1299" y="2474"/>
                  </a:lnTo>
                  <a:lnTo>
                    <a:pt x="1311" y="2474"/>
                  </a:lnTo>
                  <a:lnTo>
                    <a:pt x="1317" y="2480"/>
                  </a:lnTo>
                  <a:lnTo>
                    <a:pt x="1329" y="2486"/>
                  </a:lnTo>
                  <a:lnTo>
                    <a:pt x="1329" y="2498"/>
                  </a:lnTo>
                  <a:lnTo>
                    <a:pt x="1329" y="2510"/>
                  </a:lnTo>
                  <a:lnTo>
                    <a:pt x="1323" y="2522"/>
                  </a:lnTo>
                  <a:lnTo>
                    <a:pt x="1311" y="2528"/>
                  </a:lnTo>
                  <a:lnTo>
                    <a:pt x="1299" y="2534"/>
                  </a:lnTo>
                  <a:lnTo>
                    <a:pt x="1287" y="2540"/>
                  </a:lnTo>
                  <a:lnTo>
                    <a:pt x="1281" y="2546"/>
                  </a:lnTo>
                  <a:lnTo>
                    <a:pt x="1269" y="2552"/>
                  </a:lnTo>
                  <a:lnTo>
                    <a:pt x="1257" y="2564"/>
                  </a:lnTo>
                  <a:lnTo>
                    <a:pt x="1257" y="2570"/>
                  </a:lnTo>
                  <a:lnTo>
                    <a:pt x="1251" y="2570"/>
                  </a:lnTo>
                  <a:lnTo>
                    <a:pt x="1245" y="2570"/>
                  </a:lnTo>
                  <a:lnTo>
                    <a:pt x="1239" y="2570"/>
                  </a:lnTo>
                  <a:lnTo>
                    <a:pt x="1227" y="2576"/>
                  </a:lnTo>
                  <a:lnTo>
                    <a:pt x="1209" y="2588"/>
                  </a:lnTo>
                  <a:lnTo>
                    <a:pt x="1191" y="2588"/>
                  </a:lnTo>
                  <a:lnTo>
                    <a:pt x="1179" y="2594"/>
                  </a:lnTo>
                  <a:lnTo>
                    <a:pt x="1161" y="2594"/>
                  </a:lnTo>
                  <a:lnTo>
                    <a:pt x="1143" y="2594"/>
                  </a:lnTo>
                  <a:lnTo>
                    <a:pt x="1125" y="2594"/>
                  </a:lnTo>
                  <a:lnTo>
                    <a:pt x="1113" y="2588"/>
                  </a:lnTo>
                  <a:lnTo>
                    <a:pt x="1101" y="2588"/>
                  </a:lnTo>
                  <a:lnTo>
                    <a:pt x="1089" y="2588"/>
                  </a:lnTo>
                  <a:lnTo>
                    <a:pt x="1077" y="2588"/>
                  </a:lnTo>
                  <a:lnTo>
                    <a:pt x="1065" y="2588"/>
                  </a:lnTo>
                  <a:lnTo>
                    <a:pt x="1047" y="2588"/>
                  </a:lnTo>
                  <a:lnTo>
                    <a:pt x="1035" y="2594"/>
                  </a:lnTo>
                  <a:lnTo>
                    <a:pt x="1023" y="2594"/>
                  </a:lnTo>
                  <a:lnTo>
                    <a:pt x="1011" y="2594"/>
                  </a:lnTo>
                  <a:lnTo>
                    <a:pt x="982" y="2600"/>
                  </a:lnTo>
                  <a:lnTo>
                    <a:pt x="952" y="2612"/>
                  </a:lnTo>
                  <a:lnTo>
                    <a:pt x="922" y="2624"/>
                  </a:lnTo>
                  <a:lnTo>
                    <a:pt x="898" y="2636"/>
                  </a:lnTo>
                  <a:lnTo>
                    <a:pt x="868" y="2648"/>
                  </a:lnTo>
                  <a:lnTo>
                    <a:pt x="832" y="2654"/>
                  </a:lnTo>
                  <a:lnTo>
                    <a:pt x="802" y="2654"/>
                  </a:lnTo>
                  <a:lnTo>
                    <a:pt x="766" y="2654"/>
                  </a:lnTo>
                  <a:lnTo>
                    <a:pt x="754" y="2654"/>
                  </a:lnTo>
                  <a:lnTo>
                    <a:pt x="742" y="2654"/>
                  </a:lnTo>
                  <a:lnTo>
                    <a:pt x="730" y="2654"/>
                  </a:lnTo>
                  <a:lnTo>
                    <a:pt x="718" y="2654"/>
                  </a:lnTo>
                  <a:lnTo>
                    <a:pt x="700" y="2648"/>
                  </a:lnTo>
                  <a:lnTo>
                    <a:pt x="688" y="2648"/>
                  </a:lnTo>
                  <a:lnTo>
                    <a:pt x="676" y="2648"/>
                  </a:lnTo>
                  <a:lnTo>
                    <a:pt x="670" y="2648"/>
                  </a:lnTo>
                  <a:lnTo>
                    <a:pt x="646" y="2648"/>
                  </a:lnTo>
                  <a:lnTo>
                    <a:pt x="622" y="2654"/>
                  </a:lnTo>
                  <a:lnTo>
                    <a:pt x="598" y="2660"/>
                  </a:lnTo>
                  <a:lnTo>
                    <a:pt x="575" y="2660"/>
                  </a:lnTo>
                  <a:lnTo>
                    <a:pt x="551" y="2660"/>
                  </a:lnTo>
                  <a:lnTo>
                    <a:pt x="527" y="2660"/>
                  </a:lnTo>
                  <a:lnTo>
                    <a:pt x="503" y="2660"/>
                  </a:lnTo>
                  <a:lnTo>
                    <a:pt x="473" y="2660"/>
                  </a:lnTo>
                  <a:lnTo>
                    <a:pt x="467" y="2648"/>
                  </a:lnTo>
                  <a:lnTo>
                    <a:pt x="461" y="2642"/>
                  </a:lnTo>
                  <a:lnTo>
                    <a:pt x="449" y="2642"/>
                  </a:lnTo>
                  <a:lnTo>
                    <a:pt x="443" y="2642"/>
                  </a:lnTo>
                  <a:lnTo>
                    <a:pt x="431" y="2642"/>
                  </a:lnTo>
                  <a:lnTo>
                    <a:pt x="419" y="2648"/>
                  </a:lnTo>
                  <a:lnTo>
                    <a:pt x="413" y="2648"/>
                  </a:lnTo>
                  <a:lnTo>
                    <a:pt x="401" y="2648"/>
                  </a:lnTo>
                  <a:lnTo>
                    <a:pt x="395" y="2642"/>
                  </a:lnTo>
                  <a:lnTo>
                    <a:pt x="383" y="2642"/>
                  </a:lnTo>
                  <a:lnTo>
                    <a:pt x="377" y="2642"/>
                  </a:lnTo>
                  <a:lnTo>
                    <a:pt x="365" y="2642"/>
                  </a:lnTo>
                  <a:lnTo>
                    <a:pt x="359" y="2642"/>
                  </a:lnTo>
                  <a:lnTo>
                    <a:pt x="353" y="2636"/>
                  </a:lnTo>
                  <a:lnTo>
                    <a:pt x="347" y="2636"/>
                  </a:lnTo>
                  <a:lnTo>
                    <a:pt x="341" y="2630"/>
                  </a:lnTo>
                  <a:lnTo>
                    <a:pt x="323" y="2624"/>
                  </a:lnTo>
                  <a:lnTo>
                    <a:pt x="311" y="2624"/>
                  </a:lnTo>
                  <a:lnTo>
                    <a:pt x="293" y="2624"/>
                  </a:lnTo>
                  <a:lnTo>
                    <a:pt x="275" y="2624"/>
                  </a:lnTo>
                  <a:lnTo>
                    <a:pt x="263" y="2624"/>
                  </a:lnTo>
                  <a:lnTo>
                    <a:pt x="245" y="2624"/>
                  </a:lnTo>
                  <a:lnTo>
                    <a:pt x="227" y="2618"/>
                  </a:lnTo>
                  <a:lnTo>
                    <a:pt x="215" y="2612"/>
                  </a:lnTo>
                  <a:lnTo>
                    <a:pt x="215" y="2606"/>
                  </a:lnTo>
                  <a:lnTo>
                    <a:pt x="215" y="2594"/>
                  </a:lnTo>
                  <a:lnTo>
                    <a:pt x="215" y="2588"/>
                  </a:lnTo>
                  <a:lnTo>
                    <a:pt x="209" y="2588"/>
                  </a:lnTo>
                  <a:lnTo>
                    <a:pt x="203" y="2582"/>
                  </a:lnTo>
                  <a:lnTo>
                    <a:pt x="197" y="2582"/>
                  </a:lnTo>
                  <a:lnTo>
                    <a:pt x="186" y="2582"/>
                  </a:lnTo>
                  <a:lnTo>
                    <a:pt x="180" y="2582"/>
                  </a:lnTo>
                  <a:lnTo>
                    <a:pt x="156" y="2582"/>
                  </a:lnTo>
                  <a:lnTo>
                    <a:pt x="138" y="2576"/>
                  </a:lnTo>
                  <a:lnTo>
                    <a:pt x="114" y="2582"/>
                  </a:lnTo>
                  <a:lnTo>
                    <a:pt x="84" y="2582"/>
                  </a:lnTo>
                  <a:lnTo>
                    <a:pt x="60" y="2576"/>
                  </a:lnTo>
                  <a:lnTo>
                    <a:pt x="42" y="2570"/>
                  </a:lnTo>
                  <a:lnTo>
                    <a:pt x="18" y="2564"/>
                  </a:lnTo>
                  <a:lnTo>
                    <a:pt x="0" y="2546"/>
                  </a:lnTo>
                  <a:lnTo>
                    <a:pt x="12" y="2534"/>
                  </a:lnTo>
                  <a:lnTo>
                    <a:pt x="30" y="2522"/>
                  </a:lnTo>
                  <a:lnTo>
                    <a:pt x="42" y="2516"/>
                  </a:lnTo>
                  <a:lnTo>
                    <a:pt x="54" y="2504"/>
                  </a:lnTo>
                  <a:lnTo>
                    <a:pt x="72" y="2498"/>
                  </a:lnTo>
                  <a:lnTo>
                    <a:pt x="84" y="2486"/>
                  </a:lnTo>
                  <a:lnTo>
                    <a:pt x="96" y="2474"/>
                  </a:lnTo>
                  <a:lnTo>
                    <a:pt x="114" y="2462"/>
                  </a:lnTo>
                  <a:lnTo>
                    <a:pt x="180" y="2402"/>
                  </a:lnTo>
                  <a:lnTo>
                    <a:pt x="245" y="2342"/>
                  </a:lnTo>
                  <a:lnTo>
                    <a:pt x="305" y="2276"/>
                  </a:lnTo>
                  <a:lnTo>
                    <a:pt x="365" y="2210"/>
                  </a:lnTo>
                  <a:lnTo>
                    <a:pt x="419" y="2144"/>
                  </a:lnTo>
                  <a:lnTo>
                    <a:pt x="473" y="2072"/>
                  </a:lnTo>
                  <a:lnTo>
                    <a:pt x="533" y="2006"/>
                  </a:lnTo>
                  <a:lnTo>
                    <a:pt x="592" y="1939"/>
                  </a:lnTo>
                  <a:lnTo>
                    <a:pt x="616" y="1897"/>
                  </a:lnTo>
                  <a:lnTo>
                    <a:pt x="634" y="1855"/>
                  </a:lnTo>
                  <a:lnTo>
                    <a:pt x="652" y="1807"/>
                  </a:lnTo>
                  <a:lnTo>
                    <a:pt x="670" y="1759"/>
                  </a:lnTo>
                  <a:lnTo>
                    <a:pt x="682" y="1711"/>
                  </a:lnTo>
                  <a:lnTo>
                    <a:pt x="694" y="1669"/>
                  </a:lnTo>
                  <a:lnTo>
                    <a:pt x="712" y="1621"/>
                  </a:lnTo>
                  <a:lnTo>
                    <a:pt x="736" y="1579"/>
                  </a:lnTo>
                  <a:lnTo>
                    <a:pt x="748" y="1549"/>
                  </a:lnTo>
                  <a:lnTo>
                    <a:pt x="760" y="1525"/>
                  </a:lnTo>
                  <a:lnTo>
                    <a:pt x="778" y="1495"/>
                  </a:lnTo>
                  <a:lnTo>
                    <a:pt x="796" y="1471"/>
                  </a:lnTo>
                  <a:lnTo>
                    <a:pt x="808" y="1447"/>
                  </a:lnTo>
                  <a:lnTo>
                    <a:pt x="826" y="1417"/>
                  </a:lnTo>
                  <a:lnTo>
                    <a:pt x="850" y="1393"/>
                  </a:lnTo>
                  <a:lnTo>
                    <a:pt x="868" y="1369"/>
                  </a:lnTo>
                  <a:lnTo>
                    <a:pt x="862" y="1363"/>
                  </a:lnTo>
                  <a:lnTo>
                    <a:pt x="862" y="1357"/>
                  </a:lnTo>
                  <a:lnTo>
                    <a:pt x="856" y="1351"/>
                  </a:lnTo>
                  <a:lnTo>
                    <a:pt x="856" y="1345"/>
                  </a:lnTo>
                  <a:lnTo>
                    <a:pt x="856" y="1339"/>
                  </a:lnTo>
                  <a:lnTo>
                    <a:pt x="850" y="1333"/>
                  </a:lnTo>
                  <a:lnTo>
                    <a:pt x="850" y="1327"/>
                  </a:lnTo>
                  <a:lnTo>
                    <a:pt x="856" y="1321"/>
                  </a:lnTo>
                  <a:lnTo>
                    <a:pt x="880" y="1267"/>
                  </a:lnTo>
                  <a:lnTo>
                    <a:pt x="880" y="1249"/>
                  </a:lnTo>
                  <a:lnTo>
                    <a:pt x="874" y="1225"/>
                  </a:lnTo>
                  <a:lnTo>
                    <a:pt x="868" y="1207"/>
                  </a:lnTo>
                  <a:lnTo>
                    <a:pt x="862" y="1183"/>
                  </a:lnTo>
                  <a:lnTo>
                    <a:pt x="862" y="1159"/>
                  </a:lnTo>
                  <a:lnTo>
                    <a:pt x="862" y="1141"/>
                  </a:lnTo>
                  <a:lnTo>
                    <a:pt x="862" y="1117"/>
                  </a:lnTo>
                  <a:lnTo>
                    <a:pt x="868" y="1099"/>
                  </a:lnTo>
                  <a:lnTo>
                    <a:pt x="874" y="1093"/>
                  </a:lnTo>
                  <a:lnTo>
                    <a:pt x="880" y="1087"/>
                  </a:lnTo>
                  <a:lnTo>
                    <a:pt x="886" y="1087"/>
                  </a:lnTo>
                  <a:lnTo>
                    <a:pt x="892" y="1081"/>
                  </a:lnTo>
                  <a:lnTo>
                    <a:pt x="898" y="1081"/>
                  </a:lnTo>
                  <a:lnTo>
                    <a:pt x="904" y="1075"/>
                  </a:lnTo>
                  <a:lnTo>
                    <a:pt x="910" y="1075"/>
                  </a:lnTo>
                  <a:lnTo>
                    <a:pt x="916" y="1069"/>
                  </a:lnTo>
                  <a:lnTo>
                    <a:pt x="922" y="1051"/>
                  </a:lnTo>
                  <a:lnTo>
                    <a:pt x="922" y="1033"/>
                  </a:lnTo>
                  <a:lnTo>
                    <a:pt x="922" y="1015"/>
                  </a:lnTo>
                  <a:lnTo>
                    <a:pt x="916" y="997"/>
                  </a:lnTo>
                  <a:lnTo>
                    <a:pt x="916" y="979"/>
                  </a:lnTo>
                  <a:lnTo>
                    <a:pt x="916" y="961"/>
                  </a:lnTo>
                  <a:lnTo>
                    <a:pt x="916" y="949"/>
                  </a:lnTo>
                  <a:lnTo>
                    <a:pt x="928" y="931"/>
                  </a:lnTo>
                  <a:lnTo>
                    <a:pt x="940" y="919"/>
                  </a:lnTo>
                  <a:lnTo>
                    <a:pt x="958" y="913"/>
                  </a:lnTo>
                  <a:lnTo>
                    <a:pt x="976" y="907"/>
                  </a:lnTo>
                  <a:lnTo>
                    <a:pt x="993" y="895"/>
                  </a:lnTo>
                  <a:lnTo>
                    <a:pt x="1005" y="889"/>
                  </a:lnTo>
                  <a:lnTo>
                    <a:pt x="1023" y="877"/>
                  </a:lnTo>
                  <a:lnTo>
                    <a:pt x="1035" y="865"/>
                  </a:lnTo>
                  <a:lnTo>
                    <a:pt x="1047" y="853"/>
                  </a:lnTo>
                  <a:lnTo>
                    <a:pt x="1041" y="847"/>
                  </a:lnTo>
                  <a:lnTo>
                    <a:pt x="1029" y="841"/>
                  </a:lnTo>
                  <a:lnTo>
                    <a:pt x="1017" y="835"/>
                  </a:lnTo>
                  <a:lnTo>
                    <a:pt x="1011" y="829"/>
                  </a:lnTo>
                  <a:lnTo>
                    <a:pt x="999" y="823"/>
                  </a:lnTo>
                  <a:lnTo>
                    <a:pt x="987" y="817"/>
                  </a:lnTo>
                  <a:lnTo>
                    <a:pt x="976" y="817"/>
                  </a:lnTo>
                  <a:lnTo>
                    <a:pt x="964" y="811"/>
                  </a:lnTo>
                  <a:lnTo>
                    <a:pt x="946" y="835"/>
                  </a:lnTo>
                  <a:lnTo>
                    <a:pt x="922" y="853"/>
                  </a:lnTo>
                  <a:lnTo>
                    <a:pt x="892" y="865"/>
                  </a:lnTo>
                  <a:lnTo>
                    <a:pt x="868" y="871"/>
                  </a:lnTo>
                  <a:lnTo>
                    <a:pt x="838" y="871"/>
                  </a:lnTo>
                  <a:lnTo>
                    <a:pt x="808" y="871"/>
                  </a:lnTo>
                  <a:lnTo>
                    <a:pt x="778" y="871"/>
                  </a:lnTo>
                  <a:lnTo>
                    <a:pt x="748" y="877"/>
                  </a:lnTo>
                  <a:lnTo>
                    <a:pt x="742" y="877"/>
                  </a:lnTo>
                  <a:lnTo>
                    <a:pt x="730" y="871"/>
                  </a:lnTo>
                  <a:lnTo>
                    <a:pt x="718" y="871"/>
                  </a:lnTo>
                  <a:lnTo>
                    <a:pt x="712" y="865"/>
                  </a:lnTo>
                  <a:lnTo>
                    <a:pt x="706" y="859"/>
                  </a:lnTo>
                  <a:lnTo>
                    <a:pt x="700" y="853"/>
                  </a:lnTo>
                  <a:lnTo>
                    <a:pt x="694" y="847"/>
                  </a:lnTo>
                  <a:lnTo>
                    <a:pt x="688" y="835"/>
                  </a:lnTo>
                  <a:lnTo>
                    <a:pt x="688" y="829"/>
                  </a:lnTo>
                  <a:lnTo>
                    <a:pt x="682" y="817"/>
                  </a:lnTo>
                  <a:lnTo>
                    <a:pt x="682" y="805"/>
                  </a:lnTo>
                  <a:lnTo>
                    <a:pt x="676" y="799"/>
                  </a:lnTo>
                  <a:lnTo>
                    <a:pt x="676" y="787"/>
                  </a:lnTo>
                  <a:lnTo>
                    <a:pt x="670" y="775"/>
                  </a:lnTo>
                  <a:lnTo>
                    <a:pt x="670" y="769"/>
                  </a:lnTo>
                  <a:lnTo>
                    <a:pt x="670" y="757"/>
                  </a:lnTo>
                  <a:lnTo>
                    <a:pt x="688" y="751"/>
                  </a:lnTo>
                  <a:lnTo>
                    <a:pt x="700" y="745"/>
                  </a:lnTo>
                  <a:lnTo>
                    <a:pt x="712" y="739"/>
                  </a:lnTo>
                  <a:lnTo>
                    <a:pt x="730" y="733"/>
                  </a:lnTo>
                  <a:lnTo>
                    <a:pt x="742" y="733"/>
                  </a:lnTo>
                  <a:lnTo>
                    <a:pt x="760" y="733"/>
                  </a:lnTo>
                  <a:lnTo>
                    <a:pt x="778" y="727"/>
                  </a:lnTo>
                  <a:lnTo>
                    <a:pt x="790" y="727"/>
                  </a:lnTo>
                  <a:lnTo>
                    <a:pt x="778" y="721"/>
                  </a:lnTo>
                  <a:lnTo>
                    <a:pt x="760" y="715"/>
                  </a:lnTo>
                  <a:lnTo>
                    <a:pt x="748" y="715"/>
                  </a:lnTo>
                  <a:lnTo>
                    <a:pt x="736" y="709"/>
                  </a:lnTo>
                  <a:lnTo>
                    <a:pt x="718" y="703"/>
                  </a:lnTo>
                  <a:lnTo>
                    <a:pt x="706" y="697"/>
                  </a:lnTo>
                  <a:lnTo>
                    <a:pt x="694" y="691"/>
                  </a:lnTo>
                  <a:lnTo>
                    <a:pt x="682" y="685"/>
                  </a:lnTo>
                  <a:lnTo>
                    <a:pt x="670" y="655"/>
                  </a:lnTo>
                  <a:lnTo>
                    <a:pt x="658" y="625"/>
                  </a:lnTo>
                  <a:lnTo>
                    <a:pt x="652" y="595"/>
                  </a:lnTo>
                  <a:lnTo>
                    <a:pt x="652" y="565"/>
                  </a:lnTo>
                  <a:lnTo>
                    <a:pt x="646" y="535"/>
                  </a:lnTo>
                  <a:lnTo>
                    <a:pt x="640" y="504"/>
                  </a:lnTo>
                  <a:lnTo>
                    <a:pt x="634" y="468"/>
                  </a:lnTo>
                  <a:lnTo>
                    <a:pt x="622" y="438"/>
                  </a:lnTo>
                  <a:lnTo>
                    <a:pt x="622" y="444"/>
                  </a:lnTo>
                  <a:lnTo>
                    <a:pt x="616" y="450"/>
                  </a:lnTo>
                  <a:lnTo>
                    <a:pt x="616" y="456"/>
                  </a:lnTo>
                  <a:lnTo>
                    <a:pt x="616" y="462"/>
                  </a:lnTo>
                  <a:lnTo>
                    <a:pt x="616" y="468"/>
                  </a:lnTo>
                  <a:lnTo>
                    <a:pt x="616" y="474"/>
                  </a:lnTo>
                  <a:lnTo>
                    <a:pt x="622" y="474"/>
                  </a:lnTo>
                  <a:lnTo>
                    <a:pt x="622" y="480"/>
                  </a:lnTo>
                  <a:lnTo>
                    <a:pt x="628" y="480"/>
                  </a:lnTo>
                  <a:lnTo>
                    <a:pt x="634" y="486"/>
                  </a:lnTo>
                  <a:lnTo>
                    <a:pt x="628" y="492"/>
                  </a:lnTo>
                  <a:lnTo>
                    <a:pt x="628" y="498"/>
                  </a:lnTo>
                  <a:lnTo>
                    <a:pt x="622" y="504"/>
                  </a:lnTo>
                  <a:lnTo>
                    <a:pt x="622" y="510"/>
                  </a:lnTo>
                  <a:lnTo>
                    <a:pt x="616" y="516"/>
                  </a:lnTo>
                  <a:lnTo>
                    <a:pt x="616" y="523"/>
                  </a:lnTo>
                  <a:lnTo>
                    <a:pt x="610" y="523"/>
                  </a:lnTo>
                  <a:lnTo>
                    <a:pt x="604" y="529"/>
                  </a:lnTo>
                  <a:lnTo>
                    <a:pt x="598" y="529"/>
                  </a:lnTo>
                  <a:lnTo>
                    <a:pt x="592" y="523"/>
                  </a:lnTo>
                  <a:lnTo>
                    <a:pt x="592" y="516"/>
                  </a:lnTo>
                  <a:lnTo>
                    <a:pt x="586" y="516"/>
                  </a:lnTo>
                  <a:lnTo>
                    <a:pt x="581" y="510"/>
                  </a:lnTo>
                  <a:lnTo>
                    <a:pt x="581" y="504"/>
                  </a:lnTo>
                  <a:lnTo>
                    <a:pt x="575" y="498"/>
                  </a:lnTo>
                  <a:lnTo>
                    <a:pt x="575" y="492"/>
                  </a:lnTo>
                  <a:lnTo>
                    <a:pt x="575" y="486"/>
                  </a:lnTo>
                  <a:lnTo>
                    <a:pt x="581" y="486"/>
                  </a:lnTo>
                  <a:lnTo>
                    <a:pt x="586" y="486"/>
                  </a:lnTo>
                  <a:lnTo>
                    <a:pt x="586" y="480"/>
                  </a:lnTo>
                  <a:lnTo>
                    <a:pt x="586" y="474"/>
                  </a:lnTo>
                  <a:lnTo>
                    <a:pt x="586" y="462"/>
                  </a:lnTo>
                  <a:lnTo>
                    <a:pt x="581" y="456"/>
                  </a:lnTo>
                  <a:lnTo>
                    <a:pt x="581" y="450"/>
                  </a:lnTo>
                  <a:lnTo>
                    <a:pt x="581" y="444"/>
                  </a:lnTo>
                  <a:lnTo>
                    <a:pt x="545" y="390"/>
                  </a:lnTo>
                  <a:lnTo>
                    <a:pt x="527" y="396"/>
                  </a:lnTo>
                  <a:lnTo>
                    <a:pt x="509" y="396"/>
                  </a:lnTo>
                  <a:lnTo>
                    <a:pt x="485" y="396"/>
                  </a:lnTo>
                  <a:lnTo>
                    <a:pt x="461" y="396"/>
                  </a:lnTo>
                  <a:lnTo>
                    <a:pt x="443" y="396"/>
                  </a:lnTo>
                  <a:lnTo>
                    <a:pt x="419" y="396"/>
                  </a:lnTo>
                  <a:lnTo>
                    <a:pt x="401" y="402"/>
                  </a:lnTo>
                  <a:lnTo>
                    <a:pt x="383" y="402"/>
                  </a:lnTo>
                  <a:lnTo>
                    <a:pt x="377" y="408"/>
                  </a:lnTo>
                  <a:lnTo>
                    <a:pt x="371" y="414"/>
                  </a:lnTo>
                  <a:lnTo>
                    <a:pt x="365" y="420"/>
                  </a:lnTo>
                  <a:lnTo>
                    <a:pt x="359" y="426"/>
                  </a:lnTo>
                  <a:lnTo>
                    <a:pt x="353" y="432"/>
                  </a:lnTo>
                  <a:lnTo>
                    <a:pt x="347" y="438"/>
                  </a:lnTo>
                  <a:lnTo>
                    <a:pt x="341" y="438"/>
                  </a:lnTo>
                  <a:lnTo>
                    <a:pt x="335" y="438"/>
                  </a:lnTo>
                  <a:lnTo>
                    <a:pt x="341" y="474"/>
                  </a:lnTo>
                  <a:lnTo>
                    <a:pt x="353" y="504"/>
                  </a:lnTo>
                  <a:lnTo>
                    <a:pt x="365" y="535"/>
                  </a:lnTo>
                  <a:lnTo>
                    <a:pt x="377" y="571"/>
                  </a:lnTo>
                  <a:lnTo>
                    <a:pt x="389" y="601"/>
                  </a:lnTo>
                  <a:lnTo>
                    <a:pt x="401" y="631"/>
                  </a:lnTo>
                  <a:lnTo>
                    <a:pt x="413" y="667"/>
                  </a:lnTo>
                  <a:lnTo>
                    <a:pt x="425" y="697"/>
                  </a:lnTo>
                  <a:lnTo>
                    <a:pt x="443" y="745"/>
                  </a:lnTo>
                  <a:lnTo>
                    <a:pt x="449" y="751"/>
                  </a:lnTo>
                  <a:lnTo>
                    <a:pt x="455" y="751"/>
                  </a:lnTo>
                  <a:lnTo>
                    <a:pt x="461" y="751"/>
                  </a:lnTo>
                  <a:lnTo>
                    <a:pt x="467" y="751"/>
                  </a:lnTo>
                  <a:lnTo>
                    <a:pt x="473" y="751"/>
                  </a:lnTo>
                  <a:lnTo>
                    <a:pt x="479" y="757"/>
                  </a:lnTo>
                  <a:lnTo>
                    <a:pt x="485" y="757"/>
                  </a:lnTo>
                  <a:lnTo>
                    <a:pt x="491" y="763"/>
                  </a:lnTo>
                  <a:lnTo>
                    <a:pt x="485" y="775"/>
                  </a:lnTo>
                  <a:lnTo>
                    <a:pt x="473" y="793"/>
                  </a:lnTo>
                  <a:lnTo>
                    <a:pt x="467" y="811"/>
                  </a:lnTo>
                  <a:lnTo>
                    <a:pt x="461" y="823"/>
                  </a:lnTo>
                  <a:lnTo>
                    <a:pt x="455" y="841"/>
                  </a:lnTo>
                  <a:lnTo>
                    <a:pt x="449" y="853"/>
                  </a:lnTo>
                  <a:lnTo>
                    <a:pt x="437" y="871"/>
                  </a:lnTo>
                  <a:lnTo>
                    <a:pt x="425" y="883"/>
                  </a:lnTo>
                  <a:lnTo>
                    <a:pt x="401" y="889"/>
                  </a:lnTo>
                  <a:lnTo>
                    <a:pt x="377" y="889"/>
                  </a:lnTo>
                  <a:lnTo>
                    <a:pt x="353" y="895"/>
                  </a:lnTo>
                  <a:lnTo>
                    <a:pt x="335" y="895"/>
                  </a:lnTo>
                  <a:lnTo>
                    <a:pt x="311" y="895"/>
                  </a:lnTo>
                  <a:lnTo>
                    <a:pt x="287" y="895"/>
                  </a:lnTo>
                  <a:lnTo>
                    <a:pt x="257" y="895"/>
                  </a:lnTo>
                  <a:lnTo>
                    <a:pt x="233" y="895"/>
                  </a:lnTo>
                  <a:lnTo>
                    <a:pt x="209" y="895"/>
                  </a:lnTo>
                  <a:lnTo>
                    <a:pt x="191" y="883"/>
                  </a:lnTo>
                  <a:lnTo>
                    <a:pt x="180" y="871"/>
                  </a:lnTo>
                  <a:lnTo>
                    <a:pt x="162" y="853"/>
                  </a:lnTo>
                  <a:lnTo>
                    <a:pt x="156" y="835"/>
                  </a:lnTo>
                  <a:lnTo>
                    <a:pt x="144" y="811"/>
                  </a:lnTo>
                  <a:lnTo>
                    <a:pt x="138" y="793"/>
                  </a:lnTo>
                  <a:lnTo>
                    <a:pt x="126" y="769"/>
                  </a:lnTo>
                  <a:lnTo>
                    <a:pt x="132" y="763"/>
                  </a:lnTo>
                  <a:lnTo>
                    <a:pt x="138" y="763"/>
                  </a:lnTo>
                  <a:lnTo>
                    <a:pt x="144" y="757"/>
                  </a:lnTo>
                  <a:lnTo>
                    <a:pt x="150" y="757"/>
                  </a:lnTo>
                  <a:lnTo>
                    <a:pt x="162" y="751"/>
                  </a:lnTo>
                  <a:lnTo>
                    <a:pt x="168" y="751"/>
                  </a:lnTo>
                  <a:lnTo>
                    <a:pt x="174" y="751"/>
                  </a:lnTo>
                  <a:lnTo>
                    <a:pt x="180" y="745"/>
                  </a:lnTo>
                  <a:lnTo>
                    <a:pt x="197" y="709"/>
                  </a:lnTo>
                  <a:lnTo>
                    <a:pt x="209" y="667"/>
                  </a:lnTo>
                  <a:lnTo>
                    <a:pt x="221" y="631"/>
                  </a:lnTo>
                  <a:lnTo>
                    <a:pt x="239" y="589"/>
                  </a:lnTo>
                  <a:lnTo>
                    <a:pt x="251" y="553"/>
                  </a:lnTo>
                  <a:lnTo>
                    <a:pt x="263" y="510"/>
                  </a:lnTo>
                  <a:lnTo>
                    <a:pt x="275" y="474"/>
                  </a:lnTo>
                  <a:lnTo>
                    <a:pt x="287" y="432"/>
                  </a:lnTo>
                  <a:lnTo>
                    <a:pt x="281" y="426"/>
                  </a:lnTo>
                  <a:lnTo>
                    <a:pt x="275" y="420"/>
                  </a:lnTo>
                  <a:lnTo>
                    <a:pt x="269" y="414"/>
                  </a:lnTo>
                  <a:lnTo>
                    <a:pt x="263" y="402"/>
                  </a:lnTo>
                  <a:lnTo>
                    <a:pt x="263" y="396"/>
                  </a:lnTo>
                  <a:lnTo>
                    <a:pt x="257" y="390"/>
                  </a:lnTo>
                  <a:lnTo>
                    <a:pt x="257" y="378"/>
                  </a:lnTo>
                  <a:lnTo>
                    <a:pt x="257" y="372"/>
                  </a:lnTo>
                  <a:lnTo>
                    <a:pt x="263" y="372"/>
                  </a:lnTo>
                  <a:lnTo>
                    <a:pt x="263" y="366"/>
                  </a:lnTo>
                  <a:lnTo>
                    <a:pt x="269" y="366"/>
                  </a:lnTo>
                  <a:lnTo>
                    <a:pt x="275" y="366"/>
                  </a:lnTo>
                  <a:lnTo>
                    <a:pt x="275" y="360"/>
                  </a:lnTo>
                  <a:lnTo>
                    <a:pt x="281" y="360"/>
                  </a:lnTo>
                  <a:lnTo>
                    <a:pt x="281" y="366"/>
                  </a:lnTo>
                  <a:lnTo>
                    <a:pt x="281" y="372"/>
                  </a:lnTo>
                  <a:lnTo>
                    <a:pt x="287" y="378"/>
                  </a:lnTo>
                  <a:lnTo>
                    <a:pt x="287" y="384"/>
                  </a:lnTo>
                  <a:lnTo>
                    <a:pt x="293" y="390"/>
                  </a:lnTo>
                  <a:lnTo>
                    <a:pt x="299" y="390"/>
                  </a:lnTo>
                  <a:lnTo>
                    <a:pt x="305" y="390"/>
                  </a:lnTo>
                  <a:lnTo>
                    <a:pt x="305" y="384"/>
                  </a:lnTo>
                  <a:lnTo>
                    <a:pt x="311" y="384"/>
                  </a:lnTo>
                  <a:lnTo>
                    <a:pt x="311" y="390"/>
                  </a:lnTo>
                  <a:lnTo>
                    <a:pt x="317" y="390"/>
                  </a:lnTo>
                  <a:lnTo>
                    <a:pt x="323" y="390"/>
                  </a:lnTo>
                  <a:lnTo>
                    <a:pt x="323" y="378"/>
                  </a:lnTo>
                  <a:lnTo>
                    <a:pt x="329" y="372"/>
                  </a:lnTo>
                  <a:lnTo>
                    <a:pt x="335" y="366"/>
                  </a:lnTo>
                  <a:lnTo>
                    <a:pt x="341" y="366"/>
                  </a:lnTo>
                  <a:lnTo>
                    <a:pt x="347" y="360"/>
                  </a:lnTo>
                  <a:lnTo>
                    <a:pt x="353" y="360"/>
                  </a:lnTo>
                  <a:lnTo>
                    <a:pt x="365" y="360"/>
                  </a:lnTo>
                  <a:lnTo>
                    <a:pt x="371" y="360"/>
                  </a:lnTo>
                  <a:lnTo>
                    <a:pt x="389" y="360"/>
                  </a:lnTo>
                  <a:lnTo>
                    <a:pt x="413" y="360"/>
                  </a:lnTo>
                  <a:lnTo>
                    <a:pt x="431" y="360"/>
                  </a:lnTo>
                  <a:lnTo>
                    <a:pt x="455" y="360"/>
                  </a:lnTo>
                  <a:lnTo>
                    <a:pt x="473" y="360"/>
                  </a:lnTo>
                  <a:lnTo>
                    <a:pt x="491" y="354"/>
                  </a:lnTo>
                  <a:lnTo>
                    <a:pt x="509" y="354"/>
                  </a:lnTo>
                  <a:lnTo>
                    <a:pt x="527" y="354"/>
                  </a:lnTo>
                  <a:lnTo>
                    <a:pt x="521" y="348"/>
                  </a:lnTo>
                  <a:lnTo>
                    <a:pt x="515" y="342"/>
                  </a:lnTo>
                  <a:lnTo>
                    <a:pt x="509" y="330"/>
                  </a:lnTo>
                  <a:lnTo>
                    <a:pt x="503" y="324"/>
                  </a:lnTo>
                  <a:lnTo>
                    <a:pt x="497" y="318"/>
                  </a:lnTo>
                  <a:lnTo>
                    <a:pt x="491" y="312"/>
                  </a:lnTo>
                  <a:lnTo>
                    <a:pt x="491" y="300"/>
                  </a:lnTo>
                  <a:lnTo>
                    <a:pt x="497" y="294"/>
                  </a:lnTo>
                  <a:lnTo>
                    <a:pt x="497" y="288"/>
                  </a:lnTo>
                  <a:lnTo>
                    <a:pt x="491" y="276"/>
                  </a:lnTo>
                  <a:lnTo>
                    <a:pt x="491" y="270"/>
                  </a:lnTo>
                  <a:lnTo>
                    <a:pt x="491" y="264"/>
                  </a:lnTo>
                  <a:lnTo>
                    <a:pt x="491" y="252"/>
                  </a:lnTo>
                  <a:lnTo>
                    <a:pt x="491" y="246"/>
                  </a:lnTo>
                  <a:lnTo>
                    <a:pt x="491" y="240"/>
                  </a:lnTo>
                  <a:lnTo>
                    <a:pt x="497" y="228"/>
                  </a:lnTo>
                  <a:lnTo>
                    <a:pt x="491" y="228"/>
                  </a:lnTo>
                  <a:lnTo>
                    <a:pt x="485" y="222"/>
                  </a:lnTo>
                  <a:lnTo>
                    <a:pt x="485" y="216"/>
                  </a:lnTo>
                  <a:lnTo>
                    <a:pt x="485" y="210"/>
                  </a:lnTo>
                  <a:lnTo>
                    <a:pt x="485" y="204"/>
                  </a:lnTo>
                  <a:lnTo>
                    <a:pt x="491" y="198"/>
                  </a:lnTo>
                  <a:lnTo>
                    <a:pt x="491" y="192"/>
                  </a:lnTo>
                  <a:lnTo>
                    <a:pt x="491" y="186"/>
                  </a:lnTo>
                  <a:lnTo>
                    <a:pt x="497" y="186"/>
                  </a:lnTo>
                  <a:lnTo>
                    <a:pt x="491" y="180"/>
                  </a:lnTo>
                  <a:lnTo>
                    <a:pt x="485" y="174"/>
                  </a:lnTo>
                  <a:lnTo>
                    <a:pt x="479" y="174"/>
                  </a:lnTo>
                  <a:lnTo>
                    <a:pt x="473" y="168"/>
                  </a:lnTo>
                  <a:lnTo>
                    <a:pt x="467" y="162"/>
                  </a:lnTo>
                  <a:lnTo>
                    <a:pt x="461" y="156"/>
                  </a:lnTo>
                  <a:lnTo>
                    <a:pt x="461" y="150"/>
                  </a:lnTo>
                  <a:lnTo>
                    <a:pt x="467" y="144"/>
                  </a:lnTo>
                  <a:lnTo>
                    <a:pt x="473" y="132"/>
                  </a:lnTo>
                  <a:lnTo>
                    <a:pt x="485" y="120"/>
                  </a:lnTo>
                  <a:lnTo>
                    <a:pt x="497" y="114"/>
                  </a:lnTo>
                  <a:lnTo>
                    <a:pt x="509" y="108"/>
                  </a:lnTo>
                  <a:lnTo>
                    <a:pt x="521" y="102"/>
                  </a:lnTo>
                  <a:lnTo>
                    <a:pt x="533" y="96"/>
                  </a:lnTo>
                  <a:lnTo>
                    <a:pt x="545" y="96"/>
                  </a:lnTo>
                  <a:lnTo>
                    <a:pt x="557" y="84"/>
                  </a:lnTo>
                  <a:lnTo>
                    <a:pt x="563" y="78"/>
                  </a:lnTo>
                  <a:lnTo>
                    <a:pt x="563" y="72"/>
                  </a:lnTo>
                  <a:lnTo>
                    <a:pt x="563" y="66"/>
                  </a:lnTo>
                  <a:lnTo>
                    <a:pt x="569" y="60"/>
                  </a:lnTo>
                  <a:lnTo>
                    <a:pt x="569" y="54"/>
                  </a:lnTo>
                  <a:lnTo>
                    <a:pt x="575" y="48"/>
                  </a:lnTo>
                  <a:lnTo>
                    <a:pt x="581" y="42"/>
                  </a:lnTo>
                  <a:lnTo>
                    <a:pt x="586" y="42"/>
                  </a:lnTo>
                  <a:lnTo>
                    <a:pt x="592" y="42"/>
                  </a:lnTo>
                  <a:lnTo>
                    <a:pt x="598" y="42"/>
                  </a:lnTo>
                  <a:lnTo>
                    <a:pt x="604" y="42"/>
                  </a:lnTo>
                  <a:lnTo>
                    <a:pt x="610" y="42"/>
                  </a:lnTo>
                  <a:lnTo>
                    <a:pt x="616" y="42"/>
                  </a:lnTo>
                  <a:lnTo>
                    <a:pt x="622" y="42"/>
                  </a:lnTo>
                  <a:lnTo>
                    <a:pt x="628" y="42"/>
                  </a:lnTo>
                  <a:lnTo>
                    <a:pt x="634" y="48"/>
                  </a:lnTo>
                  <a:lnTo>
                    <a:pt x="640" y="42"/>
                  </a:lnTo>
                  <a:lnTo>
                    <a:pt x="646" y="30"/>
                  </a:lnTo>
                  <a:lnTo>
                    <a:pt x="652" y="24"/>
                  </a:lnTo>
                  <a:lnTo>
                    <a:pt x="658" y="18"/>
                  </a:lnTo>
                  <a:lnTo>
                    <a:pt x="664" y="12"/>
                  </a:lnTo>
                  <a:lnTo>
                    <a:pt x="670" y="6"/>
                  </a:lnTo>
                  <a:lnTo>
                    <a:pt x="676" y="0"/>
                  </a:lnTo>
                  <a:lnTo>
                    <a:pt x="688" y="0"/>
                  </a:lnTo>
                  <a:lnTo>
                    <a:pt x="694" y="0"/>
                  </a:lnTo>
                  <a:lnTo>
                    <a:pt x="700" y="0"/>
                  </a:lnTo>
                  <a:lnTo>
                    <a:pt x="706" y="0"/>
                  </a:lnTo>
                  <a:lnTo>
                    <a:pt x="712" y="6"/>
                  </a:lnTo>
                  <a:lnTo>
                    <a:pt x="718" y="6"/>
                  </a:lnTo>
                  <a:lnTo>
                    <a:pt x="718" y="12"/>
                  </a:lnTo>
                  <a:lnTo>
                    <a:pt x="718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8"/>
            <p:cNvSpPr>
              <a:spLocks/>
            </p:cNvSpPr>
            <p:nvPr/>
          </p:nvSpPr>
          <p:spPr bwMode="auto">
            <a:xfrm>
              <a:off x="921" y="364"/>
              <a:ext cx="66" cy="336"/>
            </a:xfrm>
            <a:custGeom>
              <a:avLst/>
              <a:gdLst>
                <a:gd name="T0" fmla="*/ 60 w 66"/>
                <a:gd name="T1" fmla="*/ 12 h 336"/>
                <a:gd name="T2" fmla="*/ 54 w 66"/>
                <a:gd name="T3" fmla="*/ 36 h 336"/>
                <a:gd name="T4" fmla="*/ 54 w 66"/>
                <a:gd name="T5" fmla="*/ 66 h 336"/>
                <a:gd name="T6" fmla="*/ 54 w 66"/>
                <a:gd name="T7" fmla="*/ 90 h 336"/>
                <a:gd name="T8" fmla="*/ 60 w 66"/>
                <a:gd name="T9" fmla="*/ 102 h 336"/>
                <a:gd name="T10" fmla="*/ 54 w 66"/>
                <a:gd name="T11" fmla="*/ 120 h 336"/>
                <a:gd name="T12" fmla="*/ 54 w 66"/>
                <a:gd name="T13" fmla="*/ 144 h 336"/>
                <a:gd name="T14" fmla="*/ 54 w 66"/>
                <a:gd name="T15" fmla="*/ 168 h 336"/>
                <a:gd name="T16" fmla="*/ 60 w 66"/>
                <a:gd name="T17" fmla="*/ 192 h 336"/>
                <a:gd name="T18" fmla="*/ 60 w 66"/>
                <a:gd name="T19" fmla="*/ 204 h 336"/>
                <a:gd name="T20" fmla="*/ 54 w 66"/>
                <a:gd name="T21" fmla="*/ 240 h 336"/>
                <a:gd name="T22" fmla="*/ 42 w 66"/>
                <a:gd name="T23" fmla="*/ 264 h 336"/>
                <a:gd name="T24" fmla="*/ 42 w 66"/>
                <a:gd name="T25" fmla="*/ 300 h 336"/>
                <a:gd name="T26" fmla="*/ 54 w 66"/>
                <a:gd name="T27" fmla="*/ 312 h 336"/>
                <a:gd name="T28" fmla="*/ 60 w 66"/>
                <a:gd name="T29" fmla="*/ 330 h 336"/>
                <a:gd name="T30" fmla="*/ 54 w 66"/>
                <a:gd name="T31" fmla="*/ 336 h 336"/>
                <a:gd name="T32" fmla="*/ 48 w 66"/>
                <a:gd name="T33" fmla="*/ 336 h 336"/>
                <a:gd name="T34" fmla="*/ 42 w 66"/>
                <a:gd name="T35" fmla="*/ 336 h 336"/>
                <a:gd name="T36" fmla="*/ 42 w 66"/>
                <a:gd name="T37" fmla="*/ 336 h 336"/>
                <a:gd name="T38" fmla="*/ 42 w 66"/>
                <a:gd name="T39" fmla="*/ 324 h 336"/>
                <a:gd name="T40" fmla="*/ 36 w 66"/>
                <a:gd name="T41" fmla="*/ 312 h 336"/>
                <a:gd name="T42" fmla="*/ 36 w 66"/>
                <a:gd name="T43" fmla="*/ 294 h 336"/>
                <a:gd name="T44" fmla="*/ 30 w 66"/>
                <a:gd name="T45" fmla="*/ 282 h 336"/>
                <a:gd name="T46" fmla="*/ 30 w 66"/>
                <a:gd name="T47" fmla="*/ 276 h 336"/>
                <a:gd name="T48" fmla="*/ 24 w 66"/>
                <a:gd name="T49" fmla="*/ 270 h 336"/>
                <a:gd name="T50" fmla="*/ 24 w 66"/>
                <a:gd name="T51" fmla="*/ 264 h 336"/>
                <a:gd name="T52" fmla="*/ 18 w 66"/>
                <a:gd name="T53" fmla="*/ 258 h 336"/>
                <a:gd name="T54" fmla="*/ 18 w 66"/>
                <a:gd name="T55" fmla="*/ 252 h 336"/>
                <a:gd name="T56" fmla="*/ 24 w 66"/>
                <a:gd name="T57" fmla="*/ 246 h 336"/>
                <a:gd name="T58" fmla="*/ 24 w 66"/>
                <a:gd name="T59" fmla="*/ 228 h 336"/>
                <a:gd name="T60" fmla="*/ 30 w 66"/>
                <a:gd name="T61" fmla="*/ 216 h 336"/>
                <a:gd name="T62" fmla="*/ 36 w 66"/>
                <a:gd name="T63" fmla="*/ 204 h 336"/>
                <a:gd name="T64" fmla="*/ 42 w 66"/>
                <a:gd name="T65" fmla="*/ 198 h 336"/>
                <a:gd name="T66" fmla="*/ 36 w 66"/>
                <a:gd name="T67" fmla="*/ 174 h 336"/>
                <a:gd name="T68" fmla="*/ 36 w 66"/>
                <a:gd name="T69" fmla="*/ 174 h 336"/>
                <a:gd name="T70" fmla="*/ 42 w 66"/>
                <a:gd name="T71" fmla="*/ 174 h 336"/>
                <a:gd name="T72" fmla="*/ 42 w 66"/>
                <a:gd name="T73" fmla="*/ 174 h 336"/>
                <a:gd name="T74" fmla="*/ 42 w 66"/>
                <a:gd name="T75" fmla="*/ 174 h 336"/>
                <a:gd name="T76" fmla="*/ 36 w 66"/>
                <a:gd name="T77" fmla="*/ 168 h 336"/>
                <a:gd name="T78" fmla="*/ 30 w 66"/>
                <a:gd name="T79" fmla="*/ 162 h 336"/>
                <a:gd name="T80" fmla="*/ 24 w 66"/>
                <a:gd name="T81" fmla="*/ 144 h 336"/>
                <a:gd name="T82" fmla="*/ 18 w 66"/>
                <a:gd name="T83" fmla="*/ 132 h 336"/>
                <a:gd name="T84" fmla="*/ 18 w 66"/>
                <a:gd name="T85" fmla="*/ 126 h 336"/>
                <a:gd name="T86" fmla="*/ 24 w 66"/>
                <a:gd name="T87" fmla="*/ 126 h 336"/>
                <a:gd name="T88" fmla="*/ 24 w 66"/>
                <a:gd name="T89" fmla="*/ 126 h 336"/>
                <a:gd name="T90" fmla="*/ 30 w 66"/>
                <a:gd name="T91" fmla="*/ 132 h 336"/>
                <a:gd name="T92" fmla="*/ 36 w 66"/>
                <a:gd name="T93" fmla="*/ 126 h 336"/>
                <a:gd name="T94" fmla="*/ 30 w 66"/>
                <a:gd name="T95" fmla="*/ 120 h 336"/>
                <a:gd name="T96" fmla="*/ 18 w 66"/>
                <a:gd name="T97" fmla="*/ 108 h 336"/>
                <a:gd name="T98" fmla="*/ 12 w 66"/>
                <a:gd name="T99" fmla="*/ 96 h 336"/>
                <a:gd name="T100" fmla="*/ 0 w 66"/>
                <a:gd name="T101" fmla="*/ 84 h 336"/>
                <a:gd name="T102" fmla="*/ 0 w 66"/>
                <a:gd name="T103" fmla="*/ 78 h 336"/>
                <a:gd name="T104" fmla="*/ 6 w 66"/>
                <a:gd name="T105" fmla="*/ 48 h 336"/>
                <a:gd name="T106" fmla="*/ 18 w 66"/>
                <a:gd name="T107" fmla="*/ 24 h 336"/>
                <a:gd name="T108" fmla="*/ 36 w 66"/>
                <a:gd name="T109" fmla="*/ 6 h 336"/>
                <a:gd name="T110" fmla="*/ 66 w 66"/>
                <a:gd name="T111" fmla="*/ 0 h 336"/>
                <a:gd name="T112" fmla="*/ 66 w 66"/>
                <a:gd name="T113" fmla="*/ 0 h 336"/>
                <a:gd name="T114" fmla="*/ 66 w 66"/>
                <a:gd name="T115" fmla="*/ 0 h 3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6"/>
                <a:gd name="T175" fmla="*/ 0 h 336"/>
                <a:gd name="T176" fmla="*/ 66 w 66"/>
                <a:gd name="T177" fmla="*/ 336 h 3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6" h="336">
                  <a:moveTo>
                    <a:pt x="66" y="0"/>
                  </a:moveTo>
                  <a:lnTo>
                    <a:pt x="60" y="12"/>
                  </a:lnTo>
                  <a:lnTo>
                    <a:pt x="60" y="24"/>
                  </a:lnTo>
                  <a:lnTo>
                    <a:pt x="54" y="36"/>
                  </a:lnTo>
                  <a:lnTo>
                    <a:pt x="54" y="48"/>
                  </a:lnTo>
                  <a:lnTo>
                    <a:pt x="54" y="66"/>
                  </a:lnTo>
                  <a:lnTo>
                    <a:pt x="54" y="78"/>
                  </a:lnTo>
                  <a:lnTo>
                    <a:pt x="54" y="90"/>
                  </a:lnTo>
                  <a:lnTo>
                    <a:pt x="60" y="102"/>
                  </a:lnTo>
                  <a:lnTo>
                    <a:pt x="54" y="114"/>
                  </a:lnTo>
                  <a:lnTo>
                    <a:pt x="54" y="120"/>
                  </a:lnTo>
                  <a:lnTo>
                    <a:pt x="54" y="132"/>
                  </a:lnTo>
                  <a:lnTo>
                    <a:pt x="54" y="144"/>
                  </a:lnTo>
                  <a:lnTo>
                    <a:pt x="54" y="156"/>
                  </a:lnTo>
                  <a:lnTo>
                    <a:pt x="54" y="168"/>
                  </a:lnTo>
                  <a:lnTo>
                    <a:pt x="60" y="180"/>
                  </a:lnTo>
                  <a:lnTo>
                    <a:pt x="60" y="192"/>
                  </a:lnTo>
                  <a:lnTo>
                    <a:pt x="60" y="204"/>
                  </a:lnTo>
                  <a:lnTo>
                    <a:pt x="60" y="222"/>
                  </a:lnTo>
                  <a:lnTo>
                    <a:pt x="54" y="240"/>
                  </a:lnTo>
                  <a:lnTo>
                    <a:pt x="48" y="252"/>
                  </a:lnTo>
                  <a:lnTo>
                    <a:pt x="42" y="264"/>
                  </a:lnTo>
                  <a:lnTo>
                    <a:pt x="42" y="282"/>
                  </a:lnTo>
                  <a:lnTo>
                    <a:pt x="42" y="300"/>
                  </a:lnTo>
                  <a:lnTo>
                    <a:pt x="54" y="312"/>
                  </a:lnTo>
                  <a:lnTo>
                    <a:pt x="60" y="330"/>
                  </a:lnTo>
                  <a:lnTo>
                    <a:pt x="54" y="336"/>
                  </a:lnTo>
                  <a:lnTo>
                    <a:pt x="48" y="336"/>
                  </a:lnTo>
                  <a:lnTo>
                    <a:pt x="42" y="336"/>
                  </a:lnTo>
                  <a:lnTo>
                    <a:pt x="42" y="324"/>
                  </a:lnTo>
                  <a:lnTo>
                    <a:pt x="42" y="318"/>
                  </a:lnTo>
                  <a:lnTo>
                    <a:pt x="36" y="312"/>
                  </a:lnTo>
                  <a:lnTo>
                    <a:pt x="36" y="306"/>
                  </a:lnTo>
                  <a:lnTo>
                    <a:pt x="36" y="294"/>
                  </a:lnTo>
                  <a:lnTo>
                    <a:pt x="30" y="288"/>
                  </a:lnTo>
                  <a:lnTo>
                    <a:pt x="30" y="282"/>
                  </a:lnTo>
                  <a:lnTo>
                    <a:pt x="30" y="276"/>
                  </a:lnTo>
                  <a:lnTo>
                    <a:pt x="24" y="270"/>
                  </a:lnTo>
                  <a:lnTo>
                    <a:pt x="24" y="264"/>
                  </a:lnTo>
                  <a:lnTo>
                    <a:pt x="18" y="258"/>
                  </a:lnTo>
                  <a:lnTo>
                    <a:pt x="18" y="252"/>
                  </a:lnTo>
                  <a:lnTo>
                    <a:pt x="24" y="246"/>
                  </a:lnTo>
                  <a:lnTo>
                    <a:pt x="24" y="234"/>
                  </a:lnTo>
                  <a:lnTo>
                    <a:pt x="24" y="228"/>
                  </a:lnTo>
                  <a:lnTo>
                    <a:pt x="30" y="222"/>
                  </a:lnTo>
                  <a:lnTo>
                    <a:pt x="30" y="216"/>
                  </a:lnTo>
                  <a:lnTo>
                    <a:pt x="30" y="210"/>
                  </a:lnTo>
                  <a:lnTo>
                    <a:pt x="36" y="204"/>
                  </a:lnTo>
                  <a:lnTo>
                    <a:pt x="42" y="198"/>
                  </a:lnTo>
                  <a:lnTo>
                    <a:pt x="36" y="174"/>
                  </a:lnTo>
                  <a:lnTo>
                    <a:pt x="42" y="174"/>
                  </a:lnTo>
                  <a:lnTo>
                    <a:pt x="36" y="168"/>
                  </a:lnTo>
                  <a:lnTo>
                    <a:pt x="36" y="162"/>
                  </a:lnTo>
                  <a:lnTo>
                    <a:pt x="30" y="162"/>
                  </a:lnTo>
                  <a:lnTo>
                    <a:pt x="24" y="156"/>
                  </a:lnTo>
                  <a:lnTo>
                    <a:pt x="24" y="144"/>
                  </a:lnTo>
                  <a:lnTo>
                    <a:pt x="18" y="138"/>
                  </a:lnTo>
                  <a:lnTo>
                    <a:pt x="18" y="132"/>
                  </a:lnTo>
                  <a:lnTo>
                    <a:pt x="18" y="126"/>
                  </a:lnTo>
                  <a:lnTo>
                    <a:pt x="24" y="126"/>
                  </a:lnTo>
                  <a:lnTo>
                    <a:pt x="30" y="132"/>
                  </a:lnTo>
                  <a:lnTo>
                    <a:pt x="36" y="126"/>
                  </a:lnTo>
                  <a:lnTo>
                    <a:pt x="30" y="120"/>
                  </a:lnTo>
                  <a:lnTo>
                    <a:pt x="24" y="114"/>
                  </a:lnTo>
                  <a:lnTo>
                    <a:pt x="18" y="108"/>
                  </a:lnTo>
                  <a:lnTo>
                    <a:pt x="12" y="102"/>
                  </a:lnTo>
                  <a:lnTo>
                    <a:pt x="12" y="96"/>
                  </a:lnTo>
                  <a:lnTo>
                    <a:pt x="6" y="90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0" y="66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18" y="24"/>
                  </a:lnTo>
                  <a:lnTo>
                    <a:pt x="24" y="12"/>
                  </a:lnTo>
                  <a:lnTo>
                    <a:pt x="36" y="6"/>
                  </a:lnTo>
                  <a:lnTo>
                    <a:pt x="48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9"/>
            <p:cNvSpPr>
              <a:spLocks/>
            </p:cNvSpPr>
            <p:nvPr/>
          </p:nvSpPr>
          <p:spPr bwMode="auto">
            <a:xfrm>
              <a:off x="1466" y="388"/>
              <a:ext cx="72" cy="126"/>
            </a:xfrm>
            <a:custGeom>
              <a:avLst/>
              <a:gdLst>
                <a:gd name="T0" fmla="*/ 72 w 72"/>
                <a:gd name="T1" fmla="*/ 126 h 126"/>
                <a:gd name="T2" fmla="*/ 66 w 72"/>
                <a:gd name="T3" fmla="*/ 114 h 126"/>
                <a:gd name="T4" fmla="*/ 60 w 72"/>
                <a:gd name="T5" fmla="*/ 102 h 126"/>
                <a:gd name="T6" fmla="*/ 48 w 72"/>
                <a:gd name="T7" fmla="*/ 90 h 126"/>
                <a:gd name="T8" fmla="*/ 42 w 72"/>
                <a:gd name="T9" fmla="*/ 84 h 126"/>
                <a:gd name="T10" fmla="*/ 30 w 72"/>
                <a:gd name="T11" fmla="*/ 72 h 126"/>
                <a:gd name="T12" fmla="*/ 24 w 72"/>
                <a:gd name="T13" fmla="*/ 66 h 126"/>
                <a:gd name="T14" fmla="*/ 24 w 72"/>
                <a:gd name="T15" fmla="*/ 54 h 126"/>
                <a:gd name="T16" fmla="*/ 30 w 72"/>
                <a:gd name="T17" fmla="*/ 36 h 126"/>
                <a:gd name="T18" fmla="*/ 30 w 72"/>
                <a:gd name="T19" fmla="*/ 36 h 126"/>
                <a:gd name="T20" fmla="*/ 24 w 72"/>
                <a:gd name="T21" fmla="*/ 36 h 126"/>
                <a:gd name="T22" fmla="*/ 24 w 72"/>
                <a:gd name="T23" fmla="*/ 36 h 126"/>
                <a:gd name="T24" fmla="*/ 24 w 72"/>
                <a:gd name="T25" fmla="*/ 42 h 126"/>
                <a:gd name="T26" fmla="*/ 18 w 72"/>
                <a:gd name="T27" fmla="*/ 42 h 126"/>
                <a:gd name="T28" fmla="*/ 18 w 72"/>
                <a:gd name="T29" fmla="*/ 42 h 126"/>
                <a:gd name="T30" fmla="*/ 18 w 72"/>
                <a:gd name="T31" fmla="*/ 48 h 126"/>
                <a:gd name="T32" fmla="*/ 18 w 72"/>
                <a:gd name="T33" fmla="*/ 48 h 126"/>
                <a:gd name="T34" fmla="*/ 18 w 72"/>
                <a:gd name="T35" fmla="*/ 48 h 126"/>
                <a:gd name="T36" fmla="*/ 18 w 72"/>
                <a:gd name="T37" fmla="*/ 48 h 126"/>
                <a:gd name="T38" fmla="*/ 18 w 72"/>
                <a:gd name="T39" fmla="*/ 78 h 126"/>
                <a:gd name="T40" fmla="*/ 18 w 72"/>
                <a:gd name="T41" fmla="*/ 78 h 126"/>
                <a:gd name="T42" fmla="*/ 18 w 72"/>
                <a:gd name="T43" fmla="*/ 78 h 126"/>
                <a:gd name="T44" fmla="*/ 12 w 72"/>
                <a:gd name="T45" fmla="*/ 78 h 126"/>
                <a:gd name="T46" fmla="*/ 12 w 72"/>
                <a:gd name="T47" fmla="*/ 78 h 126"/>
                <a:gd name="T48" fmla="*/ 6 w 72"/>
                <a:gd name="T49" fmla="*/ 78 h 126"/>
                <a:gd name="T50" fmla="*/ 6 w 72"/>
                <a:gd name="T51" fmla="*/ 78 h 126"/>
                <a:gd name="T52" fmla="*/ 6 w 72"/>
                <a:gd name="T53" fmla="*/ 78 h 126"/>
                <a:gd name="T54" fmla="*/ 0 w 72"/>
                <a:gd name="T55" fmla="*/ 72 h 126"/>
                <a:gd name="T56" fmla="*/ 0 w 72"/>
                <a:gd name="T57" fmla="*/ 72 h 126"/>
                <a:gd name="T58" fmla="*/ 0 w 72"/>
                <a:gd name="T59" fmla="*/ 72 h 126"/>
                <a:gd name="T60" fmla="*/ 6 w 72"/>
                <a:gd name="T61" fmla="*/ 60 h 126"/>
                <a:gd name="T62" fmla="*/ 6 w 72"/>
                <a:gd name="T63" fmla="*/ 54 h 126"/>
                <a:gd name="T64" fmla="*/ 12 w 72"/>
                <a:gd name="T65" fmla="*/ 42 h 126"/>
                <a:gd name="T66" fmla="*/ 12 w 72"/>
                <a:gd name="T67" fmla="*/ 36 h 126"/>
                <a:gd name="T68" fmla="*/ 18 w 72"/>
                <a:gd name="T69" fmla="*/ 24 h 126"/>
                <a:gd name="T70" fmla="*/ 24 w 72"/>
                <a:gd name="T71" fmla="*/ 18 h 126"/>
                <a:gd name="T72" fmla="*/ 30 w 72"/>
                <a:gd name="T73" fmla="*/ 6 h 126"/>
                <a:gd name="T74" fmla="*/ 42 w 72"/>
                <a:gd name="T75" fmla="*/ 0 h 126"/>
                <a:gd name="T76" fmla="*/ 42 w 72"/>
                <a:gd name="T77" fmla="*/ 0 h 126"/>
                <a:gd name="T78" fmla="*/ 42 w 72"/>
                <a:gd name="T79" fmla="*/ 18 h 126"/>
                <a:gd name="T80" fmla="*/ 42 w 72"/>
                <a:gd name="T81" fmla="*/ 36 h 126"/>
                <a:gd name="T82" fmla="*/ 48 w 72"/>
                <a:gd name="T83" fmla="*/ 48 h 126"/>
                <a:gd name="T84" fmla="*/ 60 w 72"/>
                <a:gd name="T85" fmla="*/ 60 h 126"/>
                <a:gd name="T86" fmla="*/ 66 w 72"/>
                <a:gd name="T87" fmla="*/ 78 h 126"/>
                <a:gd name="T88" fmla="*/ 72 w 72"/>
                <a:gd name="T89" fmla="*/ 90 h 126"/>
                <a:gd name="T90" fmla="*/ 72 w 72"/>
                <a:gd name="T91" fmla="*/ 108 h 126"/>
                <a:gd name="T92" fmla="*/ 72 w 72"/>
                <a:gd name="T93" fmla="*/ 126 h 126"/>
                <a:gd name="T94" fmla="*/ 72 w 72"/>
                <a:gd name="T95" fmla="*/ 126 h 126"/>
                <a:gd name="T96" fmla="*/ 72 w 72"/>
                <a:gd name="T97" fmla="*/ 126 h 126"/>
                <a:gd name="T98" fmla="*/ 72 w 72"/>
                <a:gd name="T99" fmla="*/ 126 h 126"/>
                <a:gd name="T100" fmla="*/ 72 w 72"/>
                <a:gd name="T101" fmla="*/ 126 h 12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72"/>
                <a:gd name="T154" fmla="*/ 0 h 126"/>
                <a:gd name="T155" fmla="*/ 72 w 72"/>
                <a:gd name="T156" fmla="*/ 126 h 12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72" h="126">
                  <a:moveTo>
                    <a:pt x="72" y="126"/>
                  </a:moveTo>
                  <a:lnTo>
                    <a:pt x="66" y="114"/>
                  </a:lnTo>
                  <a:lnTo>
                    <a:pt x="60" y="102"/>
                  </a:lnTo>
                  <a:lnTo>
                    <a:pt x="48" y="90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24" y="66"/>
                  </a:lnTo>
                  <a:lnTo>
                    <a:pt x="24" y="54"/>
                  </a:lnTo>
                  <a:lnTo>
                    <a:pt x="30" y="36"/>
                  </a:lnTo>
                  <a:lnTo>
                    <a:pt x="24" y="36"/>
                  </a:lnTo>
                  <a:lnTo>
                    <a:pt x="24" y="42"/>
                  </a:lnTo>
                  <a:lnTo>
                    <a:pt x="18" y="42"/>
                  </a:lnTo>
                  <a:lnTo>
                    <a:pt x="18" y="48"/>
                  </a:lnTo>
                  <a:lnTo>
                    <a:pt x="18" y="78"/>
                  </a:lnTo>
                  <a:lnTo>
                    <a:pt x="12" y="78"/>
                  </a:lnTo>
                  <a:lnTo>
                    <a:pt x="6" y="78"/>
                  </a:lnTo>
                  <a:lnTo>
                    <a:pt x="0" y="72"/>
                  </a:lnTo>
                  <a:lnTo>
                    <a:pt x="6" y="60"/>
                  </a:lnTo>
                  <a:lnTo>
                    <a:pt x="6" y="54"/>
                  </a:lnTo>
                  <a:lnTo>
                    <a:pt x="12" y="42"/>
                  </a:lnTo>
                  <a:lnTo>
                    <a:pt x="12" y="36"/>
                  </a:lnTo>
                  <a:lnTo>
                    <a:pt x="18" y="24"/>
                  </a:lnTo>
                  <a:lnTo>
                    <a:pt x="24" y="18"/>
                  </a:lnTo>
                  <a:lnTo>
                    <a:pt x="30" y="6"/>
                  </a:lnTo>
                  <a:lnTo>
                    <a:pt x="42" y="0"/>
                  </a:lnTo>
                  <a:lnTo>
                    <a:pt x="42" y="18"/>
                  </a:lnTo>
                  <a:lnTo>
                    <a:pt x="42" y="36"/>
                  </a:lnTo>
                  <a:lnTo>
                    <a:pt x="48" y="48"/>
                  </a:lnTo>
                  <a:lnTo>
                    <a:pt x="60" y="60"/>
                  </a:lnTo>
                  <a:lnTo>
                    <a:pt x="66" y="78"/>
                  </a:lnTo>
                  <a:lnTo>
                    <a:pt x="72" y="90"/>
                  </a:lnTo>
                  <a:lnTo>
                    <a:pt x="72" y="108"/>
                  </a:lnTo>
                  <a:lnTo>
                    <a:pt x="72" y="1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0"/>
            <p:cNvSpPr>
              <a:spLocks/>
            </p:cNvSpPr>
            <p:nvPr/>
          </p:nvSpPr>
          <p:spPr bwMode="auto">
            <a:xfrm>
              <a:off x="856" y="406"/>
              <a:ext cx="53" cy="48"/>
            </a:xfrm>
            <a:custGeom>
              <a:avLst/>
              <a:gdLst>
                <a:gd name="T0" fmla="*/ 53 w 53"/>
                <a:gd name="T1" fmla="*/ 6 h 48"/>
                <a:gd name="T2" fmla="*/ 47 w 53"/>
                <a:gd name="T3" fmla="*/ 12 h 48"/>
                <a:gd name="T4" fmla="*/ 47 w 53"/>
                <a:gd name="T5" fmla="*/ 18 h 48"/>
                <a:gd name="T6" fmla="*/ 47 w 53"/>
                <a:gd name="T7" fmla="*/ 24 h 48"/>
                <a:gd name="T8" fmla="*/ 47 w 53"/>
                <a:gd name="T9" fmla="*/ 30 h 48"/>
                <a:gd name="T10" fmla="*/ 47 w 53"/>
                <a:gd name="T11" fmla="*/ 30 h 48"/>
                <a:gd name="T12" fmla="*/ 47 w 53"/>
                <a:gd name="T13" fmla="*/ 36 h 48"/>
                <a:gd name="T14" fmla="*/ 47 w 53"/>
                <a:gd name="T15" fmla="*/ 42 h 48"/>
                <a:gd name="T16" fmla="*/ 47 w 53"/>
                <a:gd name="T17" fmla="*/ 48 h 48"/>
                <a:gd name="T18" fmla="*/ 47 w 53"/>
                <a:gd name="T19" fmla="*/ 48 h 48"/>
                <a:gd name="T20" fmla="*/ 41 w 53"/>
                <a:gd name="T21" fmla="*/ 42 h 48"/>
                <a:gd name="T22" fmla="*/ 35 w 53"/>
                <a:gd name="T23" fmla="*/ 36 h 48"/>
                <a:gd name="T24" fmla="*/ 29 w 53"/>
                <a:gd name="T25" fmla="*/ 36 h 48"/>
                <a:gd name="T26" fmla="*/ 17 w 53"/>
                <a:gd name="T27" fmla="*/ 30 h 48"/>
                <a:gd name="T28" fmla="*/ 11 w 53"/>
                <a:gd name="T29" fmla="*/ 30 h 48"/>
                <a:gd name="T30" fmla="*/ 6 w 53"/>
                <a:gd name="T31" fmla="*/ 24 h 48"/>
                <a:gd name="T32" fmla="*/ 0 w 53"/>
                <a:gd name="T33" fmla="*/ 18 h 48"/>
                <a:gd name="T34" fmla="*/ 6 w 53"/>
                <a:gd name="T35" fmla="*/ 12 h 48"/>
                <a:gd name="T36" fmla="*/ 6 w 53"/>
                <a:gd name="T37" fmla="*/ 12 h 48"/>
                <a:gd name="T38" fmla="*/ 6 w 53"/>
                <a:gd name="T39" fmla="*/ 6 h 48"/>
                <a:gd name="T40" fmla="*/ 6 w 53"/>
                <a:gd name="T41" fmla="*/ 6 h 48"/>
                <a:gd name="T42" fmla="*/ 11 w 53"/>
                <a:gd name="T43" fmla="*/ 6 h 48"/>
                <a:gd name="T44" fmla="*/ 11 w 53"/>
                <a:gd name="T45" fmla="*/ 0 h 48"/>
                <a:gd name="T46" fmla="*/ 17 w 53"/>
                <a:gd name="T47" fmla="*/ 0 h 48"/>
                <a:gd name="T48" fmla="*/ 17 w 53"/>
                <a:gd name="T49" fmla="*/ 0 h 48"/>
                <a:gd name="T50" fmla="*/ 17 w 53"/>
                <a:gd name="T51" fmla="*/ 0 h 48"/>
                <a:gd name="T52" fmla="*/ 23 w 53"/>
                <a:gd name="T53" fmla="*/ 0 h 48"/>
                <a:gd name="T54" fmla="*/ 23 w 53"/>
                <a:gd name="T55" fmla="*/ 0 h 48"/>
                <a:gd name="T56" fmla="*/ 29 w 53"/>
                <a:gd name="T57" fmla="*/ 0 h 48"/>
                <a:gd name="T58" fmla="*/ 29 w 53"/>
                <a:gd name="T59" fmla="*/ 0 h 48"/>
                <a:gd name="T60" fmla="*/ 35 w 53"/>
                <a:gd name="T61" fmla="*/ 0 h 48"/>
                <a:gd name="T62" fmla="*/ 35 w 53"/>
                <a:gd name="T63" fmla="*/ 0 h 48"/>
                <a:gd name="T64" fmla="*/ 41 w 53"/>
                <a:gd name="T65" fmla="*/ 0 h 48"/>
                <a:gd name="T66" fmla="*/ 47 w 53"/>
                <a:gd name="T67" fmla="*/ 0 h 48"/>
                <a:gd name="T68" fmla="*/ 47 w 53"/>
                <a:gd name="T69" fmla="*/ 6 h 48"/>
                <a:gd name="T70" fmla="*/ 53 w 53"/>
                <a:gd name="T71" fmla="*/ 6 h 48"/>
                <a:gd name="T72" fmla="*/ 53 w 53"/>
                <a:gd name="T73" fmla="*/ 6 h 48"/>
                <a:gd name="T74" fmla="*/ 53 w 53"/>
                <a:gd name="T75" fmla="*/ 6 h 48"/>
                <a:gd name="T76" fmla="*/ 53 w 53"/>
                <a:gd name="T77" fmla="*/ 6 h 48"/>
                <a:gd name="T78" fmla="*/ 53 w 53"/>
                <a:gd name="T79" fmla="*/ 6 h 4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3"/>
                <a:gd name="T121" fmla="*/ 0 h 48"/>
                <a:gd name="T122" fmla="*/ 53 w 53"/>
                <a:gd name="T123" fmla="*/ 48 h 4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3" h="48">
                  <a:moveTo>
                    <a:pt x="53" y="6"/>
                  </a:moveTo>
                  <a:lnTo>
                    <a:pt x="47" y="12"/>
                  </a:lnTo>
                  <a:lnTo>
                    <a:pt x="47" y="18"/>
                  </a:lnTo>
                  <a:lnTo>
                    <a:pt x="47" y="24"/>
                  </a:lnTo>
                  <a:lnTo>
                    <a:pt x="47" y="30"/>
                  </a:lnTo>
                  <a:lnTo>
                    <a:pt x="47" y="36"/>
                  </a:lnTo>
                  <a:lnTo>
                    <a:pt x="47" y="42"/>
                  </a:lnTo>
                  <a:lnTo>
                    <a:pt x="47" y="48"/>
                  </a:lnTo>
                  <a:lnTo>
                    <a:pt x="41" y="42"/>
                  </a:lnTo>
                  <a:lnTo>
                    <a:pt x="35" y="36"/>
                  </a:lnTo>
                  <a:lnTo>
                    <a:pt x="29" y="36"/>
                  </a:lnTo>
                  <a:lnTo>
                    <a:pt x="17" y="30"/>
                  </a:lnTo>
                  <a:lnTo>
                    <a:pt x="11" y="30"/>
                  </a:lnTo>
                  <a:lnTo>
                    <a:pt x="6" y="24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11" y="6"/>
                  </a:lnTo>
                  <a:lnTo>
                    <a:pt x="11" y="0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47" y="6"/>
                  </a:lnTo>
                  <a:lnTo>
                    <a:pt x="53" y="6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1"/>
            <p:cNvSpPr>
              <a:spLocks/>
            </p:cNvSpPr>
            <p:nvPr/>
          </p:nvSpPr>
          <p:spPr bwMode="auto">
            <a:xfrm>
              <a:off x="1352" y="430"/>
              <a:ext cx="174" cy="150"/>
            </a:xfrm>
            <a:custGeom>
              <a:avLst/>
              <a:gdLst>
                <a:gd name="T0" fmla="*/ 162 w 174"/>
                <a:gd name="T1" fmla="*/ 66 h 150"/>
                <a:gd name="T2" fmla="*/ 168 w 174"/>
                <a:gd name="T3" fmla="*/ 72 h 150"/>
                <a:gd name="T4" fmla="*/ 174 w 174"/>
                <a:gd name="T5" fmla="*/ 84 h 150"/>
                <a:gd name="T6" fmla="*/ 174 w 174"/>
                <a:gd name="T7" fmla="*/ 90 h 150"/>
                <a:gd name="T8" fmla="*/ 168 w 174"/>
                <a:gd name="T9" fmla="*/ 96 h 150"/>
                <a:gd name="T10" fmla="*/ 138 w 174"/>
                <a:gd name="T11" fmla="*/ 78 h 150"/>
                <a:gd name="T12" fmla="*/ 96 w 174"/>
                <a:gd name="T13" fmla="*/ 72 h 150"/>
                <a:gd name="T14" fmla="*/ 54 w 174"/>
                <a:gd name="T15" fmla="*/ 72 h 150"/>
                <a:gd name="T16" fmla="*/ 24 w 174"/>
                <a:gd name="T17" fmla="*/ 42 h 150"/>
                <a:gd name="T18" fmla="*/ 24 w 174"/>
                <a:gd name="T19" fmla="*/ 42 h 150"/>
                <a:gd name="T20" fmla="*/ 24 w 174"/>
                <a:gd name="T21" fmla="*/ 48 h 150"/>
                <a:gd name="T22" fmla="*/ 24 w 174"/>
                <a:gd name="T23" fmla="*/ 48 h 150"/>
                <a:gd name="T24" fmla="*/ 24 w 174"/>
                <a:gd name="T25" fmla="*/ 48 h 150"/>
                <a:gd name="T26" fmla="*/ 24 w 174"/>
                <a:gd name="T27" fmla="*/ 48 h 150"/>
                <a:gd name="T28" fmla="*/ 48 w 174"/>
                <a:gd name="T29" fmla="*/ 72 h 150"/>
                <a:gd name="T30" fmla="*/ 78 w 174"/>
                <a:gd name="T31" fmla="*/ 84 h 150"/>
                <a:gd name="T32" fmla="*/ 108 w 174"/>
                <a:gd name="T33" fmla="*/ 84 h 150"/>
                <a:gd name="T34" fmla="*/ 144 w 174"/>
                <a:gd name="T35" fmla="*/ 90 h 150"/>
                <a:gd name="T36" fmla="*/ 144 w 174"/>
                <a:gd name="T37" fmla="*/ 96 h 150"/>
                <a:gd name="T38" fmla="*/ 150 w 174"/>
                <a:gd name="T39" fmla="*/ 96 h 150"/>
                <a:gd name="T40" fmla="*/ 150 w 174"/>
                <a:gd name="T41" fmla="*/ 102 h 150"/>
                <a:gd name="T42" fmla="*/ 156 w 174"/>
                <a:gd name="T43" fmla="*/ 108 h 150"/>
                <a:gd name="T44" fmla="*/ 156 w 174"/>
                <a:gd name="T45" fmla="*/ 108 h 150"/>
                <a:gd name="T46" fmla="*/ 138 w 174"/>
                <a:gd name="T47" fmla="*/ 102 h 150"/>
                <a:gd name="T48" fmla="*/ 120 w 174"/>
                <a:gd name="T49" fmla="*/ 102 h 150"/>
                <a:gd name="T50" fmla="*/ 102 w 174"/>
                <a:gd name="T51" fmla="*/ 96 h 150"/>
                <a:gd name="T52" fmla="*/ 84 w 174"/>
                <a:gd name="T53" fmla="*/ 108 h 150"/>
                <a:gd name="T54" fmla="*/ 96 w 174"/>
                <a:gd name="T55" fmla="*/ 108 h 150"/>
                <a:gd name="T56" fmla="*/ 108 w 174"/>
                <a:gd name="T57" fmla="*/ 108 h 150"/>
                <a:gd name="T58" fmla="*/ 126 w 174"/>
                <a:gd name="T59" fmla="*/ 114 h 150"/>
                <a:gd name="T60" fmla="*/ 138 w 174"/>
                <a:gd name="T61" fmla="*/ 120 h 150"/>
                <a:gd name="T62" fmla="*/ 144 w 174"/>
                <a:gd name="T63" fmla="*/ 126 h 150"/>
                <a:gd name="T64" fmla="*/ 144 w 174"/>
                <a:gd name="T65" fmla="*/ 138 h 150"/>
                <a:gd name="T66" fmla="*/ 138 w 174"/>
                <a:gd name="T67" fmla="*/ 138 h 150"/>
                <a:gd name="T68" fmla="*/ 126 w 174"/>
                <a:gd name="T69" fmla="*/ 138 h 150"/>
                <a:gd name="T70" fmla="*/ 114 w 174"/>
                <a:gd name="T71" fmla="*/ 138 h 150"/>
                <a:gd name="T72" fmla="*/ 108 w 174"/>
                <a:gd name="T73" fmla="*/ 144 h 150"/>
                <a:gd name="T74" fmla="*/ 96 w 174"/>
                <a:gd name="T75" fmla="*/ 150 h 150"/>
                <a:gd name="T76" fmla="*/ 84 w 174"/>
                <a:gd name="T77" fmla="*/ 150 h 150"/>
                <a:gd name="T78" fmla="*/ 66 w 174"/>
                <a:gd name="T79" fmla="*/ 150 h 150"/>
                <a:gd name="T80" fmla="*/ 60 w 174"/>
                <a:gd name="T81" fmla="*/ 150 h 150"/>
                <a:gd name="T82" fmla="*/ 36 w 174"/>
                <a:gd name="T83" fmla="*/ 132 h 150"/>
                <a:gd name="T84" fmla="*/ 18 w 174"/>
                <a:gd name="T85" fmla="*/ 108 h 150"/>
                <a:gd name="T86" fmla="*/ 6 w 174"/>
                <a:gd name="T87" fmla="*/ 84 h 150"/>
                <a:gd name="T88" fmla="*/ 0 w 174"/>
                <a:gd name="T89" fmla="*/ 54 h 150"/>
                <a:gd name="T90" fmla="*/ 6 w 174"/>
                <a:gd name="T91" fmla="*/ 0 h 150"/>
                <a:gd name="T92" fmla="*/ 24 w 174"/>
                <a:gd name="T93" fmla="*/ 12 h 150"/>
                <a:gd name="T94" fmla="*/ 60 w 174"/>
                <a:gd name="T95" fmla="*/ 30 h 150"/>
                <a:gd name="T96" fmla="*/ 102 w 174"/>
                <a:gd name="T97" fmla="*/ 42 h 150"/>
                <a:gd name="T98" fmla="*/ 144 w 174"/>
                <a:gd name="T99" fmla="*/ 54 h 150"/>
                <a:gd name="T100" fmla="*/ 162 w 174"/>
                <a:gd name="T101" fmla="*/ 66 h 150"/>
                <a:gd name="T102" fmla="*/ 162 w 174"/>
                <a:gd name="T103" fmla="*/ 66 h 1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4"/>
                <a:gd name="T157" fmla="*/ 0 h 150"/>
                <a:gd name="T158" fmla="*/ 174 w 174"/>
                <a:gd name="T159" fmla="*/ 150 h 1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4" h="150">
                  <a:moveTo>
                    <a:pt x="162" y="66"/>
                  </a:moveTo>
                  <a:lnTo>
                    <a:pt x="162" y="66"/>
                  </a:lnTo>
                  <a:lnTo>
                    <a:pt x="168" y="72"/>
                  </a:lnTo>
                  <a:lnTo>
                    <a:pt x="168" y="78"/>
                  </a:lnTo>
                  <a:lnTo>
                    <a:pt x="174" y="84"/>
                  </a:lnTo>
                  <a:lnTo>
                    <a:pt x="174" y="90"/>
                  </a:lnTo>
                  <a:lnTo>
                    <a:pt x="168" y="96"/>
                  </a:lnTo>
                  <a:lnTo>
                    <a:pt x="156" y="84"/>
                  </a:lnTo>
                  <a:lnTo>
                    <a:pt x="138" y="78"/>
                  </a:lnTo>
                  <a:lnTo>
                    <a:pt x="114" y="72"/>
                  </a:lnTo>
                  <a:lnTo>
                    <a:pt x="96" y="72"/>
                  </a:lnTo>
                  <a:lnTo>
                    <a:pt x="78" y="72"/>
                  </a:lnTo>
                  <a:lnTo>
                    <a:pt x="54" y="72"/>
                  </a:lnTo>
                  <a:lnTo>
                    <a:pt x="42" y="60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36" y="66"/>
                  </a:lnTo>
                  <a:lnTo>
                    <a:pt x="48" y="72"/>
                  </a:lnTo>
                  <a:lnTo>
                    <a:pt x="60" y="78"/>
                  </a:lnTo>
                  <a:lnTo>
                    <a:pt x="78" y="84"/>
                  </a:lnTo>
                  <a:lnTo>
                    <a:pt x="96" y="84"/>
                  </a:lnTo>
                  <a:lnTo>
                    <a:pt x="108" y="84"/>
                  </a:lnTo>
                  <a:lnTo>
                    <a:pt x="126" y="90"/>
                  </a:lnTo>
                  <a:lnTo>
                    <a:pt x="144" y="90"/>
                  </a:lnTo>
                  <a:lnTo>
                    <a:pt x="144" y="96"/>
                  </a:lnTo>
                  <a:lnTo>
                    <a:pt x="150" y="96"/>
                  </a:lnTo>
                  <a:lnTo>
                    <a:pt x="150" y="102"/>
                  </a:lnTo>
                  <a:lnTo>
                    <a:pt x="150" y="108"/>
                  </a:lnTo>
                  <a:lnTo>
                    <a:pt x="156" y="108"/>
                  </a:lnTo>
                  <a:lnTo>
                    <a:pt x="144" y="108"/>
                  </a:lnTo>
                  <a:lnTo>
                    <a:pt x="138" y="102"/>
                  </a:lnTo>
                  <a:lnTo>
                    <a:pt x="126" y="102"/>
                  </a:lnTo>
                  <a:lnTo>
                    <a:pt x="120" y="102"/>
                  </a:lnTo>
                  <a:lnTo>
                    <a:pt x="108" y="96"/>
                  </a:lnTo>
                  <a:lnTo>
                    <a:pt x="102" y="96"/>
                  </a:lnTo>
                  <a:lnTo>
                    <a:pt x="96" y="102"/>
                  </a:lnTo>
                  <a:lnTo>
                    <a:pt x="84" y="108"/>
                  </a:lnTo>
                  <a:lnTo>
                    <a:pt x="96" y="108"/>
                  </a:lnTo>
                  <a:lnTo>
                    <a:pt x="102" y="108"/>
                  </a:lnTo>
                  <a:lnTo>
                    <a:pt x="108" y="108"/>
                  </a:lnTo>
                  <a:lnTo>
                    <a:pt x="120" y="108"/>
                  </a:lnTo>
                  <a:lnTo>
                    <a:pt x="126" y="114"/>
                  </a:lnTo>
                  <a:lnTo>
                    <a:pt x="132" y="114"/>
                  </a:lnTo>
                  <a:lnTo>
                    <a:pt x="138" y="120"/>
                  </a:lnTo>
                  <a:lnTo>
                    <a:pt x="144" y="126"/>
                  </a:lnTo>
                  <a:lnTo>
                    <a:pt x="144" y="132"/>
                  </a:lnTo>
                  <a:lnTo>
                    <a:pt x="144" y="138"/>
                  </a:lnTo>
                  <a:lnTo>
                    <a:pt x="138" y="138"/>
                  </a:lnTo>
                  <a:lnTo>
                    <a:pt x="132" y="138"/>
                  </a:lnTo>
                  <a:lnTo>
                    <a:pt x="126" y="138"/>
                  </a:lnTo>
                  <a:lnTo>
                    <a:pt x="120" y="138"/>
                  </a:lnTo>
                  <a:lnTo>
                    <a:pt x="114" y="138"/>
                  </a:lnTo>
                  <a:lnTo>
                    <a:pt x="108" y="144"/>
                  </a:lnTo>
                  <a:lnTo>
                    <a:pt x="102" y="144"/>
                  </a:lnTo>
                  <a:lnTo>
                    <a:pt x="96" y="150"/>
                  </a:lnTo>
                  <a:lnTo>
                    <a:pt x="90" y="150"/>
                  </a:lnTo>
                  <a:lnTo>
                    <a:pt x="84" y="150"/>
                  </a:lnTo>
                  <a:lnTo>
                    <a:pt x="72" y="150"/>
                  </a:lnTo>
                  <a:lnTo>
                    <a:pt x="66" y="150"/>
                  </a:lnTo>
                  <a:lnTo>
                    <a:pt x="60" y="150"/>
                  </a:lnTo>
                  <a:lnTo>
                    <a:pt x="48" y="138"/>
                  </a:lnTo>
                  <a:lnTo>
                    <a:pt x="36" y="132"/>
                  </a:lnTo>
                  <a:lnTo>
                    <a:pt x="24" y="120"/>
                  </a:lnTo>
                  <a:lnTo>
                    <a:pt x="18" y="108"/>
                  </a:lnTo>
                  <a:lnTo>
                    <a:pt x="12" y="96"/>
                  </a:lnTo>
                  <a:lnTo>
                    <a:pt x="6" y="84"/>
                  </a:lnTo>
                  <a:lnTo>
                    <a:pt x="0" y="72"/>
                  </a:lnTo>
                  <a:lnTo>
                    <a:pt x="0" y="54"/>
                  </a:lnTo>
                  <a:lnTo>
                    <a:pt x="6" y="0"/>
                  </a:lnTo>
                  <a:lnTo>
                    <a:pt x="24" y="12"/>
                  </a:lnTo>
                  <a:lnTo>
                    <a:pt x="42" y="18"/>
                  </a:lnTo>
                  <a:lnTo>
                    <a:pt x="60" y="30"/>
                  </a:lnTo>
                  <a:lnTo>
                    <a:pt x="84" y="36"/>
                  </a:lnTo>
                  <a:lnTo>
                    <a:pt x="102" y="42"/>
                  </a:lnTo>
                  <a:lnTo>
                    <a:pt x="120" y="48"/>
                  </a:lnTo>
                  <a:lnTo>
                    <a:pt x="144" y="54"/>
                  </a:lnTo>
                  <a:lnTo>
                    <a:pt x="162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2"/>
            <p:cNvSpPr>
              <a:spLocks/>
            </p:cNvSpPr>
            <p:nvPr/>
          </p:nvSpPr>
          <p:spPr bwMode="auto">
            <a:xfrm>
              <a:off x="760" y="448"/>
              <a:ext cx="137" cy="78"/>
            </a:xfrm>
            <a:custGeom>
              <a:avLst/>
              <a:gdLst>
                <a:gd name="T0" fmla="*/ 137 w 137"/>
                <a:gd name="T1" fmla="*/ 24 h 78"/>
                <a:gd name="T2" fmla="*/ 125 w 137"/>
                <a:gd name="T3" fmla="*/ 30 h 78"/>
                <a:gd name="T4" fmla="*/ 113 w 137"/>
                <a:gd name="T5" fmla="*/ 30 h 78"/>
                <a:gd name="T6" fmla="*/ 102 w 137"/>
                <a:gd name="T7" fmla="*/ 36 h 78"/>
                <a:gd name="T8" fmla="*/ 90 w 137"/>
                <a:gd name="T9" fmla="*/ 42 h 78"/>
                <a:gd name="T10" fmla="*/ 78 w 137"/>
                <a:gd name="T11" fmla="*/ 48 h 78"/>
                <a:gd name="T12" fmla="*/ 66 w 137"/>
                <a:gd name="T13" fmla="*/ 54 h 78"/>
                <a:gd name="T14" fmla="*/ 60 w 137"/>
                <a:gd name="T15" fmla="*/ 60 h 78"/>
                <a:gd name="T16" fmla="*/ 60 w 137"/>
                <a:gd name="T17" fmla="*/ 72 h 78"/>
                <a:gd name="T18" fmla="*/ 60 w 137"/>
                <a:gd name="T19" fmla="*/ 72 h 78"/>
                <a:gd name="T20" fmla="*/ 54 w 137"/>
                <a:gd name="T21" fmla="*/ 78 h 78"/>
                <a:gd name="T22" fmla="*/ 48 w 137"/>
                <a:gd name="T23" fmla="*/ 78 h 78"/>
                <a:gd name="T24" fmla="*/ 36 w 137"/>
                <a:gd name="T25" fmla="*/ 78 h 78"/>
                <a:gd name="T26" fmla="*/ 30 w 137"/>
                <a:gd name="T27" fmla="*/ 78 h 78"/>
                <a:gd name="T28" fmla="*/ 24 w 137"/>
                <a:gd name="T29" fmla="*/ 78 h 78"/>
                <a:gd name="T30" fmla="*/ 18 w 137"/>
                <a:gd name="T31" fmla="*/ 78 h 78"/>
                <a:gd name="T32" fmla="*/ 12 w 137"/>
                <a:gd name="T33" fmla="*/ 72 h 78"/>
                <a:gd name="T34" fmla="*/ 6 w 137"/>
                <a:gd name="T35" fmla="*/ 72 h 78"/>
                <a:gd name="T36" fmla="*/ 6 w 137"/>
                <a:gd name="T37" fmla="*/ 72 h 78"/>
                <a:gd name="T38" fmla="*/ 0 w 137"/>
                <a:gd name="T39" fmla="*/ 66 h 78"/>
                <a:gd name="T40" fmla="*/ 0 w 137"/>
                <a:gd name="T41" fmla="*/ 60 h 78"/>
                <a:gd name="T42" fmla="*/ 0 w 137"/>
                <a:gd name="T43" fmla="*/ 60 h 78"/>
                <a:gd name="T44" fmla="*/ 0 w 137"/>
                <a:gd name="T45" fmla="*/ 54 h 78"/>
                <a:gd name="T46" fmla="*/ 0 w 137"/>
                <a:gd name="T47" fmla="*/ 48 h 78"/>
                <a:gd name="T48" fmla="*/ 6 w 137"/>
                <a:gd name="T49" fmla="*/ 42 h 78"/>
                <a:gd name="T50" fmla="*/ 6 w 137"/>
                <a:gd name="T51" fmla="*/ 42 h 78"/>
                <a:gd name="T52" fmla="*/ 12 w 137"/>
                <a:gd name="T53" fmla="*/ 36 h 78"/>
                <a:gd name="T54" fmla="*/ 12 w 137"/>
                <a:gd name="T55" fmla="*/ 36 h 78"/>
                <a:gd name="T56" fmla="*/ 24 w 137"/>
                <a:gd name="T57" fmla="*/ 30 h 78"/>
                <a:gd name="T58" fmla="*/ 42 w 137"/>
                <a:gd name="T59" fmla="*/ 18 h 78"/>
                <a:gd name="T60" fmla="*/ 60 w 137"/>
                <a:gd name="T61" fmla="*/ 12 h 78"/>
                <a:gd name="T62" fmla="*/ 72 w 137"/>
                <a:gd name="T63" fmla="*/ 6 h 78"/>
                <a:gd name="T64" fmla="*/ 90 w 137"/>
                <a:gd name="T65" fmla="*/ 0 h 78"/>
                <a:gd name="T66" fmla="*/ 107 w 137"/>
                <a:gd name="T67" fmla="*/ 0 h 78"/>
                <a:gd name="T68" fmla="*/ 119 w 137"/>
                <a:gd name="T69" fmla="*/ 6 h 78"/>
                <a:gd name="T70" fmla="*/ 137 w 137"/>
                <a:gd name="T71" fmla="*/ 24 h 78"/>
                <a:gd name="T72" fmla="*/ 137 w 137"/>
                <a:gd name="T73" fmla="*/ 24 h 78"/>
                <a:gd name="T74" fmla="*/ 137 w 137"/>
                <a:gd name="T75" fmla="*/ 24 h 78"/>
                <a:gd name="T76" fmla="*/ 137 w 137"/>
                <a:gd name="T77" fmla="*/ 24 h 78"/>
                <a:gd name="T78" fmla="*/ 137 w 137"/>
                <a:gd name="T79" fmla="*/ 24 h 7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37"/>
                <a:gd name="T121" fmla="*/ 0 h 78"/>
                <a:gd name="T122" fmla="*/ 137 w 137"/>
                <a:gd name="T123" fmla="*/ 78 h 7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37" h="78">
                  <a:moveTo>
                    <a:pt x="137" y="24"/>
                  </a:moveTo>
                  <a:lnTo>
                    <a:pt x="125" y="30"/>
                  </a:lnTo>
                  <a:lnTo>
                    <a:pt x="113" y="30"/>
                  </a:lnTo>
                  <a:lnTo>
                    <a:pt x="102" y="36"/>
                  </a:lnTo>
                  <a:lnTo>
                    <a:pt x="90" y="42"/>
                  </a:lnTo>
                  <a:lnTo>
                    <a:pt x="78" y="48"/>
                  </a:lnTo>
                  <a:lnTo>
                    <a:pt x="66" y="54"/>
                  </a:lnTo>
                  <a:lnTo>
                    <a:pt x="60" y="60"/>
                  </a:lnTo>
                  <a:lnTo>
                    <a:pt x="60" y="72"/>
                  </a:lnTo>
                  <a:lnTo>
                    <a:pt x="54" y="78"/>
                  </a:lnTo>
                  <a:lnTo>
                    <a:pt x="48" y="78"/>
                  </a:lnTo>
                  <a:lnTo>
                    <a:pt x="36" y="78"/>
                  </a:lnTo>
                  <a:lnTo>
                    <a:pt x="30" y="78"/>
                  </a:lnTo>
                  <a:lnTo>
                    <a:pt x="24" y="78"/>
                  </a:lnTo>
                  <a:lnTo>
                    <a:pt x="18" y="78"/>
                  </a:lnTo>
                  <a:lnTo>
                    <a:pt x="12" y="72"/>
                  </a:lnTo>
                  <a:lnTo>
                    <a:pt x="6" y="72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6" y="42"/>
                  </a:lnTo>
                  <a:lnTo>
                    <a:pt x="12" y="36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90" y="0"/>
                  </a:lnTo>
                  <a:lnTo>
                    <a:pt x="107" y="0"/>
                  </a:lnTo>
                  <a:lnTo>
                    <a:pt x="119" y="6"/>
                  </a:lnTo>
                  <a:lnTo>
                    <a:pt x="137" y="24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3"/>
            <p:cNvSpPr>
              <a:spLocks/>
            </p:cNvSpPr>
            <p:nvPr/>
          </p:nvSpPr>
          <p:spPr bwMode="auto">
            <a:xfrm>
              <a:off x="856" y="478"/>
              <a:ext cx="59" cy="36"/>
            </a:xfrm>
            <a:custGeom>
              <a:avLst/>
              <a:gdLst>
                <a:gd name="T0" fmla="*/ 53 w 59"/>
                <a:gd name="T1" fmla="*/ 30 h 36"/>
                <a:gd name="T2" fmla="*/ 47 w 59"/>
                <a:gd name="T3" fmla="*/ 30 h 36"/>
                <a:gd name="T4" fmla="*/ 41 w 59"/>
                <a:gd name="T5" fmla="*/ 30 h 36"/>
                <a:gd name="T6" fmla="*/ 35 w 59"/>
                <a:gd name="T7" fmla="*/ 30 h 36"/>
                <a:gd name="T8" fmla="*/ 29 w 59"/>
                <a:gd name="T9" fmla="*/ 30 h 36"/>
                <a:gd name="T10" fmla="*/ 23 w 59"/>
                <a:gd name="T11" fmla="*/ 30 h 36"/>
                <a:gd name="T12" fmla="*/ 11 w 59"/>
                <a:gd name="T13" fmla="*/ 30 h 36"/>
                <a:gd name="T14" fmla="*/ 6 w 59"/>
                <a:gd name="T15" fmla="*/ 36 h 36"/>
                <a:gd name="T16" fmla="*/ 0 w 59"/>
                <a:gd name="T17" fmla="*/ 36 h 36"/>
                <a:gd name="T18" fmla="*/ 0 w 59"/>
                <a:gd name="T19" fmla="*/ 36 h 36"/>
                <a:gd name="T20" fmla="*/ 0 w 59"/>
                <a:gd name="T21" fmla="*/ 30 h 36"/>
                <a:gd name="T22" fmla="*/ 6 w 59"/>
                <a:gd name="T23" fmla="*/ 24 h 36"/>
                <a:gd name="T24" fmla="*/ 11 w 59"/>
                <a:gd name="T25" fmla="*/ 18 h 36"/>
                <a:gd name="T26" fmla="*/ 23 w 59"/>
                <a:gd name="T27" fmla="*/ 18 h 36"/>
                <a:gd name="T28" fmla="*/ 29 w 59"/>
                <a:gd name="T29" fmla="*/ 12 h 36"/>
                <a:gd name="T30" fmla="*/ 41 w 59"/>
                <a:gd name="T31" fmla="*/ 12 h 36"/>
                <a:gd name="T32" fmla="*/ 47 w 59"/>
                <a:gd name="T33" fmla="*/ 6 h 36"/>
                <a:gd name="T34" fmla="*/ 53 w 59"/>
                <a:gd name="T35" fmla="*/ 0 h 36"/>
                <a:gd name="T36" fmla="*/ 53 w 59"/>
                <a:gd name="T37" fmla="*/ 0 h 36"/>
                <a:gd name="T38" fmla="*/ 53 w 59"/>
                <a:gd name="T39" fmla="*/ 6 h 36"/>
                <a:gd name="T40" fmla="*/ 53 w 59"/>
                <a:gd name="T41" fmla="*/ 6 h 36"/>
                <a:gd name="T42" fmla="*/ 53 w 59"/>
                <a:gd name="T43" fmla="*/ 12 h 36"/>
                <a:gd name="T44" fmla="*/ 59 w 59"/>
                <a:gd name="T45" fmla="*/ 12 h 36"/>
                <a:gd name="T46" fmla="*/ 59 w 59"/>
                <a:gd name="T47" fmla="*/ 18 h 36"/>
                <a:gd name="T48" fmla="*/ 59 w 59"/>
                <a:gd name="T49" fmla="*/ 24 h 36"/>
                <a:gd name="T50" fmla="*/ 53 w 59"/>
                <a:gd name="T51" fmla="*/ 24 h 36"/>
                <a:gd name="T52" fmla="*/ 53 w 59"/>
                <a:gd name="T53" fmla="*/ 30 h 36"/>
                <a:gd name="T54" fmla="*/ 53 w 59"/>
                <a:gd name="T55" fmla="*/ 30 h 36"/>
                <a:gd name="T56" fmla="*/ 53 w 59"/>
                <a:gd name="T57" fmla="*/ 30 h 36"/>
                <a:gd name="T58" fmla="*/ 53 w 59"/>
                <a:gd name="T59" fmla="*/ 30 h 36"/>
                <a:gd name="T60" fmla="*/ 53 w 59"/>
                <a:gd name="T61" fmla="*/ 30 h 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9"/>
                <a:gd name="T94" fmla="*/ 0 h 36"/>
                <a:gd name="T95" fmla="*/ 59 w 59"/>
                <a:gd name="T96" fmla="*/ 36 h 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9" h="36">
                  <a:moveTo>
                    <a:pt x="53" y="30"/>
                  </a:moveTo>
                  <a:lnTo>
                    <a:pt x="47" y="30"/>
                  </a:lnTo>
                  <a:lnTo>
                    <a:pt x="41" y="30"/>
                  </a:lnTo>
                  <a:lnTo>
                    <a:pt x="35" y="30"/>
                  </a:lnTo>
                  <a:lnTo>
                    <a:pt x="29" y="30"/>
                  </a:lnTo>
                  <a:lnTo>
                    <a:pt x="23" y="30"/>
                  </a:lnTo>
                  <a:lnTo>
                    <a:pt x="11" y="30"/>
                  </a:lnTo>
                  <a:lnTo>
                    <a:pt x="6" y="36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1" y="18"/>
                  </a:lnTo>
                  <a:lnTo>
                    <a:pt x="23" y="18"/>
                  </a:lnTo>
                  <a:lnTo>
                    <a:pt x="29" y="12"/>
                  </a:lnTo>
                  <a:lnTo>
                    <a:pt x="41" y="12"/>
                  </a:lnTo>
                  <a:lnTo>
                    <a:pt x="47" y="6"/>
                  </a:lnTo>
                  <a:lnTo>
                    <a:pt x="53" y="0"/>
                  </a:lnTo>
                  <a:lnTo>
                    <a:pt x="53" y="6"/>
                  </a:lnTo>
                  <a:lnTo>
                    <a:pt x="53" y="12"/>
                  </a:lnTo>
                  <a:lnTo>
                    <a:pt x="59" y="12"/>
                  </a:lnTo>
                  <a:lnTo>
                    <a:pt x="59" y="18"/>
                  </a:lnTo>
                  <a:lnTo>
                    <a:pt x="59" y="24"/>
                  </a:lnTo>
                  <a:lnTo>
                    <a:pt x="53" y="24"/>
                  </a:lnTo>
                  <a:lnTo>
                    <a:pt x="53" y="30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4"/>
            <p:cNvSpPr>
              <a:spLocks/>
            </p:cNvSpPr>
            <p:nvPr/>
          </p:nvSpPr>
          <p:spPr bwMode="auto">
            <a:xfrm>
              <a:off x="1789" y="478"/>
              <a:ext cx="54" cy="24"/>
            </a:xfrm>
            <a:custGeom>
              <a:avLst/>
              <a:gdLst>
                <a:gd name="T0" fmla="*/ 54 w 54"/>
                <a:gd name="T1" fmla="*/ 24 h 24"/>
                <a:gd name="T2" fmla="*/ 48 w 54"/>
                <a:gd name="T3" fmla="*/ 18 h 24"/>
                <a:gd name="T4" fmla="*/ 42 w 54"/>
                <a:gd name="T5" fmla="*/ 18 h 24"/>
                <a:gd name="T6" fmla="*/ 36 w 54"/>
                <a:gd name="T7" fmla="*/ 12 h 24"/>
                <a:gd name="T8" fmla="*/ 24 w 54"/>
                <a:gd name="T9" fmla="*/ 12 h 24"/>
                <a:gd name="T10" fmla="*/ 18 w 54"/>
                <a:gd name="T11" fmla="*/ 12 h 24"/>
                <a:gd name="T12" fmla="*/ 12 w 54"/>
                <a:gd name="T13" fmla="*/ 12 h 24"/>
                <a:gd name="T14" fmla="*/ 6 w 54"/>
                <a:gd name="T15" fmla="*/ 12 h 24"/>
                <a:gd name="T16" fmla="*/ 0 w 54"/>
                <a:gd name="T17" fmla="*/ 18 h 24"/>
                <a:gd name="T18" fmla="*/ 0 w 54"/>
                <a:gd name="T19" fmla="*/ 18 h 24"/>
                <a:gd name="T20" fmla="*/ 6 w 54"/>
                <a:gd name="T21" fmla="*/ 6 h 24"/>
                <a:gd name="T22" fmla="*/ 6 w 54"/>
                <a:gd name="T23" fmla="*/ 6 h 24"/>
                <a:gd name="T24" fmla="*/ 12 w 54"/>
                <a:gd name="T25" fmla="*/ 0 h 24"/>
                <a:gd name="T26" fmla="*/ 18 w 54"/>
                <a:gd name="T27" fmla="*/ 0 h 24"/>
                <a:gd name="T28" fmla="*/ 24 w 54"/>
                <a:gd name="T29" fmla="*/ 0 h 24"/>
                <a:gd name="T30" fmla="*/ 30 w 54"/>
                <a:gd name="T31" fmla="*/ 6 h 24"/>
                <a:gd name="T32" fmla="*/ 36 w 54"/>
                <a:gd name="T33" fmla="*/ 6 h 24"/>
                <a:gd name="T34" fmla="*/ 36 w 54"/>
                <a:gd name="T35" fmla="*/ 6 h 24"/>
                <a:gd name="T36" fmla="*/ 36 w 54"/>
                <a:gd name="T37" fmla="*/ 6 h 24"/>
                <a:gd name="T38" fmla="*/ 42 w 54"/>
                <a:gd name="T39" fmla="*/ 6 h 24"/>
                <a:gd name="T40" fmla="*/ 42 w 54"/>
                <a:gd name="T41" fmla="*/ 12 h 24"/>
                <a:gd name="T42" fmla="*/ 42 w 54"/>
                <a:gd name="T43" fmla="*/ 12 h 24"/>
                <a:gd name="T44" fmla="*/ 48 w 54"/>
                <a:gd name="T45" fmla="*/ 12 h 24"/>
                <a:gd name="T46" fmla="*/ 48 w 54"/>
                <a:gd name="T47" fmla="*/ 12 h 24"/>
                <a:gd name="T48" fmla="*/ 48 w 54"/>
                <a:gd name="T49" fmla="*/ 18 h 24"/>
                <a:gd name="T50" fmla="*/ 54 w 54"/>
                <a:gd name="T51" fmla="*/ 18 h 24"/>
                <a:gd name="T52" fmla="*/ 54 w 54"/>
                <a:gd name="T53" fmla="*/ 24 h 24"/>
                <a:gd name="T54" fmla="*/ 54 w 54"/>
                <a:gd name="T55" fmla="*/ 24 h 24"/>
                <a:gd name="T56" fmla="*/ 54 w 54"/>
                <a:gd name="T57" fmla="*/ 24 h 24"/>
                <a:gd name="T58" fmla="*/ 54 w 54"/>
                <a:gd name="T59" fmla="*/ 24 h 24"/>
                <a:gd name="T60" fmla="*/ 54 w 54"/>
                <a:gd name="T61" fmla="*/ 24 h 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"/>
                <a:gd name="T94" fmla="*/ 0 h 24"/>
                <a:gd name="T95" fmla="*/ 54 w 54"/>
                <a:gd name="T96" fmla="*/ 24 h 2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" h="24">
                  <a:moveTo>
                    <a:pt x="54" y="24"/>
                  </a:moveTo>
                  <a:lnTo>
                    <a:pt x="48" y="18"/>
                  </a:lnTo>
                  <a:lnTo>
                    <a:pt x="42" y="18"/>
                  </a:lnTo>
                  <a:lnTo>
                    <a:pt x="36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8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2" y="12"/>
                  </a:lnTo>
                  <a:lnTo>
                    <a:pt x="48" y="12"/>
                  </a:lnTo>
                  <a:lnTo>
                    <a:pt x="48" y="18"/>
                  </a:lnTo>
                  <a:lnTo>
                    <a:pt x="54" y="18"/>
                  </a:lnTo>
                  <a:lnTo>
                    <a:pt x="54" y="24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5"/>
            <p:cNvSpPr>
              <a:spLocks/>
            </p:cNvSpPr>
            <p:nvPr/>
          </p:nvSpPr>
          <p:spPr bwMode="auto">
            <a:xfrm>
              <a:off x="1777" y="496"/>
              <a:ext cx="12" cy="6"/>
            </a:xfrm>
            <a:custGeom>
              <a:avLst/>
              <a:gdLst>
                <a:gd name="T0" fmla="*/ 0 w 12"/>
                <a:gd name="T1" fmla="*/ 6 h 6"/>
                <a:gd name="T2" fmla="*/ 12 w 12"/>
                <a:gd name="T3" fmla="*/ 0 h 6"/>
                <a:gd name="T4" fmla="*/ 6 w 12"/>
                <a:gd name="T5" fmla="*/ 6 h 6"/>
                <a:gd name="T6" fmla="*/ 0 w 12"/>
                <a:gd name="T7" fmla="*/ 6 h 6"/>
                <a:gd name="T8" fmla="*/ 0 w 12"/>
                <a:gd name="T9" fmla="*/ 6 h 6"/>
                <a:gd name="T10" fmla="*/ 0 w 12"/>
                <a:gd name="T11" fmla="*/ 6 h 6"/>
                <a:gd name="T12" fmla="*/ 0 w 12"/>
                <a:gd name="T13" fmla="*/ 6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6"/>
                <a:gd name="T23" fmla="*/ 12 w 12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6">
                  <a:moveTo>
                    <a:pt x="0" y="6"/>
                  </a:moveTo>
                  <a:lnTo>
                    <a:pt x="12" y="0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6"/>
            <p:cNvSpPr>
              <a:spLocks/>
            </p:cNvSpPr>
            <p:nvPr/>
          </p:nvSpPr>
          <p:spPr bwMode="auto">
            <a:xfrm>
              <a:off x="1663" y="496"/>
              <a:ext cx="6" cy="1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6 w 6"/>
                <a:gd name="T5" fmla="*/ 0 h 1"/>
                <a:gd name="T6" fmla="*/ 6 w 6"/>
                <a:gd name="T7" fmla="*/ 0 h 1"/>
                <a:gd name="T8" fmla="*/ 6 w 6"/>
                <a:gd name="T9" fmla="*/ 0 h 1"/>
                <a:gd name="T10" fmla="*/ 0 w 6"/>
                <a:gd name="T11" fmla="*/ 0 h 1"/>
                <a:gd name="T12" fmla="*/ 0 w 6"/>
                <a:gd name="T13" fmla="*/ 0 h 1"/>
                <a:gd name="T14" fmla="*/ 0 w 6"/>
                <a:gd name="T15" fmla="*/ 0 h 1"/>
                <a:gd name="T16" fmla="*/ 0 w 6"/>
                <a:gd name="T17" fmla="*/ 0 h 1"/>
                <a:gd name="T18" fmla="*/ 0 w 6"/>
                <a:gd name="T19" fmla="*/ 0 h 1"/>
                <a:gd name="T20" fmla="*/ 0 w 6"/>
                <a:gd name="T21" fmla="*/ 0 h 1"/>
                <a:gd name="T22" fmla="*/ 0 w 6"/>
                <a:gd name="T23" fmla="*/ 0 h 1"/>
                <a:gd name="T24" fmla="*/ 0 w 6"/>
                <a:gd name="T25" fmla="*/ 0 h 1"/>
                <a:gd name="T26" fmla="*/ 0 w 6"/>
                <a:gd name="T27" fmla="*/ 0 h 1"/>
                <a:gd name="T28" fmla="*/ 6 w 6"/>
                <a:gd name="T29" fmla="*/ 0 h 1"/>
                <a:gd name="T30" fmla="*/ 6 w 6"/>
                <a:gd name="T31" fmla="*/ 0 h 1"/>
                <a:gd name="T32" fmla="*/ 6 w 6"/>
                <a:gd name="T33" fmla="*/ 0 h 1"/>
                <a:gd name="T34" fmla="*/ 6 w 6"/>
                <a:gd name="T35" fmla="*/ 0 h 1"/>
                <a:gd name="T36" fmla="*/ 6 w 6"/>
                <a:gd name="T37" fmla="*/ 0 h 1"/>
                <a:gd name="T38" fmla="*/ 6 w 6"/>
                <a:gd name="T39" fmla="*/ 0 h 1"/>
                <a:gd name="T40" fmla="*/ 6 w 6"/>
                <a:gd name="T41" fmla="*/ 0 h 1"/>
                <a:gd name="T42" fmla="*/ 6 w 6"/>
                <a:gd name="T43" fmla="*/ 0 h 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"/>
                <a:gd name="T67" fmla="*/ 0 h 1"/>
                <a:gd name="T68" fmla="*/ 6 w 6"/>
                <a:gd name="T69" fmla="*/ 1 h 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7"/>
            <p:cNvSpPr>
              <a:spLocks/>
            </p:cNvSpPr>
            <p:nvPr/>
          </p:nvSpPr>
          <p:spPr bwMode="auto">
            <a:xfrm>
              <a:off x="1586" y="496"/>
              <a:ext cx="54" cy="36"/>
            </a:xfrm>
            <a:custGeom>
              <a:avLst/>
              <a:gdLst>
                <a:gd name="T0" fmla="*/ 0 w 54"/>
                <a:gd name="T1" fmla="*/ 36 h 36"/>
                <a:gd name="T2" fmla="*/ 6 w 54"/>
                <a:gd name="T3" fmla="*/ 30 h 36"/>
                <a:gd name="T4" fmla="*/ 12 w 54"/>
                <a:gd name="T5" fmla="*/ 24 h 36"/>
                <a:gd name="T6" fmla="*/ 18 w 54"/>
                <a:gd name="T7" fmla="*/ 18 h 36"/>
                <a:gd name="T8" fmla="*/ 24 w 54"/>
                <a:gd name="T9" fmla="*/ 18 h 36"/>
                <a:gd name="T10" fmla="*/ 30 w 54"/>
                <a:gd name="T11" fmla="*/ 12 h 36"/>
                <a:gd name="T12" fmla="*/ 36 w 54"/>
                <a:gd name="T13" fmla="*/ 6 h 36"/>
                <a:gd name="T14" fmla="*/ 42 w 54"/>
                <a:gd name="T15" fmla="*/ 6 h 36"/>
                <a:gd name="T16" fmla="*/ 54 w 54"/>
                <a:gd name="T17" fmla="*/ 0 h 36"/>
                <a:gd name="T18" fmla="*/ 54 w 54"/>
                <a:gd name="T19" fmla="*/ 0 h 36"/>
                <a:gd name="T20" fmla="*/ 48 w 54"/>
                <a:gd name="T21" fmla="*/ 6 h 36"/>
                <a:gd name="T22" fmla="*/ 42 w 54"/>
                <a:gd name="T23" fmla="*/ 12 h 36"/>
                <a:gd name="T24" fmla="*/ 36 w 54"/>
                <a:gd name="T25" fmla="*/ 18 h 36"/>
                <a:gd name="T26" fmla="*/ 30 w 54"/>
                <a:gd name="T27" fmla="*/ 24 h 36"/>
                <a:gd name="T28" fmla="*/ 24 w 54"/>
                <a:gd name="T29" fmla="*/ 24 h 36"/>
                <a:gd name="T30" fmla="*/ 12 w 54"/>
                <a:gd name="T31" fmla="*/ 30 h 36"/>
                <a:gd name="T32" fmla="*/ 6 w 54"/>
                <a:gd name="T33" fmla="*/ 36 h 36"/>
                <a:gd name="T34" fmla="*/ 0 w 54"/>
                <a:gd name="T35" fmla="*/ 36 h 36"/>
                <a:gd name="T36" fmla="*/ 0 w 54"/>
                <a:gd name="T37" fmla="*/ 36 h 36"/>
                <a:gd name="T38" fmla="*/ 0 w 54"/>
                <a:gd name="T39" fmla="*/ 36 h 36"/>
                <a:gd name="T40" fmla="*/ 0 w 54"/>
                <a:gd name="T41" fmla="*/ 36 h 36"/>
                <a:gd name="T42" fmla="*/ 0 w 54"/>
                <a:gd name="T43" fmla="*/ 36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"/>
                <a:gd name="T67" fmla="*/ 0 h 36"/>
                <a:gd name="T68" fmla="*/ 54 w 54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" h="36">
                  <a:moveTo>
                    <a:pt x="0" y="36"/>
                  </a:moveTo>
                  <a:lnTo>
                    <a:pt x="6" y="30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12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54" y="0"/>
                  </a:lnTo>
                  <a:lnTo>
                    <a:pt x="48" y="6"/>
                  </a:lnTo>
                  <a:lnTo>
                    <a:pt x="42" y="12"/>
                  </a:lnTo>
                  <a:lnTo>
                    <a:pt x="36" y="18"/>
                  </a:lnTo>
                  <a:lnTo>
                    <a:pt x="30" y="24"/>
                  </a:lnTo>
                  <a:lnTo>
                    <a:pt x="24" y="24"/>
                  </a:lnTo>
                  <a:lnTo>
                    <a:pt x="12" y="30"/>
                  </a:lnTo>
                  <a:lnTo>
                    <a:pt x="6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8"/>
            <p:cNvSpPr>
              <a:spLocks/>
            </p:cNvSpPr>
            <p:nvPr/>
          </p:nvSpPr>
          <p:spPr bwMode="auto">
            <a:xfrm>
              <a:off x="1783" y="508"/>
              <a:ext cx="18" cy="6"/>
            </a:xfrm>
            <a:custGeom>
              <a:avLst/>
              <a:gdLst>
                <a:gd name="T0" fmla="*/ 0 w 18"/>
                <a:gd name="T1" fmla="*/ 6 h 6"/>
                <a:gd name="T2" fmla="*/ 18 w 18"/>
                <a:gd name="T3" fmla="*/ 0 h 6"/>
                <a:gd name="T4" fmla="*/ 6 w 18"/>
                <a:gd name="T5" fmla="*/ 6 h 6"/>
                <a:gd name="T6" fmla="*/ 0 w 18"/>
                <a:gd name="T7" fmla="*/ 6 h 6"/>
                <a:gd name="T8" fmla="*/ 0 w 18"/>
                <a:gd name="T9" fmla="*/ 6 h 6"/>
                <a:gd name="T10" fmla="*/ 0 w 18"/>
                <a:gd name="T11" fmla="*/ 6 h 6"/>
                <a:gd name="T12" fmla="*/ 0 w 18"/>
                <a:gd name="T13" fmla="*/ 6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6"/>
                <a:gd name="T23" fmla="*/ 18 w 18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6">
                  <a:moveTo>
                    <a:pt x="0" y="6"/>
                  </a:moveTo>
                  <a:lnTo>
                    <a:pt x="18" y="0"/>
                  </a:lnTo>
                  <a:lnTo>
                    <a:pt x="6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19"/>
            <p:cNvSpPr>
              <a:spLocks/>
            </p:cNvSpPr>
            <p:nvPr/>
          </p:nvSpPr>
          <p:spPr bwMode="auto">
            <a:xfrm>
              <a:off x="1699" y="508"/>
              <a:ext cx="6" cy="1"/>
            </a:xfrm>
            <a:custGeom>
              <a:avLst/>
              <a:gdLst>
                <a:gd name="T0" fmla="*/ 0 w 6"/>
                <a:gd name="T1" fmla="*/ 0 h 1"/>
                <a:gd name="T2" fmla="*/ 6 w 6"/>
                <a:gd name="T3" fmla="*/ 0 h 1"/>
                <a:gd name="T4" fmla="*/ 0 w 6"/>
                <a:gd name="T5" fmla="*/ 0 h 1"/>
                <a:gd name="T6" fmla="*/ 0 w 6"/>
                <a:gd name="T7" fmla="*/ 0 h 1"/>
                <a:gd name="T8" fmla="*/ 0 w 6"/>
                <a:gd name="T9" fmla="*/ 0 h 1"/>
                <a:gd name="T10" fmla="*/ 0 w 6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1"/>
                <a:gd name="T20" fmla="*/ 6 w 6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1">
                  <a:moveTo>
                    <a:pt x="0" y="0"/>
                  </a:move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0"/>
            <p:cNvSpPr>
              <a:spLocks/>
            </p:cNvSpPr>
            <p:nvPr/>
          </p:nvSpPr>
          <p:spPr bwMode="auto">
            <a:xfrm>
              <a:off x="1795" y="514"/>
              <a:ext cx="114" cy="216"/>
            </a:xfrm>
            <a:custGeom>
              <a:avLst/>
              <a:gdLst>
                <a:gd name="T0" fmla="*/ 60 w 114"/>
                <a:gd name="T1" fmla="*/ 24 h 216"/>
                <a:gd name="T2" fmla="*/ 72 w 114"/>
                <a:gd name="T3" fmla="*/ 42 h 216"/>
                <a:gd name="T4" fmla="*/ 72 w 114"/>
                <a:gd name="T5" fmla="*/ 42 h 216"/>
                <a:gd name="T6" fmla="*/ 66 w 114"/>
                <a:gd name="T7" fmla="*/ 48 h 216"/>
                <a:gd name="T8" fmla="*/ 66 w 114"/>
                <a:gd name="T9" fmla="*/ 48 h 216"/>
                <a:gd name="T10" fmla="*/ 66 w 114"/>
                <a:gd name="T11" fmla="*/ 60 h 216"/>
                <a:gd name="T12" fmla="*/ 72 w 114"/>
                <a:gd name="T13" fmla="*/ 60 h 216"/>
                <a:gd name="T14" fmla="*/ 66 w 114"/>
                <a:gd name="T15" fmla="*/ 66 h 216"/>
                <a:gd name="T16" fmla="*/ 60 w 114"/>
                <a:gd name="T17" fmla="*/ 66 h 216"/>
                <a:gd name="T18" fmla="*/ 66 w 114"/>
                <a:gd name="T19" fmla="*/ 78 h 216"/>
                <a:gd name="T20" fmla="*/ 78 w 114"/>
                <a:gd name="T21" fmla="*/ 90 h 216"/>
                <a:gd name="T22" fmla="*/ 84 w 114"/>
                <a:gd name="T23" fmla="*/ 102 h 216"/>
                <a:gd name="T24" fmla="*/ 96 w 114"/>
                <a:gd name="T25" fmla="*/ 120 h 216"/>
                <a:gd name="T26" fmla="*/ 96 w 114"/>
                <a:gd name="T27" fmla="*/ 138 h 216"/>
                <a:gd name="T28" fmla="*/ 108 w 114"/>
                <a:gd name="T29" fmla="*/ 180 h 216"/>
                <a:gd name="T30" fmla="*/ 114 w 114"/>
                <a:gd name="T31" fmla="*/ 210 h 216"/>
                <a:gd name="T32" fmla="*/ 108 w 114"/>
                <a:gd name="T33" fmla="*/ 210 h 216"/>
                <a:gd name="T34" fmla="*/ 102 w 114"/>
                <a:gd name="T35" fmla="*/ 198 h 216"/>
                <a:gd name="T36" fmla="*/ 96 w 114"/>
                <a:gd name="T37" fmla="*/ 186 h 216"/>
                <a:gd name="T38" fmla="*/ 90 w 114"/>
                <a:gd name="T39" fmla="*/ 180 h 216"/>
                <a:gd name="T40" fmla="*/ 90 w 114"/>
                <a:gd name="T41" fmla="*/ 168 h 216"/>
                <a:gd name="T42" fmla="*/ 78 w 114"/>
                <a:gd name="T43" fmla="*/ 168 h 216"/>
                <a:gd name="T44" fmla="*/ 72 w 114"/>
                <a:gd name="T45" fmla="*/ 168 h 216"/>
                <a:gd name="T46" fmla="*/ 84 w 114"/>
                <a:gd name="T47" fmla="*/ 156 h 216"/>
                <a:gd name="T48" fmla="*/ 72 w 114"/>
                <a:gd name="T49" fmla="*/ 144 h 216"/>
                <a:gd name="T50" fmla="*/ 66 w 114"/>
                <a:gd name="T51" fmla="*/ 144 h 216"/>
                <a:gd name="T52" fmla="*/ 60 w 114"/>
                <a:gd name="T53" fmla="*/ 150 h 216"/>
                <a:gd name="T54" fmla="*/ 66 w 114"/>
                <a:gd name="T55" fmla="*/ 144 h 216"/>
                <a:gd name="T56" fmla="*/ 66 w 114"/>
                <a:gd name="T57" fmla="*/ 132 h 216"/>
                <a:gd name="T58" fmla="*/ 48 w 114"/>
                <a:gd name="T59" fmla="*/ 138 h 216"/>
                <a:gd name="T60" fmla="*/ 36 w 114"/>
                <a:gd name="T61" fmla="*/ 144 h 216"/>
                <a:gd name="T62" fmla="*/ 54 w 114"/>
                <a:gd name="T63" fmla="*/ 132 h 216"/>
                <a:gd name="T64" fmla="*/ 66 w 114"/>
                <a:gd name="T65" fmla="*/ 114 h 216"/>
                <a:gd name="T66" fmla="*/ 48 w 114"/>
                <a:gd name="T67" fmla="*/ 114 h 216"/>
                <a:gd name="T68" fmla="*/ 30 w 114"/>
                <a:gd name="T69" fmla="*/ 120 h 216"/>
                <a:gd name="T70" fmla="*/ 36 w 114"/>
                <a:gd name="T71" fmla="*/ 114 h 216"/>
                <a:gd name="T72" fmla="*/ 60 w 114"/>
                <a:gd name="T73" fmla="*/ 102 h 216"/>
                <a:gd name="T74" fmla="*/ 66 w 114"/>
                <a:gd name="T75" fmla="*/ 84 h 216"/>
                <a:gd name="T76" fmla="*/ 48 w 114"/>
                <a:gd name="T77" fmla="*/ 90 h 216"/>
                <a:gd name="T78" fmla="*/ 30 w 114"/>
                <a:gd name="T79" fmla="*/ 96 h 216"/>
                <a:gd name="T80" fmla="*/ 48 w 114"/>
                <a:gd name="T81" fmla="*/ 84 h 216"/>
                <a:gd name="T82" fmla="*/ 54 w 114"/>
                <a:gd name="T83" fmla="*/ 66 h 216"/>
                <a:gd name="T84" fmla="*/ 36 w 114"/>
                <a:gd name="T85" fmla="*/ 66 h 216"/>
                <a:gd name="T86" fmla="*/ 48 w 114"/>
                <a:gd name="T87" fmla="*/ 60 h 216"/>
                <a:gd name="T88" fmla="*/ 48 w 114"/>
                <a:gd name="T89" fmla="*/ 48 h 216"/>
                <a:gd name="T90" fmla="*/ 30 w 114"/>
                <a:gd name="T91" fmla="*/ 54 h 216"/>
                <a:gd name="T92" fmla="*/ 42 w 114"/>
                <a:gd name="T93" fmla="*/ 42 h 216"/>
                <a:gd name="T94" fmla="*/ 42 w 114"/>
                <a:gd name="T95" fmla="*/ 30 h 216"/>
                <a:gd name="T96" fmla="*/ 42 w 114"/>
                <a:gd name="T97" fmla="*/ 30 h 216"/>
                <a:gd name="T98" fmla="*/ 42 w 114"/>
                <a:gd name="T99" fmla="*/ 24 h 216"/>
                <a:gd name="T100" fmla="*/ 24 w 114"/>
                <a:gd name="T101" fmla="*/ 24 h 216"/>
                <a:gd name="T102" fmla="*/ 24 w 114"/>
                <a:gd name="T103" fmla="*/ 12 h 216"/>
                <a:gd name="T104" fmla="*/ 24 w 114"/>
                <a:gd name="T105" fmla="*/ 6 h 216"/>
                <a:gd name="T106" fmla="*/ 12 w 114"/>
                <a:gd name="T107" fmla="*/ 12 h 216"/>
                <a:gd name="T108" fmla="*/ 0 w 114"/>
                <a:gd name="T109" fmla="*/ 12 h 216"/>
                <a:gd name="T110" fmla="*/ 24 w 114"/>
                <a:gd name="T111" fmla="*/ 0 h 216"/>
                <a:gd name="T112" fmla="*/ 54 w 114"/>
                <a:gd name="T113" fmla="*/ 12 h 216"/>
                <a:gd name="T114" fmla="*/ 54 w 114"/>
                <a:gd name="T115" fmla="*/ 12 h 21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4"/>
                <a:gd name="T175" fmla="*/ 0 h 216"/>
                <a:gd name="T176" fmla="*/ 114 w 114"/>
                <a:gd name="T177" fmla="*/ 216 h 21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4" h="216">
                  <a:moveTo>
                    <a:pt x="54" y="12"/>
                  </a:moveTo>
                  <a:lnTo>
                    <a:pt x="54" y="18"/>
                  </a:lnTo>
                  <a:lnTo>
                    <a:pt x="54" y="24"/>
                  </a:lnTo>
                  <a:lnTo>
                    <a:pt x="60" y="24"/>
                  </a:lnTo>
                  <a:lnTo>
                    <a:pt x="60" y="30"/>
                  </a:lnTo>
                  <a:lnTo>
                    <a:pt x="66" y="36"/>
                  </a:lnTo>
                  <a:lnTo>
                    <a:pt x="72" y="42"/>
                  </a:lnTo>
                  <a:lnTo>
                    <a:pt x="66" y="48"/>
                  </a:lnTo>
                  <a:lnTo>
                    <a:pt x="66" y="54"/>
                  </a:lnTo>
                  <a:lnTo>
                    <a:pt x="66" y="60"/>
                  </a:lnTo>
                  <a:lnTo>
                    <a:pt x="72" y="60"/>
                  </a:lnTo>
                  <a:lnTo>
                    <a:pt x="66" y="60"/>
                  </a:lnTo>
                  <a:lnTo>
                    <a:pt x="66" y="66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66" y="78"/>
                  </a:lnTo>
                  <a:lnTo>
                    <a:pt x="66" y="84"/>
                  </a:lnTo>
                  <a:lnTo>
                    <a:pt x="72" y="84"/>
                  </a:lnTo>
                  <a:lnTo>
                    <a:pt x="78" y="90"/>
                  </a:lnTo>
                  <a:lnTo>
                    <a:pt x="78" y="96"/>
                  </a:lnTo>
                  <a:lnTo>
                    <a:pt x="78" y="102"/>
                  </a:lnTo>
                  <a:lnTo>
                    <a:pt x="84" y="102"/>
                  </a:lnTo>
                  <a:lnTo>
                    <a:pt x="84" y="108"/>
                  </a:lnTo>
                  <a:lnTo>
                    <a:pt x="90" y="114"/>
                  </a:lnTo>
                  <a:lnTo>
                    <a:pt x="96" y="114"/>
                  </a:lnTo>
                  <a:lnTo>
                    <a:pt x="96" y="120"/>
                  </a:lnTo>
                  <a:lnTo>
                    <a:pt x="96" y="126"/>
                  </a:lnTo>
                  <a:lnTo>
                    <a:pt x="96" y="132"/>
                  </a:lnTo>
                  <a:lnTo>
                    <a:pt x="96" y="138"/>
                  </a:lnTo>
                  <a:lnTo>
                    <a:pt x="102" y="150"/>
                  </a:lnTo>
                  <a:lnTo>
                    <a:pt x="102" y="156"/>
                  </a:lnTo>
                  <a:lnTo>
                    <a:pt x="108" y="168"/>
                  </a:lnTo>
                  <a:lnTo>
                    <a:pt x="108" y="180"/>
                  </a:lnTo>
                  <a:lnTo>
                    <a:pt x="114" y="186"/>
                  </a:lnTo>
                  <a:lnTo>
                    <a:pt x="114" y="198"/>
                  </a:lnTo>
                  <a:lnTo>
                    <a:pt x="114" y="210"/>
                  </a:lnTo>
                  <a:lnTo>
                    <a:pt x="102" y="216"/>
                  </a:lnTo>
                  <a:lnTo>
                    <a:pt x="102" y="210"/>
                  </a:lnTo>
                  <a:lnTo>
                    <a:pt x="108" y="210"/>
                  </a:lnTo>
                  <a:lnTo>
                    <a:pt x="108" y="204"/>
                  </a:lnTo>
                  <a:lnTo>
                    <a:pt x="102" y="198"/>
                  </a:lnTo>
                  <a:lnTo>
                    <a:pt x="102" y="192"/>
                  </a:lnTo>
                  <a:lnTo>
                    <a:pt x="96" y="186"/>
                  </a:lnTo>
                  <a:lnTo>
                    <a:pt x="96" y="180"/>
                  </a:lnTo>
                  <a:lnTo>
                    <a:pt x="90" y="180"/>
                  </a:lnTo>
                  <a:lnTo>
                    <a:pt x="90" y="174"/>
                  </a:lnTo>
                  <a:lnTo>
                    <a:pt x="90" y="168"/>
                  </a:lnTo>
                  <a:lnTo>
                    <a:pt x="84" y="168"/>
                  </a:lnTo>
                  <a:lnTo>
                    <a:pt x="78" y="168"/>
                  </a:lnTo>
                  <a:lnTo>
                    <a:pt x="72" y="168"/>
                  </a:lnTo>
                  <a:lnTo>
                    <a:pt x="84" y="156"/>
                  </a:lnTo>
                  <a:lnTo>
                    <a:pt x="78" y="150"/>
                  </a:lnTo>
                  <a:lnTo>
                    <a:pt x="72" y="150"/>
                  </a:lnTo>
                  <a:lnTo>
                    <a:pt x="72" y="144"/>
                  </a:lnTo>
                  <a:lnTo>
                    <a:pt x="66" y="144"/>
                  </a:lnTo>
                  <a:lnTo>
                    <a:pt x="60" y="150"/>
                  </a:lnTo>
                  <a:lnTo>
                    <a:pt x="66" y="144"/>
                  </a:lnTo>
                  <a:lnTo>
                    <a:pt x="66" y="138"/>
                  </a:lnTo>
                  <a:lnTo>
                    <a:pt x="66" y="132"/>
                  </a:lnTo>
                  <a:lnTo>
                    <a:pt x="60" y="132"/>
                  </a:lnTo>
                  <a:lnTo>
                    <a:pt x="54" y="132"/>
                  </a:lnTo>
                  <a:lnTo>
                    <a:pt x="54" y="138"/>
                  </a:lnTo>
                  <a:lnTo>
                    <a:pt x="48" y="138"/>
                  </a:lnTo>
                  <a:lnTo>
                    <a:pt x="48" y="144"/>
                  </a:lnTo>
                  <a:lnTo>
                    <a:pt x="42" y="144"/>
                  </a:lnTo>
                  <a:lnTo>
                    <a:pt x="36" y="144"/>
                  </a:lnTo>
                  <a:lnTo>
                    <a:pt x="42" y="138"/>
                  </a:lnTo>
                  <a:lnTo>
                    <a:pt x="48" y="132"/>
                  </a:lnTo>
                  <a:lnTo>
                    <a:pt x="54" y="132"/>
                  </a:lnTo>
                  <a:lnTo>
                    <a:pt x="54" y="126"/>
                  </a:lnTo>
                  <a:lnTo>
                    <a:pt x="60" y="120"/>
                  </a:lnTo>
                  <a:lnTo>
                    <a:pt x="66" y="114"/>
                  </a:lnTo>
                  <a:lnTo>
                    <a:pt x="60" y="114"/>
                  </a:lnTo>
                  <a:lnTo>
                    <a:pt x="54" y="114"/>
                  </a:lnTo>
                  <a:lnTo>
                    <a:pt x="48" y="114"/>
                  </a:lnTo>
                  <a:lnTo>
                    <a:pt x="42" y="114"/>
                  </a:lnTo>
                  <a:lnTo>
                    <a:pt x="42" y="120"/>
                  </a:lnTo>
                  <a:lnTo>
                    <a:pt x="36" y="120"/>
                  </a:lnTo>
                  <a:lnTo>
                    <a:pt x="30" y="120"/>
                  </a:lnTo>
                  <a:lnTo>
                    <a:pt x="24" y="126"/>
                  </a:lnTo>
                  <a:lnTo>
                    <a:pt x="30" y="120"/>
                  </a:lnTo>
                  <a:lnTo>
                    <a:pt x="36" y="114"/>
                  </a:lnTo>
                  <a:lnTo>
                    <a:pt x="42" y="108"/>
                  </a:lnTo>
                  <a:lnTo>
                    <a:pt x="48" y="108"/>
                  </a:lnTo>
                  <a:lnTo>
                    <a:pt x="54" y="102"/>
                  </a:lnTo>
                  <a:lnTo>
                    <a:pt x="60" y="102"/>
                  </a:lnTo>
                  <a:lnTo>
                    <a:pt x="60" y="96"/>
                  </a:lnTo>
                  <a:lnTo>
                    <a:pt x="66" y="90"/>
                  </a:lnTo>
                  <a:lnTo>
                    <a:pt x="66" y="84"/>
                  </a:lnTo>
                  <a:lnTo>
                    <a:pt x="60" y="84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48" y="90"/>
                  </a:lnTo>
                  <a:lnTo>
                    <a:pt x="42" y="90"/>
                  </a:lnTo>
                  <a:lnTo>
                    <a:pt x="36" y="90"/>
                  </a:lnTo>
                  <a:lnTo>
                    <a:pt x="30" y="96"/>
                  </a:lnTo>
                  <a:lnTo>
                    <a:pt x="36" y="90"/>
                  </a:lnTo>
                  <a:lnTo>
                    <a:pt x="42" y="84"/>
                  </a:lnTo>
                  <a:lnTo>
                    <a:pt x="48" y="84"/>
                  </a:lnTo>
                  <a:lnTo>
                    <a:pt x="48" y="78"/>
                  </a:lnTo>
                  <a:lnTo>
                    <a:pt x="54" y="78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36" y="66"/>
                  </a:lnTo>
                  <a:lnTo>
                    <a:pt x="42" y="66"/>
                  </a:lnTo>
                  <a:lnTo>
                    <a:pt x="42" y="60"/>
                  </a:lnTo>
                  <a:lnTo>
                    <a:pt x="48" y="60"/>
                  </a:lnTo>
                  <a:lnTo>
                    <a:pt x="48" y="54"/>
                  </a:lnTo>
                  <a:lnTo>
                    <a:pt x="48" y="48"/>
                  </a:lnTo>
                  <a:lnTo>
                    <a:pt x="24" y="54"/>
                  </a:lnTo>
                  <a:lnTo>
                    <a:pt x="30" y="54"/>
                  </a:lnTo>
                  <a:lnTo>
                    <a:pt x="36" y="48"/>
                  </a:lnTo>
                  <a:lnTo>
                    <a:pt x="42" y="42"/>
                  </a:lnTo>
                  <a:lnTo>
                    <a:pt x="48" y="36"/>
                  </a:lnTo>
                  <a:lnTo>
                    <a:pt x="42" y="30"/>
                  </a:lnTo>
                  <a:lnTo>
                    <a:pt x="42" y="24"/>
                  </a:lnTo>
                  <a:lnTo>
                    <a:pt x="24" y="24"/>
                  </a:lnTo>
                  <a:lnTo>
                    <a:pt x="24" y="18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8" y="6"/>
                  </a:lnTo>
                  <a:lnTo>
                    <a:pt x="54" y="12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1"/>
            <p:cNvSpPr>
              <a:spLocks/>
            </p:cNvSpPr>
            <p:nvPr/>
          </p:nvSpPr>
          <p:spPr bwMode="auto">
            <a:xfrm>
              <a:off x="1616" y="514"/>
              <a:ext cx="18" cy="12"/>
            </a:xfrm>
            <a:custGeom>
              <a:avLst/>
              <a:gdLst>
                <a:gd name="T0" fmla="*/ 18 w 18"/>
                <a:gd name="T1" fmla="*/ 0 h 12"/>
                <a:gd name="T2" fmla="*/ 0 w 18"/>
                <a:gd name="T3" fmla="*/ 12 h 12"/>
                <a:gd name="T4" fmla="*/ 18 w 18"/>
                <a:gd name="T5" fmla="*/ 0 h 12"/>
                <a:gd name="T6" fmla="*/ 18 w 18"/>
                <a:gd name="T7" fmla="*/ 0 h 12"/>
                <a:gd name="T8" fmla="*/ 18 w 18"/>
                <a:gd name="T9" fmla="*/ 0 h 12"/>
                <a:gd name="T10" fmla="*/ 18 w 18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2"/>
                <a:gd name="T20" fmla="*/ 18 w 18"/>
                <a:gd name="T21" fmla="*/ 12 h 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2">
                  <a:moveTo>
                    <a:pt x="18" y="0"/>
                  </a:moveTo>
                  <a:lnTo>
                    <a:pt x="0" y="1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2"/>
            <p:cNvSpPr>
              <a:spLocks/>
            </p:cNvSpPr>
            <p:nvPr/>
          </p:nvSpPr>
          <p:spPr bwMode="auto">
            <a:xfrm>
              <a:off x="1604" y="520"/>
              <a:ext cx="71" cy="36"/>
            </a:xfrm>
            <a:custGeom>
              <a:avLst/>
              <a:gdLst>
                <a:gd name="T0" fmla="*/ 6 w 71"/>
                <a:gd name="T1" fmla="*/ 36 h 36"/>
                <a:gd name="T2" fmla="*/ 0 w 71"/>
                <a:gd name="T3" fmla="*/ 30 h 36"/>
                <a:gd name="T4" fmla="*/ 0 w 71"/>
                <a:gd name="T5" fmla="*/ 30 h 36"/>
                <a:gd name="T6" fmla="*/ 6 w 71"/>
                <a:gd name="T7" fmla="*/ 24 h 36"/>
                <a:gd name="T8" fmla="*/ 18 w 71"/>
                <a:gd name="T9" fmla="*/ 12 h 36"/>
                <a:gd name="T10" fmla="*/ 24 w 71"/>
                <a:gd name="T11" fmla="*/ 12 h 36"/>
                <a:gd name="T12" fmla="*/ 30 w 71"/>
                <a:gd name="T13" fmla="*/ 6 h 36"/>
                <a:gd name="T14" fmla="*/ 42 w 71"/>
                <a:gd name="T15" fmla="*/ 0 h 36"/>
                <a:gd name="T16" fmla="*/ 54 w 71"/>
                <a:gd name="T17" fmla="*/ 0 h 36"/>
                <a:gd name="T18" fmla="*/ 65 w 71"/>
                <a:gd name="T19" fmla="*/ 0 h 36"/>
                <a:gd name="T20" fmla="*/ 71 w 71"/>
                <a:gd name="T21" fmla="*/ 0 h 36"/>
                <a:gd name="T22" fmla="*/ 71 w 71"/>
                <a:gd name="T23" fmla="*/ 0 h 36"/>
                <a:gd name="T24" fmla="*/ 6 w 71"/>
                <a:gd name="T25" fmla="*/ 36 h 36"/>
                <a:gd name="T26" fmla="*/ 6 w 71"/>
                <a:gd name="T27" fmla="*/ 36 h 36"/>
                <a:gd name="T28" fmla="*/ 6 w 71"/>
                <a:gd name="T29" fmla="*/ 36 h 36"/>
                <a:gd name="T30" fmla="*/ 6 w 71"/>
                <a:gd name="T31" fmla="*/ 36 h 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1"/>
                <a:gd name="T49" fmla="*/ 0 h 36"/>
                <a:gd name="T50" fmla="*/ 71 w 71"/>
                <a:gd name="T51" fmla="*/ 36 h 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1" h="36">
                  <a:moveTo>
                    <a:pt x="6" y="36"/>
                  </a:moveTo>
                  <a:lnTo>
                    <a:pt x="0" y="30"/>
                  </a:lnTo>
                  <a:lnTo>
                    <a:pt x="6" y="2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0" y="6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65" y="0"/>
                  </a:lnTo>
                  <a:lnTo>
                    <a:pt x="71" y="0"/>
                  </a:lnTo>
                  <a:lnTo>
                    <a:pt x="6" y="36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3"/>
            <p:cNvSpPr>
              <a:spLocks/>
            </p:cNvSpPr>
            <p:nvPr/>
          </p:nvSpPr>
          <p:spPr bwMode="auto">
            <a:xfrm>
              <a:off x="778" y="520"/>
              <a:ext cx="167" cy="54"/>
            </a:xfrm>
            <a:custGeom>
              <a:avLst/>
              <a:gdLst>
                <a:gd name="T0" fmla="*/ 167 w 167"/>
                <a:gd name="T1" fmla="*/ 42 h 54"/>
                <a:gd name="T2" fmla="*/ 167 w 167"/>
                <a:gd name="T3" fmla="*/ 42 h 54"/>
                <a:gd name="T4" fmla="*/ 167 w 167"/>
                <a:gd name="T5" fmla="*/ 48 h 54"/>
                <a:gd name="T6" fmla="*/ 161 w 167"/>
                <a:gd name="T7" fmla="*/ 48 h 54"/>
                <a:gd name="T8" fmla="*/ 161 w 167"/>
                <a:gd name="T9" fmla="*/ 48 h 54"/>
                <a:gd name="T10" fmla="*/ 161 w 167"/>
                <a:gd name="T11" fmla="*/ 48 h 54"/>
                <a:gd name="T12" fmla="*/ 161 w 167"/>
                <a:gd name="T13" fmla="*/ 54 h 54"/>
                <a:gd name="T14" fmla="*/ 161 w 167"/>
                <a:gd name="T15" fmla="*/ 54 h 54"/>
                <a:gd name="T16" fmla="*/ 161 w 167"/>
                <a:gd name="T17" fmla="*/ 54 h 54"/>
                <a:gd name="T18" fmla="*/ 161 w 167"/>
                <a:gd name="T19" fmla="*/ 54 h 54"/>
                <a:gd name="T20" fmla="*/ 143 w 167"/>
                <a:gd name="T21" fmla="*/ 36 h 54"/>
                <a:gd name="T22" fmla="*/ 125 w 167"/>
                <a:gd name="T23" fmla="*/ 30 h 54"/>
                <a:gd name="T24" fmla="*/ 107 w 167"/>
                <a:gd name="T25" fmla="*/ 24 h 54"/>
                <a:gd name="T26" fmla="*/ 84 w 167"/>
                <a:gd name="T27" fmla="*/ 30 h 54"/>
                <a:gd name="T28" fmla="*/ 66 w 167"/>
                <a:gd name="T29" fmla="*/ 36 h 54"/>
                <a:gd name="T30" fmla="*/ 48 w 167"/>
                <a:gd name="T31" fmla="*/ 42 h 54"/>
                <a:gd name="T32" fmla="*/ 30 w 167"/>
                <a:gd name="T33" fmla="*/ 54 h 54"/>
                <a:gd name="T34" fmla="*/ 12 w 167"/>
                <a:gd name="T35" fmla="*/ 54 h 54"/>
                <a:gd name="T36" fmla="*/ 12 w 167"/>
                <a:gd name="T37" fmla="*/ 54 h 54"/>
                <a:gd name="T38" fmla="*/ 6 w 167"/>
                <a:gd name="T39" fmla="*/ 54 h 54"/>
                <a:gd name="T40" fmla="*/ 6 w 167"/>
                <a:gd name="T41" fmla="*/ 54 h 54"/>
                <a:gd name="T42" fmla="*/ 6 w 167"/>
                <a:gd name="T43" fmla="*/ 54 h 54"/>
                <a:gd name="T44" fmla="*/ 0 w 167"/>
                <a:gd name="T45" fmla="*/ 54 h 54"/>
                <a:gd name="T46" fmla="*/ 0 w 167"/>
                <a:gd name="T47" fmla="*/ 48 h 54"/>
                <a:gd name="T48" fmla="*/ 0 w 167"/>
                <a:gd name="T49" fmla="*/ 48 h 54"/>
                <a:gd name="T50" fmla="*/ 0 w 167"/>
                <a:gd name="T51" fmla="*/ 48 h 54"/>
                <a:gd name="T52" fmla="*/ 0 w 167"/>
                <a:gd name="T53" fmla="*/ 42 h 54"/>
                <a:gd name="T54" fmla="*/ 0 w 167"/>
                <a:gd name="T55" fmla="*/ 42 h 54"/>
                <a:gd name="T56" fmla="*/ 0 w 167"/>
                <a:gd name="T57" fmla="*/ 42 h 54"/>
                <a:gd name="T58" fmla="*/ 0 w 167"/>
                <a:gd name="T59" fmla="*/ 36 h 54"/>
                <a:gd name="T60" fmla="*/ 6 w 167"/>
                <a:gd name="T61" fmla="*/ 36 h 54"/>
                <a:gd name="T62" fmla="*/ 6 w 167"/>
                <a:gd name="T63" fmla="*/ 30 h 54"/>
                <a:gd name="T64" fmla="*/ 6 w 167"/>
                <a:gd name="T65" fmla="*/ 30 h 54"/>
                <a:gd name="T66" fmla="*/ 12 w 167"/>
                <a:gd name="T67" fmla="*/ 24 h 54"/>
                <a:gd name="T68" fmla="*/ 12 w 167"/>
                <a:gd name="T69" fmla="*/ 24 h 54"/>
                <a:gd name="T70" fmla="*/ 12 w 167"/>
                <a:gd name="T71" fmla="*/ 24 h 54"/>
                <a:gd name="T72" fmla="*/ 12 w 167"/>
                <a:gd name="T73" fmla="*/ 24 h 54"/>
                <a:gd name="T74" fmla="*/ 36 w 167"/>
                <a:gd name="T75" fmla="*/ 18 h 54"/>
                <a:gd name="T76" fmla="*/ 54 w 167"/>
                <a:gd name="T77" fmla="*/ 12 h 54"/>
                <a:gd name="T78" fmla="*/ 78 w 167"/>
                <a:gd name="T79" fmla="*/ 6 h 54"/>
                <a:gd name="T80" fmla="*/ 101 w 167"/>
                <a:gd name="T81" fmla="*/ 0 h 54"/>
                <a:gd name="T82" fmla="*/ 119 w 167"/>
                <a:gd name="T83" fmla="*/ 0 h 54"/>
                <a:gd name="T84" fmla="*/ 137 w 167"/>
                <a:gd name="T85" fmla="*/ 6 h 54"/>
                <a:gd name="T86" fmla="*/ 155 w 167"/>
                <a:gd name="T87" fmla="*/ 18 h 54"/>
                <a:gd name="T88" fmla="*/ 167 w 167"/>
                <a:gd name="T89" fmla="*/ 42 h 54"/>
                <a:gd name="T90" fmla="*/ 167 w 167"/>
                <a:gd name="T91" fmla="*/ 42 h 54"/>
                <a:gd name="T92" fmla="*/ 167 w 167"/>
                <a:gd name="T93" fmla="*/ 42 h 54"/>
                <a:gd name="T94" fmla="*/ 167 w 167"/>
                <a:gd name="T95" fmla="*/ 42 h 54"/>
                <a:gd name="T96" fmla="*/ 167 w 167"/>
                <a:gd name="T97" fmla="*/ 42 h 5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67"/>
                <a:gd name="T148" fmla="*/ 0 h 54"/>
                <a:gd name="T149" fmla="*/ 167 w 167"/>
                <a:gd name="T150" fmla="*/ 54 h 5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67" h="54">
                  <a:moveTo>
                    <a:pt x="167" y="42"/>
                  </a:moveTo>
                  <a:lnTo>
                    <a:pt x="167" y="42"/>
                  </a:lnTo>
                  <a:lnTo>
                    <a:pt x="167" y="48"/>
                  </a:lnTo>
                  <a:lnTo>
                    <a:pt x="161" y="48"/>
                  </a:lnTo>
                  <a:lnTo>
                    <a:pt x="161" y="54"/>
                  </a:lnTo>
                  <a:lnTo>
                    <a:pt x="143" y="36"/>
                  </a:lnTo>
                  <a:lnTo>
                    <a:pt x="125" y="30"/>
                  </a:lnTo>
                  <a:lnTo>
                    <a:pt x="107" y="24"/>
                  </a:lnTo>
                  <a:lnTo>
                    <a:pt x="84" y="30"/>
                  </a:lnTo>
                  <a:lnTo>
                    <a:pt x="66" y="36"/>
                  </a:lnTo>
                  <a:lnTo>
                    <a:pt x="48" y="42"/>
                  </a:lnTo>
                  <a:lnTo>
                    <a:pt x="30" y="54"/>
                  </a:lnTo>
                  <a:lnTo>
                    <a:pt x="12" y="54"/>
                  </a:lnTo>
                  <a:lnTo>
                    <a:pt x="6" y="54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36" y="18"/>
                  </a:lnTo>
                  <a:lnTo>
                    <a:pt x="54" y="12"/>
                  </a:lnTo>
                  <a:lnTo>
                    <a:pt x="78" y="6"/>
                  </a:lnTo>
                  <a:lnTo>
                    <a:pt x="101" y="0"/>
                  </a:lnTo>
                  <a:lnTo>
                    <a:pt x="119" y="0"/>
                  </a:lnTo>
                  <a:lnTo>
                    <a:pt x="137" y="6"/>
                  </a:lnTo>
                  <a:lnTo>
                    <a:pt x="155" y="18"/>
                  </a:lnTo>
                  <a:lnTo>
                    <a:pt x="167" y="42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4"/>
            <p:cNvSpPr>
              <a:spLocks/>
            </p:cNvSpPr>
            <p:nvPr/>
          </p:nvSpPr>
          <p:spPr bwMode="auto">
            <a:xfrm>
              <a:off x="1717" y="526"/>
              <a:ext cx="12" cy="1"/>
            </a:xfrm>
            <a:custGeom>
              <a:avLst/>
              <a:gdLst>
                <a:gd name="T0" fmla="*/ 0 w 12"/>
                <a:gd name="T1" fmla="*/ 0 h 1"/>
                <a:gd name="T2" fmla="*/ 12 w 12"/>
                <a:gd name="T3" fmla="*/ 0 h 1"/>
                <a:gd name="T4" fmla="*/ 0 w 12"/>
                <a:gd name="T5" fmla="*/ 0 h 1"/>
                <a:gd name="T6" fmla="*/ 0 w 12"/>
                <a:gd name="T7" fmla="*/ 0 h 1"/>
                <a:gd name="T8" fmla="*/ 0 w 12"/>
                <a:gd name="T9" fmla="*/ 0 h 1"/>
                <a:gd name="T10" fmla="*/ 0 w 12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1"/>
                <a:gd name="T20" fmla="*/ 12 w 12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1">
                  <a:moveTo>
                    <a:pt x="0" y="0"/>
                  </a:move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5"/>
            <p:cNvSpPr>
              <a:spLocks/>
            </p:cNvSpPr>
            <p:nvPr/>
          </p:nvSpPr>
          <p:spPr bwMode="auto">
            <a:xfrm>
              <a:off x="1508" y="532"/>
              <a:ext cx="54" cy="48"/>
            </a:xfrm>
            <a:custGeom>
              <a:avLst/>
              <a:gdLst>
                <a:gd name="T0" fmla="*/ 54 w 54"/>
                <a:gd name="T1" fmla="*/ 6 h 48"/>
                <a:gd name="T2" fmla="*/ 54 w 54"/>
                <a:gd name="T3" fmla="*/ 12 h 48"/>
                <a:gd name="T4" fmla="*/ 48 w 54"/>
                <a:gd name="T5" fmla="*/ 12 h 48"/>
                <a:gd name="T6" fmla="*/ 48 w 54"/>
                <a:gd name="T7" fmla="*/ 18 h 48"/>
                <a:gd name="T8" fmla="*/ 42 w 54"/>
                <a:gd name="T9" fmla="*/ 18 h 48"/>
                <a:gd name="T10" fmla="*/ 42 w 54"/>
                <a:gd name="T11" fmla="*/ 18 h 48"/>
                <a:gd name="T12" fmla="*/ 36 w 54"/>
                <a:gd name="T13" fmla="*/ 24 h 48"/>
                <a:gd name="T14" fmla="*/ 30 w 54"/>
                <a:gd name="T15" fmla="*/ 24 h 48"/>
                <a:gd name="T16" fmla="*/ 24 w 54"/>
                <a:gd name="T17" fmla="*/ 24 h 48"/>
                <a:gd name="T18" fmla="*/ 24 w 54"/>
                <a:gd name="T19" fmla="*/ 24 h 48"/>
                <a:gd name="T20" fmla="*/ 0 w 54"/>
                <a:gd name="T21" fmla="*/ 48 h 48"/>
                <a:gd name="T22" fmla="*/ 0 w 54"/>
                <a:gd name="T23" fmla="*/ 48 h 48"/>
                <a:gd name="T24" fmla="*/ 0 w 54"/>
                <a:gd name="T25" fmla="*/ 42 h 48"/>
                <a:gd name="T26" fmla="*/ 0 w 54"/>
                <a:gd name="T27" fmla="*/ 36 h 48"/>
                <a:gd name="T28" fmla="*/ 0 w 54"/>
                <a:gd name="T29" fmla="*/ 24 h 48"/>
                <a:gd name="T30" fmla="*/ 6 w 54"/>
                <a:gd name="T31" fmla="*/ 18 h 48"/>
                <a:gd name="T32" fmla="*/ 12 w 54"/>
                <a:gd name="T33" fmla="*/ 12 h 48"/>
                <a:gd name="T34" fmla="*/ 18 w 54"/>
                <a:gd name="T35" fmla="*/ 6 h 48"/>
                <a:gd name="T36" fmla="*/ 24 w 54"/>
                <a:gd name="T37" fmla="*/ 0 h 48"/>
                <a:gd name="T38" fmla="*/ 30 w 54"/>
                <a:gd name="T39" fmla="*/ 0 h 48"/>
                <a:gd name="T40" fmla="*/ 30 w 54"/>
                <a:gd name="T41" fmla="*/ 0 h 48"/>
                <a:gd name="T42" fmla="*/ 36 w 54"/>
                <a:gd name="T43" fmla="*/ 0 h 48"/>
                <a:gd name="T44" fmla="*/ 36 w 54"/>
                <a:gd name="T45" fmla="*/ 0 h 48"/>
                <a:gd name="T46" fmla="*/ 42 w 54"/>
                <a:gd name="T47" fmla="*/ 0 h 48"/>
                <a:gd name="T48" fmla="*/ 48 w 54"/>
                <a:gd name="T49" fmla="*/ 0 h 48"/>
                <a:gd name="T50" fmla="*/ 48 w 54"/>
                <a:gd name="T51" fmla="*/ 0 h 48"/>
                <a:gd name="T52" fmla="*/ 48 w 54"/>
                <a:gd name="T53" fmla="*/ 0 h 48"/>
                <a:gd name="T54" fmla="*/ 54 w 54"/>
                <a:gd name="T55" fmla="*/ 0 h 48"/>
                <a:gd name="T56" fmla="*/ 54 w 54"/>
                <a:gd name="T57" fmla="*/ 6 h 48"/>
                <a:gd name="T58" fmla="*/ 54 w 54"/>
                <a:gd name="T59" fmla="*/ 6 h 48"/>
                <a:gd name="T60" fmla="*/ 54 w 54"/>
                <a:gd name="T61" fmla="*/ 6 h 48"/>
                <a:gd name="T62" fmla="*/ 54 w 54"/>
                <a:gd name="T63" fmla="*/ 6 h 48"/>
                <a:gd name="T64" fmla="*/ 54 w 54"/>
                <a:gd name="T65" fmla="*/ 6 h 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4"/>
                <a:gd name="T100" fmla="*/ 0 h 48"/>
                <a:gd name="T101" fmla="*/ 54 w 54"/>
                <a:gd name="T102" fmla="*/ 48 h 4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4" h="48">
                  <a:moveTo>
                    <a:pt x="54" y="6"/>
                  </a:moveTo>
                  <a:lnTo>
                    <a:pt x="54" y="12"/>
                  </a:lnTo>
                  <a:lnTo>
                    <a:pt x="48" y="12"/>
                  </a:lnTo>
                  <a:lnTo>
                    <a:pt x="48" y="18"/>
                  </a:lnTo>
                  <a:lnTo>
                    <a:pt x="42" y="18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4" y="2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6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4" y="0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26"/>
            <p:cNvSpPr>
              <a:spLocks/>
            </p:cNvSpPr>
            <p:nvPr/>
          </p:nvSpPr>
          <p:spPr bwMode="auto">
            <a:xfrm>
              <a:off x="1885" y="532"/>
              <a:ext cx="305" cy="769"/>
            </a:xfrm>
            <a:custGeom>
              <a:avLst/>
              <a:gdLst>
                <a:gd name="T0" fmla="*/ 191 w 305"/>
                <a:gd name="T1" fmla="*/ 66 h 769"/>
                <a:gd name="T2" fmla="*/ 191 w 305"/>
                <a:gd name="T3" fmla="*/ 126 h 769"/>
                <a:gd name="T4" fmla="*/ 173 w 305"/>
                <a:gd name="T5" fmla="*/ 174 h 769"/>
                <a:gd name="T6" fmla="*/ 185 w 305"/>
                <a:gd name="T7" fmla="*/ 186 h 769"/>
                <a:gd name="T8" fmla="*/ 209 w 305"/>
                <a:gd name="T9" fmla="*/ 72 h 769"/>
                <a:gd name="T10" fmla="*/ 209 w 305"/>
                <a:gd name="T11" fmla="*/ 18 h 769"/>
                <a:gd name="T12" fmla="*/ 215 w 305"/>
                <a:gd name="T13" fmla="*/ 6 h 769"/>
                <a:gd name="T14" fmla="*/ 233 w 305"/>
                <a:gd name="T15" fmla="*/ 90 h 769"/>
                <a:gd name="T16" fmla="*/ 203 w 305"/>
                <a:gd name="T17" fmla="*/ 228 h 769"/>
                <a:gd name="T18" fmla="*/ 251 w 305"/>
                <a:gd name="T19" fmla="*/ 162 h 769"/>
                <a:gd name="T20" fmla="*/ 269 w 305"/>
                <a:gd name="T21" fmla="*/ 78 h 769"/>
                <a:gd name="T22" fmla="*/ 287 w 305"/>
                <a:gd name="T23" fmla="*/ 138 h 769"/>
                <a:gd name="T24" fmla="*/ 275 w 305"/>
                <a:gd name="T25" fmla="*/ 186 h 769"/>
                <a:gd name="T26" fmla="*/ 233 w 305"/>
                <a:gd name="T27" fmla="*/ 240 h 769"/>
                <a:gd name="T28" fmla="*/ 203 w 305"/>
                <a:gd name="T29" fmla="*/ 288 h 769"/>
                <a:gd name="T30" fmla="*/ 209 w 305"/>
                <a:gd name="T31" fmla="*/ 367 h 769"/>
                <a:gd name="T32" fmla="*/ 263 w 305"/>
                <a:gd name="T33" fmla="*/ 493 h 769"/>
                <a:gd name="T34" fmla="*/ 305 w 305"/>
                <a:gd name="T35" fmla="*/ 697 h 769"/>
                <a:gd name="T36" fmla="*/ 299 w 305"/>
                <a:gd name="T37" fmla="*/ 727 h 769"/>
                <a:gd name="T38" fmla="*/ 287 w 305"/>
                <a:gd name="T39" fmla="*/ 751 h 769"/>
                <a:gd name="T40" fmla="*/ 126 w 305"/>
                <a:gd name="T41" fmla="*/ 757 h 769"/>
                <a:gd name="T42" fmla="*/ 30 w 305"/>
                <a:gd name="T43" fmla="*/ 721 h 769"/>
                <a:gd name="T44" fmla="*/ 42 w 305"/>
                <a:gd name="T45" fmla="*/ 703 h 769"/>
                <a:gd name="T46" fmla="*/ 36 w 305"/>
                <a:gd name="T47" fmla="*/ 697 h 769"/>
                <a:gd name="T48" fmla="*/ 24 w 305"/>
                <a:gd name="T49" fmla="*/ 721 h 769"/>
                <a:gd name="T50" fmla="*/ 18 w 305"/>
                <a:gd name="T51" fmla="*/ 709 h 769"/>
                <a:gd name="T52" fmla="*/ 48 w 305"/>
                <a:gd name="T53" fmla="*/ 637 h 769"/>
                <a:gd name="T54" fmla="*/ 48 w 305"/>
                <a:gd name="T55" fmla="*/ 601 h 769"/>
                <a:gd name="T56" fmla="*/ 36 w 305"/>
                <a:gd name="T57" fmla="*/ 637 h 769"/>
                <a:gd name="T58" fmla="*/ 30 w 305"/>
                <a:gd name="T59" fmla="*/ 673 h 769"/>
                <a:gd name="T60" fmla="*/ 6 w 305"/>
                <a:gd name="T61" fmla="*/ 709 h 769"/>
                <a:gd name="T62" fmla="*/ 12 w 305"/>
                <a:gd name="T63" fmla="*/ 685 h 769"/>
                <a:gd name="T64" fmla="*/ 36 w 305"/>
                <a:gd name="T65" fmla="*/ 571 h 769"/>
                <a:gd name="T66" fmla="*/ 72 w 305"/>
                <a:gd name="T67" fmla="*/ 577 h 769"/>
                <a:gd name="T68" fmla="*/ 162 w 305"/>
                <a:gd name="T69" fmla="*/ 601 h 769"/>
                <a:gd name="T70" fmla="*/ 173 w 305"/>
                <a:gd name="T71" fmla="*/ 655 h 769"/>
                <a:gd name="T72" fmla="*/ 203 w 305"/>
                <a:gd name="T73" fmla="*/ 703 h 769"/>
                <a:gd name="T74" fmla="*/ 173 w 305"/>
                <a:gd name="T75" fmla="*/ 565 h 769"/>
                <a:gd name="T76" fmla="*/ 126 w 305"/>
                <a:gd name="T77" fmla="*/ 349 h 769"/>
                <a:gd name="T78" fmla="*/ 84 w 305"/>
                <a:gd name="T79" fmla="*/ 318 h 769"/>
                <a:gd name="T80" fmla="*/ 42 w 305"/>
                <a:gd name="T81" fmla="*/ 306 h 769"/>
                <a:gd name="T82" fmla="*/ 24 w 305"/>
                <a:gd name="T83" fmla="*/ 300 h 769"/>
                <a:gd name="T84" fmla="*/ 24 w 305"/>
                <a:gd name="T85" fmla="*/ 276 h 769"/>
                <a:gd name="T86" fmla="*/ 90 w 305"/>
                <a:gd name="T87" fmla="*/ 210 h 769"/>
                <a:gd name="T88" fmla="*/ 102 w 305"/>
                <a:gd name="T89" fmla="*/ 132 h 769"/>
                <a:gd name="T90" fmla="*/ 96 w 305"/>
                <a:gd name="T91" fmla="*/ 24 h 769"/>
                <a:gd name="T92" fmla="*/ 114 w 305"/>
                <a:gd name="T93" fmla="*/ 12 h 769"/>
                <a:gd name="T94" fmla="*/ 126 w 305"/>
                <a:gd name="T95" fmla="*/ 36 h 769"/>
                <a:gd name="T96" fmla="*/ 132 w 305"/>
                <a:gd name="T97" fmla="*/ 114 h 769"/>
                <a:gd name="T98" fmla="*/ 150 w 305"/>
                <a:gd name="T99" fmla="*/ 186 h 769"/>
                <a:gd name="T100" fmla="*/ 179 w 305"/>
                <a:gd name="T101" fmla="*/ 78 h 769"/>
                <a:gd name="T102" fmla="*/ 197 w 305"/>
                <a:gd name="T103" fmla="*/ 6 h 76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05"/>
                <a:gd name="T157" fmla="*/ 0 h 769"/>
                <a:gd name="T158" fmla="*/ 305 w 305"/>
                <a:gd name="T159" fmla="*/ 769 h 76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05" h="769">
                  <a:moveTo>
                    <a:pt x="197" y="6"/>
                  </a:moveTo>
                  <a:lnTo>
                    <a:pt x="191" y="18"/>
                  </a:lnTo>
                  <a:lnTo>
                    <a:pt x="191" y="36"/>
                  </a:lnTo>
                  <a:lnTo>
                    <a:pt x="191" y="48"/>
                  </a:lnTo>
                  <a:lnTo>
                    <a:pt x="191" y="66"/>
                  </a:lnTo>
                  <a:lnTo>
                    <a:pt x="191" y="78"/>
                  </a:lnTo>
                  <a:lnTo>
                    <a:pt x="191" y="96"/>
                  </a:lnTo>
                  <a:lnTo>
                    <a:pt x="191" y="114"/>
                  </a:lnTo>
                  <a:lnTo>
                    <a:pt x="191" y="126"/>
                  </a:lnTo>
                  <a:lnTo>
                    <a:pt x="191" y="138"/>
                  </a:lnTo>
                  <a:lnTo>
                    <a:pt x="185" y="144"/>
                  </a:lnTo>
                  <a:lnTo>
                    <a:pt x="185" y="156"/>
                  </a:lnTo>
                  <a:lnTo>
                    <a:pt x="179" y="168"/>
                  </a:lnTo>
                  <a:lnTo>
                    <a:pt x="173" y="174"/>
                  </a:lnTo>
                  <a:lnTo>
                    <a:pt x="173" y="186"/>
                  </a:lnTo>
                  <a:lnTo>
                    <a:pt x="173" y="192"/>
                  </a:lnTo>
                  <a:lnTo>
                    <a:pt x="173" y="204"/>
                  </a:lnTo>
                  <a:lnTo>
                    <a:pt x="185" y="186"/>
                  </a:lnTo>
                  <a:lnTo>
                    <a:pt x="191" y="162"/>
                  </a:lnTo>
                  <a:lnTo>
                    <a:pt x="203" y="144"/>
                  </a:lnTo>
                  <a:lnTo>
                    <a:pt x="203" y="120"/>
                  </a:lnTo>
                  <a:lnTo>
                    <a:pt x="209" y="96"/>
                  </a:lnTo>
                  <a:lnTo>
                    <a:pt x="209" y="72"/>
                  </a:lnTo>
                  <a:lnTo>
                    <a:pt x="209" y="48"/>
                  </a:lnTo>
                  <a:lnTo>
                    <a:pt x="209" y="24"/>
                  </a:lnTo>
                  <a:lnTo>
                    <a:pt x="209" y="18"/>
                  </a:lnTo>
                  <a:lnTo>
                    <a:pt x="209" y="12"/>
                  </a:lnTo>
                  <a:lnTo>
                    <a:pt x="215" y="6"/>
                  </a:lnTo>
                  <a:lnTo>
                    <a:pt x="221" y="6"/>
                  </a:lnTo>
                  <a:lnTo>
                    <a:pt x="227" y="30"/>
                  </a:lnTo>
                  <a:lnTo>
                    <a:pt x="233" y="60"/>
                  </a:lnTo>
                  <a:lnTo>
                    <a:pt x="233" y="90"/>
                  </a:lnTo>
                  <a:lnTo>
                    <a:pt x="233" y="114"/>
                  </a:lnTo>
                  <a:lnTo>
                    <a:pt x="227" y="144"/>
                  </a:lnTo>
                  <a:lnTo>
                    <a:pt x="221" y="174"/>
                  </a:lnTo>
                  <a:lnTo>
                    <a:pt x="209" y="204"/>
                  </a:lnTo>
                  <a:lnTo>
                    <a:pt x="203" y="228"/>
                  </a:lnTo>
                  <a:lnTo>
                    <a:pt x="221" y="216"/>
                  </a:lnTo>
                  <a:lnTo>
                    <a:pt x="233" y="198"/>
                  </a:lnTo>
                  <a:lnTo>
                    <a:pt x="245" y="180"/>
                  </a:lnTo>
                  <a:lnTo>
                    <a:pt x="251" y="162"/>
                  </a:lnTo>
                  <a:lnTo>
                    <a:pt x="257" y="144"/>
                  </a:lnTo>
                  <a:lnTo>
                    <a:pt x="263" y="120"/>
                  </a:lnTo>
                  <a:lnTo>
                    <a:pt x="269" y="102"/>
                  </a:lnTo>
                  <a:lnTo>
                    <a:pt x="269" y="78"/>
                  </a:lnTo>
                  <a:lnTo>
                    <a:pt x="275" y="90"/>
                  </a:lnTo>
                  <a:lnTo>
                    <a:pt x="281" y="102"/>
                  </a:lnTo>
                  <a:lnTo>
                    <a:pt x="287" y="114"/>
                  </a:lnTo>
                  <a:lnTo>
                    <a:pt x="287" y="126"/>
                  </a:lnTo>
                  <a:lnTo>
                    <a:pt x="287" y="138"/>
                  </a:lnTo>
                  <a:lnTo>
                    <a:pt x="287" y="150"/>
                  </a:lnTo>
                  <a:lnTo>
                    <a:pt x="287" y="162"/>
                  </a:lnTo>
                  <a:lnTo>
                    <a:pt x="281" y="174"/>
                  </a:lnTo>
                  <a:lnTo>
                    <a:pt x="275" y="186"/>
                  </a:lnTo>
                  <a:lnTo>
                    <a:pt x="263" y="198"/>
                  </a:lnTo>
                  <a:lnTo>
                    <a:pt x="257" y="210"/>
                  </a:lnTo>
                  <a:lnTo>
                    <a:pt x="251" y="222"/>
                  </a:lnTo>
                  <a:lnTo>
                    <a:pt x="245" y="234"/>
                  </a:lnTo>
                  <a:lnTo>
                    <a:pt x="233" y="240"/>
                  </a:lnTo>
                  <a:lnTo>
                    <a:pt x="227" y="252"/>
                  </a:lnTo>
                  <a:lnTo>
                    <a:pt x="215" y="258"/>
                  </a:lnTo>
                  <a:lnTo>
                    <a:pt x="209" y="270"/>
                  </a:lnTo>
                  <a:lnTo>
                    <a:pt x="203" y="288"/>
                  </a:lnTo>
                  <a:lnTo>
                    <a:pt x="203" y="300"/>
                  </a:lnTo>
                  <a:lnTo>
                    <a:pt x="203" y="318"/>
                  </a:lnTo>
                  <a:lnTo>
                    <a:pt x="203" y="336"/>
                  </a:lnTo>
                  <a:lnTo>
                    <a:pt x="203" y="349"/>
                  </a:lnTo>
                  <a:lnTo>
                    <a:pt x="209" y="367"/>
                  </a:lnTo>
                  <a:lnTo>
                    <a:pt x="215" y="379"/>
                  </a:lnTo>
                  <a:lnTo>
                    <a:pt x="227" y="415"/>
                  </a:lnTo>
                  <a:lnTo>
                    <a:pt x="245" y="457"/>
                  </a:lnTo>
                  <a:lnTo>
                    <a:pt x="263" y="493"/>
                  </a:lnTo>
                  <a:lnTo>
                    <a:pt x="275" y="529"/>
                  </a:lnTo>
                  <a:lnTo>
                    <a:pt x="287" y="571"/>
                  </a:lnTo>
                  <a:lnTo>
                    <a:pt x="299" y="613"/>
                  </a:lnTo>
                  <a:lnTo>
                    <a:pt x="305" y="655"/>
                  </a:lnTo>
                  <a:lnTo>
                    <a:pt x="305" y="697"/>
                  </a:lnTo>
                  <a:lnTo>
                    <a:pt x="305" y="703"/>
                  </a:lnTo>
                  <a:lnTo>
                    <a:pt x="305" y="709"/>
                  </a:lnTo>
                  <a:lnTo>
                    <a:pt x="305" y="721"/>
                  </a:lnTo>
                  <a:lnTo>
                    <a:pt x="299" y="727"/>
                  </a:lnTo>
                  <a:lnTo>
                    <a:pt x="299" y="733"/>
                  </a:lnTo>
                  <a:lnTo>
                    <a:pt x="293" y="739"/>
                  </a:lnTo>
                  <a:lnTo>
                    <a:pt x="293" y="745"/>
                  </a:lnTo>
                  <a:lnTo>
                    <a:pt x="287" y="751"/>
                  </a:lnTo>
                  <a:lnTo>
                    <a:pt x="257" y="763"/>
                  </a:lnTo>
                  <a:lnTo>
                    <a:pt x="221" y="769"/>
                  </a:lnTo>
                  <a:lnTo>
                    <a:pt x="191" y="769"/>
                  </a:lnTo>
                  <a:lnTo>
                    <a:pt x="162" y="769"/>
                  </a:lnTo>
                  <a:lnTo>
                    <a:pt x="126" y="757"/>
                  </a:lnTo>
                  <a:lnTo>
                    <a:pt x="96" y="745"/>
                  </a:lnTo>
                  <a:lnTo>
                    <a:pt x="66" y="739"/>
                  </a:lnTo>
                  <a:lnTo>
                    <a:pt x="36" y="727"/>
                  </a:lnTo>
                  <a:lnTo>
                    <a:pt x="30" y="721"/>
                  </a:lnTo>
                  <a:lnTo>
                    <a:pt x="36" y="715"/>
                  </a:lnTo>
                  <a:lnTo>
                    <a:pt x="36" y="709"/>
                  </a:lnTo>
                  <a:lnTo>
                    <a:pt x="42" y="703"/>
                  </a:lnTo>
                  <a:lnTo>
                    <a:pt x="42" y="697"/>
                  </a:lnTo>
                  <a:lnTo>
                    <a:pt x="42" y="691"/>
                  </a:lnTo>
                  <a:lnTo>
                    <a:pt x="42" y="697"/>
                  </a:lnTo>
                  <a:lnTo>
                    <a:pt x="36" y="697"/>
                  </a:lnTo>
                  <a:lnTo>
                    <a:pt x="30" y="703"/>
                  </a:lnTo>
                  <a:lnTo>
                    <a:pt x="30" y="709"/>
                  </a:lnTo>
                  <a:lnTo>
                    <a:pt x="24" y="709"/>
                  </a:lnTo>
                  <a:lnTo>
                    <a:pt x="24" y="715"/>
                  </a:lnTo>
                  <a:lnTo>
                    <a:pt x="24" y="721"/>
                  </a:lnTo>
                  <a:lnTo>
                    <a:pt x="24" y="727"/>
                  </a:lnTo>
                  <a:lnTo>
                    <a:pt x="12" y="727"/>
                  </a:lnTo>
                  <a:lnTo>
                    <a:pt x="18" y="709"/>
                  </a:lnTo>
                  <a:lnTo>
                    <a:pt x="30" y="697"/>
                  </a:lnTo>
                  <a:lnTo>
                    <a:pt x="36" y="679"/>
                  </a:lnTo>
                  <a:lnTo>
                    <a:pt x="42" y="667"/>
                  </a:lnTo>
                  <a:lnTo>
                    <a:pt x="48" y="649"/>
                  </a:lnTo>
                  <a:lnTo>
                    <a:pt x="48" y="637"/>
                  </a:lnTo>
                  <a:lnTo>
                    <a:pt x="54" y="619"/>
                  </a:lnTo>
                  <a:lnTo>
                    <a:pt x="54" y="601"/>
                  </a:lnTo>
                  <a:lnTo>
                    <a:pt x="48" y="601"/>
                  </a:lnTo>
                  <a:lnTo>
                    <a:pt x="42" y="607"/>
                  </a:lnTo>
                  <a:lnTo>
                    <a:pt x="42" y="613"/>
                  </a:lnTo>
                  <a:lnTo>
                    <a:pt x="42" y="619"/>
                  </a:lnTo>
                  <a:lnTo>
                    <a:pt x="36" y="631"/>
                  </a:lnTo>
                  <a:lnTo>
                    <a:pt x="36" y="637"/>
                  </a:lnTo>
                  <a:lnTo>
                    <a:pt x="36" y="649"/>
                  </a:lnTo>
                  <a:lnTo>
                    <a:pt x="36" y="655"/>
                  </a:lnTo>
                  <a:lnTo>
                    <a:pt x="30" y="661"/>
                  </a:lnTo>
                  <a:lnTo>
                    <a:pt x="30" y="673"/>
                  </a:lnTo>
                  <a:lnTo>
                    <a:pt x="24" y="679"/>
                  </a:lnTo>
                  <a:lnTo>
                    <a:pt x="18" y="685"/>
                  </a:lnTo>
                  <a:lnTo>
                    <a:pt x="18" y="691"/>
                  </a:lnTo>
                  <a:lnTo>
                    <a:pt x="12" y="703"/>
                  </a:lnTo>
                  <a:lnTo>
                    <a:pt x="6" y="709"/>
                  </a:lnTo>
                  <a:lnTo>
                    <a:pt x="0" y="715"/>
                  </a:lnTo>
                  <a:lnTo>
                    <a:pt x="0" y="721"/>
                  </a:lnTo>
                  <a:lnTo>
                    <a:pt x="6" y="703"/>
                  </a:lnTo>
                  <a:lnTo>
                    <a:pt x="12" y="685"/>
                  </a:lnTo>
                  <a:lnTo>
                    <a:pt x="18" y="667"/>
                  </a:lnTo>
                  <a:lnTo>
                    <a:pt x="24" y="643"/>
                  </a:lnTo>
                  <a:lnTo>
                    <a:pt x="30" y="619"/>
                  </a:lnTo>
                  <a:lnTo>
                    <a:pt x="30" y="595"/>
                  </a:lnTo>
                  <a:lnTo>
                    <a:pt x="36" y="571"/>
                  </a:lnTo>
                  <a:lnTo>
                    <a:pt x="30" y="547"/>
                  </a:lnTo>
                  <a:lnTo>
                    <a:pt x="42" y="559"/>
                  </a:lnTo>
                  <a:lnTo>
                    <a:pt x="60" y="571"/>
                  </a:lnTo>
                  <a:lnTo>
                    <a:pt x="72" y="577"/>
                  </a:lnTo>
                  <a:lnTo>
                    <a:pt x="90" y="583"/>
                  </a:lnTo>
                  <a:lnTo>
                    <a:pt x="108" y="589"/>
                  </a:lnTo>
                  <a:lnTo>
                    <a:pt x="126" y="595"/>
                  </a:lnTo>
                  <a:lnTo>
                    <a:pt x="144" y="601"/>
                  </a:lnTo>
                  <a:lnTo>
                    <a:pt x="162" y="601"/>
                  </a:lnTo>
                  <a:lnTo>
                    <a:pt x="162" y="613"/>
                  </a:lnTo>
                  <a:lnTo>
                    <a:pt x="168" y="631"/>
                  </a:lnTo>
                  <a:lnTo>
                    <a:pt x="168" y="643"/>
                  </a:lnTo>
                  <a:lnTo>
                    <a:pt x="173" y="655"/>
                  </a:lnTo>
                  <a:lnTo>
                    <a:pt x="173" y="667"/>
                  </a:lnTo>
                  <a:lnTo>
                    <a:pt x="179" y="679"/>
                  </a:lnTo>
                  <a:lnTo>
                    <a:pt x="191" y="691"/>
                  </a:lnTo>
                  <a:lnTo>
                    <a:pt x="203" y="703"/>
                  </a:lnTo>
                  <a:lnTo>
                    <a:pt x="203" y="697"/>
                  </a:lnTo>
                  <a:lnTo>
                    <a:pt x="185" y="655"/>
                  </a:lnTo>
                  <a:lnTo>
                    <a:pt x="179" y="613"/>
                  </a:lnTo>
                  <a:lnTo>
                    <a:pt x="173" y="565"/>
                  </a:lnTo>
                  <a:lnTo>
                    <a:pt x="173" y="523"/>
                  </a:lnTo>
                  <a:lnTo>
                    <a:pt x="168" y="475"/>
                  </a:lnTo>
                  <a:lnTo>
                    <a:pt x="162" y="433"/>
                  </a:lnTo>
                  <a:lnTo>
                    <a:pt x="144" y="391"/>
                  </a:lnTo>
                  <a:lnTo>
                    <a:pt x="126" y="349"/>
                  </a:lnTo>
                  <a:lnTo>
                    <a:pt x="114" y="343"/>
                  </a:lnTo>
                  <a:lnTo>
                    <a:pt x="102" y="336"/>
                  </a:lnTo>
                  <a:lnTo>
                    <a:pt x="96" y="330"/>
                  </a:lnTo>
                  <a:lnTo>
                    <a:pt x="84" y="318"/>
                  </a:lnTo>
                  <a:lnTo>
                    <a:pt x="78" y="312"/>
                  </a:lnTo>
                  <a:lnTo>
                    <a:pt x="66" y="306"/>
                  </a:lnTo>
                  <a:lnTo>
                    <a:pt x="54" y="306"/>
                  </a:lnTo>
                  <a:lnTo>
                    <a:pt x="42" y="306"/>
                  </a:lnTo>
                  <a:lnTo>
                    <a:pt x="36" y="300"/>
                  </a:lnTo>
                  <a:lnTo>
                    <a:pt x="30" y="300"/>
                  </a:lnTo>
                  <a:lnTo>
                    <a:pt x="24" y="300"/>
                  </a:lnTo>
                  <a:lnTo>
                    <a:pt x="18" y="300"/>
                  </a:lnTo>
                  <a:lnTo>
                    <a:pt x="18" y="294"/>
                  </a:lnTo>
                  <a:lnTo>
                    <a:pt x="12" y="294"/>
                  </a:lnTo>
                  <a:lnTo>
                    <a:pt x="24" y="276"/>
                  </a:lnTo>
                  <a:lnTo>
                    <a:pt x="36" y="264"/>
                  </a:lnTo>
                  <a:lnTo>
                    <a:pt x="48" y="246"/>
                  </a:lnTo>
                  <a:lnTo>
                    <a:pt x="66" y="234"/>
                  </a:lnTo>
                  <a:lnTo>
                    <a:pt x="78" y="222"/>
                  </a:lnTo>
                  <a:lnTo>
                    <a:pt x="90" y="210"/>
                  </a:lnTo>
                  <a:lnTo>
                    <a:pt x="96" y="192"/>
                  </a:lnTo>
                  <a:lnTo>
                    <a:pt x="102" y="174"/>
                  </a:lnTo>
                  <a:lnTo>
                    <a:pt x="102" y="150"/>
                  </a:lnTo>
                  <a:lnTo>
                    <a:pt x="102" y="132"/>
                  </a:lnTo>
                  <a:lnTo>
                    <a:pt x="102" y="108"/>
                  </a:lnTo>
                  <a:lnTo>
                    <a:pt x="96" y="90"/>
                  </a:lnTo>
                  <a:lnTo>
                    <a:pt x="96" y="66"/>
                  </a:lnTo>
                  <a:lnTo>
                    <a:pt x="96" y="42"/>
                  </a:lnTo>
                  <a:lnTo>
                    <a:pt x="96" y="24"/>
                  </a:lnTo>
                  <a:lnTo>
                    <a:pt x="102" y="6"/>
                  </a:lnTo>
                  <a:lnTo>
                    <a:pt x="108" y="12"/>
                  </a:lnTo>
                  <a:lnTo>
                    <a:pt x="114" y="12"/>
                  </a:lnTo>
                  <a:lnTo>
                    <a:pt x="114" y="18"/>
                  </a:lnTo>
                  <a:lnTo>
                    <a:pt x="114" y="24"/>
                  </a:lnTo>
                  <a:lnTo>
                    <a:pt x="120" y="30"/>
                  </a:lnTo>
                  <a:lnTo>
                    <a:pt x="126" y="36"/>
                  </a:lnTo>
                  <a:lnTo>
                    <a:pt x="126" y="54"/>
                  </a:lnTo>
                  <a:lnTo>
                    <a:pt x="132" y="72"/>
                  </a:lnTo>
                  <a:lnTo>
                    <a:pt x="132" y="96"/>
                  </a:lnTo>
                  <a:lnTo>
                    <a:pt x="132" y="114"/>
                  </a:lnTo>
                  <a:lnTo>
                    <a:pt x="138" y="132"/>
                  </a:lnTo>
                  <a:lnTo>
                    <a:pt x="138" y="150"/>
                  </a:lnTo>
                  <a:lnTo>
                    <a:pt x="144" y="168"/>
                  </a:lnTo>
                  <a:lnTo>
                    <a:pt x="150" y="186"/>
                  </a:lnTo>
                  <a:lnTo>
                    <a:pt x="162" y="168"/>
                  </a:lnTo>
                  <a:lnTo>
                    <a:pt x="173" y="150"/>
                  </a:lnTo>
                  <a:lnTo>
                    <a:pt x="179" y="126"/>
                  </a:lnTo>
                  <a:lnTo>
                    <a:pt x="179" y="102"/>
                  </a:lnTo>
                  <a:lnTo>
                    <a:pt x="179" y="78"/>
                  </a:lnTo>
                  <a:lnTo>
                    <a:pt x="179" y="48"/>
                  </a:lnTo>
                  <a:lnTo>
                    <a:pt x="179" y="24"/>
                  </a:lnTo>
                  <a:lnTo>
                    <a:pt x="185" y="0"/>
                  </a:lnTo>
                  <a:lnTo>
                    <a:pt x="197" y="6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Freeform 27"/>
            <p:cNvSpPr>
              <a:spLocks/>
            </p:cNvSpPr>
            <p:nvPr/>
          </p:nvSpPr>
          <p:spPr bwMode="auto">
            <a:xfrm>
              <a:off x="1586" y="538"/>
              <a:ext cx="167" cy="210"/>
            </a:xfrm>
            <a:custGeom>
              <a:avLst/>
              <a:gdLst>
                <a:gd name="T0" fmla="*/ 66 w 167"/>
                <a:gd name="T1" fmla="*/ 18 h 210"/>
                <a:gd name="T2" fmla="*/ 54 w 167"/>
                <a:gd name="T3" fmla="*/ 30 h 210"/>
                <a:gd name="T4" fmla="*/ 107 w 167"/>
                <a:gd name="T5" fmla="*/ 18 h 210"/>
                <a:gd name="T6" fmla="*/ 95 w 167"/>
                <a:gd name="T7" fmla="*/ 30 h 210"/>
                <a:gd name="T8" fmla="*/ 66 w 167"/>
                <a:gd name="T9" fmla="*/ 54 h 210"/>
                <a:gd name="T10" fmla="*/ 95 w 167"/>
                <a:gd name="T11" fmla="*/ 36 h 210"/>
                <a:gd name="T12" fmla="*/ 107 w 167"/>
                <a:gd name="T13" fmla="*/ 42 h 210"/>
                <a:gd name="T14" fmla="*/ 77 w 167"/>
                <a:gd name="T15" fmla="*/ 66 h 210"/>
                <a:gd name="T16" fmla="*/ 113 w 167"/>
                <a:gd name="T17" fmla="*/ 48 h 210"/>
                <a:gd name="T18" fmla="*/ 143 w 167"/>
                <a:gd name="T19" fmla="*/ 48 h 210"/>
                <a:gd name="T20" fmla="*/ 77 w 167"/>
                <a:gd name="T21" fmla="*/ 78 h 210"/>
                <a:gd name="T22" fmla="*/ 89 w 167"/>
                <a:gd name="T23" fmla="*/ 84 h 210"/>
                <a:gd name="T24" fmla="*/ 119 w 167"/>
                <a:gd name="T25" fmla="*/ 72 h 210"/>
                <a:gd name="T26" fmla="*/ 143 w 167"/>
                <a:gd name="T27" fmla="*/ 66 h 210"/>
                <a:gd name="T28" fmla="*/ 119 w 167"/>
                <a:gd name="T29" fmla="*/ 78 h 210"/>
                <a:gd name="T30" fmla="*/ 89 w 167"/>
                <a:gd name="T31" fmla="*/ 102 h 210"/>
                <a:gd name="T32" fmla="*/ 89 w 167"/>
                <a:gd name="T33" fmla="*/ 108 h 210"/>
                <a:gd name="T34" fmla="*/ 119 w 167"/>
                <a:gd name="T35" fmla="*/ 90 h 210"/>
                <a:gd name="T36" fmla="*/ 143 w 167"/>
                <a:gd name="T37" fmla="*/ 90 h 210"/>
                <a:gd name="T38" fmla="*/ 107 w 167"/>
                <a:gd name="T39" fmla="*/ 120 h 210"/>
                <a:gd name="T40" fmla="*/ 137 w 167"/>
                <a:gd name="T41" fmla="*/ 114 h 210"/>
                <a:gd name="T42" fmla="*/ 161 w 167"/>
                <a:gd name="T43" fmla="*/ 114 h 210"/>
                <a:gd name="T44" fmla="*/ 113 w 167"/>
                <a:gd name="T45" fmla="*/ 144 h 210"/>
                <a:gd name="T46" fmla="*/ 119 w 167"/>
                <a:gd name="T47" fmla="*/ 150 h 210"/>
                <a:gd name="T48" fmla="*/ 131 w 167"/>
                <a:gd name="T49" fmla="*/ 138 h 210"/>
                <a:gd name="T50" fmla="*/ 167 w 167"/>
                <a:gd name="T51" fmla="*/ 126 h 210"/>
                <a:gd name="T52" fmla="*/ 161 w 167"/>
                <a:gd name="T53" fmla="*/ 138 h 210"/>
                <a:gd name="T54" fmla="*/ 149 w 167"/>
                <a:gd name="T55" fmla="*/ 156 h 210"/>
                <a:gd name="T56" fmla="*/ 95 w 167"/>
                <a:gd name="T57" fmla="*/ 204 h 210"/>
                <a:gd name="T58" fmla="*/ 101 w 167"/>
                <a:gd name="T59" fmla="*/ 186 h 210"/>
                <a:gd name="T60" fmla="*/ 101 w 167"/>
                <a:gd name="T61" fmla="*/ 168 h 210"/>
                <a:gd name="T62" fmla="*/ 72 w 167"/>
                <a:gd name="T63" fmla="*/ 198 h 210"/>
                <a:gd name="T64" fmla="*/ 83 w 167"/>
                <a:gd name="T65" fmla="*/ 174 h 210"/>
                <a:gd name="T66" fmla="*/ 95 w 167"/>
                <a:gd name="T67" fmla="*/ 144 h 210"/>
                <a:gd name="T68" fmla="*/ 72 w 167"/>
                <a:gd name="T69" fmla="*/ 162 h 210"/>
                <a:gd name="T70" fmla="*/ 72 w 167"/>
                <a:gd name="T71" fmla="*/ 168 h 210"/>
                <a:gd name="T72" fmla="*/ 83 w 167"/>
                <a:gd name="T73" fmla="*/ 126 h 210"/>
                <a:gd name="T74" fmla="*/ 60 w 167"/>
                <a:gd name="T75" fmla="*/ 156 h 210"/>
                <a:gd name="T76" fmla="*/ 48 w 167"/>
                <a:gd name="T77" fmla="*/ 168 h 210"/>
                <a:gd name="T78" fmla="*/ 72 w 167"/>
                <a:gd name="T79" fmla="*/ 120 h 210"/>
                <a:gd name="T80" fmla="*/ 72 w 167"/>
                <a:gd name="T81" fmla="*/ 108 h 210"/>
                <a:gd name="T82" fmla="*/ 36 w 167"/>
                <a:gd name="T83" fmla="*/ 156 h 210"/>
                <a:gd name="T84" fmla="*/ 36 w 167"/>
                <a:gd name="T85" fmla="*/ 144 h 210"/>
                <a:gd name="T86" fmla="*/ 48 w 167"/>
                <a:gd name="T87" fmla="*/ 114 h 210"/>
                <a:gd name="T88" fmla="*/ 60 w 167"/>
                <a:gd name="T89" fmla="*/ 90 h 210"/>
                <a:gd name="T90" fmla="*/ 36 w 167"/>
                <a:gd name="T91" fmla="*/ 108 h 210"/>
                <a:gd name="T92" fmla="*/ 24 w 167"/>
                <a:gd name="T93" fmla="*/ 126 h 210"/>
                <a:gd name="T94" fmla="*/ 48 w 167"/>
                <a:gd name="T95" fmla="*/ 78 h 210"/>
                <a:gd name="T96" fmla="*/ 36 w 167"/>
                <a:gd name="T97" fmla="*/ 78 h 210"/>
                <a:gd name="T98" fmla="*/ 0 w 167"/>
                <a:gd name="T99" fmla="*/ 132 h 210"/>
                <a:gd name="T100" fmla="*/ 24 w 167"/>
                <a:gd name="T101" fmla="*/ 84 h 210"/>
                <a:gd name="T102" fmla="*/ 36 w 167"/>
                <a:gd name="T103" fmla="*/ 54 h 210"/>
                <a:gd name="T104" fmla="*/ 30 w 167"/>
                <a:gd name="T105" fmla="*/ 48 h 210"/>
                <a:gd name="T106" fmla="*/ 12 w 167"/>
                <a:gd name="T107" fmla="*/ 72 h 210"/>
                <a:gd name="T108" fmla="*/ 36 w 167"/>
                <a:gd name="T109" fmla="*/ 30 h 210"/>
                <a:gd name="T110" fmla="*/ 30 w 167"/>
                <a:gd name="T111" fmla="*/ 24 h 210"/>
                <a:gd name="T112" fmla="*/ 36 w 167"/>
                <a:gd name="T113" fmla="*/ 18 h 210"/>
                <a:gd name="T114" fmla="*/ 66 w 167"/>
                <a:gd name="T115" fmla="*/ 12 h 210"/>
                <a:gd name="T116" fmla="*/ 95 w 167"/>
                <a:gd name="T117" fmla="*/ 0 h 210"/>
                <a:gd name="T118" fmla="*/ 107 w 167"/>
                <a:gd name="T119" fmla="*/ 0 h 21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7"/>
                <a:gd name="T181" fmla="*/ 0 h 210"/>
                <a:gd name="T182" fmla="*/ 167 w 167"/>
                <a:gd name="T183" fmla="*/ 210 h 21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7" h="210">
                  <a:moveTo>
                    <a:pt x="107" y="0"/>
                  </a:moveTo>
                  <a:lnTo>
                    <a:pt x="101" y="6"/>
                  </a:lnTo>
                  <a:lnTo>
                    <a:pt x="89" y="6"/>
                  </a:lnTo>
                  <a:lnTo>
                    <a:pt x="83" y="12"/>
                  </a:lnTo>
                  <a:lnTo>
                    <a:pt x="72" y="18"/>
                  </a:lnTo>
                  <a:lnTo>
                    <a:pt x="66" y="18"/>
                  </a:lnTo>
                  <a:lnTo>
                    <a:pt x="54" y="24"/>
                  </a:lnTo>
                  <a:lnTo>
                    <a:pt x="48" y="30"/>
                  </a:lnTo>
                  <a:lnTo>
                    <a:pt x="42" y="36"/>
                  </a:lnTo>
                  <a:lnTo>
                    <a:pt x="48" y="36"/>
                  </a:lnTo>
                  <a:lnTo>
                    <a:pt x="54" y="30"/>
                  </a:lnTo>
                  <a:lnTo>
                    <a:pt x="66" y="30"/>
                  </a:lnTo>
                  <a:lnTo>
                    <a:pt x="72" y="24"/>
                  </a:lnTo>
                  <a:lnTo>
                    <a:pt x="77" y="24"/>
                  </a:lnTo>
                  <a:lnTo>
                    <a:pt x="89" y="18"/>
                  </a:lnTo>
                  <a:lnTo>
                    <a:pt x="95" y="18"/>
                  </a:lnTo>
                  <a:lnTo>
                    <a:pt x="107" y="18"/>
                  </a:lnTo>
                  <a:lnTo>
                    <a:pt x="119" y="18"/>
                  </a:lnTo>
                  <a:lnTo>
                    <a:pt x="113" y="24"/>
                  </a:lnTo>
                  <a:lnTo>
                    <a:pt x="107" y="24"/>
                  </a:lnTo>
                  <a:lnTo>
                    <a:pt x="95" y="30"/>
                  </a:lnTo>
                  <a:lnTo>
                    <a:pt x="89" y="30"/>
                  </a:lnTo>
                  <a:lnTo>
                    <a:pt x="77" y="36"/>
                  </a:lnTo>
                  <a:lnTo>
                    <a:pt x="72" y="42"/>
                  </a:lnTo>
                  <a:lnTo>
                    <a:pt x="66" y="48"/>
                  </a:lnTo>
                  <a:lnTo>
                    <a:pt x="66" y="54"/>
                  </a:lnTo>
                  <a:lnTo>
                    <a:pt x="72" y="54"/>
                  </a:lnTo>
                  <a:lnTo>
                    <a:pt x="77" y="48"/>
                  </a:lnTo>
                  <a:lnTo>
                    <a:pt x="83" y="48"/>
                  </a:lnTo>
                  <a:lnTo>
                    <a:pt x="83" y="42"/>
                  </a:lnTo>
                  <a:lnTo>
                    <a:pt x="89" y="42"/>
                  </a:lnTo>
                  <a:lnTo>
                    <a:pt x="95" y="36"/>
                  </a:lnTo>
                  <a:lnTo>
                    <a:pt x="101" y="36"/>
                  </a:lnTo>
                  <a:lnTo>
                    <a:pt x="107" y="30"/>
                  </a:lnTo>
                  <a:lnTo>
                    <a:pt x="113" y="36"/>
                  </a:lnTo>
                  <a:lnTo>
                    <a:pt x="107" y="42"/>
                  </a:lnTo>
                  <a:lnTo>
                    <a:pt x="101" y="42"/>
                  </a:lnTo>
                  <a:lnTo>
                    <a:pt x="95" y="48"/>
                  </a:lnTo>
                  <a:lnTo>
                    <a:pt x="89" y="48"/>
                  </a:lnTo>
                  <a:lnTo>
                    <a:pt x="83" y="54"/>
                  </a:lnTo>
                  <a:lnTo>
                    <a:pt x="77" y="60"/>
                  </a:lnTo>
                  <a:lnTo>
                    <a:pt x="77" y="66"/>
                  </a:lnTo>
                  <a:lnTo>
                    <a:pt x="77" y="72"/>
                  </a:lnTo>
                  <a:lnTo>
                    <a:pt x="89" y="66"/>
                  </a:lnTo>
                  <a:lnTo>
                    <a:pt x="95" y="60"/>
                  </a:lnTo>
                  <a:lnTo>
                    <a:pt x="107" y="54"/>
                  </a:lnTo>
                  <a:lnTo>
                    <a:pt x="113" y="48"/>
                  </a:lnTo>
                  <a:lnTo>
                    <a:pt x="125" y="48"/>
                  </a:lnTo>
                  <a:lnTo>
                    <a:pt x="137" y="42"/>
                  </a:lnTo>
                  <a:lnTo>
                    <a:pt x="143" y="42"/>
                  </a:lnTo>
                  <a:lnTo>
                    <a:pt x="155" y="42"/>
                  </a:lnTo>
                  <a:lnTo>
                    <a:pt x="143" y="48"/>
                  </a:lnTo>
                  <a:lnTo>
                    <a:pt x="131" y="54"/>
                  </a:lnTo>
                  <a:lnTo>
                    <a:pt x="119" y="54"/>
                  </a:lnTo>
                  <a:lnTo>
                    <a:pt x="107" y="60"/>
                  </a:lnTo>
                  <a:lnTo>
                    <a:pt x="95" y="66"/>
                  </a:lnTo>
                  <a:lnTo>
                    <a:pt x="89" y="72"/>
                  </a:lnTo>
                  <a:lnTo>
                    <a:pt x="77" y="78"/>
                  </a:lnTo>
                  <a:lnTo>
                    <a:pt x="72" y="90"/>
                  </a:lnTo>
                  <a:lnTo>
                    <a:pt x="77" y="90"/>
                  </a:lnTo>
                  <a:lnTo>
                    <a:pt x="83" y="90"/>
                  </a:lnTo>
                  <a:lnTo>
                    <a:pt x="89" y="84"/>
                  </a:lnTo>
                  <a:lnTo>
                    <a:pt x="95" y="78"/>
                  </a:lnTo>
                  <a:lnTo>
                    <a:pt x="101" y="78"/>
                  </a:lnTo>
                  <a:lnTo>
                    <a:pt x="107" y="72"/>
                  </a:lnTo>
                  <a:lnTo>
                    <a:pt x="113" y="72"/>
                  </a:lnTo>
                  <a:lnTo>
                    <a:pt x="119" y="72"/>
                  </a:lnTo>
                  <a:lnTo>
                    <a:pt x="125" y="72"/>
                  </a:lnTo>
                  <a:lnTo>
                    <a:pt x="131" y="72"/>
                  </a:lnTo>
                  <a:lnTo>
                    <a:pt x="137" y="72"/>
                  </a:lnTo>
                  <a:lnTo>
                    <a:pt x="143" y="66"/>
                  </a:lnTo>
                  <a:lnTo>
                    <a:pt x="149" y="66"/>
                  </a:lnTo>
                  <a:lnTo>
                    <a:pt x="143" y="66"/>
                  </a:lnTo>
                  <a:lnTo>
                    <a:pt x="137" y="72"/>
                  </a:lnTo>
                  <a:lnTo>
                    <a:pt x="125" y="78"/>
                  </a:lnTo>
                  <a:lnTo>
                    <a:pt x="119" y="78"/>
                  </a:lnTo>
                  <a:lnTo>
                    <a:pt x="113" y="84"/>
                  </a:lnTo>
                  <a:lnTo>
                    <a:pt x="101" y="90"/>
                  </a:lnTo>
                  <a:lnTo>
                    <a:pt x="95" y="96"/>
                  </a:lnTo>
                  <a:lnTo>
                    <a:pt x="89" y="102"/>
                  </a:lnTo>
                  <a:lnTo>
                    <a:pt x="89" y="108"/>
                  </a:lnTo>
                  <a:lnTo>
                    <a:pt x="95" y="108"/>
                  </a:lnTo>
                  <a:lnTo>
                    <a:pt x="101" y="102"/>
                  </a:lnTo>
                  <a:lnTo>
                    <a:pt x="107" y="96"/>
                  </a:lnTo>
                  <a:lnTo>
                    <a:pt x="119" y="90"/>
                  </a:lnTo>
                  <a:lnTo>
                    <a:pt x="125" y="90"/>
                  </a:lnTo>
                  <a:lnTo>
                    <a:pt x="131" y="90"/>
                  </a:lnTo>
                  <a:lnTo>
                    <a:pt x="137" y="84"/>
                  </a:lnTo>
                  <a:lnTo>
                    <a:pt x="149" y="90"/>
                  </a:lnTo>
                  <a:lnTo>
                    <a:pt x="143" y="90"/>
                  </a:lnTo>
                  <a:lnTo>
                    <a:pt x="131" y="96"/>
                  </a:lnTo>
                  <a:lnTo>
                    <a:pt x="125" y="102"/>
                  </a:lnTo>
                  <a:lnTo>
                    <a:pt x="119" y="102"/>
                  </a:lnTo>
                  <a:lnTo>
                    <a:pt x="113" y="108"/>
                  </a:lnTo>
                  <a:lnTo>
                    <a:pt x="107" y="114"/>
                  </a:lnTo>
                  <a:lnTo>
                    <a:pt x="107" y="120"/>
                  </a:lnTo>
                  <a:lnTo>
                    <a:pt x="107" y="126"/>
                  </a:lnTo>
                  <a:lnTo>
                    <a:pt x="113" y="114"/>
                  </a:lnTo>
                  <a:lnTo>
                    <a:pt x="119" y="114"/>
                  </a:lnTo>
                  <a:lnTo>
                    <a:pt x="125" y="114"/>
                  </a:lnTo>
                  <a:lnTo>
                    <a:pt x="137" y="114"/>
                  </a:lnTo>
                  <a:lnTo>
                    <a:pt x="143" y="114"/>
                  </a:lnTo>
                  <a:lnTo>
                    <a:pt x="149" y="120"/>
                  </a:lnTo>
                  <a:lnTo>
                    <a:pt x="161" y="114"/>
                  </a:lnTo>
                  <a:lnTo>
                    <a:pt x="167" y="108"/>
                  </a:lnTo>
                  <a:lnTo>
                    <a:pt x="161" y="114"/>
                  </a:lnTo>
                  <a:lnTo>
                    <a:pt x="149" y="120"/>
                  </a:lnTo>
                  <a:lnTo>
                    <a:pt x="143" y="120"/>
                  </a:lnTo>
                  <a:lnTo>
                    <a:pt x="137" y="126"/>
                  </a:lnTo>
                  <a:lnTo>
                    <a:pt x="125" y="132"/>
                  </a:lnTo>
                  <a:lnTo>
                    <a:pt x="119" y="138"/>
                  </a:lnTo>
                  <a:lnTo>
                    <a:pt x="113" y="144"/>
                  </a:lnTo>
                  <a:lnTo>
                    <a:pt x="107" y="150"/>
                  </a:lnTo>
                  <a:lnTo>
                    <a:pt x="113" y="150"/>
                  </a:lnTo>
                  <a:lnTo>
                    <a:pt x="119" y="150"/>
                  </a:lnTo>
                  <a:lnTo>
                    <a:pt x="125" y="150"/>
                  </a:lnTo>
                  <a:lnTo>
                    <a:pt x="125" y="144"/>
                  </a:lnTo>
                  <a:lnTo>
                    <a:pt x="131" y="138"/>
                  </a:lnTo>
                  <a:lnTo>
                    <a:pt x="137" y="138"/>
                  </a:lnTo>
                  <a:lnTo>
                    <a:pt x="143" y="132"/>
                  </a:lnTo>
                  <a:lnTo>
                    <a:pt x="149" y="132"/>
                  </a:lnTo>
                  <a:lnTo>
                    <a:pt x="155" y="132"/>
                  </a:lnTo>
                  <a:lnTo>
                    <a:pt x="161" y="126"/>
                  </a:lnTo>
                  <a:lnTo>
                    <a:pt x="167" y="126"/>
                  </a:lnTo>
                  <a:lnTo>
                    <a:pt x="167" y="132"/>
                  </a:lnTo>
                  <a:lnTo>
                    <a:pt x="161" y="138"/>
                  </a:lnTo>
                  <a:lnTo>
                    <a:pt x="155" y="138"/>
                  </a:lnTo>
                  <a:lnTo>
                    <a:pt x="155" y="144"/>
                  </a:lnTo>
                  <a:lnTo>
                    <a:pt x="155" y="150"/>
                  </a:lnTo>
                  <a:lnTo>
                    <a:pt x="149" y="156"/>
                  </a:lnTo>
                  <a:lnTo>
                    <a:pt x="137" y="162"/>
                  </a:lnTo>
                  <a:lnTo>
                    <a:pt x="125" y="168"/>
                  </a:lnTo>
                  <a:lnTo>
                    <a:pt x="119" y="180"/>
                  </a:lnTo>
                  <a:lnTo>
                    <a:pt x="107" y="186"/>
                  </a:lnTo>
                  <a:lnTo>
                    <a:pt x="101" y="192"/>
                  </a:lnTo>
                  <a:lnTo>
                    <a:pt x="95" y="204"/>
                  </a:lnTo>
                  <a:lnTo>
                    <a:pt x="89" y="210"/>
                  </a:lnTo>
                  <a:lnTo>
                    <a:pt x="89" y="204"/>
                  </a:lnTo>
                  <a:lnTo>
                    <a:pt x="95" y="198"/>
                  </a:lnTo>
                  <a:lnTo>
                    <a:pt x="95" y="192"/>
                  </a:lnTo>
                  <a:lnTo>
                    <a:pt x="101" y="186"/>
                  </a:lnTo>
                  <a:lnTo>
                    <a:pt x="107" y="186"/>
                  </a:lnTo>
                  <a:lnTo>
                    <a:pt x="107" y="180"/>
                  </a:lnTo>
                  <a:lnTo>
                    <a:pt x="107" y="174"/>
                  </a:lnTo>
                  <a:lnTo>
                    <a:pt x="107" y="168"/>
                  </a:lnTo>
                  <a:lnTo>
                    <a:pt x="101" y="168"/>
                  </a:lnTo>
                  <a:lnTo>
                    <a:pt x="95" y="174"/>
                  </a:lnTo>
                  <a:lnTo>
                    <a:pt x="89" y="180"/>
                  </a:lnTo>
                  <a:lnTo>
                    <a:pt x="83" y="186"/>
                  </a:lnTo>
                  <a:lnTo>
                    <a:pt x="77" y="192"/>
                  </a:lnTo>
                  <a:lnTo>
                    <a:pt x="72" y="198"/>
                  </a:lnTo>
                  <a:lnTo>
                    <a:pt x="66" y="204"/>
                  </a:lnTo>
                  <a:lnTo>
                    <a:pt x="72" y="198"/>
                  </a:lnTo>
                  <a:lnTo>
                    <a:pt x="72" y="186"/>
                  </a:lnTo>
                  <a:lnTo>
                    <a:pt x="77" y="180"/>
                  </a:lnTo>
                  <a:lnTo>
                    <a:pt x="83" y="174"/>
                  </a:lnTo>
                  <a:lnTo>
                    <a:pt x="83" y="168"/>
                  </a:lnTo>
                  <a:lnTo>
                    <a:pt x="89" y="162"/>
                  </a:lnTo>
                  <a:lnTo>
                    <a:pt x="95" y="162"/>
                  </a:lnTo>
                  <a:lnTo>
                    <a:pt x="95" y="150"/>
                  </a:lnTo>
                  <a:lnTo>
                    <a:pt x="95" y="144"/>
                  </a:lnTo>
                  <a:lnTo>
                    <a:pt x="89" y="150"/>
                  </a:lnTo>
                  <a:lnTo>
                    <a:pt x="83" y="156"/>
                  </a:lnTo>
                  <a:lnTo>
                    <a:pt x="77" y="162"/>
                  </a:lnTo>
                  <a:lnTo>
                    <a:pt x="72" y="162"/>
                  </a:lnTo>
                  <a:lnTo>
                    <a:pt x="72" y="168"/>
                  </a:lnTo>
                  <a:lnTo>
                    <a:pt x="66" y="174"/>
                  </a:lnTo>
                  <a:lnTo>
                    <a:pt x="66" y="180"/>
                  </a:lnTo>
                  <a:lnTo>
                    <a:pt x="66" y="174"/>
                  </a:lnTo>
                  <a:lnTo>
                    <a:pt x="72" y="168"/>
                  </a:lnTo>
                  <a:lnTo>
                    <a:pt x="72" y="156"/>
                  </a:lnTo>
                  <a:lnTo>
                    <a:pt x="77" y="150"/>
                  </a:lnTo>
                  <a:lnTo>
                    <a:pt x="83" y="144"/>
                  </a:lnTo>
                  <a:lnTo>
                    <a:pt x="83" y="138"/>
                  </a:lnTo>
                  <a:lnTo>
                    <a:pt x="89" y="132"/>
                  </a:lnTo>
                  <a:lnTo>
                    <a:pt x="83" y="126"/>
                  </a:lnTo>
                  <a:lnTo>
                    <a:pt x="77" y="132"/>
                  </a:lnTo>
                  <a:lnTo>
                    <a:pt x="72" y="138"/>
                  </a:lnTo>
                  <a:lnTo>
                    <a:pt x="72" y="144"/>
                  </a:lnTo>
                  <a:lnTo>
                    <a:pt x="66" y="150"/>
                  </a:lnTo>
                  <a:lnTo>
                    <a:pt x="60" y="156"/>
                  </a:lnTo>
                  <a:lnTo>
                    <a:pt x="60" y="162"/>
                  </a:lnTo>
                  <a:lnTo>
                    <a:pt x="54" y="162"/>
                  </a:lnTo>
                  <a:lnTo>
                    <a:pt x="54" y="168"/>
                  </a:lnTo>
                  <a:lnTo>
                    <a:pt x="48" y="168"/>
                  </a:lnTo>
                  <a:lnTo>
                    <a:pt x="54" y="156"/>
                  </a:lnTo>
                  <a:lnTo>
                    <a:pt x="54" y="150"/>
                  </a:lnTo>
                  <a:lnTo>
                    <a:pt x="60" y="144"/>
                  </a:lnTo>
                  <a:lnTo>
                    <a:pt x="66" y="132"/>
                  </a:lnTo>
                  <a:lnTo>
                    <a:pt x="72" y="126"/>
                  </a:lnTo>
                  <a:lnTo>
                    <a:pt x="72" y="120"/>
                  </a:lnTo>
                  <a:lnTo>
                    <a:pt x="77" y="114"/>
                  </a:lnTo>
                  <a:lnTo>
                    <a:pt x="83" y="102"/>
                  </a:lnTo>
                  <a:lnTo>
                    <a:pt x="77" y="102"/>
                  </a:lnTo>
                  <a:lnTo>
                    <a:pt x="72" y="108"/>
                  </a:lnTo>
                  <a:lnTo>
                    <a:pt x="66" y="114"/>
                  </a:lnTo>
                  <a:lnTo>
                    <a:pt x="60" y="120"/>
                  </a:lnTo>
                  <a:lnTo>
                    <a:pt x="54" y="132"/>
                  </a:lnTo>
                  <a:lnTo>
                    <a:pt x="48" y="138"/>
                  </a:lnTo>
                  <a:lnTo>
                    <a:pt x="42" y="150"/>
                  </a:lnTo>
                  <a:lnTo>
                    <a:pt x="36" y="156"/>
                  </a:lnTo>
                  <a:lnTo>
                    <a:pt x="30" y="168"/>
                  </a:lnTo>
                  <a:lnTo>
                    <a:pt x="24" y="162"/>
                  </a:lnTo>
                  <a:lnTo>
                    <a:pt x="30" y="156"/>
                  </a:lnTo>
                  <a:lnTo>
                    <a:pt x="30" y="150"/>
                  </a:lnTo>
                  <a:lnTo>
                    <a:pt x="36" y="144"/>
                  </a:lnTo>
                  <a:lnTo>
                    <a:pt x="36" y="138"/>
                  </a:lnTo>
                  <a:lnTo>
                    <a:pt x="42" y="126"/>
                  </a:lnTo>
                  <a:lnTo>
                    <a:pt x="42" y="120"/>
                  </a:lnTo>
                  <a:lnTo>
                    <a:pt x="48" y="114"/>
                  </a:lnTo>
                  <a:lnTo>
                    <a:pt x="54" y="108"/>
                  </a:lnTo>
                  <a:lnTo>
                    <a:pt x="60" y="102"/>
                  </a:lnTo>
                  <a:lnTo>
                    <a:pt x="60" y="96"/>
                  </a:lnTo>
                  <a:lnTo>
                    <a:pt x="60" y="90"/>
                  </a:lnTo>
                  <a:lnTo>
                    <a:pt x="60" y="84"/>
                  </a:lnTo>
                  <a:lnTo>
                    <a:pt x="54" y="90"/>
                  </a:lnTo>
                  <a:lnTo>
                    <a:pt x="48" y="96"/>
                  </a:lnTo>
                  <a:lnTo>
                    <a:pt x="42" y="102"/>
                  </a:lnTo>
                  <a:lnTo>
                    <a:pt x="36" y="108"/>
                  </a:lnTo>
                  <a:lnTo>
                    <a:pt x="36" y="114"/>
                  </a:lnTo>
                  <a:lnTo>
                    <a:pt x="30" y="126"/>
                  </a:lnTo>
                  <a:lnTo>
                    <a:pt x="24" y="132"/>
                  </a:lnTo>
                  <a:lnTo>
                    <a:pt x="18" y="138"/>
                  </a:lnTo>
                  <a:lnTo>
                    <a:pt x="24" y="126"/>
                  </a:lnTo>
                  <a:lnTo>
                    <a:pt x="24" y="120"/>
                  </a:lnTo>
                  <a:lnTo>
                    <a:pt x="30" y="108"/>
                  </a:lnTo>
                  <a:lnTo>
                    <a:pt x="36" y="102"/>
                  </a:lnTo>
                  <a:lnTo>
                    <a:pt x="42" y="96"/>
                  </a:lnTo>
                  <a:lnTo>
                    <a:pt x="48" y="84"/>
                  </a:lnTo>
                  <a:lnTo>
                    <a:pt x="48" y="78"/>
                  </a:lnTo>
                  <a:lnTo>
                    <a:pt x="54" y="72"/>
                  </a:lnTo>
                  <a:lnTo>
                    <a:pt x="54" y="66"/>
                  </a:lnTo>
                  <a:lnTo>
                    <a:pt x="42" y="72"/>
                  </a:lnTo>
                  <a:lnTo>
                    <a:pt x="36" y="78"/>
                  </a:lnTo>
                  <a:lnTo>
                    <a:pt x="30" y="84"/>
                  </a:lnTo>
                  <a:lnTo>
                    <a:pt x="24" y="96"/>
                  </a:lnTo>
                  <a:lnTo>
                    <a:pt x="18" y="102"/>
                  </a:lnTo>
                  <a:lnTo>
                    <a:pt x="12" y="114"/>
                  </a:lnTo>
                  <a:lnTo>
                    <a:pt x="6" y="120"/>
                  </a:lnTo>
                  <a:lnTo>
                    <a:pt x="0" y="132"/>
                  </a:lnTo>
                  <a:lnTo>
                    <a:pt x="0" y="120"/>
                  </a:lnTo>
                  <a:lnTo>
                    <a:pt x="6" y="114"/>
                  </a:lnTo>
                  <a:lnTo>
                    <a:pt x="12" y="102"/>
                  </a:lnTo>
                  <a:lnTo>
                    <a:pt x="18" y="90"/>
                  </a:lnTo>
                  <a:lnTo>
                    <a:pt x="24" y="84"/>
                  </a:lnTo>
                  <a:lnTo>
                    <a:pt x="30" y="72"/>
                  </a:lnTo>
                  <a:lnTo>
                    <a:pt x="36" y="66"/>
                  </a:lnTo>
                  <a:lnTo>
                    <a:pt x="36" y="54"/>
                  </a:lnTo>
                  <a:lnTo>
                    <a:pt x="30" y="54"/>
                  </a:lnTo>
                  <a:lnTo>
                    <a:pt x="30" y="48"/>
                  </a:lnTo>
                  <a:lnTo>
                    <a:pt x="0" y="96"/>
                  </a:lnTo>
                  <a:lnTo>
                    <a:pt x="0" y="90"/>
                  </a:lnTo>
                  <a:lnTo>
                    <a:pt x="6" y="84"/>
                  </a:lnTo>
                  <a:lnTo>
                    <a:pt x="12" y="72"/>
                  </a:lnTo>
                  <a:lnTo>
                    <a:pt x="12" y="66"/>
                  </a:lnTo>
                  <a:lnTo>
                    <a:pt x="18" y="54"/>
                  </a:lnTo>
                  <a:lnTo>
                    <a:pt x="24" y="48"/>
                  </a:lnTo>
                  <a:lnTo>
                    <a:pt x="30" y="42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30" y="24"/>
                  </a:lnTo>
                  <a:lnTo>
                    <a:pt x="24" y="24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42" y="12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60" y="12"/>
                  </a:lnTo>
                  <a:lnTo>
                    <a:pt x="66" y="12"/>
                  </a:lnTo>
                  <a:lnTo>
                    <a:pt x="72" y="12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95" y="0"/>
                  </a:lnTo>
                  <a:lnTo>
                    <a:pt x="101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Freeform 28"/>
            <p:cNvSpPr>
              <a:spLocks/>
            </p:cNvSpPr>
            <p:nvPr/>
          </p:nvSpPr>
          <p:spPr bwMode="auto">
            <a:xfrm>
              <a:off x="1568" y="556"/>
              <a:ext cx="24" cy="42"/>
            </a:xfrm>
            <a:custGeom>
              <a:avLst/>
              <a:gdLst>
                <a:gd name="T0" fmla="*/ 0 w 24"/>
                <a:gd name="T1" fmla="*/ 42 h 42"/>
                <a:gd name="T2" fmla="*/ 0 w 24"/>
                <a:gd name="T3" fmla="*/ 36 h 42"/>
                <a:gd name="T4" fmla="*/ 6 w 24"/>
                <a:gd name="T5" fmla="*/ 30 h 42"/>
                <a:gd name="T6" fmla="*/ 6 w 24"/>
                <a:gd name="T7" fmla="*/ 24 h 42"/>
                <a:gd name="T8" fmla="*/ 12 w 24"/>
                <a:gd name="T9" fmla="*/ 18 h 42"/>
                <a:gd name="T10" fmla="*/ 12 w 24"/>
                <a:gd name="T11" fmla="*/ 12 h 42"/>
                <a:gd name="T12" fmla="*/ 18 w 24"/>
                <a:gd name="T13" fmla="*/ 6 h 42"/>
                <a:gd name="T14" fmla="*/ 18 w 24"/>
                <a:gd name="T15" fmla="*/ 0 h 42"/>
                <a:gd name="T16" fmla="*/ 24 w 24"/>
                <a:gd name="T17" fmla="*/ 0 h 42"/>
                <a:gd name="T18" fmla="*/ 24 w 24"/>
                <a:gd name="T19" fmla="*/ 0 h 42"/>
                <a:gd name="T20" fmla="*/ 0 w 24"/>
                <a:gd name="T21" fmla="*/ 42 h 42"/>
                <a:gd name="T22" fmla="*/ 0 w 24"/>
                <a:gd name="T23" fmla="*/ 42 h 42"/>
                <a:gd name="T24" fmla="*/ 0 w 24"/>
                <a:gd name="T25" fmla="*/ 42 h 42"/>
                <a:gd name="T26" fmla="*/ 0 w 24"/>
                <a:gd name="T27" fmla="*/ 42 h 4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"/>
                <a:gd name="T43" fmla="*/ 0 h 42"/>
                <a:gd name="T44" fmla="*/ 24 w 24"/>
                <a:gd name="T45" fmla="*/ 42 h 4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" h="42">
                  <a:moveTo>
                    <a:pt x="0" y="42"/>
                  </a:moveTo>
                  <a:lnTo>
                    <a:pt x="0" y="36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29"/>
            <p:cNvSpPr>
              <a:spLocks/>
            </p:cNvSpPr>
            <p:nvPr/>
          </p:nvSpPr>
          <p:spPr bwMode="auto">
            <a:xfrm>
              <a:off x="784" y="562"/>
              <a:ext cx="143" cy="72"/>
            </a:xfrm>
            <a:custGeom>
              <a:avLst/>
              <a:gdLst>
                <a:gd name="T0" fmla="*/ 143 w 143"/>
                <a:gd name="T1" fmla="*/ 36 h 72"/>
                <a:gd name="T2" fmla="*/ 143 w 143"/>
                <a:gd name="T3" fmla="*/ 48 h 72"/>
                <a:gd name="T4" fmla="*/ 143 w 143"/>
                <a:gd name="T5" fmla="*/ 48 h 72"/>
                <a:gd name="T6" fmla="*/ 143 w 143"/>
                <a:gd name="T7" fmla="*/ 42 h 72"/>
                <a:gd name="T8" fmla="*/ 137 w 143"/>
                <a:gd name="T9" fmla="*/ 42 h 72"/>
                <a:gd name="T10" fmla="*/ 131 w 143"/>
                <a:gd name="T11" fmla="*/ 36 h 72"/>
                <a:gd name="T12" fmla="*/ 125 w 143"/>
                <a:gd name="T13" fmla="*/ 36 h 72"/>
                <a:gd name="T14" fmla="*/ 119 w 143"/>
                <a:gd name="T15" fmla="*/ 30 h 72"/>
                <a:gd name="T16" fmla="*/ 113 w 143"/>
                <a:gd name="T17" fmla="*/ 30 h 72"/>
                <a:gd name="T18" fmla="*/ 107 w 143"/>
                <a:gd name="T19" fmla="*/ 30 h 72"/>
                <a:gd name="T20" fmla="*/ 101 w 143"/>
                <a:gd name="T21" fmla="*/ 30 h 72"/>
                <a:gd name="T22" fmla="*/ 101 w 143"/>
                <a:gd name="T23" fmla="*/ 30 h 72"/>
                <a:gd name="T24" fmla="*/ 89 w 143"/>
                <a:gd name="T25" fmla="*/ 36 h 72"/>
                <a:gd name="T26" fmla="*/ 78 w 143"/>
                <a:gd name="T27" fmla="*/ 42 h 72"/>
                <a:gd name="T28" fmla="*/ 66 w 143"/>
                <a:gd name="T29" fmla="*/ 48 h 72"/>
                <a:gd name="T30" fmla="*/ 54 w 143"/>
                <a:gd name="T31" fmla="*/ 48 h 72"/>
                <a:gd name="T32" fmla="*/ 42 w 143"/>
                <a:gd name="T33" fmla="*/ 54 h 72"/>
                <a:gd name="T34" fmla="*/ 30 w 143"/>
                <a:gd name="T35" fmla="*/ 60 h 72"/>
                <a:gd name="T36" fmla="*/ 18 w 143"/>
                <a:gd name="T37" fmla="*/ 66 h 72"/>
                <a:gd name="T38" fmla="*/ 6 w 143"/>
                <a:gd name="T39" fmla="*/ 72 h 72"/>
                <a:gd name="T40" fmla="*/ 6 w 143"/>
                <a:gd name="T41" fmla="*/ 72 h 72"/>
                <a:gd name="T42" fmla="*/ 6 w 143"/>
                <a:gd name="T43" fmla="*/ 66 h 72"/>
                <a:gd name="T44" fmla="*/ 0 w 143"/>
                <a:gd name="T45" fmla="*/ 66 h 72"/>
                <a:gd name="T46" fmla="*/ 0 w 143"/>
                <a:gd name="T47" fmla="*/ 60 h 72"/>
                <a:gd name="T48" fmla="*/ 0 w 143"/>
                <a:gd name="T49" fmla="*/ 54 h 72"/>
                <a:gd name="T50" fmla="*/ 0 w 143"/>
                <a:gd name="T51" fmla="*/ 48 h 72"/>
                <a:gd name="T52" fmla="*/ 0 w 143"/>
                <a:gd name="T53" fmla="*/ 42 h 72"/>
                <a:gd name="T54" fmla="*/ 0 w 143"/>
                <a:gd name="T55" fmla="*/ 42 h 72"/>
                <a:gd name="T56" fmla="*/ 0 w 143"/>
                <a:gd name="T57" fmla="*/ 36 h 72"/>
                <a:gd name="T58" fmla="*/ 0 w 143"/>
                <a:gd name="T59" fmla="*/ 36 h 72"/>
                <a:gd name="T60" fmla="*/ 12 w 143"/>
                <a:gd name="T61" fmla="*/ 24 h 72"/>
                <a:gd name="T62" fmla="*/ 101 w 143"/>
                <a:gd name="T63" fmla="*/ 0 h 72"/>
                <a:gd name="T64" fmla="*/ 101 w 143"/>
                <a:gd name="T65" fmla="*/ 0 h 72"/>
                <a:gd name="T66" fmla="*/ 107 w 143"/>
                <a:gd name="T67" fmla="*/ 0 h 72"/>
                <a:gd name="T68" fmla="*/ 113 w 143"/>
                <a:gd name="T69" fmla="*/ 6 h 72"/>
                <a:gd name="T70" fmla="*/ 119 w 143"/>
                <a:gd name="T71" fmla="*/ 6 h 72"/>
                <a:gd name="T72" fmla="*/ 125 w 143"/>
                <a:gd name="T73" fmla="*/ 12 h 72"/>
                <a:gd name="T74" fmla="*/ 131 w 143"/>
                <a:gd name="T75" fmla="*/ 18 h 72"/>
                <a:gd name="T76" fmla="*/ 137 w 143"/>
                <a:gd name="T77" fmla="*/ 24 h 72"/>
                <a:gd name="T78" fmla="*/ 143 w 143"/>
                <a:gd name="T79" fmla="*/ 30 h 72"/>
                <a:gd name="T80" fmla="*/ 143 w 143"/>
                <a:gd name="T81" fmla="*/ 36 h 72"/>
                <a:gd name="T82" fmla="*/ 143 w 143"/>
                <a:gd name="T83" fmla="*/ 36 h 72"/>
                <a:gd name="T84" fmla="*/ 143 w 143"/>
                <a:gd name="T85" fmla="*/ 36 h 72"/>
                <a:gd name="T86" fmla="*/ 143 w 143"/>
                <a:gd name="T87" fmla="*/ 36 h 72"/>
                <a:gd name="T88" fmla="*/ 143 w 143"/>
                <a:gd name="T89" fmla="*/ 36 h 7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43"/>
                <a:gd name="T136" fmla="*/ 0 h 72"/>
                <a:gd name="T137" fmla="*/ 143 w 143"/>
                <a:gd name="T138" fmla="*/ 72 h 7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43" h="72">
                  <a:moveTo>
                    <a:pt x="143" y="36"/>
                  </a:moveTo>
                  <a:lnTo>
                    <a:pt x="143" y="48"/>
                  </a:lnTo>
                  <a:lnTo>
                    <a:pt x="143" y="42"/>
                  </a:lnTo>
                  <a:lnTo>
                    <a:pt x="137" y="42"/>
                  </a:lnTo>
                  <a:lnTo>
                    <a:pt x="131" y="36"/>
                  </a:lnTo>
                  <a:lnTo>
                    <a:pt x="125" y="36"/>
                  </a:lnTo>
                  <a:lnTo>
                    <a:pt x="119" y="30"/>
                  </a:lnTo>
                  <a:lnTo>
                    <a:pt x="113" y="30"/>
                  </a:lnTo>
                  <a:lnTo>
                    <a:pt x="107" y="30"/>
                  </a:lnTo>
                  <a:lnTo>
                    <a:pt x="101" y="30"/>
                  </a:lnTo>
                  <a:lnTo>
                    <a:pt x="89" y="36"/>
                  </a:lnTo>
                  <a:lnTo>
                    <a:pt x="78" y="42"/>
                  </a:lnTo>
                  <a:lnTo>
                    <a:pt x="66" y="48"/>
                  </a:lnTo>
                  <a:lnTo>
                    <a:pt x="54" y="48"/>
                  </a:lnTo>
                  <a:lnTo>
                    <a:pt x="42" y="54"/>
                  </a:lnTo>
                  <a:lnTo>
                    <a:pt x="30" y="60"/>
                  </a:lnTo>
                  <a:lnTo>
                    <a:pt x="18" y="66"/>
                  </a:lnTo>
                  <a:lnTo>
                    <a:pt x="6" y="72"/>
                  </a:lnTo>
                  <a:lnTo>
                    <a:pt x="6" y="66"/>
                  </a:lnTo>
                  <a:lnTo>
                    <a:pt x="0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101" y="0"/>
                  </a:lnTo>
                  <a:lnTo>
                    <a:pt x="107" y="0"/>
                  </a:lnTo>
                  <a:lnTo>
                    <a:pt x="113" y="6"/>
                  </a:lnTo>
                  <a:lnTo>
                    <a:pt x="119" y="6"/>
                  </a:lnTo>
                  <a:lnTo>
                    <a:pt x="125" y="12"/>
                  </a:lnTo>
                  <a:lnTo>
                    <a:pt x="131" y="18"/>
                  </a:lnTo>
                  <a:lnTo>
                    <a:pt x="137" y="24"/>
                  </a:lnTo>
                  <a:lnTo>
                    <a:pt x="143" y="30"/>
                  </a:lnTo>
                  <a:lnTo>
                    <a:pt x="143" y="36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0"/>
            <p:cNvSpPr>
              <a:spLocks/>
            </p:cNvSpPr>
            <p:nvPr/>
          </p:nvSpPr>
          <p:spPr bwMode="auto">
            <a:xfrm>
              <a:off x="1472" y="568"/>
              <a:ext cx="479" cy="325"/>
            </a:xfrm>
            <a:custGeom>
              <a:avLst/>
              <a:gdLst>
                <a:gd name="T0" fmla="*/ 72 w 479"/>
                <a:gd name="T1" fmla="*/ 120 h 325"/>
                <a:gd name="T2" fmla="*/ 144 w 479"/>
                <a:gd name="T3" fmla="*/ 192 h 325"/>
                <a:gd name="T4" fmla="*/ 233 w 479"/>
                <a:gd name="T5" fmla="*/ 234 h 325"/>
                <a:gd name="T6" fmla="*/ 239 w 479"/>
                <a:gd name="T7" fmla="*/ 234 h 325"/>
                <a:gd name="T8" fmla="*/ 203 w 479"/>
                <a:gd name="T9" fmla="*/ 240 h 325"/>
                <a:gd name="T10" fmla="*/ 168 w 479"/>
                <a:gd name="T11" fmla="*/ 240 h 325"/>
                <a:gd name="T12" fmla="*/ 138 w 479"/>
                <a:gd name="T13" fmla="*/ 234 h 325"/>
                <a:gd name="T14" fmla="*/ 150 w 479"/>
                <a:gd name="T15" fmla="*/ 246 h 325"/>
                <a:gd name="T16" fmla="*/ 197 w 479"/>
                <a:gd name="T17" fmla="*/ 258 h 325"/>
                <a:gd name="T18" fmla="*/ 251 w 479"/>
                <a:gd name="T19" fmla="*/ 252 h 325"/>
                <a:gd name="T20" fmla="*/ 287 w 479"/>
                <a:gd name="T21" fmla="*/ 246 h 325"/>
                <a:gd name="T22" fmla="*/ 347 w 479"/>
                <a:gd name="T23" fmla="*/ 228 h 325"/>
                <a:gd name="T24" fmla="*/ 401 w 479"/>
                <a:gd name="T25" fmla="*/ 198 h 325"/>
                <a:gd name="T26" fmla="*/ 431 w 479"/>
                <a:gd name="T27" fmla="*/ 186 h 325"/>
                <a:gd name="T28" fmla="*/ 449 w 479"/>
                <a:gd name="T29" fmla="*/ 174 h 325"/>
                <a:gd name="T30" fmla="*/ 473 w 479"/>
                <a:gd name="T31" fmla="*/ 168 h 325"/>
                <a:gd name="T32" fmla="*/ 473 w 479"/>
                <a:gd name="T33" fmla="*/ 180 h 325"/>
                <a:gd name="T34" fmla="*/ 461 w 479"/>
                <a:gd name="T35" fmla="*/ 186 h 325"/>
                <a:gd name="T36" fmla="*/ 449 w 479"/>
                <a:gd name="T37" fmla="*/ 198 h 325"/>
                <a:gd name="T38" fmla="*/ 419 w 479"/>
                <a:gd name="T39" fmla="*/ 234 h 325"/>
                <a:gd name="T40" fmla="*/ 311 w 479"/>
                <a:gd name="T41" fmla="*/ 294 h 325"/>
                <a:gd name="T42" fmla="*/ 191 w 479"/>
                <a:gd name="T43" fmla="*/ 325 h 325"/>
                <a:gd name="T44" fmla="*/ 132 w 479"/>
                <a:gd name="T45" fmla="*/ 319 h 325"/>
                <a:gd name="T46" fmla="*/ 84 w 479"/>
                <a:gd name="T47" fmla="*/ 307 h 325"/>
                <a:gd name="T48" fmla="*/ 36 w 479"/>
                <a:gd name="T49" fmla="*/ 282 h 325"/>
                <a:gd name="T50" fmla="*/ 18 w 479"/>
                <a:gd name="T51" fmla="*/ 270 h 325"/>
                <a:gd name="T52" fmla="*/ 6 w 479"/>
                <a:gd name="T53" fmla="*/ 252 h 325"/>
                <a:gd name="T54" fmla="*/ 0 w 479"/>
                <a:gd name="T55" fmla="*/ 216 h 325"/>
                <a:gd name="T56" fmla="*/ 6 w 479"/>
                <a:gd name="T57" fmla="*/ 180 h 325"/>
                <a:gd name="T58" fmla="*/ 18 w 479"/>
                <a:gd name="T59" fmla="*/ 204 h 325"/>
                <a:gd name="T60" fmla="*/ 42 w 479"/>
                <a:gd name="T61" fmla="*/ 234 h 325"/>
                <a:gd name="T62" fmla="*/ 66 w 479"/>
                <a:gd name="T63" fmla="*/ 258 h 325"/>
                <a:gd name="T64" fmla="*/ 72 w 479"/>
                <a:gd name="T65" fmla="*/ 258 h 325"/>
                <a:gd name="T66" fmla="*/ 36 w 479"/>
                <a:gd name="T67" fmla="*/ 216 h 325"/>
                <a:gd name="T68" fmla="*/ 18 w 479"/>
                <a:gd name="T69" fmla="*/ 168 h 325"/>
                <a:gd name="T70" fmla="*/ 18 w 479"/>
                <a:gd name="T71" fmla="*/ 132 h 325"/>
                <a:gd name="T72" fmla="*/ 36 w 479"/>
                <a:gd name="T73" fmla="*/ 168 h 325"/>
                <a:gd name="T74" fmla="*/ 54 w 479"/>
                <a:gd name="T75" fmla="*/ 204 h 325"/>
                <a:gd name="T76" fmla="*/ 72 w 479"/>
                <a:gd name="T77" fmla="*/ 216 h 325"/>
                <a:gd name="T78" fmla="*/ 42 w 479"/>
                <a:gd name="T79" fmla="*/ 144 h 325"/>
                <a:gd name="T80" fmla="*/ 30 w 479"/>
                <a:gd name="T81" fmla="*/ 66 h 325"/>
                <a:gd name="T82" fmla="*/ 54 w 479"/>
                <a:gd name="T83" fmla="*/ 18 h 325"/>
                <a:gd name="T84" fmla="*/ 72 w 479"/>
                <a:gd name="T85" fmla="*/ 6 h 325"/>
                <a:gd name="T86" fmla="*/ 66 w 479"/>
                <a:gd name="T87" fmla="*/ 30 h 325"/>
                <a:gd name="T88" fmla="*/ 54 w 479"/>
                <a:gd name="T89" fmla="*/ 48 h 325"/>
                <a:gd name="T90" fmla="*/ 54 w 479"/>
                <a:gd name="T91" fmla="*/ 60 h 32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79"/>
                <a:gd name="T139" fmla="*/ 0 h 325"/>
                <a:gd name="T140" fmla="*/ 479 w 479"/>
                <a:gd name="T141" fmla="*/ 325 h 32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79" h="325">
                  <a:moveTo>
                    <a:pt x="54" y="60"/>
                  </a:moveTo>
                  <a:lnTo>
                    <a:pt x="60" y="90"/>
                  </a:lnTo>
                  <a:lnTo>
                    <a:pt x="72" y="120"/>
                  </a:lnTo>
                  <a:lnTo>
                    <a:pt x="90" y="150"/>
                  </a:lnTo>
                  <a:lnTo>
                    <a:pt x="114" y="174"/>
                  </a:lnTo>
                  <a:lnTo>
                    <a:pt x="144" y="192"/>
                  </a:lnTo>
                  <a:lnTo>
                    <a:pt x="174" y="210"/>
                  </a:lnTo>
                  <a:lnTo>
                    <a:pt x="203" y="222"/>
                  </a:lnTo>
                  <a:lnTo>
                    <a:pt x="233" y="234"/>
                  </a:lnTo>
                  <a:lnTo>
                    <a:pt x="239" y="234"/>
                  </a:lnTo>
                  <a:lnTo>
                    <a:pt x="227" y="240"/>
                  </a:lnTo>
                  <a:lnTo>
                    <a:pt x="215" y="240"/>
                  </a:lnTo>
                  <a:lnTo>
                    <a:pt x="203" y="240"/>
                  </a:lnTo>
                  <a:lnTo>
                    <a:pt x="191" y="240"/>
                  </a:lnTo>
                  <a:lnTo>
                    <a:pt x="180" y="240"/>
                  </a:lnTo>
                  <a:lnTo>
                    <a:pt x="168" y="240"/>
                  </a:lnTo>
                  <a:lnTo>
                    <a:pt x="156" y="234"/>
                  </a:lnTo>
                  <a:lnTo>
                    <a:pt x="138" y="234"/>
                  </a:lnTo>
                  <a:lnTo>
                    <a:pt x="138" y="240"/>
                  </a:lnTo>
                  <a:lnTo>
                    <a:pt x="150" y="246"/>
                  </a:lnTo>
                  <a:lnTo>
                    <a:pt x="162" y="252"/>
                  </a:lnTo>
                  <a:lnTo>
                    <a:pt x="180" y="258"/>
                  </a:lnTo>
                  <a:lnTo>
                    <a:pt x="197" y="258"/>
                  </a:lnTo>
                  <a:lnTo>
                    <a:pt x="215" y="258"/>
                  </a:lnTo>
                  <a:lnTo>
                    <a:pt x="233" y="252"/>
                  </a:lnTo>
                  <a:lnTo>
                    <a:pt x="251" y="252"/>
                  </a:lnTo>
                  <a:lnTo>
                    <a:pt x="263" y="252"/>
                  </a:lnTo>
                  <a:lnTo>
                    <a:pt x="287" y="246"/>
                  </a:lnTo>
                  <a:lnTo>
                    <a:pt x="305" y="240"/>
                  </a:lnTo>
                  <a:lnTo>
                    <a:pt x="323" y="234"/>
                  </a:lnTo>
                  <a:lnTo>
                    <a:pt x="347" y="228"/>
                  </a:lnTo>
                  <a:lnTo>
                    <a:pt x="365" y="222"/>
                  </a:lnTo>
                  <a:lnTo>
                    <a:pt x="383" y="210"/>
                  </a:lnTo>
                  <a:lnTo>
                    <a:pt x="401" y="198"/>
                  </a:lnTo>
                  <a:lnTo>
                    <a:pt x="419" y="186"/>
                  </a:lnTo>
                  <a:lnTo>
                    <a:pt x="431" y="186"/>
                  </a:lnTo>
                  <a:lnTo>
                    <a:pt x="437" y="180"/>
                  </a:lnTo>
                  <a:lnTo>
                    <a:pt x="443" y="174"/>
                  </a:lnTo>
                  <a:lnTo>
                    <a:pt x="449" y="174"/>
                  </a:lnTo>
                  <a:lnTo>
                    <a:pt x="455" y="168"/>
                  </a:lnTo>
                  <a:lnTo>
                    <a:pt x="467" y="168"/>
                  </a:lnTo>
                  <a:lnTo>
                    <a:pt x="473" y="168"/>
                  </a:lnTo>
                  <a:lnTo>
                    <a:pt x="479" y="174"/>
                  </a:lnTo>
                  <a:lnTo>
                    <a:pt x="473" y="180"/>
                  </a:lnTo>
                  <a:lnTo>
                    <a:pt x="467" y="186"/>
                  </a:lnTo>
                  <a:lnTo>
                    <a:pt x="461" y="186"/>
                  </a:lnTo>
                  <a:lnTo>
                    <a:pt x="461" y="192"/>
                  </a:lnTo>
                  <a:lnTo>
                    <a:pt x="455" y="198"/>
                  </a:lnTo>
                  <a:lnTo>
                    <a:pt x="449" y="198"/>
                  </a:lnTo>
                  <a:lnTo>
                    <a:pt x="449" y="204"/>
                  </a:lnTo>
                  <a:lnTo>
                    <a:pt x="419" y="234"/>
                  </a:lnTo>
                  <a:lnTo>
                    <a:pt x="389" y="264"/>
                  </a:lnTo>
                  <a:lnTo>
                    <a:pt x="353" y="282"/>
                  </a:lnTo>
                  <a:lnTo>
                    <a:pt x="311" y="294"/>
                  </a:lnTo>
                  <a:lnTo>
                    <a:pt x="275" y="307"/>
                  </a:lnTo>
                  <a:lnTo>
                    <a:pt x="233" y="319"/>
                  </a:lnTo>
                  <a:lnTo>
                    <a:pt x="191" y="325"/>
                  </a:lnTo>
                  <a:lnTo>
                    <a:pt x="150" y="325"/>
                  </a:lnTo>
                  <a:lnTo>
                    <a:pt x="132" y="319"/>
                  </a:lnTo>
                  <a:lnTo>
                    <a:pt x="120" y="319"/>
                  </a:lnTo>
                  <a:lnTo>
                    <a:pt x="102" y="313"/>
                  </a:lnTo>
                  <a:lnTo>
                    <a:pt x="84" y="307"/>
                  </a:lnTo>
                  <a:lnTo>
                    <a:pt x="66" y="300"/>
                  </a:lnTo>
                  <a:lnTo>
                    <a:pt x="48" y="294"/>
                  </a:lnTo>
                  <a:lnTo>
                    <a:pt x="36" y="282"/>
                  </a:lnTo>
                  <a:lnTo>
                    <a:pt x="24" y="270"/>
                  </a:lnTo>
                  <a:lnTo>
                    <a:pt x="18" y="270"/>
                  </a:lnTo>
                  <a:lnTo>
                    <a:pt x="12" y="258"/>
                  </a:lnTo>
                  <a:lnTo>
                    <a:pt x="6" y="252"/>
                  </a:lnTo>
                  <a:lnTo>
                    <a:pt x="6" y="240"/>
                  </a:lnTo>
                  <a:lnTo>
                    <a:pt x="0" y="228"/>
                  </a:lnTo>
                  <a:lnTo>
                    <a:pt x="0" y="216"/>
                  </a:lnTo>
                  <a:lnTo>
                    <a:pt x="0" y="204"/>
                  </a:lnTo>
                  <a:lnTo>
                    <a:pt x="6" y="192"/>
                  </a:lnTo>
                  <a:lnTo>
                    <a:pt x="6" y="180"/>
                  </a:lnTo>
                  <a:lnTo>
                    <a:pt x="12" y="192"/>
                  </a:lnTo>
                  <a:lnTo>
                    <a:pt x="18" y="204"/>
                  </a:lnTo>
                  <a:lnTo>
                    <a:pt x="24" y="216"/>
                  </a:lnTo>
                  <a:lnTo>
                    <a:pt x="30" y="222"/>
                  </a:lnTo>
                  <a:lnTo>
                    <a:pt x="42" y="234"/>
                  </a:lnTo>
                  <a:lnTo>
                    <a:pt x="48" y="240"/>
                  </a:lnTo>
                  <a:lnTo>
                    <a:pt x="60" y="252"/>
                  </a:lnTo>
                  <a:lnTo>
                    <a:pt x="66" y="258"/>
                  </a:lnTo>
                  <a:lnTo>
                    <a:pt x="72" y="258"/>
                  </a:lnTo>
                  <a:lnTo>
                    <a:pt x="60" y="240"/>
                  </a:lnTo>
                  <a:lnTo>
                    <a:pt x="48" y="228"/>
                  </a:lnTo>
                  <a:lnTo>
                    <a:pt x="36" y="216"/>
                  </a:lnTo>
                  <a:lnTo>
                    <a:pt x="30" y="198"/>
                  </a:lnTo>
                  <a:lnTo>
                    <a:pt x="24" y="180"/>
                  </a:lnTo>
                  <a:lnTo>
                    <a:pt x="18" y="168"/>
                  </a:lnTo>
                  <a:lnTo>
                    <a:pt x="18" y="150"/>
                  </a:lnTo>
                  <a:lnTo>
                    <a:pt x="18" y="132"/>
                  </a:lnTo>
                  <a:lnTo>
                    <a:pt x="24" y="144"/>
                  </a:lnTo>
                  <a:lnTo>
                    <a:pt x="30" y="156"/>
                  </a:lnTo>
                  <a:lnTo>
                    <a:pt x="36" y="168"/>
                  </a:lnTo>
                  <a:lnTo>
                    <a:pt x="42" y="180"/>
                  </a:lnTo>
                  <a:lnTo>
                    <a:pt x="48" y="192"/>
                  </a:lnTo>
                  <a:lnTo>
                    <a:pt x="54" y="204"/>
                  </a:lnTo>
                  <a:lnTo>
                    <a:pt x="60" y="210"/>
                  </a:lnTo>
                  <a:lnTo>
                    <a:pt x="72" y="216"/>
                  </a:lnTo>
                  <a:lnTo>
                    <a:pt x="60" y="192"/>
                  </a:lnTo>
                  <a:lnTo>
                    <a:pt x="48" y="168"/>
                  </a:lnTo>
                  <a:lnTo>
                    <a:pt x="42" y="144"/>
                  </a:lnTo>
                  <a:lnTo>
                    <a:pt x="30" y="120"/>
                  </a:lnTo>
                  <a:lnTo>
                    <a:pt x="24" y="90"/>
                  </a:lnTo>
                  <a:lnTo>
                    <a:pt x="30" y="66"/>
                  </a:lnTo>
                  <a:lnTo>
                    <a:pt x="36" y="42"/>
                  </a:lnTo>
                  <a:lnTo>
                    <a:pt x="54" y="18"/>
                  </a:lnTo>
                  <a:lnTo>
                    <a:pt x="72" y="0"/>
                  </a:lnTo>
                  <a:lnTo>
                    <a:pt x="72" y="6"/>
                  </a:lnTo>
                  <a:lnTo>
                    <a:pt x="72" y="18"/>
                  </a:lnTo>
                  <a:lnTo>
                    <a:pt x="66" y="24"/>
                  </a:lnTo>
                  <a:lnTo>
                    <a:pt x="66" y="30"/>
                  </a:lnTo>
                  <a:lnTo>
                    <a:pt x="60" y="36"/>
                  </a:lnTo>
                  <a:lnTo>
                    <a:pt x="54" y="42"/>
                  </a:lnTo>
                  <a:lnTo>
                    <a:pt x="54" y="48"/>
                  </a:lnTo>
                  <a:lnTo>
                    <a:pt x="54" y="6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31"/>
            <p:cNvSpPr>
              <a:spLocks/>
            </p:cNvSpPr>
            <p:nvPr/>
          </p:nvSpPr>
          <p:spPr bwMode="auto">
            <a:xfrm>
              <a:off x="1562" y="568"/>
              <a:ext cx="42" cy="72"/>
            </a:xfrm>
            <a:custGeom>
              <a:avLst/>
              <a:gdLst>
                <a:gd name="T0" fmla="*/ 0 w 42"/>
                <a:gd name="T1" fmla="*/ 72 h 72"/>
                <a:gd name="T2" fmla="*/ 6 w 42"/>
                <a:gd name="T3" fmla="*/ 60 h 72"/>
                <a:gd name="T4" fmla="*/ 6 w 42"/>
                <a:gd name="T5" fmla="*/ 54 h 72"/>
                <a:gd name="T6" fmla="*/ 12 w 42"/>
                <a:gd name="T7" fmla="*/ 42 h 72"/>
                <a:gd name="T8" fmla="*/ 18 w 42"/>
                <a:gd name="T9" fmla="*/ 30 h 72"/>
                <a:gd name="T10" fmla="*/ 24 w 42"/>
                <a:gd name="T11" fmla="*/ 24 h 72"/>
                <a:gd name="T12" fmla="*/ 30 w 42"/>
                <a:gd name="T13" fmla="*/ 18 h 72"/>
                <a:gd name="T14" fmla="*/ 36 w 42"/>
                <a:gd name="T15" fmla="*/ 6 h 72"/>
                <a:gd name="T16" fmla="*/ 42 w 42"/>
                <a:gd name="T17" fmla="*/ 0 h 72"/>
                <a:gd name="T18" fmla="*/ 42 w 42"/>
                <a:gd name="T19" fmla="*/ 0 h 72"/>
                <a:gd name="T20" fmla="*/ 36 w 42"/>
                <a:gd name="T21" fmla="*/ 12 h 72"/>
                <a:gd name="T22" fmla="*/ 36 w 42"/>
                <a:gd name="T23" fmla="*/ 18 h 72"/>
                <a:gd name="T24" fmla="*/ 30 w 42"/>
                <a:gd name="T25" fmla="*/ 30 h 72"/>
                <a:gd name="T26" fmla="*/ 24 w 42"/>
                <a:gd name="T27" fmla="*/ 36 h 72"/>
                <a:gd name="T28" fmla="*/ 18 w 42"/>
                <a:gd name="T29" fmla="*/ 48 h 72"/>
                <a:gd name="T30" fmla="*/ 12 w 42"/>
                <a:gd name="T31" fmla="*/ 54 h 72"/>
                <a:gd name="T32" fmla="*/ 6 w 42"/>
                <a:gd name="T33" fmla="*/ 66 h 72"/>
                <a:gd name="T34" fmla="*/ 0 w 42"/>
                <a:gd name="T35" fmla="*/ 72 h 72"/>
                <a:gd name="T36" fmla="*/ 0 w 42"/>
                <a:gd name="T37" fmla="*/ 72 h 72"/>
                <a:gd name="T38" fmla="*/ 0 w 42"/>
                <a:gd name="T39" fmla="*/ 72 h 72"/>
                <a:gd name="T40" fmla="*/ 0 w 42"/>
                <a:gd name="T41" fmla="*/ 72 h 72"/>
                <a:gd name="T42" fmla="*/ 0 w 42"/>
                <a:gd name="T43" fmla="*/ 72 h 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2"/>
                <a:gd name="T67" fmla="*/ 0 h 72"/>
                <a:gd name="T68" fmla="*/ 42 w 42"/>
                <a:gd name="T69" fmla="*/ 72 h 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2" h="72">
                  <a:moveTo>
                    <a:pt x="0" y="72"/>
                  </a:moveTo>
                  <a:lnTo>
                    <a:pt x="6" y="60"/>
                  </a:lnTo>
                  <a:lnTo>
                    <a:pt x="6" y="54"/>
                  </a:lnTo>
                  <a:lnTo>
                    <a:pt x="12" y="42"/>
                  </a:lnTo>
                  <a:lnTo>
                    <a:pt x="18" y="30"/>
                  </a:lnTo>
                  <a:lnTo>
                    <a:pt x="24" y="24"/>
                  </a:lnTo>
                  <a:lnTo>
                    <a:pt x="30" y="18"/>
                  </a:lnTo>
                  <a:lnTo>
                    <a:pt x="36" y="6"/>
                  </a:lnTo>
                  <a:lnTo>
                    <a:pt x="42" y="0"/>
                  </a:lnTo>
                  <a:lnTo>
                    <a:pt x="36" y="12"/>
                  </a:lnTo>
                  <a:lnTo>
                    <a:pt x="36" y="18"/>
                  </a:lnTo>
                  <a:lnTo>
                    <a:pt x="30" y="30"/>
                  </a:lnTo>
                  <a:lnTo>
                    <a:pt x="24" y="36"/>
                  </a:lnTo>
                  <a:lnTo>
                    <a:pt x="18" y="48"/>
                  </a:lnTo>
                  <a:lnTo>
                    <a:pt x="12" y="54"/>
                  </a:lnTo>
                  <a:lnTo>
                    <a:pt x="6" y="66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32"/>
            <p:cNvSpPr>
              <a:spLocks/>
            </p:cNvSpPr>
            <p:nvPr/>
          </p:nvSpPr>
          <p:spPr bwMode="auto">
            <a:xfrm>
              <a:off x="1753" y="574"/>
              <a:ext cx="12" cy="6"/>
            </a:xfrm>
            <a:custGeom>
              <a:avLst/>
              <a:gdLst>
                <a:gd name="T0" fmla="*/ 12 w 12"/>
                <a:gd name="T1" fmla="*/ 0 h 6"/>
                <a:gd name="T2" fmla="*/ 6 w 12"/>
                <a:gd name="T3" fmla="*/ 0 h 6"/>
                <a:gd name="T4" fmla="*/ 6 w 12"/>
                <a:gd name="T5" fmla="*/ 0 h 6"/>
                <a:gd name="T6" fmla="*/ 6 w 12"/>
                <a:gd name="T7" fmla="*/ 6 h 6"/>
                <a:gd name="T8" fmla="*/ 6 w 12"/>
                <a:gd name="T9" fmla="*/ 6 h 6"/>
                <a:gd name="T10" fmla="*/ 0 w 12"/>
                <a:gd name="T11" fmla="*/ 0 h 6"/>
                <a:gd name="T12" fmla="*/ 0 w 12"/>
                <a:gd name="T13" fmla="*/ 0 h 6"/>
                <a:gd name="T14" fmla="*/ 0 w 12"/>
                <a:gd name="T15" fmla="*/ 0 h 6"/>
                <a:gd name="T16" fmla="*/ 0 w 12"/>
                <a:gd name="T17" fmla="*/ 0 h 6"/>
                <a:gd name="T18" fmla="*/ 0 w 12"/>
                <a:gd name="T19" fmla="*/ 0 h 6"/>
                <a:gd name="T20" fmla="*/ 0 w 12"/>
                <a:gd name="T21" fmla="*/ 0 h 6"/>
                <a:gd name="T22" fmla="*/ 0 w 12"/>
                <a:gd name="T23" fmla="*/ 0 h 6"/>
                <a:gd name="T24" fmla="*/ 0 w 12"/>
                <a:gd name="T25" fmla="*/ 0 h 6"/>
                <a:gd name="T26" fmla="*/ 0 w 12"/>
                <a:gd name="T27" fmla="*/ 0 h 6"/>
                <a:gd name="T28" fmla="*/ 6 w 12"/>
                <a:gd name="T29" fmla="*/ 0 h 6"/>
                <a:gd name="T30" fmla="*/ 6 w 12"/>
                <a:gd name="T31" fmla="*/ 0 h 6"/>
                <a:gd name="T32" fmla="*/ 6 w 12"/>
                <a:gd name="T33" fmla="*/ 0 h 6"/>
                <a:gd name="T34" fmla="*/ 12 w 12"/>
                <a:gd name="T35" fmla="*/ 0 h 6"/>
                <a:gd name="T36" fmla="*/ 12 w 12"/>
                <a:gd name="T37" fmla="*/ 0 h 6"/>
                <a:gd name="T38" fmla="*/ 12 w 12"/>
                <a:gd name="T39" fmla="*/ 0 h 6"/>
                <a:gd name="T40" fmla="*/ 12 w 12"/>
                <a:gd name="T41" fmla="*/ 0 h 6"/>
                <a:gd name="T42" fmla="*/ 12 w 12"/>
                <a:gd name="T43" fmla="*/ 0 h 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"/>
                <a:gd name="T67" fmla="*/ 0 h 6"/>
                <a:gd name="T68" fmla="*/ 12 w 12"/>
                <a:gd name="T69" fmla="*/ 6 h 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" h="6">
                  <a:moveTo>
                    <a:pt x="12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33"/>
            <p:cNvSpPr>
              <a:spLocks/>
            </p:cNvSpPr>
            <p:nvPr/>
          </p:nvSpPr>
          <p:spPr bwMode="auto">
            <a:xfrm>
              <a:off x="796" y="610"/>
              <a:ext cx="143" cy="90"/>
            </a:xfrm>
            <a:custGeom>
              <a:avLst/>
              <a:gdLst>
                <a:gd name="T0" fmla="*/ 143 w 143"/>
                <a:gd name="T1" fmla="*/ 30 h 90"/>
                <a:gd name="T2" fmla="*/ 131 w 143"/>
                <a:gd name="T3" fmla="*/ 42 h 90"/>
                <a:gd name="T4" fmla="*/ 119 w 143"/>
                <a:gd name="T5" fmla="*/ 42 h 90"/>
                <a:gd name="T6" fmla="*/ 107 w 143"/>
                <a:gd name="T7" fmla="*/ 42 h 90"/>
                <a:gd name="T8" fmla="*/ 89 w 143"/>
                <a:gd name="T9" fmla="*/ 42 h 90"/>
                <a:gd name="T10" fmla="*/ 77 w 143"/>
                <a:gd name="T11" fmla="*/ 42 h 90"/>
                <a:gd name="T12" fmla="*/ 66 w 143"/>
                <a:gd name="T13" fmla="*/ 48 h 90"/>
                <a:gd name="T14" fmla="*/ 54 w 143"/>
                <a:gd name="T15" fmla="*/ 48 h 90"/>
                <a:gd name="T16" fmla="*/ 42 w 143"/>
                <a:gd name="T17" fmla="*/ 60 h 90"/>
                <a:gd name="T18" fmla="*/ 42 w 143"/>
                <a:gd name="T19" fmla="*/ 60 h 90"/>
                <a:gd name="T20" fmla="*/ 42 w 143"/>
                <a:gd name="T21" fmla="*/ 60 h 90"/>
                <a:gd name="T22" fmla="*/ 48 w 143"/>
                <a:gd name="T23" fmla="*/ 66 h 90"/>
                <a:gd name="T24" fmla="*/ 48 w 143"/>
                <a:gd name="T25" fmla="*/ 66 h 90"/>
                <a:gd name="T26" fmla="*/ 48 w 143"/>
                <a:gd name="T27" fmla="*/ 72 h 90"/>
                <a:gd name="T28" fmla="*/ 48 w 143"/>
                <a:gd name="T29" fmla="*/ 72 h 90"/>
                <a:gd name="T30" fmla="*/ 54 w 143"/>
                <a:gd name="T31" fmla="*/ 72 h 90"/>
                <a:gd name="T32" fmla="*/ 54 w 143"/>
                <a:gd name="T33" fmla="*/ 78 h 90"/>
                <a:gd name="T34" fmla="*/ 60 w 143"/>
                <a:gd name="T35" fmla="*/ 78 h 90"/>
                <a:gd name="T36" fmla="*/ 60 w 143"/>
                <a:gd name="T37" fmla="*/ 78 h 90"/>
                <a:gd name="T38" fmla="*/ 54 w 143"/>
                <a:gd name="T39" fmla="*/ 78 h 90"/>
                <a:gd name="T40" fmla="*/ 54 w 143"/>
                <a:gd name="T41" fmla="*/ 84 h 90"/>
                <a:gd name="T42" fmla="*/ 48 w 143"/>
                <a:gd name="T43" fmla="*/ 84 h 90"/>
                <a:gd name="T44" fmla="*/ 48 w 143"/>
                <a:gd name="T45" fmla="*/ 84 h 90"/>
                <a:gd name="T46" fmla="*/ 42 w 143"/>
                <a:gd name="T47" fmla="*/ 90 h 90"/>
                <a:gd name="T48" fmla="*/ 42 w 143"/>
                <a:gd name="T49" fmla="*/ 90 h 90"/>
                <a:gd name="T50" fmla="*/ 42 w 143"/>
                <a:gd name="T51" fmla="*/ 90 h 90"/>
                <a:gd name="T52" fmla="*/ 36 w 143"/>
                <a:gd name="T53" fmla="*/ 90 h 90"/>
                <a:gd name="T54" fmla="*/ 36 w 143"/>
                <a:gd name="T55" fmla="*/ 90 h 90"/>
                <a:gd name="T56" fmla="*/ 30 w 143"/>
                <a:gd name="T57" fmla="*/ 84 h 90"/>
                <a:gd name="T58" fmla="*/ 24 w 143"/>
                <a:gd name="T59" fmla="*/ 78 h 90"/>
                <a:gd name="T60" fmla="*/ 18 w 143"/>
                <a:gd name="T61" fmla="*/ 72 h 90"/>
                <a:gd name="T62" fmla="*/ 12 w 143"/>
                <a:gd name="T63" fmla="*/ 66 h 90"/>
                <a:gd name="T64" fmla="*/ 6 w 143"/>
                <a:gd name="T65" fmla="*/ 60 h 90"/>
                <a:gd name="T66" fmla="*/ 0 w 143"/>
                <a:gd name="T67" fmla="*/ 54 h 90"/>
                <a:gd name="T68" fmla="*/ 0 w 143"/>
                <a:gd name="T69" fmla="*/ 48 h 90"/>
                <a:gd name="T70" fmla="*/ 0 w 143"/>
                <a:gd name="T71" fmla="*/ 36 h 90"/>
                <a:gd name="T72" fmla="*/ 0 w 143"/>
                <a:gd name="T73" fmla="*/ 36 h 90"/>
                <a:gd name="T74" fmla="*/ 6 w 143"/>
                <a:gd name="T75" fmla="*/ 30 h 90"/>
                <a:gd name="T76" fmla="*/ 18 w 143"/>
                <a:gd name="T77" fmla="*/ 24 h 90"/>
                <a:gd name="T78" fmla="*/ 30 w 143"/>
                <a:gd name="T79" fmla="*/ 18 h 90"/>
                <a:gd name="T80" fmla="*/ 42 w 143"/>
                <a:gd name="T81" fmla="*/ 18 h 90"/>
                <a:gd name="T82" fmla="*/ 54 w 143"/>
                <a:gd name="T83" fmla="*/ 12 h 90"/>
                <a:gd name="T84" fmla="*/ 66 w 143"/>
                <a:gd name="T85" fmla="*/ 6 h 90"/>
                <a:gd name="T86" fmla="*/ 77 w 143"/>
                <a:gd name="T87" fmla="*/ 0 h 90"/>
                <a:gd name="T88" fmla="*/ 89 w 143"/>
                <a:gd name="T89" fmla="*/ 0 h 90"/>
                <a:gd name="T90" fmla="*/ 89 w 143"/>
                <a:gd name="T91" fmla="*/ 0 h 90"/>
                <a:gd name="T92" fmla="*/ 95 w 143"/>
                <a:gd name="T93" fmla="*/ 0 h 90"/>
                <a:gd name="T94" fmla="*/ 101 w 143"/>
                <a:gd name="T95" fmla="*/ 0 h 90"/>
                <a:gd name="T96" fmla="*/ 107 w 143"/>
                <a:gd name="T97" fmla="*/ 6 h 90"/>
                <a:gd name="T98" fmla="*/ 119 w 143"/>
                <a:gd name="T99" fmla="*/ 12 h 90"/>
                <a:gd name="T100" fmla="*/ 125 w 143"/>
                <a:gd name="T101" fmla="*/ 12 h 90"/>
                <a:gd name="T102" fmla="*/ 131 w 143"/>
                <a:gd name="T103" fmla="*/ 18 h 90"/>
                <a:gd name="T104" fmla="*/ 137 w 143"/>
                <a:gd name="T105" fmla="*/ 24 h 90"/>
                <a:gd name="T106" fmla="*/ 143 w 143"/>
                <a:gd name="T107" fmla="*/ 30 h 90"/>
                <a:gd name="T108" fmla="*/ 143 w 143"/>
                <a:gd name="T109" fmla="*/ 30 h 90"/>
                <a:gd name="T110" fmla="*/ 143 w 143"/>
                <a:gd name="T111" fmla="*/ 30 h 90"/>
                <a:gd name="T112" fmla="*/ 143 w 143"/>
                <a:gd name="T113" fmla="*/ 30 h 90"/>
                <a:gd name="T114" fmla="*/ 143 w 143"/>
                <a:gd name="T115" fmla="*/ 30 h 9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3"/>
                <a:gd name="T175" fmla="*/ 0 h 90"/>
                <a:gd name="T176" fmla="*/ 143 w 143"/>
                <a:gd name="T177" fmla="*/ 90 h 9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3" h="90">
                  <a:moveTo>
                    <a:pt x="143" y="30"/>
                  </a:moveTo>
                  <a:lnTo>
                    <a:pt x="131" y="42"/>
                  </a:lnTo>
                  <a:lnTo>
                    <a:pt x="119" y="42"/>
                  </a:lnTo>
                  <a:lnTo>
                    <a:pt x="107" y="42"/>
                  </a:lnTo>
                  <a:lnTo>
                    <a:pt x="89" y="42"/>
                  </a:lnTo>
                  <a:lnTo>
                    <a:pt x="77" y="42"/>
                  </a:lnTo>
                  <a:lnTo>
                    <a:pt x="66" y="48"/>
                  </a:lnTo>
                  <a:lnTo>
                    <a:pt x="54" y="48"/>
                  </a:lnTo>
                  <a:lnTo>
                    <a:pt x="42" y="60"/>
                  </a:lnTo>
                  <a:lnTo>
                    <a:pt x="48" y="66"/>
                  </a:lnTo>
                  <a:lnTo>
                    <a:pt x="48" y="72"/>
                  </a:lnTo>
                  <a:lnTo>
                    <a:pt x="54" y="72"/>
                  </a:lnTo>
                  <a:lnTo>
                    <a:pt x="54" y="78"/>
                  </a:lnTo>
                  <a:lnTo>
                    <a:pt x="60" y="78"/>
                  </a:lnTo>
                  <a:lnTo>
                    <a:pt x="54" y="78"/>
                  </a:lnTo>
                  <a:lnTo>
                    <a:pt x="54" y="84"/>
                  </a:lnTo>
                  <a:lnTo>
                    <a:pt x="48" y="84"/>
                  </a:lnTo>
                  <a:lnTo>
                    <a:pt x="42" y="90"/>
                  </a:lnTo>
                  <a:lnTo>
                    <a:pt x="36" y="90"/>
                  </a:lnTo>
                  <a:lnTo>
                    <a:pt x="30" y="84"/>
                  </a:lnTo>
                  <a:lnTo>
                    <a:pt x="24" y="78"/>
                  </a:lnTo>
                  <a:lnTo>
                    <a:pt x="18" y="72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0" y="36"/>
                  </a:lnTo>
                  <a:lnTo>
                    <a:pt x="6" y="30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54" y="12"/>
                  </a:lnTo>
                  <a:lnTo>
                    <a:pt x="66" y="6"/>
                  </a:lnTo>
                  <a:lnTo>
                    <a:pt x="77" y="0"/>
                  </a:lnTo>
                  <a:lnTo>
                    <a:pt x="89" y="0"/>
                  </a:lnTo>
                  <a:lnTo>
                    <a:pt x="95" y="0"/>
                  </a:lnTo>
                  <a:lnTo>
                    <a:pt x="101" y="0"/>
                  </a:lnTo>
                  <a:lnTo>
                    <a:pt x="107" y="6"/>
                  </a:lnTo>
                  <a:lnTo>
                    <a:pt x="119" y="12"/>
                  </a:lnTo>
                  <a:lnTo>
                    <a:pt x="125" y="12"/>
                  </a:lnTo>
                  <a:lnTo>
                    <a:pt x="131" y="18"/>
                  </a:lnTo>
                  <a:lnTo>
                    <a:pt x="137" y="24"/>
                  </a:lnTo>
                  <a:lnTo>
                    <a:pt x="143" y="30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4"/>
            <p:cNvSpPr>
              <a:spLocks/>
            </p:cNvSpPr>
            <p:nvPr/>
          </p:nvSpPr>
          <p:spPr bwMode="auto">
            <a:xfrm>
              <a:off x="1777" y="622"/>
              <a:ext cx="6" cy="6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6 h 6"/>
                <a:gd name="T4" fmla="*/ 0 w 6"/>
                <a:gd name="T5" fmla="*/ 0 h 6"/>
                <a:gd name="T6" fmla="*/ 0 w 6"/>
                <a:gd name="T7" fmla="*/ 0 h 6"/>
                <a:gd name="T8" fmla="*/ 0 w 6"/>
                <a:gd name="T9" fmla="*/ 0 h 6"/>
                <a:gd name="T10" fmla="*/ 0 w 6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6"/>
                <a:gd name="T20" fmla="*/ 6 w 6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6">
                  <a:moveTo>
                    <a:pt x="0" y="0"/>
                  </a:moveTo>
                  <a:lnTo>
                    <a:pt x="6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5"/>
            <p:cNvSpPr>
              <a:spLocks/>
            </p:cNvSpPr>
            <p:nvPr/>
          </p:nvSpPr>
          <p:spPr bwMode="auto">
            <a:xfrm>
              <a:off x="915" y="664"/>
              <a:ext cx="36" cy="36"/>
            </a:xfrm>
            <a:custGeom>
              <a:avLst/>
              <a:gdLst>
                <a:gd name="T0" fmla="*/ 36 w 36"/>
                <a:gd name="T1" fmla="*/ 18 h 36"/>
                <a:gd name="T2" fmla="*/ 36 w 36"/>
                <a:gd name="T3" fmla="*/ 36 h 36"/>
                <a:gd name="T4" fmla="*/ 36 w 36"/>
                <a:gd name="T5" fmla="*/ 36 h 36"/>
                <a:gd name="T6" fmla="*/ 30 w 36"/>
                <a:gd name="T7" fmla="*/ 36 h 36"/>
                <a:gd name="T8" fmla="*/ 24 w 36"/>
                <a:gd name="T9" fmla="*/ 36 h 36"/>
                <a:gd name="T10" fmla="*/ 18 w 36"/>
                <a:gd name="T11" fmla="*/ 36 h 36"/>
                <a:gd name="T12" fmla="*/ 12 w 36"/>
                <a:gd name="T13" fmla="*/ 30 h 36"/>
                <a:gd name="T14" fmla="*/ 12 w 36"/>
                <a:gd name="T15" fmla="*/ 30 h 36"/>
                <a:gd name="T16" fmla="*/ 6 w 36"/>
                <a:gd name="T17" fmla="*/ 24 h 36"/>
                <a:gd name="T18" fmla="*/ 6 w 36"/>
                <a:gd name="T19" fmla="*/ 18 h 36"/>
                <a:gd name="T20" fmla="*/ 0 w 36"/>
                <a:gd name="T21" fmla="*/ 18 h 36"/>
                <a:gd name="T22" fmla="*/ 0 w 36"/>
                <a:gd name="T23" fmla="*/ 18 h 36"/>
                <a:gd name="T24" fmla="*/ 0 w 36"/>
                <a:gd name="T25" fmla="*/ 6 h 36"/>
                <a:gd name="T26" fmla="*/ 0 w 36"/>
                <a:gd name="T27" fmla="*/ 6 h 36"/>
                <a:gd name="T28" fmla="*/ 6 w 36"/>
                <a:gd name="T29" fmla="*/ 6 h 36"/>
                <a:gd name="T30" fmla="*/ 12 w 36"/>
                <a:gd name="T31" fmla="*/ 6 h 36"/>
                <a:gd name="T32" fmla="*/ 18 w 36"/>
                <a:gd name="T33" fmla="*/ 0 h 36"/>
                <a:gd name="T34" fmla="*/ 24 w 36"/>
                <a:gd name="T35" fmla="*/ 0 h 36"/>
                <a:gd name="T36" fmla="*/ 24 w 36"/>
                <a:gd name="T37" fmla="*/ 6 h 36"/>
                <a:gd name="T38" fmla="*/ 30 w 36"/>
                <a:gd name="T39" fmla="*/ 6 h 36"/>
                <a:gd name="T40" fmla="*/ 30 w 36"/>
                <a:gd name="T41" fmla="*/ 12 h 36"/>
                <a:gd name="T42" fmla="*/ 36 w 36"/>
                <a:gd name="T43" fmla="*/ 18 h 36"/>
                <a:gd name="T44" fmla="*/ 36 w 36"/>
                <a:gd name="T45" fmla="*/ 18 h 36"/>
                <a:gd name="T46" fmla="*/ 36 w 36"/>
                <a:gd name="T47" fmla="*/ 18 h 36"/>
                <a:gd name="T48" fmla="*/ 36 w 36"/>
                <a:gd name="T49" fmla="*/ 18 h 36"/>
                <a:gd name="T50" fmla="*/ 36 w 36"/>
                <a:gd name="T51" fmla="*/ 18 h 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"/>
                <a:gd name="T79" fmla="*/ 0 h 36"/>
                <a:gd name="T80" fmla="*/ 36 w 36"/>
                <a:gd name="T81" fmla="*/ 36 h 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" h="36">
                  <a:moveTo>
                    <a:pt x="36" y="18"/>
                  </a:moveTo>
                  <a:lnTo>
                    <a:pt x="36" y="36"/>
                  </a:lnTo>
                  <a:lnTo>
                    <a:pt x="30" y="36"/>
                  </a:lnTo>
                  <a:lnTo>
                    <a:pt x="24" y="36"/>
                  </a:lnTo>
                  <a:lnTo>
                    <a:pt x="18" y="36"/>
                  </a:lnTo>
                  <a:lnTo>
                    <a:pt x="12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30" y="12"/>
                  </a:lnTo>
                  <a:lnTo>
                    <a:pt x="36" y="18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Freeform 36"/>
            <p:cNvSpPr>
              <a:spLocks/>
            </p:cNvSpPr>
            <p:nvPr/>
          </p:nvSpPr>
          <p:spPr bwMode="auto">
            <a:xfrm>
              <a:off x="1705" y="682"/>
              <a:ext cx="96" cy="90"/>
            </a:xfrm>
            <a:custGeom>
              <a:avLst/>
              <a:gdLst>
                <a:gd name="T0" fmla="*/ 90 w 96"/>
                <a:gd name="T1" fmla="*/ 0 h 90"/>
                <a:gd name="T2" fmla="*/ 72 w 96"/>
                <a:gd name="T3" fmla="*/ 6 h 90"/>
                <a:gd name="T4" fmla="*/ 54 w 96"/>
                <a:gd name="T5" fmla="*/ 12 h 90"/>
                <a:gd name="T6" fmla="*/ 42 w 96"/>
                <a:gd name="T7" fmla="*/ 24 h 90"/>
                <a:gd name="T8" fmla="*/ 36 w 96"/>
                <a:gd name="T9" fmla="*/ 36 h 90"/>
                <a:gd name="T10" fmla="*/ 42 w 96"/>
                <a:gd name="T11" fmla="*/ 42 h 90"/>
                <a:gd name="T12" fmla="*/ 48 w 96"/>
                <a:gd name="T13" fmla="*/ 36 h 90"/>
                <a:gd name="T14" fmla="*/ 54 w 96"/>
                <a:gd name="T15" fmla="*/ 30 h 90"/>
                <a:gd name="T16" fmla="*/ 60 w 96"/>
                <a:gd name="T17" fmla="*/ 30 h 90"/>
                <a:gd name="T18" fmla="*/ 54 w 96"/>
                <a:gd name="T19" fmla="*/ 36 h 90"/>
                <a:gd name="T20" fmla="*/ 42 w 96"/>
                <a:gd name="T21" fmla="*/ 48 h 90"/>
                <a:gd name="T22" fmla="*/ 30 w 96"/>
                <a:gd name="T23" fmla="*/ 54 h 90"/>
                <a:gd name="T24" fmla="*/ 18 w 96"/>
                <a:gd name="T25" fmla="*/ 66 h 90"/>
                <a:gd name="T26" fmla="*/ 12 w 96"/>
                <a:gd name="T27" fmla="*/ 72 h 90"/>
                <a:gd name="T28" fmla="*/ 0 w 96"/>
                <a:gd name="T29" fmla="*/ 90 h 90"/>
                <a:gd name="T30" fmla="*/ 6 w 96"/>
                <a:gd name="T31" fmla="*/ 78 h 90"/>
                <a:gd name="T32" fmla="*/ 12 w 96"/>
                <a:gd name="T33" fmla="*/ 66 h 90"/>
                <a:gd name="T34" fmla="*/ 24 w 96"/>
                <a:gd name="T35" fmla="*/ 60 h 90"/>
                <a:gd name="T36" fmla="*/ 30 w 96"/>
                <a:gd name="T37" fmla="*/ 48 h 90"/>
                <a:gd name="T38" fmla="*/ 30 w 96"/>
                <a:gd name="T39" fmla="*/ 48 h 90"/>
                <a:gd name="T40" fmla="*/ 24 w 96"/>
                <a:gd name="T41" fmla="*/ 42 h 90"/>
                <a:gd name="T42" fmla="*/ 24 w 96"/>
                <a:gd name="T43" fmla="*/ 48 h 90"/>
                <a:gd name="T44" fmla="*/ 18 w 96"/>
                <a:gd name="T45" fmla="*/ 48 h 90"/>
                <a:gd name="T46" fmla="*/ 18 w 96"/>
                <a:gd name="T47" fmla="*/ 48 h 90"/>
                <a:gd name="T48" fmla="*/ 24 w 96"/>
                <a:gd name="T49" fmla="*/ 30 h 90"/>
                <a:gd name="T50" fmla="*/ 36 w 96"/>
                <a:gd name="T51" fmla="*/ 18 h 90"/>
                <a:gd name="T52" fmla="*/ 54 w 96"/>
                <a:gd name="T53" fmla="*/ 6 h 90"/>
                <a:gd name="T54" fmla="*/ 72 w 96"/>
                <a:gd name="T55" fmla="*/ 0 h 90"/>
                <a:gd name="T56" fmla="*/ 78 w 96"/>
                <a:gd name="T57" fmla="*/ 0 h 90"/>
                <a:gd name="T58" fmla="*/ 84 w 96"/>
                <a:gd name="T59" fmla="*/ 0 h 90"/>
                <a:gd name="T60" fmla="*/ 90 w 96"/>
                <a:gd name="T61" fmla="*/ 0 h 90"/>
                <a:gd name="T62" fmla="*/ 96 w 96"/>
                <a:gd name="T63" fmla="*/ 0 h 90"/>
                <a:gd name="T64" fmla="*/ 96 w 96"/>
                <a:gd name="T65" fmla="*/ 0 h 90"/>
                <a:gd name="T66" fmla="*/ 96 w 96"/>
                <a:gd name="T67" fmla="*/ 0 h 9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6"/>
                <a:gd name="T103" fmla="*/ 0 h 90"/>
                <a:gd name="T104" fmla="*/ 96 w 96"/>
                <a:gd name="T105" fmla="*/ 90 h 9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6" h="90">
                  <a:moveTo>
                    <a:pt x="96" y="0"/>
                  </a:moveTo>
                  <a:lnTo>
                    <a:pt x="90" y="0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8" y="18"/>
                  </a:lnTo>
                  <a:lnTo>
                    <a:pt x="42" y="24"/>
                  </a:lnTo>
                  <a:lnTo>
                    <a:pt x="36" y="36"/>
                  </a:lnTo>
                  <a:lnTo>
                    <a:pt x="36" y="42"/>
                  </a:lnTo>
                  <a:lnTo>
                    <a:pt x="42" y="42"/>
                  </a:lnTo>
                  <a:lnTo>
                    <a:pt x="42" y="36"/>
                  </a:lnTo>
                  <a:lnTo>
                    <a:pt x="48" y="36"/>
                  </a:lnTo>
                  <a:lnTo>
                    <a:pt x="54" y="30"/>
                  </a:lnTo>
                  <a:lnTo>
                    <a:pt x="60" y="30"/>
                  </a:lnTo>
                  <a:lnTo>
                    <a:pt x="54" y="36"/>
                  </a:lnTo>
                  <a:lnTo>
                    <a:pt x="48" y="42"/>
                  </a:lnTo>
                  <a:lnTo>
                    <a:pt x="42" y="48"/>
                  </a:lnTo>
                  <a:lnTo>
                    <a:pt x="36" y="48"/>
                  </a:lnTo>
                  <a:lnTo>
                    <a:pt x="30" y="54"/>
                  </a:lnTo>
                  <a:lnTo>
                    <a:pt x="24" y="60"/>
                  </a:lnTo>
                  <a:lnTo>
                    <a:pt x="18" y="66"/>
                  </a:lnTo>
                  <a:lnTo>
                    <a:pt x="12" y="72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6" y="78"/>
                  </a:lnTo>
                  <a:lnTo>
                    <a:pt x="6" y="72"/>
                  </a:lnTo>
                  <a:lnTo>
                    <a:pt x="12" y="66"/>
                  </a:lnTo>
                  <a:lnTo>
                    <a:pt x="18" y="60"/>
                  </a:lnTo>
                  <a:lnTo>
                    <a:pt x="24" y="60"/>
                  </a:lnTo>
                  <a:lnTo>
                    <a:pt x="24" y="54"/>
                  </a:lnTo>
                  <a:lnTo>
                    <a:pt x="30" y="48"/>
                  </a:lnTo>
                  <a:lnTo>
                    <a:pt x="30" y="42"/>
                  </a:lnTo>
                  <a:lnTo>
                    <a:pt x="24" y="42"/>
                  </a:lnTo>
                  <a:lnTo>
                    <a:pt x="24" y="48"/>
                  </a:lnTo>
                  <a:lnTo>
                    <a:pt x="18" y="48"/>
                  </a:lnTo>
                  <a:lnTo>
                    <a:pt x="18" y="36"/>
                  </a:lnTo>
                  <a:lnTo>
                    <a:pt x="24" y="30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42" y="12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72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Freeform 37"/>
            <p:cNvSpPr>
              <a:spLocks/>
            </p:cNvSpPr>
            <p:nvPr/>
          </p:nvSpPr>
          <p:spPr bwMode="auto">
            <a:xfrm>
              <a:off x="844" y="688"/>
              <a:ext cx="83" cy="78"/>
            </a:xfrm>
            <a:custGeom>
              <a:avLst/>
              <a:gdLst>
                <a:gd name="T0" fmla="*/ 83 w 83"/>
                <a:gd name="T1" fmla="*/ 30 h 78"/>
                <a:gd name="T2" fmla="*/ 83 w 83"/>
                <a:gd name="T3" fmla="*/ 36 h 78"/>
                <a:gd name="T4" fmla="*/ 83 w 83"/>
                <a:gd name="T5" fmla="*/ 36 h 78"/>
                <a:gd name="T6" fmla="*/ 83 w 83"/>
                <a:gd name="T7" fmla="*/ 42 h 78"/>
                <a:gd name="T8" fmla="*/ 83 w 83"/>
                <a:gd name="T9" fmla="*/ 48 h 78"/>
                <a:gd name="T10" fmla="*/ 83 w 83"/>
                <a:gd name="T11" fmla="*/ 48 h 78"/>
                <a:gd name="T12" fmla="*/ 77 w 83"/>
                <a:gd name="T13" fmla="*/ 54 h 78"/>
                <a:gd name="T14" fmla="*/ 77 w 83"/>
                <a:gd name="T15" fmla="*/ 54 h 78"/>
                <a:gd name="T16" fmla="*/ 71 w 83"/>
                <a:gd name="T17" fmla="*/ 60 h 78"/>
                <a:gd name="T18" fmla="*/ 71 w 83"/>
                <a:gd name="T19" fmla="*/ 60 h 78"/>
                <a:gd name="T20" fmla="*/ 65 w 83"/>
                <a:gd name="T21" fmla="*/ 66 h 78"/>
                <a:gd name="T22" fmla="*/ 59 w 83"/>
                <a:gd name="T23" fmla="*/ 72 h 78"/>
                <a:gd name="T24" fmla="*/ 53 w 83"/>
                <a:gd name="T25" fmla="*/ 72 h 78"/>
                <a:gd name="T26" fmla="*/ 47 w 83"/>
                <a:gd name="T27" fmla="*/ 72 h 78"/>
                <a:gd name="T28" fmla="*/ 41 w 83"/>
                <a:gd name="T29" fmla="*/ 78 h 78"/>
                <a:gd name="T30" fmla="*/ 29 w 83"/>
                <a:gd name="T31" fmla="*/ 78 h 78"/>
                <a:gd name="T32" fmla="*/ 23 w 83"/>
                <a:gd name="T33" fmla="*/ 78 h 78"/>
                <a:gd name="T34" fmla="*/ 18 w 83"/>
                <a:gd name="T35" fmla="*/ 72 h 78"/>
                <a:gd name="T36" fmla="*/ 18 w 83"/>
                <a:gd name="T37" fmla="*/ 72 h 78"/>
                <a:gd name="T38" fmla="*/ 12 w 83"/>
                <a:gd name="T39" fmla="*/ 72 h 78"/>
                <a:gd name="T40" fmla="*/ 6 w 83"/>
                <a:gd name="T41" fmla="*/ 66 h 78"/>
                <a:gd name="T42" fmla="*/ 6 w 83"/>
                <a:gd name="T43" fmla="*/ 60 h 78"/>
                <a:gd name="T44" fmla="*/ 0 w 83"/>
                <a:gd name="T45" fmla="*/ 54 h 78"/>
                <a:gd name="T46" fmla="*/ 0 w 83"/>
                <a:gd name="T47" fmla="*/ 48 h 78"/>
                <a:gd name="T48" fmla="*/ 0 w 83"/>
                <a:gd name="T49" fmla="*/ 42 h 78"/>
                <a:gd name="T50" fmla="*/ 0 w 83"/>
                <a:gd name="T51" fmla="*/ 36 h 78"/>
                <a:gd name="T52" fmla="*/ 6 w 83"/>
                <a:gd name="T53" fmla="*/ 30 h 78"/>
                <a:gd name="T54" fmla="*/ 6 w 83"/>
                <a:gd name="T55" fmla="*/ 30 h 78"/>
                <a:gd name="T56" fmla="*/ 6 w 83"/>
                <a:gd name="T57" fmla="*/ 24 h 78"/>
                <a:gd name="T58" fmla="*/ 6 w 83"/>
                <a:gd name="T59" fmla="*/ 18 h 78"/>
                <a:gd name="T60" fmla="*/ 12 w 83"/>
                <a:gd name="T61" fmla="*/ 18 h 78"/>
                <a:gd name="T62" fmla="*/ 18 w 83"/>
                <a:gd name="T63" fmla="*/ 18 h 78"/>
                <a:gd name="T64" fmla="*/ 18 w 83"/>
                <a:gd name="T65" fmla="*/ 12 h 78"/>
                <a:gd name="T66" fmla="*/ 23 w 83"/>
                <a:gd name="T67" fmla="*/ 12 h 78"/>
                <a:gd name="T68" fmla="*/ 29 w 83"/>
                <a:gd name="T69" fmla="*/ 12 h 78"/>
                <a:gd name="T70" fmla="*/ 35 w 83"/>
                <a:gd name="T71" fmla="*/ 12 h 78"/>
                <a:gd name="T72" fmla="*/ 35 w 83"/>
                <a:gd name="T73" fmla="*/ 12 h 78"/>
                <a:gd name="T74" fmla="*/ 35 w 83"/>
                <a:gd name="T75" fmla="*/ 12 h 78"/>
                <a:gd name="T76" fmla="*/ 41 w 83"/>
                <a:gd name="T77" fmla="*/ 12 h 78"/>
                <a:gd name="T78" fmla="*/ 47 w 83"/>
                <a:gd name="T79" fmla="*/ 12 h 78"/>
                <a:gd name="T80" fmla="*/ 47 w 83"/>
                <a:gd name="T81" fmla="*/ 6 h 78"/>
                <a:gd name="T82" fmla="*/ 53 w 83"/>
                <a:gd name="T83" fmla="*/ 6 h 78"/>
                <a:gd name="T84" fmla="*/ 53 w 83"/>
                <a:gd name="T85" fmla="*/ 0 h 78"/>
                <a:gd name="T86" fmla="*/ 59 w 83"/>
                <a:gd name="T87" fmla="*/ 6 h 78"/>
                <a:gd name="T88" fmla="*/ 65 w 83"/>
                <a:gd name="T89" fmla="*/ 6 h 78"/>
                <a:gd name="T90" fmla="*/ 65 w 83"/>
                <a:gd name="T91" fmla="*/ 6 h 78"/>
                <a:gd name="T92" fmla="*/ 65 w 83"/>
                <a:gd name="T93" fmla="*/ 12 h 78"/>
                <a:gd name="T94" fmla="*/ 65 w 83"/>
                <a:gd name="T95" fmla="*/ 12 h 78"/>
                <a:gd name="T96" fmla="*/ 71 w 83"/>
                <a:gd name="T97" fmla="*/ 18 h 78"/>
                <a:gd name="T98" fmla="*/ 71 w 83"/>
                <a:gd name="T99" fmla="*/ 18 h 78"/>
                <a:gd name="T100" fmla="*/ 77 w 83"/>
                <a:gd name="T101" fmla="*/ 24 h 78"/>
                <a:gd name="T102" fmla="*/ 77 w 83"/>
                <a:gd name="T103" fmla="*/ 24 h 78"/>
                <a:gd name="T104" fmla="*/ 83 w 83"/>
                <a:gd name="T105" fmla="*/ 24 h 78"/>
                <a:gd name="T106" fmla="*/ 83 w 83"/>
                <a:gd name="T107" fmla="*/ 30 h 78"/>
                <a:gd name="T108" fmla="*/ 83 w 83"/>
                <a:gd name="T109" fmla="*/ 30 h 78"/>
                <a:gd name="T110" fmla="*/ 83 w 83"/>
                <a:gd name="T111" fmla="*/ 30 h 78"/>
                <a:gd name="T112" fmla="*/ 83 w 83"/>
                <a:gd name="T113" fmla="*/ 30 h 78"/>
                <a:gd name="T114" fmla="*/ 83 w 83"/>
                <a:gd name="T115" fmla="*/ 30 h 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3"/>
                <a:gd name="T175" fmla="*/ 0 h 78"/>
                <a:gd name="T176" fmla="*/ 83 w 83"/>
                <a:gd name="T177" fmla="*/ 78 h 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3" h="78">
                  <a:moveTo>
                    <a:pt x="83" y="30"/>
                  </a:moveTo>
                  <a:lnTo>
                    <a:pt x="83" y="36"/>
                  </a:lnTo>
                  <a:lnTo>
                    <a:pt x="83" y="42"/>
                  </a:lnTo>
                  <a:lnTo>
                    <a:pt x="83" y="48"/>
                  </a:lnTo>
                  <a:lnTo>
                    <a:pt x="77" y="54"/>
                  </a:lnTo>
                  <a:lnTo>
                    <a:pt x="71" y="60"/>
                  </a:lnTo>
                  <a:lnTo>
                    <a:pt x="65" y="66"/>
                  </a:lnTo>
                  <a:lnTo>
                    <a:pt x="59" y="72"/>
                  </a:lnTo>
                  <a:lnTo>
                    <a:pt x="53" y="72"/>
                  </a:lnTo>
                  <a:lnTo>
                    <a:pt x="47" y="72"/>
                  </a:lnTo>
                  <a:lnTo>
                    <a:pt x="41" y="78"/>
                  </a:lnTo>
                  <a:lnTo>
                    <a:pt x="29" y="78"/>
                  </a:lnTo>
                  <a:lnTo>
                    <a:pt x="23" y="78"/>
                  </a:lnTo>
                  <a:lnTo>
                    <a:pt x="18" y="72"/>
                  </a:lnTo>
                  <a:lnTo>
                    <a:pt x="12" y="72"/>
                  </a:lnTo>
                  <a:lnTo>
                    <a:pt x="6" y="66"/>
                  </a:lnTo>
                  <a:lnTo>
                    <a:pt x="6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18" y="12"/>
                  </a:lnTo>
                  <a:lnTo>
                    <a:pt x="23" y="12"/>
                  </a:lnTo>
                  <a:lnTo>
                    <a:pt x="29" y="12"/>
                  </a:lnTo>
                  <a:lnTo>
                    <a:pt x="35" y="12"/>
                  </a:lnTo>
                  <a:lnTo>
                    <a:pt x="41" y="12"/>
                  </a:lnTo>
                  <a:lnTo>
                    <a:pt x="47" y="12"/>
                  </a:lnTo>
                  <a:lnTo>
                    <a:pt x="47" y="6"/>
                  </a:lnTo>
                  <a:lnTo>
                    <a:pt x="53" y="6"/>
                  </a:lnTo>
                  <a:lnTo>
                    <a:pt x="53" y="0"/>
                  </a:lnTo>
                  <a:lnTo>
                    <a:pt x="59" y="6"/>
                  </a:lnTo>
                  <a:lnTo>
                    <a:pt x="65" y="6"/>
                  </a:lnTo>
                  <a:lnTo>
                    <a:pt x="65" y="12"/>
                  </a:lnTo>
                  <a:lnTo>
                    <a:pt x="71" y="18"/>
                  </a:lnTo>
                  <a:lnTo>
                    <a:pt x="77" y="24"/>
                  </a:lnTo>
                  <a:lnTo>
                    <a:pt x="83" y="24"/>
                  </a:lnTo>
                  <a:lnTo>
                    <a:pt x="83" y="3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8"/>
            <p:cNvSpPr>
              <a:spLocks/>
            </p:cNvSpPr>
            <p:nvPr/>
          </p:nvSpPr>
          <p:spPr bwMode="auto">
            <a:xfrm>
              <a:off x="939" y="706"/>
              <a:ext cx="198" cy="36"/>
            </a:xfrm>
            <a:custGeom>
              <a:avLst/>
              <a:gdLst>
                <a:gd name="T0" fmla="*/ 198 w 198"/>
                <a:gd name="T1" fmla="*/ 18 h 36"/>
                <a:gd name="T2" fmla="*/ 198 w 198"/>
                <a:gd name="T3" fmla="*/ 18 h 36"/>
                <a:gd name="T4" fmla="*/ 198 w 198"/>
                <a:gd name="T5" fmla="*/ 18 h 36"/>
                <a:gd name="T6" fmla="*/ 198 w 198"/>
                <a:gd name="T7" fmla="*/ 24 h 36"/>
                <a:gd name="T8" fmla="*/ 192 w 198"/>
                <a:gd name="T9" fmla="*/ 24 h 36"/>
                <a:gd name="T10" fmla="*/ 192 w 198"/>
                <a:gd name="T11" fmla="*/ 30 h 36"/>
                <a:gd name="T12" fmla="*/ 192 w 198"/>
                <a:gd name="T13" fmla="*/ 30 h 36"/>
                <a:gd name="T14" fmla="*/ 192 w 198"/>
                <a:gd name="T15" fmla="*/ 30 h 36"/>
                <a:gd name="T16" fmla="*/ 192 w 198"/>
                <a:gd name="T17" fmla="*/ 36 h 36"/>
                <a:gd name="T18" fmla="*/ 192 w 198"/>
                <a:gd name="T19" fmla="*/ 36 h 36"/>
                <a:gd name="T20" fmla="*/ 174 w 198"/>
                <a:gd name="T21" fmla="*/ 24 h 36"/>
                <a:gd name="T22" fmla="*/ 150 w 198"/>
                <a:gd name="T23" fmla="*/ 18 h 36"/>
                <a:gd name="T24" fmla="*/ 126 w 198"/>
                <a:gd name="T25" fmla="*/ 18 h 36"/>
                <a:gd name="T26" fmla="*/ 102 w 198"/>
                <a:gd name="T27" fmla="*/ 18 h 36"/>
                <a:gd name="T28" fmla="*/ 78 w 198"/>
                <a:gd name="T29" fmla="*/ 18 h 36"/>
                <a:gd name="T30" fmla="*/ 54 w 198"/>
                <a:gd name="T31" fmla="*/ 24 h 36"/>
                <a:gd name="T32" fmla="*/ 30 w 198"/>
                <a:gd name="T33" fmla="*/ 24 h 36"/>
                <a:gd name="T34" fmla="*/ 6 w 198"/>
                <a:gd name="T35" fmla="*/ 24 h 36"/>
                <a:gd name="T36" fmla="*/ 6 w 198"/>
                <a:gd name="T37" fmla="*/ 24 h 36"/>
                <a:gd name="T38" fmla="*/ 6 w 198"/>
                <a:gd name="T39" fmla="*/ 24 h 36"/>
                <a:gd name="T40" fmla="*/ 6 w 198"/>
                <a:gd name="T41" fmla="*/ 18 h 36"/>
                <a:gd name="T42" fmla="*/ 0 w 198"/>
                <a:gd name="T43" fmla="*/ 18 h 36"/>
                <a:gd name="T44" fmla="*/ 0 w 198"/>
                <a:gd name="T45" fmla="*/ 12 h 36"/>
                <a:gd name="T46" fmla="*/ 0 w 198"/>
                <a:gd name="T47" fmla="*/ 12 h 36"/>
                <a:gd name="T48" fmla="*/ 0 w 198"/>
                <a:gd name="T49" fmla="*/ 6 h 36"/>
                <a:gd name="T50" fmla="*/ 6 w 198"/>
                <a:gd name="T51" fmla="*/ 6 h 36"/>
                <a:gd name="T52" fmla="*/ 6 w 198"/>
                <a:gd name="T53" fmla="*/ 6 h 36"/>
                <a:gd name="T54" fmla="*/ 6 w 198"/>
                <a:gd name="T55" fmla="*/ 6 h 36"/>
                <a:gd name="T56" fmla="*/ 30 w 198"/>
                <a:gd name="T57" fmla="*/ 6 h 36"/>
                <a:gd name="T58" fmla="*/ 54 w 198"/>
                <a:gd name="T59" fmla="*/ 0 h 36"/>
                <a:gd name="T60" fmla="*/ 78 w 198"/>
                <a:gd name="T61" fmla="*/ 0 h 36"/>
                <a:gd name="T62" fmla="*/ 96 w 198"/>
                <a:gd name="T63" fmla="*/ 0 h 36"/>
                <a:gd name="T64" fmla="*/ 120 w 198"/>
                <a:gd name="T65" fmla="*/ 0 h 36"/>
                <a:gd name="T66" fmla="*/ 144 w 198"/>
                <a:gd name="T67" fmla="*/ 0 h 36"/>
                <a:gd name="T68" fmla="*/ 168 w 198"/>
                <a:gd name="T69" fmla="*/ 0 h 36"/>
                <a:gd name="T70" fmla="*/ 186 w 198"/>
                <a:gd name="T71" fmla="*/ 0 h 36"/>
                <a:gd name="T72" fmla="*/ 186 w 198"/>
                <a:gd name="T73" fmla="*/ 0 h 36"/>
                <a:gd name="T74" fmla="*/ 198 w 198"/>
                <a:gd name="T75" fmla="*/ 18 h 36"/>
                <a:gd name="T76" fmla="*/ 198 w 198"/>
                <a:gd name="T77" fmla="*/ 18 h 36"/>
                <a:gd name="T78" fmla="*/ 198 w 198"/>
                <a:gd name="T79" fmla="*/ 18 h 36"/>
                <a:gd name="T80" fmla="*/ 198 w 198"/>
                <a:gd name="T81" fmla="*/ 18 h 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8"/>
                <a:gd name="T124" fmla="*/ 0 h 36"/>
                <a:gd name="T125" fmla="*/ 198 w 198"/>
                <a:gd name="T126" fmla="*/ 36 h 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8" h="36">
                  <a:moveTo>
                    <a:pt x="198" y="18"/>
                  </a:moveTo>
                  <a:lnTo>
                    <a:pt x="198" y="18"/>
                  </a:lnTo>
                  <a:lnTo>
                    <a:pt x="198" y="24"/>
                  </a:lnTo>
                  <a:lnTo>
                    <a:pt x="192" y="24"/>
                  </a:lnTo>
                  <a:lnTo>
                    <a:pt x="192" y="30"/>
                  </a:lnTo>
                  <a:lnTo>
                    <a:pt x="192" y="36"/>
                  </a:lnTo>
                  <a:lnTo>
                    <a:pt x="174" y="24"/>
                  </a:lnTo>
                  <a:lnTo>
                    <a:pt x="150" y="18"/>
                  </a:lnTo>
                  <a:lnTo>
                    <a:pt x="126" y="18"/>
                  </a:lnTo>
                  <a:lnTo>
                    <a:pt x="102" y="18"/>
                  </a:lnTo>
                  <a:lnTo>
                    <a:pt x="78" y="18"/>
                  </a:lnTo>
                  <a:lnTo>
                    <a:pt x="54" y="24"/>
                  </a:lnTo>
                  <a:lnTo>
                    <a:pt x="30" y="24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6"/>
                  </a:lnTo>
                  <a:lnTo>
                    <a:pt x="30" y="6"/>
                  </a:lnTo>
                  <a:lnTo>
                    <a:pt x="54" y="0"/>
                  </a:lnTo>
                  <a:lnTo>
                    <a:pt x="78" y="0"/>
                  </a:lnTo>
                  <a:lnTo>
                    <a:pt x="96" y="0"/>
                  </a:lnTo>
                  <a:lnTo>
                    <a:pt x="120" y="0"/>
                  </a:lnTo>
                  <a:lnTo>
                    <a:pt x="144" y="0"/>
                  </a:lnTo>
                  <a:lnTo>
                    <a:pt x="168" y="0"/>
                  </a:lnTo>
                  <a:lnTo>
                    <a:pt x="186" y="0"/>
                  </a:lnTo>
                  <a:lnTo>
                    <a:pt x="198" y="18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Freeform 39"/>
            <p:cNvSpPr>
              <a:spLocks/>
            </p:cNvSpPr>
            <p:nvPr/>
          </p:nvSpPr>
          <p:spPr bwMode="auto">
            <a:xfrm>
              <a:off x="1143" y="712"/>
              <a:ext cx="48" cy="42"/>
            </a:xfrm>
            <a:custGeom>
              <a:avLst/>
              <a:gdLst>
                <a:gd name="T0" fmla="*/ 24 w 48"/>
                <a:gd name="T1" fmla="*/ 42 h 42"/>
                <a:gd name="T2" fmla="*/ 0 w 48"/>
                <a:gd name="T3" fmla="*/ 42 h 42"/>
                <a:gd name="T4" fmla="*/ 0 w 48"/>
                <a:gd name="T5" fmla="*/ 42 h 42"/>
                <a:gd name="T6" fmla="*/ 0 w 48"/>
                <a:gd name="T7" fmla="*/ 30 h 42"/>
                <a:gd name="T8" fmla="*/ 0 w 48"/>
                <a:gd name="T9" fmla="*/ 18 h 42"/>
                <a:gd name="T10" fmla="*/ 6 w 48"/>
                <a:gd name="T11" fmla="*/ 18 h 42"/>
                <a:gd name="T12" fmla="*/ 18 w 48"/>
                <a:gd name="T13" fmla="*/ 12 h 42"/>
                <a:gd name="T14" fmla="*/ 24 w 48"/>
                <a:gd name="T15" fmla="*/ 12 h 42"/>
                <a:gd name="T16" fmla="*/ 36 w 48"/>
                <a:gd name="T17" fmla="*/ 6 h 42"/>
                <a:gd name="T18" fmla="*/ 42 w 48"/>
                <a:gd name="T19" fmla="*/ 6 h 42"/>
                <a:gd name="T20" fmla="*/ 48 w 48"/>
                <a:gd name="T21" fmla="*/ 0 h 42"/>
                <a:gd name="T22" fmla="*/ 48 w 48"/>
                <a:gd name="T23" fmla="*/ 0 h 42"/>
                <a:gd name="T24" fmla="*/ 48 w 48"/>
                <a:gd name="T25" fmla="*/ 6 h 42"/>
                <a:gd name="T26" fmla="*/ 48 w 48"/>
                <a:gd name="T27" fmla="*/ 12 h 42"/>
                <a:gd name="T28" fmla="*/ 42 w 48"/>
                <a:gd name="T29" fmla="*/ 18 h 42"/>
                <a:gd name="T30" fmla="*/ 42 w 48"/>
                <a:gd name="T31" fmla="*/ 24 h 42"/>
                <a:gd name="T32" fmla="*/ 36 w 48"/>
                <a:gd name="T33" fmla="*/ 30 h 42"/>
                <a:gd name="T34" fmla="*/ 36 w 48"/>
                <a:gd name="T35" fmla="*/ 30 h 42"/>
                <a:gd name="T36" fmla="*/ 30 w 48"/>
                <a:gd name="T37" fmla="*/ 36 h 42"/>
                <a:gd name="T38" fmla="*/ 24 w 48"/>
                <a:gd name="T39" fmla="*/ 42 h 42"/>
                <a:gd name="T40" fmla="*/ 24 w 48"/>
                <a:gd name="T41" fmla="*/ 42 h 42"/>
                <a:gd name="T42" fmla="*/ 24 w 48"/>
                <a:gd name="T43" fmla="*/ 42 h 42"/>
                <a:gd name="T44" fmla="*/ 24 w 48"/>
                <a:gd name="T45" fmla="*/ 42 h 42"/>
                <a:gd name="T46" fmla="*/ 24 w 48"/>
                <a:gd name="T47" fmla="*/ 42 h 4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"/>
                <a:gd name="T73" fmla="*/ 0 h 42"/>
                <a:gd name="T74" fmla="*/ 48 w 48"/>
                <a:gd name="T75" fmla="*/ 42 h 4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" h="42">
                  <a:moveTo>
                    <a:pt x="24" y="42"/>
                  </a:moveTo>
                  <a:lnTo>
                    <a:pt x="0" y="42"/>
                  </a:lnTo>
                  <a:lnTo>
                    <a:pt x="0" y="30"/>
                  </a:lnTo>
                  <a:lnTo>
                    <a:pt x="0" y="18"/>
                  </a:lnTo>
                  <a:lnTo>
                    <a:pt x="6" y="18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8" y="0"/>
                  </a:lnTo>
                  <a:lnTo>
                    <a:pt x="48" y="6"/>
                  </a:lnTo>
                  <a:lnTo>
                    <a:pt x="48" y="12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36" y="30"/>
                  </a:lnTo>
                  <a:lnTo>
                    <a:pt x="30" y="36"/>
                  </a:lnTo>
                  <a:lnTo>
                    <a:pt x="24" y="42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Freeform 40"/>
            <p:cNvSpPr>
              <a:spLocks/>
            </p:cNvSpPr>
            <p:nvPr/>
          </p:nvSpPr>
          <p:spPr bwMode="auto">
            <a:xfrm>
              <a:off x="1699" y="712"/>
              <a:ext cx="18" cy="24"/>
            </a:xfrm>
            <a:custGeom>
              <a:avLst/>
              <a:gdLst>
                <a:gd name="T0" fmla="*/ 18 w 18"/>
                <a:gd name="T1" fmla="*/ 0 h 24"/>
                <a:gd name="T2" fmla="*/ 18 w 18"/>
                <a:gd name="T3" fmla="*/ 6 h 24"/>
                <a:gd name="T4" fmla="*/ 18 w 18"/>
                <a:gd name="T5" fmla="*/ 6 h 24"/>
                <a:gd name="T6" fmla="*/ 12 w 18"/>
                <a:gd name="T7" fmla="*/ 12 h 24"/>
                <a:gd name="T8" fmla="*/ 12 w 18"/>
                <a:gd name="T9" fmla="*/ 12 h 24"/>
                <a:gd name="T10" fmla="*/ 12 w 18"/>
                <a:gd name="T11" fmla="*/ 18 h 24"/>
                <a:gd name="T12" fmla="*/ 6 w 18"/>
                <a:gd name="T13" fmla="*/ 18 h 24"/>
                <a:gd name="T14" fmla="*/ 6 w 18"/>
                <a:gd name="T15" fmla="*/ 18 h 24"/>
                <a:gd name="T16" fmla="*/ 0 w 18"/>
                <a:gd name="T17" fmla="*/ 24 h 24"/>
                <a:gd name="T18" fmla="*/ 0 w 18"/>
                <a:gd name="T19" fmla="*/ 24 h 24"/>
                <a:gd name="T20" fmla="*/ 18 w 18"/>
                <a:gd name="T21" fmla="*/ 0 h 24"/>
                <a:gd name="T22" fmla="*/ 18 w 18"/>
                <a:gd name="T23" fmla="*/ 0 h 24"/>
                <a:gd name="T24" fmla="*/ 18 w 18"/>
                <a:gd name="T25" fmla="*/ 0 h 24"/>
                <a:gd name="T26" fmla="*/ 18 w 18"/>
                <a:gd name="T27" fmla="*/ 0 h 24"/>
                <a:gd name="T28" fmla="*/ 18 w 18"/>
                <a:gd name="T29" fmla="*/ 0 h 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"/>
                <a:gd name="T46" fmla="*/ 0 h 24"/>
                <a:gd name="T47" fmla="*/ 18 w 18"/>
                <a:gd name="T48" fmla="*/ 24 h 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" h="24">
                  <a:moveTo>
                    <a:pt x="18" y="0"/>
                  </a:moveTo>
                  <a:lnTo>
                    <a:pt x="18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Freeform 41"/>
            <p:cNvSpPr>
              <a:spLocks/>
            </p:cNvSpPr>
            <p:nvPr/>
          </p:nvSpPr>
          <p:spPr bwMode="auto">
            <a:xfrm>
              <a:off x="604" y="712"/>
              <a:ext cx="228" cy="66"/>
            </a:xfrm>
            <a:custGeom>
              <a:avLst/>
              <a:gdLst>
                <a:gd name="T0" fmla="*/ 222 w 228"/>
                <a:gd name="T1" fmla="*/ 24 h 66"/>
                <a:gd name="T2" fmla="*/ 198 w 228"/>
                <a:gd name="T3" fmla="*/ 24 h 66"/>
                <a:gd name="T4" fmla="*/ 180 w 228"/>
                <a:gd name="T5" fmla="*/ 24 h 66"/>
                <a:gd name="T6" fmla="*/ 156 w 228"/>
                <a:gd name="T7" fmla="*/ 24 h 66"/>
                <a:gd name="T8" fmla="*/ 132 w 228"/>
                <a:gd name="T9" fmla="*/ 24 h 66"/>
                <a:gd name="T10" fmla="*/ 108 w 228"/>
                <a:gd name="T11" fmla="*/ 24 h 66"/>
                <a:gd name="T12" fmla="*/ 84 w 228"/>
                <a:gd name="T13" fmla="*/ 30 h 66"/>
                <a:gd name="T14" fmla="*/ 66 w 228"/>
                <a:gd name="T15" fmla="*/ 30 h 66"/>
                <a:gd name="T16" fmla="*/ 42 w 228"/>
                <a:gd name="T17" fmla="*/ 36 h 66"/>
                <a:gd name="T18" fmla="*/ 42 w 228"/>
                <a:gd name="T19" fmla="*/ 36 h 66"/>
                <a:gd name="T20" fmla="*/ 42 w 228"/>
                <a:gd name="T21" fmla="*/ 36 h 66"/>
                <a:gd name="T22" fmla="*/ 42 w 228"/>
                <a:gd name="T23" fmla="*/ 42 h 66"/>
                <a:gd name="T24" fmla="*/ 36 w 228"/>
                <a:gd name="T25" fmla="*/ 48 h 66"/>
                <a:gd name="T26" fmla="*/ 36 w 228"/>
                <a:gd name="T27" fmla="*/ 48 h 66"/>
                <a:gd name="T28" fmla="*/ 30 w 228"/>
                <a:gd name="T29" fmla="*/ 54 h 66"/>
                <a:gd name="T30" fmla="*/ 30 w 228"/>
                <a:gd name="T31" fmla="*/ 60 h 66"/>
                <a:gd name="T32" fmla="*/ 24 w 228"/>
                <a:gd name="T33" fmla="*/ 60 h 66"/>
                <a:gd name="T34" fmla="*/ 18 w 228"/>
                <a:gd name="T35" fmla="*/ 66 h 66"/>
                <a:gd name="T36" fmla="*/ 18 w 228"/>
                <a:gd name="T37" fmla="*/ 66 h 66"/>
                <a:gd name="T38" fmla="*/ 12 w 228"/>
                <a:gd name="T39" fmla="*/ 66 h 66"/>
                <a:gd name="T40" fmla="*/ 12 w 228"/>
                <a:gd name="T41" fmla="*/ 66 h 66"/>
                <a:gd name="T42" fmla="*/ 6 w 228"/>
                <a:gd name="T43" fmla="*/ 66 h 66"/>
                <a:gd name="T44" fmla="*/ 6 w 228"/>
                <a:gd name="T45" fmla="*/ 66 h 66"/>
                <a:gd name="T46" fmla="*/ 0 w 228"/>
                <a:gd name="T47" fmla="*/ 60 h 66"/>
                <a:gd name="T48" fmla="*/ 0 w 228"/>
                <a:gd name="T49" fmla="*/ 54 h 66"/>
                <a:gd name="T50" fmla="*/ 0 w 228"/>
                <a:gd name="T51" fmla="*/ 48 h 66"/>
                <a:gd name="T52" fmla="*/ 0 w 228"/>
                <a:gd name="T53" fmla="*/ 48 h 66"/>
                <a:gd name="T54" fmla="*/ 0 w 228"/>
                <a:gd name="T55" fmla="*/ 48 h 66"/>
                <a:gd name="T56" fmla="*/ 0 w 228"/>
                <a:gd name="T57" fmla="*/ 48 h 66"/>
                <a:gd name="T58" fmla="*/ 6 w 228"/>
                <a:gd name="T59" fmla="*/ 42 h 66"/>
                <a:gd name="T60" fmla="*/ 12 w 228"/>
                <a:gd name="T61" fmla="*/ 36 h 66"/>
                <a:gd name="T62" fmla="*/ 12 w 228"/>
                <a:gd name="T63" fmla="*/ 36 h 66"/>
                <a:gd name="T64" fmla="*/ 18 w 228"/>
                <a:gd name="T65" fmla="*/ 30 h 66"/>
                <a:gd name="T66" fmla="*/ 18 w 228"/>
                <a:gd name="T67" fmla="*/ 24 h 66"/>
                <a:gd name="T68" fmla="*/ 18 w 228"/>
                <a:gd name="T69" fmla="*/ 18 h 66"/>
                <a:gd name="T70" fmla="*/ 24 w 228"/>
                <a:gd name="T71" fmla="*/ 18 h 66"/>
                <a:gd name="T72" fmla="*/ 24 w 228"/>
                <a:gd name="T73" fmla="*/ 18 h 66"/>
                <a:gd name="T74" fmla="*/ 36 w 228"/>
                <a:gd name="T75" fmla="*/ 12 h 66"/>
                <a:gd name="T76" fmla="*/ 48 w 228"/>
                <a:gd name="T77" fmla="*/ 12 h 66"/>
                <a:gd name="T78" fmla="*/ 60 w 228"/>
                <a:gd name="T79" fmla="*/ 12 h 66"/>
                <a:gd name="T80" fmla="*/ 72 w 228"/>
                <a:gd name="T81" fmla="*/ 12 h 66"/>
                <a:gd name="T82" fmla="*/ 90 w 228"/>
                <a:gd name="T83" fmla="*/ 12 h 66"/>
                <a:gd name="T84" fmla="*/ 102 w 228"/>
                <a:gd name="T85" fmla="*/ 12 h 66"/>
                <a:gd name="T86" fmla="*/ 114 w 228"/>
                <a:gd name="T87" fmla="*/ 12 h 66"/>
                <a:gd name="T88" fmla="*/ 126 w 228"/>
                <a:gd name="T89" fmla="*/ 6 h 66"/>
                <a:gd name="T90" fmla="*/ 126 w 228"/>
                <a:gd name="T91" fmla="*/ 6 h 66"/>
                <a:gd name="T92" fmla="*/ 138 w 228"/>
                <a:gd name="T93" fmla="*/ 6 h 66"/>
                <a:gd name="T94" fmla="*/ 150 w 228"/>
                <a:gd name="T95" fmla="*/ 6 h 66"/>
                <a:gd name="T96" fmla="*/ 162 w 228"/>
                <a:gd name="T97" fmla="*/ 6 h 66"/>
                <a:gd name="T98" fmla="*/ 174 w 228"/>
                <a:gd name="T99" fmla="*/ 6 h 66"/>
                <a:gd name="T100" fmla="*/ 186 w 228"/>
                <a:gd name="T101" fmla="*/ 6 h 66"/>
                <a:gd name="T102" fmla="*/ 204 w 228"/>
                <a:gd name="T103" fmla="*/ 6 h 66"/>
                <a:gd name="T104" fmla="*/ 216 w 228"/>
                <a:gd name="T105" fmla="*/ 6 h 66"/>
                <a:gd name="T106" fmla="*/ 228 w 228"/>
                <a:gd name="T107" fmla="*/ 0 h 66"/>
                <a:gd name="T108" fmla="*/ 228 w 228"/>
                <a:gd name="T109" fmla="*/ 0 h 66"/>
                <a:gd name="T110" fmla="*/ 222 w 228"/>
                <a:gd name="T111" fmla="*/ 24 h 66"/>
                <a:gd name="T112" fmla="*/ 222 w 228"/>
                <a:gd name="T113" fmla="*/ 24 h 66"/>
                <a:gd name="T114" fmla="*/ 222 w 228"/>
                <a:gd name="T115" fmla="*/ 24 h 66"/>
                <a:gd name="T116" fmla="*/ 222 w 228"/>
                <a:gd name="T117" fmla="*/ 24 h 6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28"/>
                <a:gd name="T178" fmla="*/ 0 h 66"/>
                <a:gd name="T179" fmla="*/ 228 w 228"/>
                <a:gd name="T180" fmla="*/ 66 h 6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28" h="66">
                  <a:moveTo>
                    <a:pt x="222" y="24"/>
                  </a:moveTo>
                  <a:lnTo>
                    <a:pt x="198" y="24"/>
                  </a:lnTo>
                  <a:lnTo>
                    <a:pt x="180" y="24"/>
                  </a:lnTo>
                  <a:lnTo>
                    <a:pt x="156" y="24"/>
                  </a:lnTo>
                  <a:lnTo>
                    <a:pt x="132" y="24"/>
                  </a:lnTo>
                  <a:lnTo>
                    <a:pt x="108" y="24"/>
                  </a:lnTo>
                  <a:lnTo>
                    <a:pt x="84" y="30"/>
                  </a:lnTo>
                  <a:lnTo>
                    <a:pt x="66" y="30"/>
                  </a:lnTo>
                  <a:lnTo>
                    <a:pt x="42" y="36"/>
                  </a:lnTo>
                  <a:lnTo>
                    <a:pt x="42" y="42"/>
                  </a:lnTo>
                  <a:lnTo>
                    <a:pt x="36" y="48"/>
                  </a:lnTo>
                  <a:lnTo>
                    <a:pt x="30" y="54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66"/>
                  </a:lnTo>
                  <a:lnTo>
                    <a:pt x="12" y="66"/>
                  </a:lnTo>
                  <a:lnTo>
                    <a:pt x="6" y="66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6" y="42"/>
                  </a:lnTo>
                  <a:lnTo>
                    <a:pt x="12" y="36"/>
                  </a:lnTo>
                  <a:lnTo>
                    <a:pt x="18" y="30"/>
                  </a:lnTo>
                  <a:lnTo>
                    <a:pt x="18" y="24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6" y="12"/>
                  </a:lnTo>
                  <a:lnTo>
                    <a:pt x="48" y="12"/>
                  </a:lnTo>
                  <a:lnTo>
                    <a:pt x="60" y="12"/>
                  </a:lnTo>
                  <a:lnTo>
                    <a:pt x="72" y="12"/>
                  </a:lnTo>
                  <a:lnTo>
                    <a:pt x="90" y="12"/>
                  </a:lnTo>
                  <a:lnTo>
                    <a:pt x="102" y="12"/>
                  </a:lnTo>
                  <a:lnTo>
                    <a:pt x="114" y="12"/>
                  </a:lnTo>
                  <a:lnTo>
                    <a:pt x="126" y="6"/>
                  </a:lnTo>
                  <a:lnTo>
                    <a:pt x="138" y="6"/>
                  </a:lnTo>
                  <a:lnTo>
                    <a:pt x="150" y="6"/>
                  </a:lnTo>
                  <a:lnTo>
                    <a:pt x="162" y="6"/>
                  </a:lnTo>
                  <a:lnTo>
                    <a:pt x="174" y="6"/>
                  </a:lnTo>
                  <a:lnTo>
                    <a:pt x="186" y="6"/>
                  </a:lnTo>
                  <a:lnTo>
                    <a:pt x="204" y="6"/>
                  </a:lnTo>
                  <a:lnTo>
                    <a:pt x="216" y="6"/>
                  </a:lnTo>
                  <a:lnTo>
                    <a:pt x="228" y="0"/>
                  </a:lnTo>
                  <a:lnTo>
                    <a:pt x="222" y="24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Freeform 42"/>
            <p:cNvSpPr>
              <a:spLocks/>
            </p:cNvSpPr>
            <p:nvPr/>
          </p:nvSpPr>
          <p:spPr bwMode="auto">
            <a:xfrm>
              <a:off x="1741" y="724"/>
              <a:ext cx="48" cy="18"/>
            </a:xfrm>
            <a:custGeom>
              <a:avLst/>
              <a:gdLst>
                <a:gd name="T0" fmla="*/ 48 w 48"/>
                <a:gd name="T1" fmla="*/ 0 h 18"/>
                <a:gd name="T2" fmla="*/ 42 w 48"/>
                <a:gd name="T3" fmla="*/ 0 h 18"/>
                <a:gd name="T4" fmla="*/ 36 w 48"/>
                <a:gd name="T5" fmla="*/ 6 h 18"/>
                <a:gd name="T6" fmla="*/ 30 w 48"/>
                <a:gd name="T7" fmla="*/ 6 h 18"/>
                <a:gd name="T8" fmla="*/ 24 w 48"/>
                <a:gd name="T9" fmla="*/ 12 h 18"/>
                <a:gd name="T10" fmla="*/ 18 w 48"/>
                <a:gd name="T11" fmla="*/ 12 h 18"/>
                <a:gd name="T12" fmla="*/ 12 w 48"/>
                <a:gd name="T13" fmla="*/ 18 h 18"/>
                <a:gd name="T14" fmla="*/ 6 w 48"/>
                <a:gd name="T15" fmla="*/ 18 h 18"/>
                <a:gd name="T16" fmla="*/ 0 w 48"/>
                <a:gd name="T17" fmla="*/ 18 h 18"/>
                <a:gd name="T18" fmla="*/ 0 w 48"/>
                <a:gd name="T19" fmla="*/ 18 h 18"/>
                <a:gd name="T20" fmla="*/ 6 w 48"/>
                <a:gd name="T21" fmla="*/ 12 h 18"/>
                <a:gd name="T22" fmla="*/ 12 w 48"/>
                <a:gd name="T23" fmla="*/ 12 h 18"/>
                <a:gd name="T24" fmla="*/ 18 w 48"/>
                <a:gd name="T25" fmla="*/ 6 h 18"/>
                <a:gd name="T26" fmla="*/ 24 w 48"/>
                <a:gd name="T27" fmla="*/ 6 h 18"/>
                <a:gd name="T28" fmla="*/ 30 w 48"/>
                <a:gd name="T29" fmla="*/ 0 h 18"/>
                <a:gd name="T30" fmla="*/ 36 w 48"/>
                <a:gd name="T31" fmla="*/ 0 h 18"/>
                <a:gd name="T32" fmla="*/ 42 w 48"/>
                <a:gd name="T33" fmla="*/ 0 h 18"/>
                <a:gd name="T34" fmla="*/ 48 w 48"/>
                <a:gd name="T35" fmla="*/ 0 h 18"/>
                <a:gd name="T36" fmla="*/ 48 w 48"/>
                <a:gd name="T37" fmla="*/ 0 h 18"/>
                <a:gd name="T38" fmla="*/ 48 w 48"/>
                <a:gd name="T39" fmla="*/ 0 h 18"/>
                <a:gd name="T40" fmla="*/ 48 w 48"/>
                <a:gd name="T41" fmla="*/ 0 h 18"/>
                <a:gd name="T42" fmla="*/ 48 w 48"/>
                <a:gd name="T43" fmla="*/ 0 h 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8"/>
                <a:gd name="T67" fmla="*/ 0 h 18"/>
                <a:gd name="T68" fmla="*/ 48 w 48"/>
                <a:gd name="T69" fmla="*/ 18 h 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8" h="18">
                  <a:moveTo>
                    <a:pt x="48" y="0"/>
                  </a:moveTo>
                  <a:lnTo>
                    <a:pt x="42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6" y="12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Freeform 43"/>
            <p:cNvSpPr>
              <a:spLocks/>
            </p:cNvSpPr>
            <p:nvPr/>
          </p:nvSpPr>
          <p:spPr bwMode="auto">
            <a:xfrm>
              <a:off x="556" y="736"/>
              <a:ext cx="36" cy="42"/>
            </a:xfrm>
            <a:custGeom>
              <a:avLst/>
              <a:gdLst>
                <a:gd name="T0" fmla="*/ 36 w 36"/>
                <a:gd name="T1" fmla="*/ 42 h 42"/>
                <a:gd name="T2" fmla="*/ 30 w 36"/>
                <a:gd name="T3" fmla="*/ 42 h 42"/>
                <a:gd name="T4" fmla="*/ 24 w 36"/>
                <a:gd name="T5" fmla="*/ 36 h 42"/>
                <a:gd name="T6" fmla="*/ 18 w 36"/>
                <a:gd name="T7" fmla="*/ 36 h 42"/>
                <a:gd name="T8" fmla="*/ 18 w 36"/>
                <a:gd name="T9" fmla="*/ 30 h 42"/>
                <a:gd name="T10" fmla="*/ 12 w 36"/>
                <a:gd name="T11" fmla="*/ 30 h 42"/>
                <a:gd name="T12" fmla="*/ 6 w 36"/>
                <a:gd name="T13" fmla="*/ 24 h 42"/>
                <a:gd name="T14" fmla="*/ 6 w 36"/>
                <a:gd name="T15" fmla="*/ 18 h 42"/>
                <a:gd name="T16" fmla="*/ 0 w 36"/>
                <a:gd name="T17" fmla="*/ 12 h 42"/>
                <a:gd name="T18" fmla="*/ 0 w 36"/>
                <a:gd name="T19" fmla="*/ 12 h 42"/>
                <a:gd name="T20" fmla="*/ 0 w 36"/>
                <a:gd name="T21" fmla="*/ 0 h 42"/>
                <a:gd name="T22" fmla="*/ 0 w 36"/>
                <a:gd name="T23" fmla="*/ 0 h 42"/>
                <a:gd name="T24" fmla="*/ 0 w 36"/>
                <a:gd name="T25" fmla="*/ 6 h 42"/>
                <a:gd name="T26" fmla="*/ 6 w 36"/>
                <a:gd name="T27" fmla="*/ 12 h 42"/>
                <a:gd name="T28" fmla="*/ 18 w 36"/>
                <a:gd name="T29" fmla="*/ 18 h 42"/>
                <a:gd name="T30" fmla="*/ 24 w 36"/>
                <a:gd name="T31" fmla="*/ 18 h 42"/>
                <a:gd name="T32" fmla="*/ 30 w 36"/>
                <a:gd name="T33" fmla="*/ 24 h 42"/>
                <a:gd name="T34" fmla="*/ 36 w 36"/>
                <a:gd name="T35" fmla="*/ 24 h 42"/>
                <a:gd name="T36" fmla="*/ 36 w 36"/>
                <a:gd name="T37" fmla="*/ 30 h 42"/>
                <a:gd name="T38" fmla="*/ 36 w 36"/>
                <a:gd name="T39" fmla="*/ 42 h 42"/>
                <a:gd name="T40" fmla="*/ 36 w 36"/>
                <a:gd name="T41" fmla="*/ 42 h 42"/>
                <a:gd name="T42" fmla="*/ 36 w 36"/>
                <a:gd name="T43" fmla="*/ 42 h 42"/>
                <a:gd name="T44" fmla="*/ 36 w 36"/>
                <a:gd name="T45" fmla="*/ 42 h 42"/>
                <a:gd name="T46" fmla="*/ 36 w 36"/>
                <a:gd name="T47" fmla="*/ 42 h 4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6"/>
                <a:gd name="T73" fmla="*/ 0 h 42"/>
                <a:gd name="T74" fmla="*/ 36 w 36"/>
                <a:gd name="T75" fmla="*/ 42 h 4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6" h="42">
                  <a:moveTo>
                    <a:pt x="36" y="42"/>
                  </a:moveTo>
                  <a:lnTo>
                    <a:pt x="30" y="42"/>
                  </a:lnTo>
                  <a:lnTo>
                    <a:pt x="24" y="36"/>
                  </a:lnTo>
                  <a:lnTo>
                    <a:pt x="18" y="36"/>
                  </a:lnTo>
                  <a:lnTo>
                    <a:pt x="18" y="30"/>
                  </a:lnTo>
                  <a:lnTo>
                    <a:pt x="12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6" y="24"/>
                  </a:lnTo>
                  <a:lnTo>
                    <a:pt x="36" y="30"/>
                  </a:lnTo>
                  <a:lnTo>
                    <a:pt x="36" y="42"/>
                  </a:ln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Freeform 44"/>
            <p:cNvSpPr>
              <a:spLocks/>
            </p:cNvSpPr>
            <p:nvPr/>
          </p:nvSpPr>
          <p:spPr bwMode="auto">
            <a:xfrm>
              <a:off x="1011" y="736"/>
              <a:ext cx="120" cy="199"/>
            </a:xfrm>
            <a:custGeom>
              <a:avLst/>
              <a:gdLst>
                <a:gd name="T0" fmla="*/ 120 w 120"/>
                <a:gd name="T1" fmla="*/ 24 h 199"/>
                <a:gd name="T2" fmla="*/ 114 w 120"/>
                <a:gd name="T3" fmla="*/ 48 h 199"/>
                <a:gd name="T4" fmla="*/ 114 w 120"/>
                <a:gd name="T5" fmla="*/ 66 h 199"/>
                <a:gd name="T6" fmla="*/ 108 w 120"/>
                <a:gd name="T7" fmla="*/ 90 h 199"/>
                <a:gd name="T8" fmla="*/ 108 w 120"/>
                <a:gd name="T9" fmla="*/ 114 h 199"/>
                <a:gd name="T10" fmla="*/ 102 w 120"/>
                <a:gd name="T11" fmla="*/ 132 h 199"/>
                <a:gd name="T12" fmla="*/ 96 w 120"/>
                <a:gd name="T13" fmla="*/ 157 h 199"/>
                <a:gd name="T14" fmla="*/ 96 w 120"/>
                <a:gd name="T15" fmla="*/ 181 h 199"/>
                <a:gd name="T16" fmla="*/ 90 w 120"/>
                <a:gd name="T17" fmla="*/ 199 h 199"/>
                <a:gd name="T18" fmla="*/ 90 w 120"/>
                <a:gd name="T19" fmla="*/ 199 h 199"/>
                <a:gd name="T20" fmla="*/ 72 w 120"/>
                <a:gd name="T21" fmla="*/ 193 h 199"/>
                <a:gd name="T22" fmla="*/ 60 w 120"/>
                <a:gd name="T23" fmla="*/ 181 h 199"/>
                <a:gd name="T24" fmla="*/ 54 w 120"/>
                <a:gd name="T25" fmla="*/ 169 h 199"/>
                <a:gd name="T26" fmla="*/ 48 w 120"/>
                <a:gd name="T27" fmla="*/ 151 h 199"/>
                <a:gd name="T28" fmla="*/ 42 w 120"/>
                <a:gd name="T29" fmla="*/ 132 h 199"/>
                <a:gd name="T30" fmla="*/ 42 w 120"/>
                <a:gd name="T31" fmla="*/ 114 h 199"/>
                <a:gd name="T32" fmla="*/ 36 w 120"/>
                <a:gd name="T33" fmla="*/ 96 h 199"/>
                <a:gd name="T34" fmla="*/ 30 w 120"/>
                <a:gd name="T35" fmla="*/ 78 h 199"/>
                <a:gd name="T36" fmla="*/ 30 w 120"/>
                <a:gd name="T37" fmla="*/ 78 h 199"/>
                <a:gd name="T38" fmla="*/ 24 w 120"/>
                <a:gd name="T39" fmla="*/ 72 h 199"/>
                <a:gd name="T40" fmla="*/ 18 w 120"/>
                <a:gd name="T41" fmla="*/ 60 h 199"/>
                <a:gd name="T42" fmla="*/ 18 w 120"/>
                <a:gd name="T43" fmla="*/ 54 h 199"/>
                <a:gd name="T44" fmla="*/ 12 w 120"/>
                <a:gd name="T45" fmla="*/ 42 h 199"/>
                <a:gd name="T46" fmla="*/ 6 w 120"/>
                <a:gd name="T47" fmla="*/ 36 h 199"/>
                <a:gd name="T48" fmla="*/ 6 w 120"/>
                <a:gd name="T49" fmla="*/ 24 h 199"/>
                <a:gd name="T50" fmla="*/ 0 w 120"/>
                <a:gd name="T51" fmla="*/ 12 h 199"/>
                <a:gd name="T52" fmla="*/ 0 w 120"/>
                <a:gd name="T53" fmla="*/ 6 h 199"/>
                <a:gd name="T54" fmla="*/ 0 w 120"/>
                <a:gd name="T55" fmla="*/ 6 h 199"/>
                <a:gd name="T56" fmla="*/ 6 w 120"/>
                <a:gd name="T57" fmla="*/ 0 h 199"/>
                <a:gd name="T58" fmla="*/ 18 w 120"/>
                <a:gd name="T59" fmla="*/ 0 h 199"/>
                <a:gd name="T60" fmla="*/ 30 w 120"/>
                <a:gd name="T61" fmla="*/ 0 h 199"/>
                <a:gd name="T62" fmla="*/ 42 w 120"/>
                <a:gd name="T63" fmla="*/ 0 h 199"/>
                <a:gd name="T64" fmla="*/ 54 w 120"/>
                <a:gd name="T65" fmla="*/ 0 h 199"/>
                <a:gd name="T66" fmla="*/ 66 w 120"/>
                <a:gd name="T67" fmla="*/ 0 h 199"/>
                <a:gd name="T68" fmla="*/ 78 w 120"/>
                <a:gd name="T69" fmla="*/ 0 h 199"/>
                <a:gd name="T70" fmla="*/ 84 w 120"/>
                <a:gd name="T71" fmla="*/ 0 h 199"/>
                <a:gd name="T72" fmla="*/ 84 w 120"/>
                <a:gd name="T73" fmla="*/ 0 h 199"/>
                <a:gd name="T74" fmla="*/ 90 w 120"/>
                <a:gd name="T75" fmla="*/ 6 h 199"/>
                <a:gd name="T76" fmla="*/ 96 w 120"/>
                <a:gd name="T77" fmla="*/ 6 h 199"/>
                <a:gd name="T78" fmla="*/ 96 w 120"/>
                <a:gd name="T79" fmla="*/ 12 h 199"/>
                <a:gd name="T80" fmla="*/ 102 w 120"/>
                <a:gd name="T81" fmla="*/ 12 h 199"/>
                <a:gd name="T82" fmla="*/ 108 w 120"/>
                <a:gd name="T83" fmla="*/ 18 h 199"/>
                <a:gd name="T84" fmla="*/ 108 w 120"/>
                <a:gd name="T85" fmla="*/ 18 h 199"/>
                <a:gd name="T86" fmla="*/ 114 w 120"/>
                <a:gd name="T87" fmla="*/ 24 h 199"/>
                <a:gd name="T88" fmla="*/ 120 w 120"/>
                <a:gd name="T89" fmla="*/ 24 h 199"/>
                <a:gd name="T90" fmla="*/ 120 w 120"/>
                <a:gd name="T91" fmla="*/ 24 h 199"/>
                <a:gd name="T92" fmla="*/ 120 w 120"/>
                <a:gd name="T93" fmla="*/ 24 h 199"/>
                <a:gd name="T94" fmla="*/ 120 w 120"/>
                <a:gd name="T95" fmla="*/ 24 h 199"/>
                <a:gd name="T96" fmla="*/ 120 w 120"/>
                <a:gd name="T97" fmla="*/ 24 h 19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0"/>
                <a:gd name="T148" fmla="*/ 0 h 199"/>
                <a:gd name="T149" fmla="*/ 120 w 120"/>
                <a:gd name="T150" fmla="*/ 199 h 19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0" h="199">
                  <a:moveTo>
                    <a:pt x="120" y="24"/>
                  </a:moveTo>
                  <a:lnTo>
                    <a:pt x="114" y="48"/>
                  </a:lnTo>
                  <a:lnTo>
                    <a:pt x="114" y="66"/>
                  </a:lnTo>
                  <a:lnTo>
                    <a:pt x="108" y="90"/>
                  </a:lnTo>
                  <a:lnTo>
                    <a:pt x="108" y="114"/>
                  </a:lnTo>
                  <a:lnTo>
                    <a:pt x="102" y="132"/>
                  </a:lnTo>
                  <a:lnTo>
                    <a:pt x="96" y="157"/>
                  </a:lnTo>
                  <a:lnTo>
                    <a:pt x="96" y="181"/>
                  </a:lnTo>
                  <a:lnTo>
                    <a:pt x="90" y="199"/>
                  </a:lnTo>
                  <a:lnTo>
                    <a:pt x="72" y="193"/>
                  </a:lnTo>
                  <a:lnTo>
                    <a:pt x="60" y="181"/>
                  </a:lnTo>
                  <a:lnTo>
                    <a:pt x="54" y="169"/>
                  </a:lnTo>
                  <a:lnTo>
                    <a:pt x="48" y="151"/>
                  </a:lnTo>
                  <a:lnTo>
                    <a:pt x="42" y="132"/>
                  </a:lnTo>
                  <a:lnTo>
                    <a:pt x="42" y="114"/>
                  </a:lnTo>
                  <a:lnTo>
                    <a:pt x="36" y="96"/>
                  </a:lnTo>
                  <a:lnTo>
                    <a:pt x="30" y="78"/>
                  </a:lnTo>
                  <a:lnTo>
                    <a:pt x="24" y="72"/>
                  </a:lnTo>
                  <a:lnTo>
                    <a:pt x="18" y="60"/>
                  </a:lnTo>
                  <a:lnTo>
                    <a:pt x="18" y="54"/>
                  </a:lnTo>
                  <a:lnTo>
                    <a:pt x="12" y="42"/>
                  </a:lnTo>
                  <a:lnTo>
                    <a:pt x="6" y="36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0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66" y="0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90" y="6"/>
                  </a:lnTo>
                  <a:lnTo>
                    <a:pt x="96" y="6"/>
                  </a:lnTo>
                  <a:lnTo>
                    <a:pt x="96" y="12"/>
                  </a:lnTo>
                  <a:lnTo>
                    <a:pt x="102" y="12"/>
                  </a:lnTo>
                  <a:lnTo>
                    <a:pt x="108" y="18"/>
                  </a:lnTo>
                  <a:lnTo>
                    <a:pt x="114" y="24"/>
                  </a:lnTo>
                  <a:lnTo>
                    <a:pt x="120" y="24"/>
                  </a:lnTo>
                  <a:close/>
                </a:path>
              </a:pathLst>
            </a:custGeom>
            <a:solidFill>
              <a:srgbClr val="E9C5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Freeform 45"/>
            <p:cNvSpPr>
              <a:spLocks/>
            </p:cNvSpPr>
            <p:nvPr/>
          </p:nvSpPr>
          <p:spPr bwMode="auto">
            <a:xfrm>
              <a:off x="1741" y="736"/>
              <a:ext cx="108" cy="54"/>
            </a:xfrm>
            <a:custGeom>
              <a:avLst/>
              <a:gdLst>
                <a:gd name="T0" fmla="*/ 60 w 108"/>
                <a:gd name="T1" fmla="*/ 48 h 54"/>
                <a:gd name="T2" fmla="*/ 54 w 108"/>
                <a:gd name="T3" fmla="*/ 48 h 54"/>
                <a:gd name="T4" fmla="*/ 48 w 108"/>
                <a:gd name="T5" fmla="*/ 48 h 54"/>
                <a:gd name="T6" fmla="*/ 36 w 108"/>
                <a:gd name="T7" fmla="*/ 48 h 54"/>
                <a:gd name="T8" fmla="*/ 30 w 108"/>
                <a:gd name="T9" fmla="*/ 54 h 54"/>
                <a:gd name="T10" fmla="*/ 18 w 108"/>
                <a:gd name="T11" fmla="*/ 54 h 54"/>
                <a:gd name="T12" fmla="*/ 12 w 108"/>
                <a:gd name="T13" fmla="*/ 54 h 54"/>
                <a:gd name="T14" fmla="*/ 6 w 108"/>
                <a:gd name="T15" fmla="*/ 54 h 54"/>
                <a:gd name="T16" fmla="*/ 0 w 108"/>
                <a:gd name="T17" fmla="*/ 54 h 54"/>
                <a:gd name="T18" fmla="*/ 0 w 108"/>
                <a:gd name="T19" fmla="*/ 54 h 54"/>
                <a:gd name="T20" fmla="*/ 6 w 108"/>
                <a:gd name="T21" fmla="*/ 48 h 54"/>
                <a:gd name="T22" fmla="*/ 12 w 108"/>
                <a:gd name="T23" fmla="*/ 36 h 54"/>
                <a:gd name="T24" fmla="*/ 18 w 108"/>
                <a:gd name="T25" fmla="*/ 30 h 54"/>
                <a:gd name="T26" fmla="*/ 30 w 108"/>
                <a:gd name="T27" fmla="*/ 24 h 54"/>
                <a:gd name="T28" fmla="*/ 42 w 108"/>
                <a:gd name="T29" fmla="*/ 18 h 54"/>
                <a:gd name="T30" fmla="*/ 48 w 108"/>
                <a:gd name="T31" fmla="*/ 12 h 54"/>
                <a:gd name="T32" fmla="*/ 60 w 108"/>
                <a:gd name="T33" fmla="*/ 12 h 54"/>
                <a:gd name="T34" fmla="*/ 72 w 108"/>
                <a:gd name="T35" fmla="*/ 6 h 54"/>
                <a:gd name="T36" fmla="*/ 72 w 108"/>
                <a:gd name="T37" fmla="*/ 6 h 54"/>
                <a:gd name="T38" fmla="*/ 72 w 108"/>
                <a:gd name="T39" fmla="*/ 12 h 54"/>
                <a:gd name="T40" fmla="*/ 72 w 108"/>
                <a:gd name="T41" fmla="*/ 12 h 54"/>
                <a:gd name="T42" fmla="*/ 72 w 108"/>
                <a:gd name="T43" fmla="*/ 12 h 54"/>
                <a:gd name="T44" fmla="*/ 72 w 108"/>
                <a:gd name="T45" fmla="*/ 12 h 54"/>
                <a:gd name="T46" fmla="*/ 78 w 108"/>
                <a:gd name="T47" fmla="*/ 12 h 54"/>
                <a:gd name="T48" fmla="*/ 78 w 108"/>
                <a:gd name="T49" fmla="*/ 12 h 54"/>
                <a:gd name="T50" fmla="*/ 78 w 108"/>
                <a:gd name="T51" fmla="*/ 18 h 54"/>
                <a:gd name="T52" fmla="*/ 78 w 108"/>
                <a:gd name="T53" fmla="*/ 18 h 54"/>
                <a:gd name="T54" fmla="*/ 78 w 108"/>
                <a:gd name="T55" fmla="*/ 18 h 54"/>
                <a:gd name="T56" fmla="*/ 84 w 108"/>
                <a:gd name="T57" fmla="*/ 18 h 54"/>
                <a:gd name="T58" fmla="*/ 84 w 108"/>
                <a:gd name="T59" fmla="*/ 12 h 54"/>
                <a:gd name="T60" fmla="*/ 90 w 108"/>
                <a:gd name="T61" fmla="*/ 12 h 54"/>
                <a:gd name="T62" fmla="*/ 96 w 108"/>
                <a:gd name="T63" fmla="*/ 12 h 54"/>
                <a:gd name="T64" fmla="*/ 96 w 108"/>
                <a:gd name="T65" fmla="*/ 12 h 54"/>
                <a:gd name="T66" fmla="*/ 102 w 108"/>
                <a:gd name="T67" fmla="*/ 6 h 54"/>
                <a:gd name="T68" fmla="*/ 102 w 108"/>
                <a:gd name="T69" fmla="*/ 6 h 54"/>
                <a:gd name="T70" fmla="*/ 108 w 108"/>
                <a:gd name="T71" fmla="*/ 0 h 54"/>
                <a:gd name="T72" fmla="*/ 108 w 108"/>
                <a:gd name="T73" fmla="*/ 0 h 54"/>
                <a:gd name="T74" fmla="*/ 108 w 108"/>
                <a:gd name="T75" fmla="*/ 12 h 54"/>
                <a:gd name="T76" fmla="*/ 108 w 108"/>
                <a:gd name="T77" fmla="*/ 18 h 54"/>
                <a:gd name="T78" fmla="*/ 102 w 108"/>
                <a:gd name="T79" fmla="*/ 24 h 54"/>
                <a:gd name="T80" fmla="*/ 96 w 108"/>
                <a:gd name="T81" fmla="*/ 30 h 54"/>
                <a:gd name="T82" fmla="*/ 90 w 108"/>
                <a:gd name="T83" fmla="*/ 36 h 54"/>
                <a:gd name="T84" fmla="*/ 78 w 108"/>
                <a:gd name="T85" fmla="*/ 42 h 54"/>
                <a:gd name="T86" fmla="*/ 72 w 108"/>
                <a:gd name="T87" fmla="*/ 42 h 54"/>
                <a:gd name="T88" fmla="*/ 60 w 108"/>
                <a:gd name="T89" fmla="*/ 48 h 54"/>
                <a:gd name="T90" fmla="*/ 60 w 108"/>
                <a:gd name="T91" fmla="*/ 48 h 54"/>
                <a:gd name="T92" fmla="*/ 60 w 108"/>
                <a:gd name="T93" fmla="*/ 48 h 54"/>
                <a:gd name="T94" fmla="*/ 60 w 108"/>
                <a:gd name="T95" fmla="*/ 48 h 54"/>
                <a:gd name="T96" fmla="*/ 60 w 108"/>
                <a:gd name="T97" fmla="*/ 48 h 5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8"/>
                <a:gd name="T148" fmla="*/ 0 h 54"/>
                <a:gd name="T149" fmla="*/ 108 w 108"/>
                <a:gd name="T150" fmla="*/ 54 h 5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8" h="54">
                  <a:moveTo>
                    <a:pt x="60" y="48"/>
                  </a:moveTo>
                  <a:lnTo>
                    <a:pt x="54" y="48"/>
                  </a:lnTo>
                  <a:lnTo>
                    <a:pt x="48" y="48"/>
                  </a:lnTo>
                  <a:lnTo>
                    <a:pt x="36" y="48"/>
                  </a:lnTo>
                  <a:lnTo>
                    <a:pt x="30" y="54"/>
                  </a:lnTo>
                  <a:lnTo>
                    <a:pt x="18" y="54"/>
                  </a:lnTo>
                  <a:lnTo>
                    <a:pt x="12" y="54"/>
                  </a:lnTo>
                  <a:lnTo>
                    <a:pt x="6" y="54"/>
                  </a:lnTo>
                  <a:lnTo>
                    <a:pt x="0" y="54"/>
                  </a:lnTo>
                  <a:lnTo>
                    <a:pt x="6" y="48"/>
                  </a:lnTo>
                  <a:lnTo>
                    <a:pt x="12" y="36"/>
                  </a:lnTo>
                  <a:lnTo>
                    <a:pt x="18" y="30"/>
                  </a:lnTo>
                  <a:lnTo>
                    <a:pt x="30" y="24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72" y="12"/>
                  </a:lnTo>
                  <a:lnTo>
                    <a:pt x="78" y="12"/>
                  </a:lnTo>
                  <a:lnTo>
                    <a:pt x="78" y="18"/>
                  </a:lnTo>
                  <a:lnTo>
                    <a:pt x="84" y="18"/>
                  </a:lnTo>
                  <a:lnTo>
                    <a:pt x="84" y="12"/>
                  </a:lnTo>
                  <a:lnTo>
                    <a:pt x="90" y="12"/>
                  </a:lnTo>
                  <a:lnTo>
                    <a:pt x="96" y="12"/>
                  </a:lnTo>
                  <a:lnTo>
                    <a:pt x="102" y="6"/>
                  </a:lnTo>
                  <a:lnTo>
                    <a:pt x="108" y="0"/>
                  </a:lnTo>
                  <a:lnTo>
                    <a:pt x="108" y="12"/>
                  </a:lnTo>
                  <a:lnTo>
                    <a:pt x="108" y="18"/>
                  </a:lnTo>
                  <a:lnTo>
                    <a:pt x="102" y="24"/>
                  </a:lnTo>
                  <a:lnTo>
                    <a:pt x="96" y="30"/>
                  </a:lnTo>
                  <a:lnTo>
                    <a:pt x="90" y="36"/>
                  </a:lnTo>
                  <a:lnTo>
                    <a:pt x="78" y="42"/>
                  </a:lnTo>
                  <a:lnTo>
                    <a:pt x="72" y="42"/>
                  </a:lnTo>
                  <a:lnTo>
                    <a:pt x="60" y="48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Freeform 46"/>
            <p:cNvSpPr>
              <a:spLocks/>
            </p:cNvSpPr>
            <p:nvPr/>
          </p:nvSpPr>
          <p:spPr bwMode="auto">
            <a:xfrm>
              <a:off x="915" y="742"/>
              <a:ext cx="180" cy="325"/>
            </a:xfrm>
            <a:custGeom>
              <a:avLst/>
              <a:gdLst>
                <a:gd name="T0" fmla="*/ 90 w 180"/>
                <a:gd name="T1" fmla="*/ 24 h 325"/>
                <a:gd name="T2" fmla="*/ 108 w 180"/>
                <a:gd name="T3" fmla="*/ 72 h 325"/>
                <a:gd name="T4" fmla="*/ 126 w 180"/>
                <a:gd name="T5" fmla="*/ 120 h 325"/>
                <a:gd name="T6" fmla="*/ 138 w 180"/>
                <a:gd name="T7" fmla="*/ 175 h 325"/>
                <a:gd name="T8" fmla="*/ 144 w 180"/>
                <a:gd name="T9" fmla="*/ 199 h 325"/>
                <a:gd name="T10" fmla="*/ 138 w 180"/>
                <a:gd name="T11" fmla="*/ 211 h 325"/>
                <a:gd name="T12" fmla="*/ 138 w 180"/>
                <a:gd name="T13" fmla="*/ 229 h 325"/>
                <a:gd name="T14" fmla="*/ 132 w 180"/>
                <a:gd name="T15" fmla="*/ 241 h 325"/>
                <a:gd name="T16" fmla="*/ 132 w 180"/>
                <a:gd name="T17" fmla="*/ 247 h 325"/>
                <a:gd name="T18" fmla="*/ 138 w 180"/>
                <a:gd name="T19" fmla="*/ 247 h 325"/>
                <a:gd name="T20" fmla="*/ 156 w 180"/>
                <a:gd name="T21" fmla="*/ 199 h 325"/>
                <a:gd name="T22" fmla="*/ 162 w 180"/>
                <a:gd name="T23" fmla="*/ 199 h 325"/>
                <a:gd name="T24" fmla="*/ 174 w 180"/>
                <a:gd name="T25" fmla="*/ 205 h 325"/>
                <a:gd name="T26" fmla="*/ 180 w 180"/>
                <a:gd name="T27" fmla="*/ 211 h 325"/>
                <a:gd name="T28" fmla="*/ 180 w 180"/>
                <a:gd name="T29" fmla="*/ 217 h 325"/>
                <a:gd name="T30" fmla="*/ 180 w 180"/>
                <a:gd name="T31" fmla="*/ 235 h 325"/>
                <a:gd name="T32" fmla="*/ 174 w 180"/>
                <a:gd name="T33" fmla="*/ 259 h 325"/>
                <a:gd name="T34" fmla="*/ 174 w 180"/>
                <a:gd name="T35" fmla="*/ 283 h 325"/>
                <a:gd name="T36" fmla="*/ 168 w 180"/>
                <a:gd name="T37" fmla="*/ 313 h 325"/>
                <a:gd name="T38" fmla="*/ 162 w 180"/>
                <a:gd name="T39" fmla="*/ 325 h 325"/>
                <a:gd name="T40" fmla="*/ 138 w 180"/>
                <a:gd name="T41" fmla="*/ 319 h 325"/>
                <a:gd name="T42" fmla="*/ 114 w 180"/>
                <a:gd name="T43" fmla="*/ 313 h 325"/>
                <a:gd name="T44" fmla="*/ 90 w 180"/>
                <a:gd name="T45" fmla="*/ 301 h 325"/>
                <a:gd name="T46" fmla="*/ 66 w 180"/>
                <a:gd name="T47" fmla="*/ 295 h 325"/>
                <a:gd name="T48" fmla="*/ 60 w 180"/>
                <a:gd name="T49" fmla="*/ 283 h 325"/>
                <a:gd name="T50" fmla="*/ 48 w 180"/>
                <a:gd name="T51" fmla="*/ 259 h 325"/>
                <a:gd name="T52" fmla="*/ 42 w 180"/>
                <a:gd name="T53" fmla="*/ 229 h 325"/>
                <a:gd name="T54" fmla="*/ 36 w 180"/>
                <a:gd name="T55" fmla="*/ 205 h 325"/>
                <a:gd name="T56" fmla="*/ 30 w 180"/>
                <a:gd name="T57" fmla="*/ 187 h 325"/>
                <a:gd name="T58" fmla="*/ 24 w 180"/>
                <a:gd name="T59" fmla="*/ 151 h 325"/>
                <a:gd name="T60" fmla="*/ 18 w 180"/>
                <a:gd name="T61" fmla="*/ 108 h 325"/>
                <a:gd name="T62" fmla="*/ 12 w 180"/>
                <a:gd name="T63" fmla="*/ 72 h 325"/>
                <a:gd name="T64" fmla="*/ 0 w 180"/>
                <a:gd name="T65" fmla="*/ 30 h 325"/>
                <a:gd name="T66" fmla="*/ 0 w 180"/>
                <a:gd name="T67" fmla="*/ 30 h 325"/>
                <a:gd name="T68" fmla="*/ 12 w 180"/>
                <a:gd name="T69" fmla="*/ 18 h 325"/>
                <a:gd name="T70" fmla="*/ 18 w 180"/>
                <a:gd name="T71" fmla="*/ 6 h 325"/>
                <a:gd name="T72" fmla="*/ 30 w 180"/>
                <a:gd name="T73" fmla="*/ 0 h 325"/>
                <a:gd name="T74" fmla="*/ 36 w 180"/>
                <a:gd name="T75" fmla="*/ 0 h 325"/>
                <a:gd name="T76" fmla="*/ 36 w 180"/>
                <a:gd name="T77" fmla="*/ 6 h 325"/>
                <a:gd name="T78" fmla="*/ 36 w 180"/>
                <a:gd name="T79" fmla="*/ 18 h 325"/>
                <a:gd name="T80" fmla="*/ 30 w 180"/>
                <a:gd name="T81" fmla="*/ 18 h 325"/>
                <a:gd name="T82" fmla="*/ 30 w 180"/>
                <a:gd name="T83" fmla="*/ 24 h 325"/>
                <a:gd name="T84" fmla="*/ 36 w 180"/>
                <a:gd name="T85" fmla="*/ 30 h 325"/>
                <a:gd name="T86" fmla="*/ 42 w 180"/>
                <a:gd name="T87" fmla="*/ 24 h 325"/>
                <a:gd name="T88" fmla="*/ 48 w 180"/>
                <a:gd name="T89" fmla="*/ 12 h 325"/>
                <a:gd name="T90" fmla="*/ 54 w 180"/>
                <a:gd name="T91" fmla="*/ 6 h 325"/>
                <a:gd name="T92" fmla="*/ 66 w 180"/>
                <a:gd name="T93" fmla="*/ 0 h 325"/>
                <a:gd name="T94" fmla="*/ 78 w 180"/>
                <a:gd name="T95" fmla="*/ 0 h 325"/>
                <a:gd name="T96" fmla="*/ 78 w 180"/>
                <a:gd name="T97" fmla="*/ 0 h 32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80"/>
                <a:gd name="T148" fmla="*/ 0 h 325"/>
                <a:gd name="T149" fmla="*/ 180 w 180"/>
                <a:gd name="T150" fmla="*/ 325 h 32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80" h="325">
                  <a:moveTo>
                    <a:pt x="78" y="0"/>
                  </a:moveTo>
                  <a:lnTo>
                    <a:pt x="90" y="24"/>
                  </a:lnTo>
                  <a:lnTo>
                    <a:pt x="96" y="48"/>
                  </a:lnTo>
                  <a:lnTo>
                    <a:pt x="108" y="72"/>
                  </a:lnTo>
                  <a:lnTo>
                    <a:pt x="114" y="96"/>
                  </a:lnTo>
                  <a:lnTo>
                    <a:pt x="126" y="120"/>
                  </a:lnTo>
                  <a:lnTo>
                    <a:pt x="132" y="151"/>
                  </a:lnTo>
                  <a:lnTo>
                    <a:pt x="138" y="175"/>
                  </a:lnTo>
                  <a:lnTo>
                    <a:pt x="144" y="199"/>
                  </a:lnTo>
                  <a:lnTo>
                    <a:pt x="144" y="205"/>
                  </a:lnTo>
                  <a:lnTo>
                    <a:pt x="138" y="211"/>
                  </a:lnTo>
                  <a:lnTo>
                    <a:pt x="138" y="223"/>
                  </a:lnTo>
                  <a:lnTo>
                    <a:pt x="138" y="229"/>
                  </a:lnTo>
                  <a:lnTo>
                    <a:pt x="138" y="235"/>
                  </a:lnTo>
                  <a:lnTo>
                    <a:pt x="132" y="241"/>
                  </a:lnTo>
                  <a:lnTo>
                    <a:pt x="132" y="247"/>
                  </a:lnTo>
                  <a:lnTo>
                    <a:pt x="138" y="247"/>
                  </a:lnTo>
                  <a:lnTo>
                    <a:pt x="156" y="199"/>
                  </a:lnTo>
                  <a:lnTo>
                    <a:pt x="162" y="199"/>
                  </a:lnTo>
                  <a:lnTo>
                    <a:pt x="168" y="205"/>
                  </a:lnTo>
                  <a:lnTo>
                    <a:pt x="174" y="205"/>
                  </a:lnTo>
                  <a:lnTo>
                    <a:pt x="174" y="211"/>
                  </a:lnTo>
                  <a:lnTo>
                    <a:pt x="180" y="211"/>
                  </a:lnTo>
                  <a:lnTo>
                    <a:pt x="180" y="217"/>
                  </a:lnTo>
                  <a:lnTo>
                    <a:pt x="180" y="235"/>
                  </a:lnTo>
                  <a:lnTo>
                    <a:pt x="180" y="247"/>
                  </a:lnTo>
                  <a:lnTo>
                    <a:pt x="174" y="259"/>
                  </a:lnTo>
                  <a:lnTo>
                    <a:pt x="174" y="271"/>
                  </a:lnTo>
                  <a:lnTo>
                    <a:pt x="174" y="283"/>
                  </a:lnTo>
                  <a:lnTo>
                    <a:pt x="168" y="301"/>
                  </a:lnTo>
                  <a:lnTo>
                    <a:pt x="168" y="313"/>
                  </a:lnTo>
                  <a:lnTo>
                    <a:pt x="162" y="325"/>
                  </a:lnTo>
                  <a:lnTo>
                    <a:pt x="150" y="325"/>
                  </a:lnTo>
                  <a:lnTo>
                    <a:pt x="138" y="319"/>
                  </a:lnTo>
                  <a:lnTo>
                    <a:pt x="126" y="313"/>
                  </a:lnTo>
                  <a:lnTo>
                    <a:pt x="114" y="313"/>
                  </a:lnTo>
                  <a:lnTo>
                    <a:pt x="102" y="307"/>
                  </a:lnTo>
                  <a:lnTo>
                    <a:pt x="90" y="301"/>
                  </a:lnTo>
                  <a:lnTo>
                    <a:pt x="78" y="295"/>
                  </a:lnTo>
                  <a:lnTo>
                    <a:pt x="66" y="295"/>
                  </a:lnTo>
                  <a:lnTo>
                    <a:pt x="60" y="283"/>
                  </a:lnTo>
                  <a:lnTo>
                    <a:pt x="54" y="271"/>
                  </a:lnTo>
                  <a:lnTo>
                    <a:pt x="48" y="259"/>
                  </a:lnTo>
                  <a:lnTo>
                    <a:pt x="42" y="241"/>
                  </a:lnTo>
                  <a:lnTo>
                    <a:pt x="42" y="229"/>
                  </a:lnTo>
                  <a:lnTo>
                    <a:pt x="36" y="217"/>
                  </a:lnTo>
                  <a:lnTo>
                    <a:pt x="36" y="205"/>
                  </a:lnTo>
                  <a:lnTo>
                    <a:pt x="30" y="187"/>
                  </a:lnTo>
                  <a:lnTo>
                    <a:pt x="30" y="169"/>
                  </a:lnTo>
                  <a:lnTo>
                    <a:pt x="24" y="151"/>
                  </a:lnTo>
                  <a:lnTo>
                    <a:pt x="24" y="126"/>
                  </a:lnTo>
                  <a:lnTo>
                    <a:pt x="18" y="108"/>
                  </a:lnTo>
                  <a:lnTo>
                    <a:pt x="18" y="90"/>
                  </a:lnTo>
                  <a:lnTo>
                    <a:pt x="12" y="72"/>
                  </a:lnTo>
                  <a:lnTo>
                    <a:pt x="6" y="48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2" y="12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36" y="6"/>
                  </a:lnTo>
                  <a:lnTo>
                    <a:pt x="36" y="12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30" y="24"/>
                  </a:lnTo>
                  <a:lnTo>
                    <a:pt x="36" y="30"/>
                  </a:lnTo>
                  <a:lnTo>
                    <a:pt x="42" y="24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54" y="6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Freeform 47"/>
            <p:cNvSpPr>
              <a:spLocks/>
            </p:cNvSpPr>
            <p:nvPr/>
          </p:nvSpPr>
          <p:spPr bwMode="auto">
            <a:xfrm>
              <a:off x="2005" y="766"/>
              <a:ext cx="36" cy="121"/>
            </a:xfrm>
            <a:custGeom>
              <a:avLst/>
              <a:gdLst>
                <a:gd name="T0" fmla="*/ 36 w 36"/>
                <a:gd name="T1" fmla="*/ 0 h 121"/>
                <a:gd name="T2" fmla="*/ 30 w 36"/>
                <a:gd name="T3" fmla="*/ 12 h 121"/>
                <a:gd name="T4" fmla="*/ 24 w 36"/>
                <a:gd name="T5" fmla="*/ 18 h 121"/>
                <a:gd name="T6" fmla="*/ 18 w 36"/>
                <a:gd name="T7" fmla="*/ 30 h 121"/>
                <a:gd name="T8" fmla="*/ 18 w 36"/>
                <a:gd name="T9" fmla="*/ 36 h 121"/>
                <a:gd name="T10" fmla="*/ 12 w 36"/>
                <a:gd name="T11" fmla="*/ 48 h 121"/>
                <a:gd name="T12" fmla="*/ 12 w 36"/>
                <a:gd name="T13" fmla="*/ 54 h 121"/>
                <a:gd name="T14" fmla="*/ 12 w 36"/>
                <a:gd name="T15" fmla="*/ 66 h 121"/>
                <a:gd name="T16" fmla="*/ 12 w 36"/>
                <a:gd name="T17" fmla="*/ 78 h 121"/>
                <a:gd name="T18" fmla="*/ 12 w 36"/>
                <a:gd name="T19" fmla="*/ 78 h 121"/>
                <a:gd name="T20" fmla="*/ 12 w 36"/>
                <a:gd name="T21" fmla="*/ 84 h 121"/>
                <a:gd name="T22" fmla="*/ 18 w 36"/>
                <a:gd name="T23" fmla="*/ 90 h 121"/>
                <a:gd name="T24" fmla="*/ 18 w 36"/>
                <a:gd name="T25" fmla="*/ 96 h 121"/>
                <a:gd name="T26" fmla="*/ 24 w 36"/>
                <a:gd name="T27" fmla="*/ 102 h 121"/>
                <a:gd name="T28" fmla="*/ 30 w 36"/>
                <a:gd name="T29" fmla="*/ 109 h 121"/>
                <a:gd name="T30" fmla="*/ 30 w 36"/>
                <a:gd name="T31" fmla="*/ 109 h 121"/>
                <a:gd name="T32" fmla="*/ 36 w 36"/>
                <a:gd name="T33" fmla="*/ 115 h 121"/>
                <a:gd name="T34" fmla="*/ 36 w 36"/>
                <a:gd name="T35" fmla="*/ 121 h 121"/>
                <a:gd name="T36" fmla="*/ 36 w 36"/>
                <a:gd name="T37" fmla="*/ 121 h 121"/>
                <a:gd name="T38" fmla="*/ 30 w 36"/>
                <a:gd name="T39" fmla="*/ 115 h 121"/>
                <a:gd name="T40" fmla="*/ 24 w 36"/>
                <a:gd name="T41" fmla="*/ 115 h 121"/>
                <a:gd name="T42" fmla="*/ 18 w 36"/>
                <a:gd name="T43" fmla="*/ 109 h 121"/>
                <a:gd name="T44" fmla="*/ 12 w 36"/>
                <a:gd name="T45" fmla="*/ 102 h 121"/>
                <a:gd name="T46" fmla="*/ 6 w 36"/>
                <a:gd name="T47" fmla="*/ 96 h 121"/>
                <a:gd name="T48" fmla="*/ 6 w 36"/>
                <a:gd name="T49" fmla="*/ 90 h 121"/>
                <a:gd name="T50" fmla="*/ 0 w 36"/>
                <a:gd name="T51" fmla="*/ 84 h 121"/>
                <a:gd name="T52" fmla="*/ 0 w 36"/>
                <a:gd name="T53" fmla="*/ 78 h 121"/>
                <a:gd name="T54" fmla="*/ 0 w 36"/>
                <a:gd name="T55" fmla="*/ 78 h 121"/>
                <a:gd name="T56" fmla="*/ 0 w 36"/>
                <a:gd name="T57" fmla="*/ 66 h 121"/>
                <a:gd name="T58" fmla="*/ 0 w 36"/>
                <a:gd name="T59" fmla="*/ 54 h 121"/>
                <a:gd name="T60" fmla="*/ 0 w 36"/>
                <a:gd name="T61" fmla="*/ 42 h 121"/>
                <a:gd name="T62" fmla="*/ 6 w 36"/>
                <a:gd name="T63" fmla="*/ 30 h 121"/>
                <a:gd name="T64" fmla="*/ 12 w 36"/>
                <a:gd name="T65" fmla="*/ 24 h 121"/>
                <a:gd name="T66" fmla="*/ 18 w 36"/>
                <a:gd name="T67" fmla="*/ 12 h 121"/>
                <a:gd name="T68" fmla="*/ 24 w 36"/>
                <a:gd name="T69" fmla="*/ 6 h 121"/>
                <a:gd name="T70" fmla="*/ 36 w 36"/>
                <a:gd name="T71" fmla="*/ 0 h 121"/>
                <a:gd name="T72" fmla="*/ 36 w 36"/>
                <a:gd name="T73" fmla="*/ 0 h 121"/>
                <a:gd name="T74" fmla="*/ 36 w 36"/>
                <a:gd name="T75" fmla="*/ 0 h 121"/>
                <a:gd name="T76" fmla="*/ 36 w 36"/>
                <a:gd name="T77" fmla="*/ 0 h 121"/>
                <a:gd name="T78" fmla="*/ 36 w 36"/>
                <a:gd name="T79" fmla="*/ 0 h 121"/>
                <a:gd name="T80" fmla="*/ 36 w 36"/>
                <a:gd name="T81" fmla="*/ 0 h 1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"/>
                <a:gd name="T124" fmla="*/ 0 h 121"/>
                <a:gd name="T125" fmla="*/ 36 w 36"/>
                <a:gd name="T126" fmla="*/ 121 h 1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" h="121">
                  <a:moveTo>
                    <a:pt x="36" y="0"/>
                  </a:moveTo>
                  <a:lnTo>
                    <a:pt x="30" y="12"/>
                  </a:lnTo>
                  <a:lnTo>
                    <a:pt x="24" y="18"/>
                  </a:lnTo>
                  <a:lnTo>
                    <a:pt x="18" y="30"/>
                  </a:lnTo>
                  <a:lnTo>
                    <a:pt x="18" y="36"/>
                  </a:lnTo>
                  <a:lnTo>
                    <a:pt x="12" y="48"/>
                  </a:lnTo>
                  <a:lnTo>
                    <a:pt x="12" y="54"/>
                  </a:lnTo>
                  <a:lnTo>
                    <a:pt x="12" y="66"/>
                  </a:lnTo>
                  <a:lnTo>
                    <a:pt x="12" y="78"/>
                  </a:lnTo>
                  <a:lnTo>
                    <a:pt x="12" y="84"/>
                  </a:lnTo>
                  <a:lnTo>
                    <a:pt x="18" y="90"/>
                  </a:lnTo>
                  <a:lnTo>
                    <a:pt x="18" y="96"/>
                  </a:lnTo>
                  <a:lnTo>
                    <a:pt x="24" y="102"/>
                  </a:lnTo>
                  <a:lnTo>
                    <a:pt x="30" y="109"/>
                  </a:lnTo>
                  <a:lnTo>
                    <a:pt x="36" y="115"/>
                  </a:lnTo>
                  <a:lnTo>
                    <a:pt x="36" y="121"/>
                  </a:lnTo>
                  <a:lnTo>
                    <a:pt x="30" y="115"/>
                  </a:lnTo>
                  <a:lnTo>
                    <a:pt x="24" y="115"/>
                  </a:lnTo>
                  <a:lnTo>
                    <a:pt x="18" y="109"/>
                  </a:lnTo>
                  <a:lnTo>
                    <a:pt x="12" y="102"/>
                  </a:lnTo>
                  <a:lnTo>
                    <a:pt x="6" y="96"/>
                  </a:lnTo>
                  <a:lnTo>
                    <a:pt x="6" y="90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6" y="30"/>
                  </a:lnTo>
                  <a:lnTo>
                    <a:pt x="12" y="24"/>
                  </a:lnTo>
                  <a:lnTo>
                    <a:pt x="18" y="12"/>
                  </a:lnTo>
                  <a:lnTo>
                    <a:pt x="24" y="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Freeform 48"/>
            <p:cNvSpPr>
              <a:spLocks/>
            </p:cNvSpPr>
            <p:nvPr/>
          </p:nvSpPr>
          <p:spPr bwMode="auto">
            <a:xfrm>
              <a:off x="1113" y="766"/>
              <a:ext cx="36" cy="193"/>
            </a:xfrm>
            <a:custGeom>
              <a:avLst/>
              <a:gdLst>
                <a:gd name="T0" fmla="*/ 36 w 36"/>
                <a:gd name="T1" fmla="*/ 0 h 193"/>
                <a:gd name="T2" fmla="*/ 36 w 36"/>
                <a:gd name="T3" fmla="*/ 24 h 193"/>
                <a:gd name="T4" fmla="*/ 36 w 36"/>
                <a:gd name="T5" fmla="*/ 48 h 193"/>
                <a:gd name="T6" fmla="*/ 36 w 36"/>
                <a:gd name="T7" fmla="*/ 72 h 193"/>
                <a:gd name="T8" fmla="*/ 30 w 36"/>
                <a:gd name="T9" fmla="*/ 96 h 193"/>
                <a:gd name="T10" fmla="*/ 30 w 36"/>
                <a:gd name="T11" fmla="*/ 121 h 193"/>
                <a:gd name="T12" fmla="*/ 30 w 36"/>
                <a:gd name="T13" fmla="*/ 145 h 193"/>
                <a:gd name="T14" fmla="*/ 24 w 36"/>
                <a:gd name="T15" fmla="*/ 169 h 193"/>
                <a:gd name="T16" fmla="*/ 24 w 36"/>
                <a:gd name="T17" fmla="*/ 193 h 193"/>
                <a:gd name="T18" fmla="*/ 24 w 36"/>
                <a:gd name="T19" fmla="*/ 193 h 193"/>
                <a:gd name="T20" fmla="*/ 24 w 36"/>
                <a:gd name="T21" fmla="*/ 187 h 193"/>
                <a:gd name="T22" fmla="*/ 18 w 36"/>
                <a:gd name="T23" fmla="*/ 187 h 193"/>
                <a:gd name="T24" fmla="*/ 18 w 36"/>
                <a:gd name="T25" fmla="*/ 187 h 193"/>
                <a:gd name="T26" fmla="*/ 12 w 36"/>
                <a:gd name="T27" fmla="*/ 187 h 193"/>
                <a:gd name="T28" fmla="*/ 6 w 36"/>
                <a:gd name="T29" fmla="*/ 181 h 193"/>
                <a:gd name="T30" fmla="*/ 6 w 36"/>
                <a:gd name="T31" fmla="*/ 181 h 193"/>
                <a:gd name="T32" fmla="*/ 0 w 36"/>
                <a:gd name="T33" fmla="*/ 181 h 193"/>
                <a:gd name="T34" fmla="*/ 0 w 36"/>
                <a:gd name="T35" fmla="*/ 175 h 193"/>
                <a:gd name="T36" fmla="*/ 0 w 36"/>
                <a:gd name="T37" fmla="*/ 175 h 193"/>
                <a:gd name="T38" fmla="*/ 6 w 36"/>
                <a:gd name="T39" fmla="*/ 157 h 193"/>
                <a:gd name="T40" fmla="*/ 12 w 36"/>
                <a:gd name="T41" fmla="*/ 133 h 193"/>
                <a:gd name="T42" fmla="*/ 12 w 36"/>
                <a:gd name="T43" fmla="*/ 109 h 193"/>
                <a:gd name="T44" fmla="*/ 12 w 36"/>
                <a:gd name="T45" fmla="*/ 90 h 193"/>
                <a:gd name="T46" fmla="*/ 18 w 36"/>
                <a:gd name="T47" fmla="*/ 66 h 193"/>
                <a:gd name="T48" fmla="*/ 18 w 36"/>
                <a:gd name="T49" fmla="*/ 42 h 193"/>
                <a:gd name="T50" fmla="*/ 24 w 36"/>
                <a:gd name="T51" fmla="*/ 24 h 193"/>
                <a:gd name="T52" fmla="*/ 30 w 36"/>
                <a:gd name="T53" fmla="*/ 0 h 193"/>
                <a:gd name="T54" fmla="*/ 30 w 36"/>
                <a:gd name="T55" fmla="*/ 0 h 193"/>
                <a:gd name="T56" fmla="*/ 36 w 36"/>
                <a:gd name="T57" fmla="*/ 0 h 193"/>
                <a:gd name="T58" fmla="*/ 36 w 36"/>
                <a:gd name="T59" fmla="*/ 0 h 193"/>
                <a:gd name="T60" fmla="*/ 36 w 36"/>
                <a:gd name="T61" fmla="*/ 0 h 193"/>
                <a:gd name="T62" fmla="*/ 36 w 36"/>
                <a:gd name="T63" fmla="*/ 0 h 19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"/>
                <a:gd name="T97" fmla="*/ 0 h 193"/>
                <a:gd name="T98" fmla="*/ 36 w 36"/>
                <a:gd name="T99" fmla="*/ 193 h 19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" h="193">
                  <a:moveTo>
                    <a:pt x="36" y="0"/>
                  </a:moveTo>
                  <a:lnTo>
                    <a:pt x="36" y="24"/>
                  </a:lnTo>
                  <a:lnTo>
                    <a:pt x="36" y="48"/>
                  </a:lnTo>
                  <a:lnTo>
                    <a:pt x="36" y="72"/>
                  </a:lnTo>
                  <a:lnTo>
                    <a:pt x="30" y="96"/>
                  </a:lnTo>
                  <a:lnTo>
                    <a:pt x="30" y="121"/>
                  </a:lnTo>
                  <a:lnTo>
                    <a:pt x="30" y="145"/>
                  </a:lnTo>
                  <a:lnTo>
                    <a:pt x="24" y="169"/>
                  </a:lnTo>
                  <a:lnTo>
                    <a:pt x="24" y="193"/>
                  </a:lnTo>
                  <a:lnTo>
                    <a:pt x="24" y="187"/>
                  </a:lnTo>
                  <a:lnTo>
                    <a:pt x="18" y="187"/>
                  </a:lnTo>
                  <a:lnTo>
                    <a:pt x="12" y="187"/>
                  </a:lnTo>
                  <a:lnTo>
                    <a:pt x="6" y="181"/>
                  </a:lnTo>
                  <a:lnTo>
                    <a:pt x="0" y="181"/>
                  </a:lnTo>
                  <a:lnTo>
                    <a:pt x="0" y="175"/>
                  </a:lnTo>
                  <a:lnTo>
                    <a:pt x="6" y="157"/>
                  </a:lnTo>
                  <a:lnTo>
                    <a:pt x="12" y="133"/>
                  </a:lnTo>
                  <a:lnTo>
                    <a:pt x="12" y="109"/>
                  </a:lnTo>
                  <a:lnTo>
                    <a:pt x="12" y="90"/>
                  </a:lnTo>
                  <a:lnTo>
                    <a:pt x="18" y="66"/>
                  </a:lnTo>
                  <a:lnTo>
                    <a:pt x="18" y="42"/>
                  </a:lnTo>
                  <a:lnTo>
                    <a:pt x="24" y="24"/>
                  </a:lnTo>
                  <a:lnTo>
                    <a:pt x="30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E9C58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Freeform 49"/>
            <p:cNvSpPr>
              <a:spLocks/>
            </p:cNvSpPr>
            <p:nvPr/>
          </p:nvSpPr>
          <p:spPr bwMode="auto">
            <a:xfrm>
              <a:off x="867" y="778"/>
              <a:ext cx="30" cy="48"/>
            </a:xfrm>
            <a:custGeom>
              <a:avLst/>
              <a:gdLst>
                <a:gd name="T0" fmla="*/ 30 w 30"/>
                <a:gd name="T1" fmla="*/ 0 h 48"/>
                <a:gd name="T2" fmla="*/ 24 w 30"/>
                <a:gd name="T3" fmla="*/ 6 h 48"/>
                <a:gd name="T4" fmla="*/ 24 w 30"/>
                <a:gd name="T5" fmla="*/ 12 h 48"/>
                <a:gd name="T6" fmla="*/ 24 w 30"/>
                <a:gd name="T7" fmla="*/ 18 h 48"/>
                <a:gd name="T8" fmla="*/ 18 w 30"/>
                <a:gd name="T9" fmla="*/ 24 h 48"/>
                <a:gd name="T10" fmla="*/ 18 w 30"/>
                <a:gd name="T11" fmla="*/ 30 h 48"/>
                <a:gd name="T12" fmla="*/ 18 w 30"/>
                <a:gd name="T13" fmla="*/ 36 h 48"/>
                <a:gd name="T14" fmla="*/ 18 w 30"/>
                <a:gd name="T15" fmla="*/ 42 h 48"/>
                <a:gd name="T16" fmla="*/ 12 w 30"/>
                <a:gd name="T17" fmla="*/ 48 h 48"/>
                <a:gd name="T18" fmla="*/ 12 w 30"/>
                <a:gd name="T19" fmla="*/ 48 h 48"/>
                <a:gd name="T20" fmla="*/ 6 w 30"/>
                <a:gd name="T21" fmla="*/ 48 h 48"/>
                <a:gd name="T22" fmla="*/ 6 w 30"/>
                <a:gd name="T23" fmla="*/ 48 h 48"/>
                <a:gd name="T24" fmla="*/ 6 w 30"/>
                <a:gd name="T25" fmla="*/ 42 h 48"/>
                <a:gd name="T26" fmla="*/ 6 w 30"/>
                <a:gd name="T27" fmla="*/ 36 h 48"/>
                <a:gd name="T28" fmla="*/ 6 w 30"/>
                <a:gd name="T29" fmla="*/ 30 h 48"/>
                <a:gd name="T30" fmla="*/ 6 w 30"/>
                <a:gd name="T31" fmla="*/ 24 h 48"/>
                <a:gd name="T32" fmla="*/ 6 w 30"/>
                <a:gd name="T33" fmla="*/ 18 h 48"/>
                <a:gd name="T34" fmla="*/ 6 w 30"/>
                <a:gd name="T35" fmla="*/ 12 h 48"/>
                <a:gd name="T36" fmla="*/ 6 w 30"/>
                <a:gd name="T37" fmla="*/ 6 h 48"/>
                <a:gd name="T38" fmla="*/ 0 w 30"/>
                <a:gd name="T39" fmla="*/ 0 h 48"/>
                <a:gd name="T40" fmla="*/ 0 w 30"/>
                <a:gd name="T41" fmla="*/ 0 h 48"/>
                <a:gd name="T42" fmla="*/ 6 w 30"/>
                <a:gd name="T43" fmla="*/ 6 h 48"/>
                <a:gd name="T44" fmla="*/ 6 w 30"/>
                <a:gd name="T45" fmla="*/ 6 h 48"/>
                <a:gd name="T46" fmla="*/ 12 w 30"/>
                <a:gd name="T47" fmla="*/ 0 h 48"/>
                <a:gd name="T48" fmla="*/ 18 w 30"/>
                <a:gd name="T49" fmla="*/ 0 h 48"/>
                <a:gd name="T50" fmla="*/ 18 w 30"/>
                <a:gd name="T51" fmla="*/ 0 h 48"/>
                <a:gd name="T52" fmla="*/ 24 w 30"/>
                <a:gd name="T53" fmla="*/ 0 h 48"/>
                <a:gd name="T54" fmla="*/ 24 w 30"/>
                <a:gd name="T55" fmla="*/ 0 h 48"/>
                <a:gd name="T56" fmla="*/ 30 w 30"/>
                <a:gd name="T57" fmla="*/ 0 h 48"/>
                <a:gd name="T58" fmla="*/ 30 w 30"/>
                <a:gd name="T59" fmla="*/ 0 h 48"/>
                <a:gd name="T60" fmla="*/ 30 w 30"/>
                <a:gd name="T61" fmla="*/ 0 h 48"/>
                <a:gd name="T62" fmla="*/ 30 w 30"/>
                <a:gd name="T63" fmla="*/ 0 h 48"/>
                <a:gd name="T64" fmla="*/ 30 w 30"/>
                <a:gd name="T65" fmla="*/ 0 h 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"/>
                <a:gd name="T100" fmla="*/ 0 h 48"/>
                <a:gd name="T101" fmla="*/ 30 w 30"/>
                <a:gd name="T102" fmla="*/ 48 h 4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" h="48">
                  <a:moveTo>
                    <a:pt x="30" y="0"/>
                  </a:moveTo>
                  <a:lnTo>
                    <a:pt x="24" y="6"/>
                  </a:lnTo>
                  <a:lnTo>
                    <a:pt x="24" y="12"/>
                  </a:lnTo>
                  <a:lnTo>
                    <a:pt x="24" y="18"/>
                  </a:lnTo>
                  <a:lnTo>
                    <a:pt x="18" y="24"/>
                  </a:lnTo>
                  <a:lnTo>
                    <a:pt x="18" y="30"/>
                  </a:lnTo>
                  <a:lnTo>
                    <a:pt x="18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2"/>
                  </a:lnTo>
                  <a:lnTo>
                    <a:pt x="6" y="36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Freeform 50"/>
            <p:cNvSpPr>
              <a:spLocks/>
            </p:cNvSpPr>
            <p:nvPr/>
          </p:nvSpPr>
          <p:spPr bwMode="auto">
            <a:xfrm>
              <a:off x="478" y="790"/>
              <a:ext cx="228" cy="307"/>
            </a:xfrm>
            <a:custGeom>
              <a:avLst/>
              <a:gdLst>
                <a:gd name="T0" fmla="*/ 120 w 228"/>
                <a:gd name="T1" fmla="*/ 6 h 307"/>
                <a:gd name="T2" fmla="*/ 132 w 228"/>
                <a:gd name="T3" fmla="*/ 42 h 307"/>
                <a:gd name="T4" fmla="*/ 150 w 228"/>
                <a:gd name="T5" fmla="*/ 78 h 307"/>
                <a:gd name="T6" fmla="*/ 162 w 228"/>
                <a:gd name="T7" fmla="*/ 121 h 307"/>
                <a:gd name="T8" fmla="*/ 174 w 228"/>
                <a:gd name="T9" fmla="*/ 157 h 307"/>
                <a:gd name="T10" fmla="*/ 186 w 228"/>
                <a:gd name="T11" fmla="*/ 193 h 307"/>
                <a:gd name="T12" fmla="*/ 204 w 228"/>
                <a:gd name="T13" fmla="*/ 229 h 307"/>
                <a:gd name="T14" fmla="*/ 216 w 228"/>
                <a:gd name="T15" fmla="*/ 271 h 307"/>
                <a:gd name="T16" fmla="*/ 228 w 228"/>
                <a:gd name="T17" fmla="*/ 307 h 307"/>
                <a:gd name="T18" fmla="*/ 228 w 228"/>
                <a:gd name="T19" fmla="*/ 307 h 307"/>
                <a:gd name="T20" fmla="*/ 204 w 228"/>
                <a:gd name="T21" fmla="*/ 307 h 307"/>
                <a:gd name="T22" fmla="*/ 174 w 228"/>
                <a:gd name="T23" fmla="*/ 301 h 307"/>
                <a:gd name="T24" fmla="*/ 144 w 228"/>
                <a:gd name="T25" fmla="*/ 301 h 307"/>
                <a:gd name="T26" fmla="*/ 114 w 228"/>
                <a:gd name="T27" fmla="*/ 295 h 307"/>
                <a:gd name="T28" fmla="*/ 84 w 228"/>
                <a:gd name="T29" fmla="*/ 295 h 307"/>
                <a:gd name="T30" fmla="*/ 60 w 228"/>
                <a:gd name="T31" fmla="*/ 295 h 307"/>
                <a:gd name="T32" fmla="*/ 30 w 228"/>
                <a:gd name="T33" fmla="*/ 295 h 307"/>
                <a:gd name="T34" fmla="*/ 0 w 228"/>
                <a:gd name="T35" fmla="*/ 301 h 307"/>
                <a:gd name="T36" fmla="*/ 0 w 228"/>
                <a:gd name="T37" fmla="*/ 301 h 307"/>
                <a:gd name="T38" fmla="*/ 12 w 228"/>
                <a:gd name="T39" fmla="*/ 265 h 307"/>
                <a:gd name="T40" fmla="*/ 24 w 228"/>
                <a:gd name="T41" fmla="*/ 229 h 307"/>
                <a:gd name="T42" fmla="*/ 36 w 228"/>
                <a:gd name="T43" fmla="*/ 193 h 307"/>
                <a:gd name="T44" fmla="*/ 48 w 228"/>
                <a:gd name="T45" fmla="*/ 151 h 307"/>
                <a:gd name="T46" fmla="*/ 60 w 228"/>
                <a:gd name="T47" fmla="*/ 115 h 307"/>
                <a:gd name="T48" fmla="*/ 72 w 228"/>
                <a:gd name="T49" fmla="*/ 78 h 307"/>
                <a:gd name="T50" fmla="*/ 90 w 228"/>
                <a:gd name="T51" fmla="*/ 42 h 307"/>
                <a:gd name="T52" fmla="*/ 102 w 228"/>
                <a:gd name="T53" fmla="*/ 0 h 307"/>
                <a:gd name="T54" fmla="*/ 102 w 228"/>
                <a:gd name="T55" fmla="*/ 0 h 307"/>
                <a:gd name="T56" fmla="*/ 120 w 228"/>
                <a:gd name="T57" fmla="*/ 6 h 307"/>
                <a:gd name="T58" fmla="*/ 120 w 228"/>
                <a:gd name="T59" fmla="*/ 6 h 307"/>
                <a:gd name="T60" fmla="*/ 120 w 228"/>
                <a:gd name="T61" fmla="*/ 6 h 307"/>
                <a:gd name="T62" fmla="*/ 120 w 228"/>
                <a:gd name="T63" fmla="*/ 6 h 3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8"/>
                <a:gd name="T97" fmla="*/ 0 h 307"/>
                <a:gd name="T98" fmla="*/ 228 w 228"/>
                <a:gd name="T99" fmla="*/ 307 h 30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8" h="307">
                  <a:moveTo>
                    <a:pt x="120" y="6"/>
                  </a:moveTo>
                  <a:lnTo>
                    <a:pt x="132" y="42"/>
                  </a:lnTo>
                  <a:lnTo>
                    <a:pt x="150" y="78"/>
                  </a:lnTo>
                  <a:lnTo>
                    <a:pt x="162" y="121"/>
                  </a:lnTo>
                  <a:lnTo>
                    <a:pt x="174" y="157"/>
                  </a:lnTo>
                  <a:lnTo>
                    <a:pt x="186" y="193"/>
                  </a:lnTo>
                  <a:lnTo>
                    <a:pt x="204" y="229"/>
                  </a:lnTo>
                  <a:lnTo>
                    <a:pt x="216" y="271"/>
                  </a:lnTo>
                  <a:lnTo>
                    <a:pt x="228" y="307"/>
                  </a:lnTo>
                  <a:lnTo>
                    <a:pt x="204" y="307"/>
                  </a:lnTo>
                  <a:lnTo>
                    <a:pt x="174" y="301"/>
                  </a:lnTo>
                  <a:lnTo>
                    <a:pt x="144" y="301"/>
                  </a:lnTo>
                  <a:lnTo>
                    <a:pt x="114" y="295"/>
                  </a:lnTo>
                  <a:lnTo>
                    <a:pt x="84" y="295"/>
                  </a:lnTo>
                  <a:lnTo>
                    <a:pt x="60" y="295"/>
                  </a:lnTo>
                  <a:lnTo>
                    <a:pt x="30" y="295"/>
                  </a:lnTo>
                  <a:lnTo>
                    <a:pt x="0" y="301"/>
                  </a:lnTo>
                  <a:lnTo>
                    <a:pt x="12" y="265"/>
                  </a:lnTo>
                  <a:lnTo>
                    <a:pt x="24" y="229"/>
                  </a:lnTo>
                  <a:lnTo>
                    <a:pt x="36" y="193"/>
                  </a:lnTo>
                  <a:lnTo>
                    <a:pt x="48" y="151"/>
                  </a:lnTo>
                  <a:lnTo>
                    <a:pt x="60" y="115"/>
                  </a:lnTo>
                  <a:lnTo>
                    <a:pt x="72" y="78"/>
                  </a:lnTo>
                  <a:lnTo>
                    <a:pt x="90" y="42"/>
                  </a:lnTo>
                  <a:lnTo>
                    <a:pt x="102" y="0"/>
                  </a:lnTo>
                  <a:lnTo>
                    <a:pt x="120" y="6"/>
                  </a:lnTo>
                  <a:close/>
                </a:path>
              </a:pathLst>
            </a:custGeom>
            <a:solidFill>
              <a:srgbClr val="E9C58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Freeform 51"/>
            <p:cNvSpPr>
              <a:spLocks/>
            </p:cNvSpPr>
            <p:nvPr/>
          </p:nvSpPr>
          <p:spPr bwMode="auto">
            <a:xfrm>
              <a:off x="1598" y="820"/>
              <a:ext cx="251" cy="36"/>
            </a:xfrm>
            <a:custGeom>
              <a:avLst/>
              <a:gdLst>
                <a:gd name="T0" fmla="*/ 251 w 251"/>
                <a:gd name="T1" fmla="*/ 0 h 36"/>
                <a:gd name="T2" fmla="*/ 221 w 251"/>
                <a:gd name="T3" fmla="*/ 12 h 36"/>
                <a:gd name="T4" fmla="*/ 191 w 251"/>
                <a:gd name="T5" fmla="*/ 18 h 36"/>
                <a:gd name="T6" fmla="*/ 155 w 251"/>
                <a:gd name="T7" fmla="*/ 30 h 36"/>
                <a:gd name="T8" fmla="*/ 125 w 251"/>
                <a:gd name="T9" fmla="*/ 36 h 36"/>
                <a:gd name="T10" fmla="*/ 89 w 251"/>
                <a:gd name="T11" fmla="*/ 36 h 36"/>
                <a:gd name="T12" fmla="*/ 60 w 251"/>
                <a:gd name="T13" fmla="*/ 36 h 36"/>
                <a:gd name="T14" fmla="*/ 30 w 251"/>
                <a:gd name="T15" fmla="*/ 30 h 36"/>
                <a:gd name="T16" fmla="*/ 0 w 251"/>
                <a:gd name="T17" fmla="*/ 18 h 36"/>
                <a:gd name="T18" fmla="*/ 0 w 251"/>
                <a:gd name="T19" fmla="*/ 18 h 36"/>
                <a:gd name="T20" fmla="*/ 18 w 251"/>
                <a:gd name="T21" fmla="*/ 24 h 36"/>
                <a:gd name="T22" fmla="*/ 36 w 251"/>
                <a:gd name="T23" fmla="*/ 30 h 36"/>
                <a:gd name="T24" fmla="*/ 60 w 251"/>
                <a:gd name="T25" fmla="*/ 30 h 36"/>
                <a:gd name="T26" fmla="*/ 83 w 251"/>
                <a:gd name="T27" fmla="*/ 36 h 36"/>
                <a:gd name="T28" fmla="*/ 101 w 251"/>
                <a:gd name="T29" fmla="*/ 36 h 36"/>
                <a:gd name="T30" fmla="*/ 125 w 251"/>
                <a:gd name="T31" fmla="*/ 30 h 36"/>
                <a:gd name="T32" fmla="*/ 149 w 251"/>
                <a:gd name="T33" fmla="*/ 30 h 36"/>
                <a:gd name="T34" fmla="*/ 167 w 251"/>
                <a:gd name="T35" fmla="*/ 24 h 36"/>
                <a:gd name="T36" fmla="*/ 167 w 251"/>
                <a:gd name="T37" fmla="*/ 24 h 36"/>
                <a:gd name="T38" fmla="*/ 179 w 251"/>
                <a:gd name="T39" fmla="*/ 24 h 36"/>
                <a:gd name="T40" fmla="*/ 185 w 251"/>
                <a:gd name="T41" fmla="*/ 18 h 36"/>
                <a:gd name="T42" fmla="*/ 197 w 251"/>
                <a:gd name="T43" fmla="*/ 12 h 36"/>
                <a:gd name="T44" fmla="*/ 209 w 251"/>
                <a:gd name="T45" fmla="*/ 12 h 36"/>
                <a:gd name="T46" fmla="*/ 215 w 251"/>
                <a:gd name="T47" fmla="*/ 6 h 36"/>
                <a:gd name="T48" fmla="*/ 227 w 251"/>
                <a:gd name="T49" fmla="*/ 6 h 36"/>
                <a:gd name="T50" fmla="*/ 239 w 251"/>
                <a:gd name="T51" fmla="*/ 0 h 36"/>
                <a:gd name="T52" fmla="*/ 251 w 251"/>
                <a:gd name="T53" fmla="*/ 0 h 36"/>
                <a:gd name="T54" fmla="*/ 251 w 251"/>
                <a:gd name="T55" fmla="*/ 0 h 36"/>
                <a:gd name="T56" fmla="*/ 251 w 251"/>
                <a:gd name="T57" fmla="*/ 0 h 36"/>
                <a:gd name="T58" fmla="*/ 251 w 251"/>
                <a:gd name="T59" fmla="*/ 0 h 36"/>
                <a:gd name="T60" fmla="*/ 251 w 251"/>
                <a:gd name="T61" fmla="*/ 0 h 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1"/>
                <a:gd name="T94" fmla="*/ 0 h 36"/>
                <a:gd name="T95" fmla="*/ 251 w 251"/>
                <a:gd name="T96" fmla="*/ 36 h 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1" h="36">
                  <a:moveTo>
                    <a:pt x="251" y="0"/>
                  </a:moveTo>
                  <a:lnTo>
                    <a:pt x="221" y="12"/>
                  </a:lnTo>
                  <a:lnTo>
                    <a:pt x="191" y="18"/>
                  </a:lnTo>
                  <a:lnTo>
                    <a:pt x="155" y="30"/>
                  </a:lnTo>
                  <a:lnTo>
                    <a:pt x="125" y="36"/>
                  </a:lnTo>
                  <a:lnTo>
                    <a:pt x="89" y="36"/>
                  </a:lnTo>
                  <a:lnTo>
                    <a:pt x="60" y="36"/>
                  </a:lnTo>
                  <a:lnTo>
                    <a:pt x="30" y="30"/>
                  </a:lnTo>
                  <a:lnTo>
                    <a:pt x="0" y="18"/>
                  </a:lnTo>
                  <a:lnTo>
                    <a:pt x="18" y="24"/>
                  </a:lnTo>
                  <a:lnTo>
                    <a:pt x="36" y="30"/>
                  </a:lnTo>
                  <a:lnTo>
                    <a:pt x="60" y="30"/>
                  </a:lnTo>
                  <a:lnTo>
                    <a:pt x="83" y="36"/>
                  </a:lnTo>
                  <a:lnTo>
                    <a:pt x="101" y="36"/>
                  </a:lnTo>
                  <a:lnTo>
                    <a:pt x="125" y="30"/>
                  </a:lnTo>
                  <a:lnTo>
                    <a:pt x="149" y="30"/>
                  </a:lnTo>
                  <a:lnTo>
                    <a:pt x="167" y="24"/>
                  </a:lnTo>
                  <a:lnTo>
                    <a:pt x="179" y="24"/>
                  </a:lnTo>
                  <a:lnTo>
                    <a:pt x="185" y="18"/>
                  </a:lnTo>
                  <a:lnTo>
                    <a:pt x="197" y="12"/>
                  </a:lnTo>
                  <a:lnTo>
                    <a:pt x="209" y="12"/>
                  </a:lnTo>
                  <a:lnTo>
                    <a:pt x="215" y="6"/>
                  </a:lnTo>
                  <a:lnTo>
                    <a:pt x="227" y="6"/>
                  </a:lnTo>
                  <a:lnTo>
                    <a:pt x="239" y="0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Freeform 52"/>
            <p:cNvSpPr>
              <a:spLocks/>
            </p:cNvSpPr>
            <p:nvPr/>
          </p:nvSpPr>
          <p:spPr bwMode="auto">
            <a:xfrm>
              <a:off x="867" y="838"/>
              <a:ext cx="30" cy="24"/>
            </a:xfrm>
            <a:custGeom>
              <a:avLst/>
              <a:gdLst>
                <a:gd name="T0" fmla="*/ 30 w 30"/>
                <a:gd name="T1" fmla="*/ 6 h 24"/>
                <a:gd name="T2" fmla="*/ 30 w 30"/>
                <a:gd name="T3" fmla="*/ 6 h 24"/>
                <a:gd name="T4" fmla="*/ 30 w 30"/>
                <a:gd name="T5" fmla="*/ 12 h 24"/>
                <a:gd name="T6" fmla="*/ 30 w 30"/>
                <a:gd name="T7" fmla="*/ 12 h 24"/>
                <a:gd name="T8" fmla="*/ 24 w 30"/>
                <a:gd name="T9" fmla="*/ 18 h 24"/>
                <a:gd name="T10" fmla="*/ 24 w 30"/>
                <a:gd name="T11" fmla="*/ 18 h 24"/>
                <a:gd name="T12" fmla="*/ 24 w 30"/>
                <a:gd name="T13" fmla="*/ 24 h 24"/>
                <a:gd name="T14" fmla="*/ 18 w 30"/>
                <a:gd name="T15" fmla="*/ 24 h 24"/>
                <a:gd name="T16" fmla="*/ 18 w 30"/>
                <a:gd name="T17" fmla="*/ 24 h 24"/>
                <a:gd name="T18" fmla="*/ 18 w 30"/>
                <a:gd name="T19" fmla="*/ 24 h 24"/>
                <a:gd name="T20" fmla="*/ 18 w 30"/>
                <a:gd name="T21" fmla="*/ 24 h 24"/>
                <a:gd name="T22" fmla="*/ 12 w 30"/>
                <a:gd name="T23" fmla="*/ 24 h 24"/>
                <a:gd name="T24" fmla="*/ 12 w 30"/>
                <a:gd name="T25" fmla="*/ 18 h 24"/>
                <a:gd name="T26" fmla="*/ 6 w 30"/>
                <a:gd name="T27" fmla="*/ 18 h 24"/>
                <a:gd name="T28" fmla="*/ 6 w 30"/>
                <a:gd name="T29" fmla="*/ 12 h 24"/>
                <a:gd name="T30" fmla="*/ 6 w 30"/>
                <a:gd name="T31" fmla="*/ 12 h 24"/>
                <a:gd name="T32" fmla="*/ 0 w 30"/>
                <a:gd name="T33" fmla="*/ 6 h 24"/>
                <a:gd name="T34" fmla="*/ 0 w 30"/>
                <a:gd name="T35" fmla="*/ 6 h 24"/>
                <a:gd name="T36" fmla="*/ 0 w 30"/>
                <a:gd name="T37" fmla="*/ 6 h 24"/>
                <a:gd name="T38" fmla="*/ 6 w 30"/>
                <a:gd name="T39" fmla="*/ 6 h 24"/>
                <a:gd name="T40" fmla="*/ 6 w 30"/>
                <a:gd name="T41" fmla="*/ 0 h 24"/>
                <a:gd name="T42" fmla="*/ 12 w 30"/>
                <a:gd name="T43" fmla="*/ 0 h 24"/>
                <a:gd name="T44" fmla="*/ 18 w 30"/>
                <a:gd name="T45" fmla="*/ 0 h 24"/>
                <a:gd name="T46" fmla="*/ 18 w 30"/>
                <a:gd name="T47" fmla="*/ 0 h 24"/>
                <a:gd name="T48" fmla="*/ 24 w 30"/>
                <a:gd name="T49" fmla="*/ 0 h 24"/>
                <a:gd name="T50" fmla="*/ 30 w 30"/>
                <a:gd name="T51" fmla="*/ 6 h 24"/>
                <a:gd name="T52" fmla="*/ 30 w 30"/>
                <a:gd name="T53" fmla="*/ 6 h 24"/>
                <a:gd name="T54" fmla="*/ 30 w 30"/>
                <a:gd name="T55" fmla="*/ 6 h 24"/>
                <a:gd name="T56" fmla="*/ 30 w 30"/>
                <a:gd name="T57" fmla="*/ 6 h 24"/>
                <a:gd name="T58" fmla="*/ 30 w 30"/>
                <a:gd name="T59" fmla="*/ 6 h 24"/>
                <a:gd name="T60" fmla="*/ 30 w 30"/>
                <a:gd name="T61" fmla="*/ 6 h 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0"/>
                <a:gd name="T94" fmla="*/ 0 h 24"/>
                <a:gd name="T95" fmla="*/ 30 w 30"/>
                <a:gd name="T96" fmla="*/ 24 h 2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0" h="24">
                  <a:moveTo>
                    <a:pt x="30" y="6"/>
                  </a:moveTo>
                  <a:lnTo>
                    <a:pt x="30" y="6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24" y="24"/>
                  </a:lnTo>
                  <a:lnTo>
                    <a:pt x="18" y="24"/>
                  </a:lnTo>
                  <a:lnTo>
                    <a:pt x="12" y="24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Freeform 53"/>
            <p:cNvSpPr>
              <a:spLocks/>
            </p:cNvSpPr>
            <p:nvPr/>
          </p:nvSpPr>
          <p:spPr bwMode="auto">
            <a:xfrm>
              <a:off x="1364" y="838"/>
              <a:ext cx="186" cy="145"/>
            </a:xfrm>
            <a:custGeom>
              <a:avLst/>
              <a:gdLst>
                <a:gd name="T0" fmla="*/ 66 w 186"/>
                <a:gd name="T1" fmla="*/ 12 h 145"/>
                <a:gd name="T2" fmla="*/ 60 w 186"/>
                <a:gd name="T3" fmla="*/ 18 h 145"/>
                <a:gd name="T4" fmla="*/ 84 w 186"/>
                <a:gd name="T5" fmla="*/ 12 h 145"/>
                <a:gd name="T6" fmla="*/ 72 w 186"/>
                <a:gd name="T7" fmla="*/ 24 h 145"/>
                <a:gd name="T8" fmla="*/ 90 w 186"/>
                <a:gd name="T9" fmla="*/ 24 h 145"/>
                <a:gd name="T10" fmla="*/ 114 w 186"/>
                <a:gd name="T11" fmla="*/ 12 h 145"/>
                <a:gd name="T12" fmla="*/ 90 w 186"/>
                <a:gd name="T13" fmla="*/ 30 h 145"/>
                <a:gd name="T14" fmla="*/ 96 w 186"/>
                <a:gd name="T15" fmla="*/ 37 h 145"/>
                <a:gd name="T16" fmla="*/ 114 w 186"/>
                <a:gd name="T17" fmla="*/ 30 h 145"/>
                <a:gd name="T18" fmla="*/ 96 w 186"/>
                <a:gd name="T19" fmla="*/ 43 h 145"/>
                <a:gd name="T20" fmla="*/ 114 w 186"/>
                <a:gd name="T21" fmla="*/ 49 h 145"/>
                <a:gd name="T22" fmla="*/ 126 w 186"/>
                <a:gd name="T23" fmla="*/ 37 h 145"/>
                <a:gd name="T24" fmla="*/ 126 w 186"/>
                <a:gd name="T25" fmla="*/ 55 h 145"/>
                <a:gd name="T26" fmla="*/ 150 w 186"/>
                <a:gd name="T27" fmla="*/ 37 h 145"/>
                <a:gd name="T28" fmla="*/ 126 w 186"/>
                <a:gd name="T29" fmla="*/ 73 h 145"/>
                <a:gd name="T30" fmla="*/ 144 w 186"/>
                <a:gd name="T31" fmla="*/ 61 h 145"/>
                <a:gd name="T32" fmla="*/ 144 w 186"/>
                <a:gd name="T33" fmla="*/ 67 h 145"/>
                <a:gd name="T34" fmla="*/ 132 w 186"/>
                <a:gd name="T35" fmla="*/ 85 h 145"/>
                <a:gd name="T36" fmla="*/ 144 w 186"/>
                <a:gd name="T37" fmla="*/ 97 h 145"/>
                <a:gd name="T38" fmla="*/ 150 w 186"/>
                <a:gd name="T39" fmla="*/ 97 h 145"/>
                <a:gd name="T40" fmla="*/ 156 w 186"/>
                <a:gd name="T41" fmla="*/ 91 h 145"/>
                <a:gd name="T42" fmla="*/ 180 w 186"/>
                <a:gd name="T43" fmla="*/ 67 h 145"/>
                <a:gd name="T44" fmla="*/ 174 w 186"/>
                <a:gd name="T45" fmla="*/ 79 h 145"/>
                <a:gd name="T46" fmla="*/ 150 w 186"/>
                <a:gd name="T47" fmla="*/ 127 h 145"/>
                <a:gd name="T48" fmla="*/ 144 w 186"/>
                <a:gd name="T49" fmla="*/ 139 h 145"/>
                <a:gd name="T50" fmla="*/ 144 w 186"/>
                <a:gd name="T51" fmla="*/ 133 h 145"/>
                <a:gd name="T52" fmla="*/ 132 w 186"/>
                <a:gd name="T53" fmla="*/ 127 h 145"/>
                <a:gd name="T54" fmla="*/ 120 w 186"/>
                <a:gd name="T55" fmla="*/ 139 h 145"/>
                <a:gd name="T56" fmla="*/ 120 w 186"/>
                <a:gd name="T57" fmla="*/ 127 h 145"/>
                <a:gd name="T58" fmla="*/ 126 w 186"/>
                <a:gd name="T59" fmla="*/ 103 h 145"/>
                <a:gd name="T60" fmla="*/ 114 w 186"/>
                <a:gd name="T61" fmla="*/ 103 h 145"/>
                <a:gd name="T62" fmla="*/ 102 w 186"/>
                <a:gd name="T63" fmla="*/ 97 h 145"/>
                <a:gd name="T64" fmla="*/ 84 w 186"/>
                <a:gd name="T65" fmla="*/ 103 h 145"/>
                <a:gd name="T66" fmla="*/ 78 w 186"/>
                <a:gd name="T67" fmla="*/ 109 h 145"/>
                <a:gd name="T68" fmla="*/ 84 w 186"/>
                <a:gd name="T69" fmla="*/ 85 h 145"/>
                <a:gd name="T70" fmla="*/ 72 w 186"/>
                <a:gd name="T71" fmla="*/ 79 h 145"/>
                <a:gd name="T72" fmla="*/ 66 w 186"/>
                <a:gd name="T73" fmla="*/ 85 h 145"/>
                <a:gd name="T74" fmla="*/ 66 w 186"/>
                <a:gd name="T75" fmla="*/ 73 h 145"/>
                <a:gd name="T76" fmla="*/ 72 w 186"/>
                <a:gd name="T77" fmla="*/ 55 h 145"/>
                <a:gd name="T78" fmla="*/ 42 w 186"/>
                <a:gd name="T79" fmla="*/ 67 h 145"/>
                <a:gd name="T80" fmla="*/ 54 w 186"/>
                <a:gd name="T81" fmla="*/ 43 h 145"/>
                <a:gd name="T82" fmla="*/ 42 w 186"/>
                <a:gd name="T83" fmla="*/ 49 h 145"/>
                <a:gd name="T84" fmla="*/ 24 w 186"/>
                <a:gd name="T85" fmla="*/ 73 h 145"/>
                <a:gd name="T86" fmla="*/ 24 w 186"/>
                <a:gd name="T87" fmla="*/ 67 h 145"/>
                <a:gd name="T88" fmla="*/ 18 w 186"/>
                <a:gd name="T89" fmla="*/ 61 h 145"/>
                <a:gd name="T90" fmla="*/ 36 w 186"/>
                <a:gd name="T91" fmla="*/ 43 h 145"/>
                <a:gd name="T92" fmla="*/ 30 w 186"/>
                <a:gd name="T93" fmla="*/ 30 h 145"/>
                <a:gd name="T94" fmla="*/ 6 w 186"/>
                <a:gd name="T95" fmla="*/ 55 h 145"/>
                <a:gd name="T96" fmla="*/ 6 w 186"/>
                <a:gd name="T97" fmla="*/ 49 h 145"/>
                <a:gd name="T98" fmla="*/ 24 w 186"/>
                <a:gd name="T99" fmla="*/ 6 h 145"/>
                <a:gd name="T100" fmla="*/ 66 w 186"/>
                <a:gd name="T101" fmla="*/ 6 h 14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6"/>
                <a:gd name="T154" fmla="*/ 0 h 145"/>
                <a:gd name="T155" fmla="*/ 186 w 186"/>
                <a:gd name="T156" fmla="*/ 145 h 14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6" h="145">
                  <a:moveTo>
                    <a:pt x="66" y="6"/>
                  </a:moveTo>
                  <a:lnTo>
                    <a:pt x="66" y="6"/>
                  </a:lnTo>
                  <a:lnTo>
                    <a:pt x="66" y="12"/>
                  </a:lnTo>
                  <a:lnTo>
                    <a:pt x="60" y="12"/>
                  </a:lnTo>
                  <a:lnTo>
                    <a:pt x="60" y="18"/>
                  </a:lnTo>
                  <a:lnTo>
                    <a:pt x="66" y="18"/>
                  </a:lnTo>
                  <a:lnTo>
                    <a:pt x="72" y="18"/>
                  </a:lnTo>
                  <a:lnTo>
                    <a:pt x="78" y="18"/>
                  </a:lnTo>
                  <a:lnTo>
                    <a:pt x="84" y="18"/>
                  </a:lnTo>
                  <a:lnTo>
                    <a:pt x="84" y="12"/>
                  </a:lnTo>
                  <a:lnTo>
                    <a:pt x="90" y="12"/>
                  </a:lnTo>
                  <a:lnTo>
                    <a:pt x="96" y="6"/>
                  </a:lnTo>
                  <a:lnTo>
                    <a:pt x="72" y="24"/>
                  </a:lnTo>
                  <a:lnTo>
                    <a:pt x="78" y="30"/>
                  </a:lnTo>
                  <a:lnTo>
                    <a:pt x="84" y="30"/>
                  </a:lnTo>
                  <a:lnTo>
                    <a:pt x="90" y="30"/>
                  </a:lnTo>
                  <a:lnTo>
                    <a:pt x="90" y="24"/>
                  </a:lnTo>
                  <a:lnTo>
                    <a:pt x="96" y="24"/>
                  </a:lnTo>
                  <a:lnTo>
                    <a:pt x="102" y="18"/>
                  </a:lnTo>
                  <a:lnTo>
                    <a:pt x="108" y="12"/>
                  </a:lnTo>
                  <a:lnTo>
                    <a:pt x="114" y="12"/>
                  </a:lnTo>
                  <a:lnTo>
                    <a:pt x="108" y="18"/>
                  </a:lnTo>
                  <a:lnTo>
                    <a:pt x="102" y="18"/>
                  </a:lnTo>
                  <a:lnTo>
                    <a:pt x="96" y="24"/>
                  </a:lnTo>
                  <a:lnTo>
                    <a:pt x="90" y="30"/>
                  </a:lnTo>
                  <a:lnTo>
                    <a:pt x="90" y="37"/>
                  </a:lnTo>
                  <a:lnTo>
                    <a:pt x="96" y="37"/>
                  </a:lnTo>
                  <a:lnTo>
                    <a:pt x="102" y="37"/>
                  </a:lnTo>
                  <a:lnTo>
                    <a:pt x="108" y="37"/>
                  </a:lnTo>
                  <a:lnTo>
                    <a:pt x="108" y="30"/>
                  </a:lnTo>
                  <a:lnTo>
                    <a:pt x="114" y="30"/>
                  </a:lnTo>
                  <a:lnTo>
                    <a:pt x="120" y="24"/>
                  </a:lnTo>
                  <a:lnTo>
                    <a:pt x="96" y="43"/>
                  </a:lnTo>
                  <a:lnTo>
                    <a:pt x="102" y="49"/>
                  </a:lnTo>
                  <a:lnTo>
                    <a:pt x="108" y="49"/>
                  </a:lnTo>
                  <a:lnTo>
                    <a:pt x="114" y="49"/>
                  </a:lnTo>
                  <a:lnTo>
                    <a:pt x="114" y="43"/>
                  </a:lnTo>
                  <a:lnTo>
                    <a:pt x="120" y="43"/>
                  </a:lnTo>
                  <a:lnTo>
                    <a:pt x="126" y="37"/>
                  </a:lnTo>
                  <a:lnTo>
                    <a:pt x="114" y="55"/>
                  </a:lnTo>
                  <a:lnTo>
                    <a:pt x="114" y="61"/>
                  </a:lnTo>
                  <a:lnTo>
                    <a:pt x="120" y="61"/>
                  </a:lnTo>
                  <a:lnTo>
                    <a:pt x="126" y="55"/>
                  </a:lnTo>
                  <a:lnTo>
                    <a:pt x="132" y="49"/>
                  </a:lnTo>
                  <a:lnTo>
                    <a:pt x="138" y="49"/>
                  </a:lnTo>
                  <a:lnTo>
                    <a:pt x="138" y="43"/>
                  </a:lnTo>
                  <a:lnTo>
                    <a:pt x="144" y="37"/>
                  </a:lnTo>
                  <a:lnTo>
                    <a:pt x="150" y="37"/>
                  </a:lnTo>
                  <a:lnTo>
                    <a:pt x="120" y="73"/>
                  </a:lnTo>
                  <a:lnTo>
                    <a:pt x="120" y="79"/>
                  </a:lnTo>
                  <a:lnTo>
                    <a:pt x="126" y="73"/>
                  </a:lnTo>
                  <a:lnTo>
                    <a:pt x="132" y="73"/>
                  </a:lnTo>
                  <a:lnTo>
                    <a:pt x="138" y="67"/>
                  </a:lnTo>
                  <a:lnTo>
                    <a:pt x="144" y="61"/>
                  </a:lnTo>
                  <a:lnTo>
                    <a:pt x="150" y="55"/>
                  </a:lnTo>
                  <a:lnTo>
                    <a:pt x="150" y="61"/>
                  </a:lnTo>
                  <a:lnTo>
                    <a:pt x="144" y="61"/>
                  </a:lnTo>
                  <a:lnTo>
                    <a:pt x="144" y="67"/>
                  </a:lnTo>
                  <a:lnTo>
                    <a:pt x="138" y="73"/>
                  </a:lnTo>
                  <a:lnTo>
                    <a:pt x="132" y="79"/>
                  </a:lnTo>
                  <a:lnTo>
                    <a:pt x="132" y="85"/>
                  </a:lnTo>
                  <a:lnTo>
                    <a:pt x="138" y="85"/>
                  </a:lnTo>
                  <a:lnTo>
                    <a:pt x="174" y="49"/>
                  </a:lnTo>
                  <a:lnTo>
                    <a:pt x="144" y="97"/>
                  </a:lnTo>
                  <a:lnTo>
                    <a:pt x="144" y="103"/>
                  </a:lnTo>
                  <a:lnTo>
                    <a:pt x="150" y="103"/>
                  </a:lnTo>
                  <a:lnTo>
                    <a:pt x="150" y="97"/>
                  </a:lnTo>
                  <a:lnTo>
                    <a:pt x="156" y="97"/>
                  </a:lnTo>
                  <a:lnTo>
                    <a:pt x="156" y="91"/>
                  </a:lnTo>
                  <a:lnTo>
                    <a:pt x="162" y="85"/>
                  </a:lnTo>
                  <a:lnTo>
                    <a:pt x="162" y="79"/>
                  </a:lnTo>
                  <a:lnTo>
                    <a:pt x="168" y="79"/>
                  </a:lnTo>
                  <a:lnTo>
                    <a:pt x="174" y="73"/>
                  </a:lnTo>
                  <a:lnTo>
                    <a:pt x="180" y="67"/>
                  </a:lnTo>
                  <a:lnTo>
                    <a:pt x="186" y="61"/>
                  </a:lnTo>
                  <a:lnTo>
                    <a:pt x="180" y="73"/>
                  </a:lnTo>
                  <a:lnTo>
                    <a:pt x="174" y="79"/>
                  </a:lnTo>
                  <a:lnTo>
                    <a:pt x="168" y="91"/>
                  </a:lnTo>
                  <a:lnTo>
                    <a:pt x="162" y="97"/>
                  </a:lnTo>
                  <a:lnTo>
                    <a:pt x="156" y="109"/>
                  </a:lnTo>
                  <a:lnTo>
                    <a:pt x="150" y="121"/>
                  </a:lnTo>
                  <a:lnTo>
                    <a:pt x="150" y="127"/>
                  </a:lnTo>
                  <a:lnTo>
                    <a:pt x="144" y="139"/>
                  </a:lnTo>
                  <a:lnTo>
                    <a:pt x="144" y="145"/>
                  </a:lnTo>
                  <a:lnTo>
                    <a:pt x="144" y="139"/>
                  </a:lnTo>
                  <a:lnTo>
                    <a:pt x="144" y="133"/>
                  </a:lnTo>
                  <a:lnTo>
                    <a:pt x="138" y="127"/>
                  </a:lnTo>
                  <a:lnTo>
                    <a:pt x="132" y="127"/>
                  </a:lnTo>
                  <a:lnTo>
                    <a:pt x="126" y="133"/>
                  </a:lnTo>
                  <a:lnTo>
                    <a:pt x="120" y="139"/>
                  </a:lnTo>
                  <a:lnTo>
                    <a:pt x="120" y="133"/>
                  </a:lnTo>
                  <a:lnTo>
                    <a:pt x="120" y="127"/>
                  </a:lnTo>
                  <a:lnTo>
                    <a:pt x="126" y="121"/>
                  </a:lnTo>
                  <a:lnTo>
                    <a:pt x="126" y="115"/>
                  </a:lnTo>
                  <a:lnTo>
                    <a:pt x="126" y="109"/>
                  </a:lnTo>
                  <a:lnTo>
                    <a:pt x="126" y="103"/>
                  </a:lnTo>
                  <a:lnTo>
                    <a:pt x="120" y="103"/>
                  </a:lnTo>
                  <a:lnTo>
                    <a:pt x="114" y="103"/>
                  </a:lnTo>
                  <a:lnTo>
                    <a:pt x="108" y="103"/>
                  </a:lnTo>
                  <a:lnTo>
                    <a:pt x="102" y="103"/>
                  </a:lnTo>
                  <a:lnTo>
                    <a:pt x="102" y="97"/>
                  </a:lnTo>
                  <a:lnTo>
                    <a:pt x="96" y="103"/>
                  </a:lnTo>
                  <a:lnTo>
                    <a:pt x="90" y="103"/>
                  </a:lnTo>
                  <a:lnTo>
                    <a:pt x="84" y="103"/>
                  </a:lnTo>
                  <a:lnTo>
                    <a:pt x="78" y="109"/>
                  </a:lnTo>
                  <a:lnTo>
                    <a:pt x="78" y="103"/>
                  </a:lnTo>
                  <a:lnTo>
                    <a:pt x="78" y="97"/>
                  </a:lnTo>
                  <a:lnTo>
                    <a:pt x="84" y="91"/>
                  </a:lnTo>
                  <a:lnTo>
                    <a:pt x="84" y="85"/>
                  </a:lnTo>
                  <a:lnTo>
                    <a:pt x="84" y="79"/>
                  </a:lnTo>
                  <a:lnTo>
                    <a:pt x="78" y="79"/>
                  </a:lnTo>
                  <a:lnTo>
                    <a:pt x="72" y="79"/>
                  </a:lnTo>
                  <a:lnTo>
                    <a:pt x="72" y="85"/>
                  </a:lnTo>
                  <a:lnTo>
                    <a:pt x="66" y="85"/>
                  </a:lnTo>
                  <a:lnTo>
                    <a:pt x="60" y="85"/>
                  </a:lnTo>
                  <a:lnTo>
                    <a:pt x="66" y="85"/>
                  </a:lnTo>
                  <a:lnTo>
                    <a:pt x="66" y="79"/>
                  </a:lnTo>
                  <a:lnTo>
                    <a:pt x="66" y="73"/>
                  </a:lnTo>
                  <a:lnTo>
                    <a:pt x="72" y="73"/>
                  </a:lnTo>
                  <a:lnTo>
                    <a:pt x="72" y="67"/>
                  </a:lnTo>
                  <a:lnTo>
                    <a:pt x="72" y="61"/>
                  </a:lnTo>
                  <a:lnTo>
                    <a:pt x="72" y="55"/>
                  </a:lnTo>
                  <a:lnTo>
                    <a:pt x="42" y="79"/>
                  </a:lnTo>
                  <a:lnTo>
                    <a:pt x="42" y="73"/>
                  </a:lnTo>
                  <a:lnTo>
                    <a:pt x="42" y="67"/>
                  </a:lnTo>
                  <a:lnTo>
                    <a:pt x="48" y="61"/>
                  </a:lnTo>
                  <a:lnTo>
                    <a:pt x="48" y="55"/>
                  </a:lnTo>
                  <a:lnTo>
                    <a:pt x="54" y="49"/>
                  </a:lnTo>
                  <a:lnTo>
                    <a:pt x="54" y="43"/>
                  </a:lnTo>
                  <a:lnTo>
                    <a:pt x="54" y="37"/>
                  </a:lnTo>
                  <a:lnTo>
                    <a:pt x="48" y="37"/>
                  </a:lnTo>
                  <a:lnTo>
                    <a:pt x="42" y="43"/>
                  </a:lnTo>
                  <a:lnTo>
                    <a:pt x="42" y="49"/>
                  </a:lnTo>
                  <a:lnTo>
                    <a:pt x="36" y="55"/>
                  </a:lnTo>
                  <a:lnTo>
                    <a:pt x="30" y="61"/>
                  </a:lnTo>
                  <a:lnTo>
                    <a:pt x="24" y="67"/>
                  </a:lnTo>
                  <a:lnTo>
                    <a:pt x="24" y="73"/>
                  </a:lnTo>
                  <a:lnTo>
                    <a:pt x="24" y="67"/>
                  </a:lnTo>
                  <a:lnTo>
                    <a:pt x="24" y="61"/>
                  </a:lnTo>
                  <a:lnTo>
                    <a:pt x="18" y="61"/>
                  </a:lnTo>
                  <a:lnTo>
                    <a:pt x="24" y="61"/>
                  </a:lnTo>
                  <a:lnTo>
                    <a:pt x="24" y="55"/>
                  </a:lnTo>
                  <a:lnTo>
                    <a:pt x="30" y="49"/>
                  </a:lnTo>
                  <a:lnTo>
                    <a:pt x="36" y="43"/>
                  </a:lnTo>
                  <a:lnTo>
                    <a:pt x="36" y="37"/>
                  </a:lnTo>
                  <a:lnTo>
                    <a:pt x="36" y="30"/>
                  </a:lnTo>
                  <a:lnTo>
                    <a:pt x="30" y="30"/>
                  </a:lnTo>
                  <a:lnTo>
                    <a:pt x="24" y="37"/>
                  </a:lnTo>
                  <a:lnTo>
                    <a:pt x="18" y="43"/>
                  </a:lnTo>
                  <a:lnTo>
                    <a:pt x="12" y="43"/>
                  </a:lnTo>
                  <a:lnTo>
                    <a:pt x="12" y="49"/>
                  </a:lnTo>
                  <a:lnTo>
                    <a:pt x="6" y="55"/>
                  </a:lnTo>
                  <a:lnTo>
                    <a:pt x="0" y="61"/>
                  </a:lnTo>
                  <a:lnTo>
                    <a:pt x="0" y="67"/>
                  </a:lnTo>
                  <a:lnTo>
                    <a:pt x="6" y="55"/>
                  </a:lnTo>
                  <a:lnTo>
                    <a:pt x="6" y="49"/>
                  </a:lnTo>
                  <a:lnTo>
                    <a:pt x="12" y="43"/>
                  </a:lnTo>
                  <a:lnTo>
                    <a:pt x="12" y="30"/>
                  </a:lnTo>
                  <a:lnTo>
                    <a:pt x="18" y="24"/>
                  </a:lnTo>
                  <a:lnTo>
                    <a:pt x="18" y="18"/>
                  </a:lnTo>
                  <a:lnTo>
                    <a:pt x="24" y="6"/>
                  </a:lnTo>
                  <a:lnTo>
                    <a:pt x="36" y="0"/>
                  </a:lnTo>
                  <a:lnTo>
                    <a:pt x="66" y="6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Freeform 54"/>
            <p:cNvSpPr>
              <a:spLocks/>
            </p:cNvSpPr>
            <p:nvPr/>
          </p:nvSpPr>
          <p:spPr bwMode="auto">
            <a:xfrm>
              <a:off x="1825" y="838"/>
              <a:ext cx="84" cy="79"/>
            </a:xfrm>
            <a:custGeom>
              <a:avLst/>
              <a:gdLst>
                <a:gd name="T0" fmla="*/ 84 w 84"/>
                <a:gd name="T1" fmla="*/ 30 h 79"/>
                <a:gd name="T2" fmla="*/ 78 w 84"/>
                <a:gd name="T3" fmla="*/ 24 h 79"/>
                <a:gd name="T4" fmla="*/ 72 w 84"/>
                <a:gd name="T5" fmla="*/ 24 h 79"/>
                <a:gd name="T6" fmla="*/ 66 w 84"/>
                <a:gd name="T7" fmla="*/ 24 h 79"/>
                <a:gd name="T8" fmla="*/ 60 w 84"/>
                <a:gd name="T9" fmla="*/ 30 h 79"/>
                <a:gd name="T10" fmla="*/ 60 w 84"/>
                <a:gd name="T11" fmla="*/ 30 h 79"/>
                <a:gd name="T12" fmla="*/ 54 w 84"/>
                <a:gd name="T13" fmla="*/ 37 h 79"/>
                <a:gd name="T14" fmla="*/ 48 w 84"/>
                <a:gd name="T15" fmla="*/ 43 h 79"/>
                <a:gd name="T16" fmla="*/ 48 w 84"/>
                <a:gd name="T17" fmla="*/ 49 h 79"/>
                <a:gd name="T18" fmla="*/ 48 w 84"/>
                <a:gd name="T19" fmla="*/ 61 h 79"/>
                <a:gd name="T20" fmla="*/ 48 w 84"/>
                <a:gd name="T21" fmla="*/ 61 h 79"/>
                <a:gd name="T22" fmla="*/ 48 w 84"/>
                <a:gd name="T23" fmla="*/ 61 h 79"/>
                <a:gd name="T24" fmla="*/ 54 w 84"/>
                <a:gd name="T25" fmla="*/ 67 h 79"/>
                <a:gd name="T26" fmla="*/ 54 w 84"/>
                <a:gd name="T27" fmla="*/ 67 h 79"/>
                <a:gd name="T28" fmla="*/ 54 w 84"/>
                <a:gd name="T29" fmla="*/ 67 h 79"/>
                <a:gd name="T30" fmla="*/ 48 w 84"/>
                <a:gd name="T31" fmla="*/ 73 h 79"/>
                <a:gd name="T32" fmla="*/ 36 w 84"/>
                <a:gd name="T33" fmla="*/ 73 h 79"/>
                <a:gd name="T34" fmla="*/ 24 w 84"/>
                <a:gd name="T35" fmla="*/ 79 h 79"/>
                <a:gd name="T36" fmla="*/ 18 w 84"/>
                <a:gd name="T37" fmla="*/ 73 h 79"/>
                <a:gd name="T38" fmla="*/ 12 w 84"/>
                <a:gd name="T39" fmla="*/ 67 h 79"/>
                <a:gd name="T40" fmla="*/ 6 w 84"/>
                <a:gd name="T41" fmla="*/ 61 h 79"/>
                <a:gd name="T42" fmla="*/ 0 w 84"/>
                <a:gd name="T43" fmla="*/ 55 h 79"/>
                <a:gd name="T44" fmla="*/ 0 w 84"/>
                <a:gd name="T45" fmla="*/ 49 h 79"/>
                <a:gd name="T46" fmla="*/ 0 w 84"/>
                <a:gd name="T47" fmla="*/ 43 h 79"/>
                <a:gd name="T48" fmla="*/ 6 w 84"/>
                <a:gd name="T49" fmla="*/ 24 h 79"/>
                <a:gd name="T50" fmla="*/ 24 w 84"/>
                <a:gd name="T51" fmla="*/ 12 h 79"/>
                <a:gd name="T52" fmla="*/ 42 w 84"/>
                <a:gd name="T53" fmla="*/ 6 h 79"/>
                <a:gd name="T54" fmla="*/ 60 w 84"/>
                <a:gd name="T55" fmla="*/ 0 h 79"/>
                <a:gd name="T56" fmla="*/ 66 w 84"/>
                <a:gd name="T57" fmla="*/ 0 h 79"/>
                <a:gd name="T58" fmla="*/ 72 w 84"/>
                <a:gd name="T59" fmla="*/ 6 h 79"/>
                <a:gd name="T60" fmla="*/ 72 w 84"/>
                <a:gd name="T61" fmla="*/ 12 h 79"/>
                <a:gd name="T62" fmla="*/ 78 w 84"/>
                <a:gd name="T63" fmla="*/ 18 h 79"/>
                <a:gd name="T64" fmla="*/ 84 w 84"/>
                <a:gd name="T65" fmla="*/ 18 h 79"/>
                <a:gd name="T66" fmla="*/ 84 w 84"/>
                <a:gd name="T67" fmla="*/ 18 h 7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4"/>
                <a:gd name="T103" fmla="*/ 0 h 79"/>
                <a:gd name="T104" fmla="*/ 84 w 84"/>
                <a:gd name="T105" fmla="*/ 79 h 7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4" h="79">
                  <a:moveTo>
                    <a:pt x="84" y="18"/>
                  </a:moveTo>
                  <a:lnTo>
                    <a:pt x="84" y="30"/>
                  </a:lnTo>
                  <a:lnTo>
                    <a:pt x="78" y="24"/>
                  </a:lnTo>
                  <a:lnTo>
                    <a:pt x="72" y="24"/>
                  </a:lnTo>
                  <a:lnTo>
                    <a:pt x="66" y="24"/>
                  </a:lnTo>
                  <a:lnTo>
                    <a:pt x="60" y="30"/>
                  </a:lnTo>
                  <a:lnTo>
                    <a:pt x="54" y="30"/>
                  </a:lnTo>
                  <a:lnTo>
                    <a:pt x="54" y="37"/>
                  </a:lnTo>
                  <a:lnTo>
                    <a:pt x="48" y="37"/>
                  </a:lnTo>
                  <a:lnTo>
                    <a:pt x="48" y="43"/>
                  </a:lnTo>
                  <a:lnTo>
                    <a:pt x="48" y="49"/>
                  </a:lnTo>
                  <a:lnTo>
                    <a:pt x="48" y="55"/>
                  </a:lnTo>
                  <a:lnTo>
                    <a:pt x="48" y="61"/>
                  </a:lnTo>
                  <a:lnTo>
                    <a:pt x="54" y="61"/>
                  </a:lnTo>
                  <a:lnTo>
                    <a:pt x="54" y="67"/>
                  </a:lnTo>
                  <a:lnTo>
                    <a:pt x="48" y="73"/>
                  </a:lnTo>
                  <a:lnTo>
                    <a:pt x="42" y="73"/>
                  </a:lnTo>
                  <a:lnTo>
                    <a:pt x="36" y="73"/>
                  </a:lnTo>
                  <a:lnTo>
                    <a:pt x="30" y="79"/>
                  </a:lnTo>
                  <a:lnTo>
                    <a:pt x="24" y="79"/>
                  </a:lnTo>
                  <a:lnTo>
                    <a:pt x="18" y="73"/>
                  </a:lnTo>
                  <a:lnTo>
                    <a:pt x="12" y="67"/>
                  </a:lnTo>
                  <a:lnTo>
                    <a:pt x="6" y="67"/>
                  </a:lnTo>
                  <a:lnTo>
                    <a:pt x="6" y="61"/>
                  </a:lnTo>
                  <a:lnTo>
                    <a:pt x="0" y="61"/>
                  </a:lnTo>
                  <a:lnTo>
                    <a:pt x="0" y="55"/>
                  </a:lnTo>
                  <a:lnTo>
                    <a:pt x="0" y="49"/>
                  </a:lnTo>
                  <a:lnTo>
                    <a:pt x="0" y="43"/>
                  </a:lnTo>
                  <a:lnTo>
                    <a:pt x="0" y="30"/>
                  </a:lnTo>
                  <a:lnTo>
                    <a:pt x="6" y="24"/>
                  </a:lnTo>
                  <a:lnTo>
                    <a:pt x="18" y="18"/>
                  </a:lnTo>
                  <a:lnTo>
                    <a:pt x="24" y="12"/>
                  </a:lnTo>
                  <a:lnTo>
                    <a:pt x="30" y="12"/>
                  </a:lnTo>
                  <a:lnTo>
                    <a:pt x="42" y="6"/>
                  </a:lnTo>
                  <a:lnTo>
                    <a:pt x="54" y="6"/>
                  </a:lnTo>
                  <a:lnTo>
                    <a:pt x="60" y="0"/>
                  </a:lnTo>
                  <a:lnTo>
                    <a:pt x="66" y="0"/>
                  </a:lnTo>
                  <a:lnTo>
                    <a:pt x="66" y="6"/>
                  </a:lnTo>
                  <a:lnTo>
                    <a:pt x="72" y="6"/>
                  </a:lnTo>
                  <a:lnTo>
                    <a:pt x="72" y="12"/>
                  </a:lnTo>
                  <a:lnTo>
                    <a:pt x="78" y="12"/>
                  </a:lnTo>
                  <a:lnTo>
                    <a:pt x="78" y="18"/>
                  </a:lnTo>
                  <a:lnTo>
                    <a:pt x="84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Freeform 55"/>
            <p:cNvSpPr>
              <a:spLocks/>
            </p:cNvSpPr>
            <p:nvPr/>
          </p:nvSpPr>
          <p:spPr bwMode="auto">
            <a:xfrm>
              <a:off x="1945" y="856"/>
              <a:ext cx="18" cy="31"/>
            </a:xfrm>
            <a:custGeom>
              <a:avLst/>
              <a:gdLst>
                <a:gd name="T0" fmla="*/ 18 w 18"/>
                <a:gd name="T1" fmla="*/ 12 h 31"/>
                <a:gd name="T2" fmla="*/ 18 w 18"/>
                <a:gd name="T3" fmla="*/ 12 h 31"/>
                <a:gd name="T4" fmla="*/ 18 w 18"/>
                <a:gd name="T5" fmla="*/ 19 h 31"/>
                <a:gd name="T6" fmla="*/ 18 w 18"/>
                <a:gd name="T7" fmla="*/ 25 h 31"/>
                <a:gd name="T8" fmla="*/ 12 w 18"/>
                <a:gd name="T9" fmla="*/ 25 h 31"/>
                <a:gd name="T10" fmla="*/ 12 w 18"/>
                <a:gd name="T11" fmla="*/ 31 h 31"/>
                <a:gd name="T12" fmla="*/ 6 w 18"/>
                <a:gd name="T13" fmla="*/ 31 h 31"/>
                <a:gd name="T14" fmla="*/ 6 w 18"/>
                <a:gd name="T15" fmla="*/ 31 h 31"/>
                <a:gd name="T16" fmla="*/ 0 w 18"/>
                <a:gd name="T17" fmla="*/ 31 h 31"/>
                <a:gd name="T18" fmla="*/ 0 w 18"/>
                <a:gd name="T19" fmla="*/ 31 h 31"/>
                <a:gd name="T20" fmla="*/ 0 w 18"/>
                <a:gd name="T21" fmla="*/ 0 h 31"/>
                <a:gd name="T22" fmla="*/ 0 w 18"/>
                <a:gd name="T23" fmla="*/ 0 h 31"/>
                <a:gd name="T24" fmla="*/ 6 w 18"/>
                <a:gd name="T25" fmla="*/ 0 h 31"/>
                <a:gd name="T26" fmla="*/ 6 w 18"/>
                <a:gd name="T27" fmla="*/ 0 h 31"/>
                <a:gd name="T28" fmla="*/ 6 w 18"/>
                <a:gd name="T29" fmla="*/ 0 h 31"/>
                <a:gd name="T30" fmla="*/ 12 w 18"/>
                <a:gd name="T31" fmla="*/ 6 h 31"/>
                <a:gd name="T32" fmla="*/ 12 w 18"/>
                <a:gd name="T33" fmla="*/ 6 h 31"/>
                <a:gd name="T34" fmla="*/ 18 w 18"/>
                <a:gd name="T35" fmla="*/ 6 h 31"/>
                <a:gd name="T36" fmla="*/ 18 w 18"/>
                <a:gd name="T37" fmla="*/ 12 h 31"/>
                <a:gd name="T38" fmla="*/ 18 w 18"/>
                <a:gd name="T39" fmla="*/ 12 h 31"/>
                <a:gd name="T40" fmla="*/ 18 w 18"/>
                <a:gd name="T41" fmla="*/ 12 h 31"/>
                <a:gd name="T42" fmla="*/ 18 w 18"/>
                <a:gd name="T43" fmla="*/ 12 h 31"/>
                <a:gd name="T44" fmla="*/ 18 w 18"/>
                <a:gd name="T45" fmla="*/ 12 h 31"/>
                <a:gd name="T46" fmla="*/ 18 w 18"/>
                <a:gd name="T47" fmla="*/ 12 h 3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8"/>
                <a:gd name="T73" fmla="*/ 0 h 31"/>
                <a:gd name="T74" fmla="*/ 18 w 18"/>
                <a:gd name="T75" fmla="*/ 31 h 3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8" h="31">
                  <a:moveTo>
                    <a:pt x="18" y="12"/>
                  </a:moveTo>
                  <a:lnTo>
                    <a:pt x="18" y="12"/>
                  </a:lnTo>
                  <a:lnTo>
                    <a:pt x="18" y="19"/>
                  </a:lnTo>
                  <a:lnTo>
                    <a:pt x="18" y="25"/>
                  </a:lnTo>
                  <a:lnTo>
                    <a:pt x="12" y="25"/>
                  </a:lnTo>
                  <a:lnTo>
                    <a:pt x="12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18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Freeform 56"/>
            <p:cNvSpPr>
              <a:spLocks/>
            </p:cNvSpPr>
            <p:nvPr/>
          </p:nvSpPr>
          <p:spPr bwMode="auto">
            <a:xfrm>
              <a:off x="1526" y="875"/>
              <a:ext cx="389" cy="336"/>
            </a:xfrm>
            <a:custGeom>
              <a:avLst/>
              <a:gdLst>
                <a:gd name="T0" fmla="*/ 269 w 389"/>
                <a:gd name="T1" fmla="*/ 54 h 336"/>
                <a:gd name="T2" fmla="*/ 263 w 389"/>
                <a:gd name="T3" fmla="*/ 132 h 336"/>
                <a:gd name="T4" fmla="*/ 227 w 389"/>
                <a:gd name="T5" fmla="*/ 150 h 336"/>
                <a:gd name="T6" fmla="*/ 185 w 389"/>
                <a:gd name="T7" fmla="*/ 120 h 336"/>
                <a:gd name="T8" fmla="*/ 149 w 389"/>
                <a:gd name="T9" fmla="*/ 114 h 336"/>
                <a:gd name="T10" fmla="*/ 167 w 389"/>
                <a:gd name="T11" fmla="*/ 138 h 336"/>
                <a:gd name="T12" fmla="*/ 191 w 389"/>
                <a:gd name="T13" fmla="*/ 162 h 336"/>
                <a:gd name="T14" fmla="*/ 221 w 389"/>
                <a:gd name="T15" fmla="*/ 162 h 336"/>
                <a:gd name="T16" fmla="*/ 269 w 389"/>
                <a:gd name="T17" fmla="*/ 168 h 336"/>
                <a:gd name="T18" fmla="*/ 281 w 389"/>
                <a:gd name="T19" fmla="*/ 126 h 336"/>
                <a:gd name="T20" fmla="*/ 281 w 389"/>
                <a:gd name="T21" fmla="*/ 72 h 336"/>
                <a:gd name="T22" fmla="*/ 287 w 389"/>
                <a:gd name="T23" fmla="*/ 24 h 336"/>
                <a:gd name="T24" fmla="*/ 299 w 389"/>
                <a:gd name="T25" fmla="*/ 42 h 336"/>
                <a:gd name="T26" fmla="*/ 323 w 389"/>
                <a:gd name="T27" fmla="*/ 54 h 336"/>
                <a:gd name="T28" fmla="*/ 347 w 389"/>
                <a:gd name="T29" fmla="*/ 48 h 336"/>
                <a:gd name="T30" fmla="*/ 377 w 389"/>
                <a:gd name="T31" fmla="*/ 36 h 336"/>
                <a:gd name="T32" fmla="*/ 359 w 389"/>
                <a:gd name="T33" fmla="*/ 114 h 336"/>
                <a:gd name="T34" fmla="*/ 239 w 389"/>
                <a:gd name="T35" fmla="*/ 258 h 336"/>
                <a:gd name="T36" fmla="*/ 155 w 389"/>
                <a:gd name="T37" fmla="*/ 324 h 336"/>
                <a:gd name="T38" fmla="*/ 114 w 389"/>
                <a:gd name="T39" fmla="*/ 336 h 336"/>
                <a:gd name="T40" fmla="*/ 78 w 389"/>
                <a:gd name="T41" fmla="*/ 324 h 336"/>
                <a:gd name="T42" fmla="*/ 30 w 389"/>
                <a:gd name="T43" fmla="*/ 264 h 336"/>
                <a:gd name="T44" fmla="*/ 0 w 389"/>
                <a:gd name="T45" fmla="*/ 192 h 336"/>
                <a:gd name="T46" fmla="*/ 12 w 389"/>
                <a:gd name="T47" fmla="*/ 204 h 336"/>
                <a:gd name="T48" fmla="*/ 24 w 389"/>
                <a:gd name="T49" fmla="*/ 216 h 336"/>
                <a:gd name="T50" fmla="*/ 24 w 389"/>
                <a:gd name="T51" fmla="*/ 192 h 336"/>
                <a:gd name="T52" fmla="*/ 12 w 389"/>
                <a:gd name="T53" fmla="*/ 156 h 336"/>
                <a:gd name="T54" fmla="*/ 12 w 389"/>
                <a:gd name="T55" fmla="*/ 150 h 336"/>
                <a:gd name="T56" fmla="*/ 24 w 389"/>
                <a:gd name="T57" fmla="*/ 180 h 336"/>
                <a:gd name="T58" fmla="*/ 42 w 389"/>
                <a:gd name="T59" fmla="*/ 204 h 336"/>
                <a:gd name="T60" fmla="*/ 48 w 389"/>
                <a:gd name="T61" fmla="*/ 204 h 336"/>
                <a:gd name="T62" fmla="*/ 54 w 389"/>
                <a:gd name="T63" fmla="*/ 198 h 336"/>
                <a:gd name="T64" fmla="*/ 36 w 389"/>
                <a:gd name="T65" fmla="*/ 174 h 336"/>
                <a:gd name="T66" fmla="*/ 30 w 389"/>
                <a:gd name="T67" fmla="*/ 126 h 336"/>
                <a:gd name="T68" fmla="*/ 42 w 389"/>
                <a:gd name="T69" fmla="*/ 102 h 336"/>
                <a:gd name="T70" fmla="*/ 42 w 389"/>
                <a:gd name="T71" fmla="*/ 126 h 336"/>
                <a:gd name="T72" fmla="*/ 60 w 389"/>
                <a:gd name="T73" fmla="*/ 144 h 336"/>
                <a:gd name="T74" fmla="*/ 60 w 389"/>
                <a:gd name="T75" fmla="*/ 138 h 336"/>
                <a:gd name="T76" fmla="*/ 54 w 389"/>
                <a:gd name="T77" fmla="*/ 102 h 336"/>
                <a:gd name="T78" fmla="*/ 54 w 389"/>
                <a:gd name="T79" fmla="*/ 72 h 336"/>
                <a:gd name="T80" fmla="*/ 60 w 389"/>
                <a:gd name="T81" fmla="*/ 108 h 336"/>
                <a:gd name="T82" fmla="*/ 78 w 389"/>
                <a:gd name="T83" fmla="*/ 132 h 336"/>
                <a:gd name="T84" fmla="*/ 78 w 389"/>
                <a:gd name="T85" fmla="*/ 120 h 336"/>
                <a:gd name="T86" fmla="*/ 72 w 389"/>
                <a:gd name="T87" fmla="*/ 84 h 336"/>
                <a:gd name="T88" fmla="*/ 72 w 389"/>
                <a:gd name="T89" fmla="*/ 54 h 336"/>
                <a:gd name="T90" fmla="*/ 78 w 389"/>
                <a:gd name="T91" fmla="*/ 78 h 336"/>
                <a:gd name="T92" fmla="*/ 96 w 389"/>
                <a:gd name="T93" fmla="*/ 96 h 336"/>
                <a:gd name="T94" fmla="*/ 90 w 389"/>
                <a:gd name="T95" fmla="*/ 72 h 336"/>
                <a:gd name="T96" fmla="*/ 90 w 389"/>
                <a:gd name="T97" fmla="*/ 42 h 336"/>
                <a:gd name="T98" fmla="*/ 143 w 389"/>
                <a:gd name="T99" fmla="*/ 30 h 336"/>
                <a:gd name="T100" fmla="*/ 233 w 389"/>
                <a:gd name="T101" fmla="*/ 12 h 336"/>
                <a:gd name="T102" fmla="*/ 281 w 389"/>
                <a:gd name="T103" fmla="*/ 0 h 3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89"/>
                <a:gd name="T157" fmla="*/ 0 h 336"/>
                <a:gd name="T158" fmla="*/ 389 w 389"/>
                <a:gd name="T159" fmla="*/ 336 h 3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89" h="336">
                  <a:moveTo>
                    <a:pt x="281" y="0"/>
                  </a:moveTo>
                  <a:lnTo>
                    <a:pt x="275" y="18"/>
                  </a:lnTo>
                  <a:lnTo>
                    <a:pt x="269" y="36"/>
                  </a:lnTo>
                  <a:lnTo>
                    <a:pt x="269" y="54"/>
                  </a:lnTo>
                  <a:lnTo>
                    <a:pt x="269" y="78"/>
                  </a:lnTo>
                  <a:lnTo>
                    <a:pt x="269" y="96"/>
                  </a:lnTo>
                  <a:lnTo>
                    <a:pt x="263" y="114"/>
                  </a:lnTo>
                  <a:lnTo>
                    <a:pt x="263" y="132"/>
                  </a:lnTo>
                  <a:lnTo>
                    <a:pt x="257" y="150"/>
                  </a:lnTo>
                  <a:lnTo>
                    <a:pt x="239" y="150"/>
                  </a:lnTo>
                  <a:lnTo>
                    <a:pt x="227" y="150"/>
                  </a:lnTo>
                  <a:lnTo>
                    <a:pt x="215" y="144"/>
                  </a:lnTo>
                  <a:lnTo>
                    <a:pt x="203" y="132"/>
                  </a:lnTo>
                  <a:lnTo>
                    <a:pt x="191" y="126"/>
                  </a:lnTo>
                  <a:lnTo>
                    <a:pt x="185" y="120"/>
                  </a:lnTo>
                  <a:lnTo>
                    <a:pt x="173" y="114"/>
                  </a:lnTo>
                  <a:lnTo>
                    <a:pt x="155" y="108"/>
                  </a:lnTo>
                  <a:lnTo>
                    <a:pt x="149" y="114"/>
                  </a:lnTo>
                  <a:lnTo>
                    <a:pt x="155" y="120"/>
                  </a:lnTo>
                  <a:lnTo>
                    <a:pt x="161" y="132"/>
                  </a:lnTo>
                  <a:lnTo>
                    <a:pt x="167" y="138"/>
                  </a:lnTo>
                  <a:lnTo>
                    <a:pt x="173" y="144"/>
                  </a:lnTo>
                  <a:lnTo>
                    <a:pt x="179" y="144"/>
                  </a:lnTo>
                  <a:lnTo>
                    <a:pt x="185" y="150"/>
                  </a:lnTo>
                  <a:lnTo>
                    <a:pt x="191" y="162"/>
                  </a:lnTo>
                  <a:lnTo>
                    <a:pt x="197" y="168"/>
                  </a:lnTo>
                  <a:lnTo>
                    <a:pt x="209" y="162"/>
                  </a:lnTo>
                  <a:lnTo>
                    <a:pt x="221" y="162"/>
                  </a:lnTo>
                  <a:lnTo>
                    <a:pt x="233" y="168"/>
                  </a:lnTo>
                  <a:lnTo>
                    <a:pt x="245" y="168"/>
                  </a:lnTo>
                  <a:lnTo>
                    <a:pt x="257" y="168"/>
                  </a:lnTo>
                  <a:lnTo>
                    <a:pt x="269" y="168"/>
                  </a:lnTo>
                  <a:lnTo>
                    <a:pt x="275" y="156"/>
                  </a:lnTo>
                  <a:lnTo>
                    <a:pt x="281" y="144"/>
                  </a:lnTo>
                  <a:lnTo>
                    <a:pt x="281" y="126"/>
                  </a:lnTo>
                  <a:lnTo>
                    <a:pt x="281" y="114"/>
                  </a:lnTo>
                  <a:lnTo>
                    <a:pt x="281" y="96"/>
                  </a:lnTo>
                  <a:lnTo>
                    <a:pt x="281" y="84"/>
                  </a:lnTo>
                  <a:lnTo>
                    <a:pt x="281" y="72"/>
                  </a:lnTo>
                  <a:lnTo>
                    <a:pt x="281" y="54"/>
                  </a:lnTo>
                  <a:lnTo>
                    <a:pt x="287" y="42"/>
                  </a:lnTo>
                  <a:lnTo>
                    <a:pt x="287" y="24"/>
                  </a:lnTo>
                  <a:lnTo>
                    <a:pt x="293" y="30"/>
                  </a:lnTo>
                  <a:lnTo>
                    <a:pt x="293" y="36"/>
                  </a:lnTo>
                  <a:lnTo>
                    <a:pt x="299" y="42"/>
                  </a:lnTo>
                  <a:lnTo>
                    <a:pt x="305" y="48"/>
                  </a:lnTo>
                  <a:lnTo>
                    <a:pt x="311" y="48"/>
                  </a:lnTo>
                  <a:lnTo>
                    <a:pt x="317" y="54"/>
                  </a:lnTo>
                  <a:lnTo>
                    <a:pt x="323" y="54"/>
                  </a:lnTo>
                  <a:lnTo>
                    <a:pt x="329" y="54"/>
                  </a:lnTo>
                  <a:lnTo>
                    <a:pt x="341" y="54"/>
                  </a:lnTo>
                  <a:lnTo>
                    <a:pt x="347" y="48"/>
                  </a:lnTo>
                  <a:lnTo>
                    <a:pt x="353" y="48"/>
                  </a:lnTo>
                  <a:lnTo>
                    <a:pt x="365" y="42"/>
                  </a:lnTo>
                  <a:lnTo>
                    <a:pt x="371" y="42"/>
                  </a:lnTo>
                  <a:lnTo>
                    <a:pt x="377" y="36"/>
                  </a:lnTo>
                  <a:lnTo>
                    <a:pt x="389" y="30"/>
                  </a:lnTo>
                  <a:lnTo>
                    <a:pt x="377" y="72"/>
                  </a:lnTo>
                  <a:lnTo>
                    <a:pt x="359" y="114"/>
                  </a:lnTo>
                  <a:lnTo>
                    <a:pt x="335" y="156"/>
                  </a:lnTo>
                  <a:lnTo>
                    <a:pt x="305" y="192"/>
                  </a:lnTo>
                  <a:lnTo>
                    <a:pt x="275" y="228"/>
                  </a:lnTo>
                  <a:lnTo>
                    <a:pt x="239" y="258"/>
                  </a:lnTo>
                  <a:lnTo>
                    <a:pt x="203" y="288"/>
                  </a:lnTo>
                  <a:lnTo>
                    <a:pt x="167" y="318"/>
                  </a:lnTo>
                  <a:lnTo>
                    <a:pt x="155" y="324"/>
                  </a:lnTo>
                  <a:lnTo>
                    <a:pt x="149" y="330"/>
                  </a:lnTo>
                  <a:lnTo>
                    <a:pt x="137" y="330"/>
                  </a:lnTo>
                  <a:lnTo>
                    <a:pt x="126" y="336"/>
                  </a:lnTo>
                  <a:lnTo>
                    <a:pt x="114" y="336"/>
                  </a:lnTo>
                  <a:lnTo>
                    <a:pt x="102" y="330"/>
                  </a:lnTo>
                  <a:lnTo>
                    <a:pt x="90" y="330"/>
                  </a:lnTo>
                  <a:lnTo>
                    <a:pt x="78" y="324"/>
                  </a:lnTo>
                  <a:lnTo>
                    <a:pt x="66" y="312"/>
                  </a:lnTo>
                  <a:lnTo>
                    <a:pt x="54" y="294"/>
                  </a:lnTo>
                  <a:lnTo>
                    <a:pt x="42" y="276"/>
                  </a:lnTo>
                  <a:lnTo>
                    <a:pt x="30" y="264"/>
                  </a:lnTo>
                  <a:lnTo>
                    <a:pt x="24" y="246"/>
                  </a:lnTo>
                  <a:lnTo>
                    <a:pt x="18" y="228"/>
                  </a:lnTo>
                  <a:lnTo>
                    <a:pt x="12" y="210"/>
                  </a:lnTo>
                  <a:lnTo>
                    <a:pt x="0" y="192"/>
                  </a:lnTo>
                  <a:lnTo>
                    <a:pt x="6" y="198"/>
                  </a:lnTo>
                  <a:lnTo>
                    <a:pt x="6" y="204"/>
                  </a:lnTo>
                  <a:lnTo>
                    <a:pt x="12" y="204"/>
                  </a:lnTo>
                  <a:lnTo>
                    <a:pt x="12" y="210"/>
                  </a:lnTo>
                  <a:lnTo>
                    <a:pt x="18" y="216"/>
                  </a:lnTo>
                  <a:lnTo>
                    <a:pt x="24" y="216"/>
                  </a:lnTo>
                  <a:lnTo>
                    <a:pt x="30" y="210"/>
                  </a:lnTo>
                  <a:lnTo>
                    <a:pt x="30" y="204"/>
                  </a:lnTo>
                  <a:lnTo>
                    <a:pt x="24" y="192"/>
                  </a:lnTo>
                  <a:lnTo>
                    <a:pt x="18" y="186"/>
                  </a:lnTo>
                  <a:lnTo>
                    <a:pt x="18" y="174"/>
                  </a:lnTo>
                  <a:lnTo>
                    <a:pt x="12" y="168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6" y="138"/>
                  </a:lnTo>
                  <a:lnTo>
                    <a:pt x="12" y="150"/>
                  </a:lnTo>
                  <a:lnTo>
                    <a:pt x="12" y="156"/>
                  </a:lnTo>
                  <a:lnTo>
                    <a:pt x="18" y="168"/>
                  </a:lnTo>
                  <a:lnTo>
                    <a:pt x="18" y="174"/>
                  </a:lnTo>
                  <a:lnTo>
                    <a:pt x="24" y="180"/>
                  </a:lnTo>
                  <a:lnTo>
                    <a:pt x="30" y="192"/>
                  </a:lnTo>
                  <a:lnTo>
                    <a:pt x="36" y="198"/>
                  </a:lnTo>
                  <a:lnTo>
                    <a:pt x="42" y="204"/>
                  </a:lnTo>
                  <a:lnTo>
                    <a:pt x="48" y="210"/>
                  </a:lnTo>
                  <a:lnTo>
                    <a:pt x="48" y="204"/>
                  </a:lnTo>
                  <a:lnTo>
                    <a:pt x="54" y="204"/>
                  </a:lnTo>
                  <a:lnTo>
                    <a:pt x="54" y="198"/>
                  </a:lnTo>
                  <a:lnTo>
                    <a:pt x="48" y="192"/>
                  </a:lnTo>
                  <a:lnTo>
                    <a:pt x="42" y="180"/>
                  </a:lnTo>
                  <a:lnTo>
                    <a:pt x="36" y="174"/>
                  </a:lnTo>
                  <a:lnTo>
                    <a:pt x="30" y="162"/>
                  </a:lnTo>
                  <a:lnTo>
                    <a:pt x="30" y="150"/>
                  </a:lnTo>
                  <a:lnTo>
                    <a:pt x="30" y="138"/>
                  </a:lnTo>
                  <a:lnTo>
                    <a:pt x="30" y="126"/>
                  </a:lnTo>
                  <a:lnTo>
                    <a:pt x="36" y="108"/>
                  </a:lnTo>
                  <a:lnTo>
                    <a:pt x="42" y="102"/>
                  </a:lnTo>
                  <a:lnTo>
                    <a:pt x="42" y="108"/>
                  </a:lnTo>
                  <a:lnTo>
                    <a:pt x="42" y="114"/>
                  </a:lnTo>
                  <a:lnTo>
                    <a:pt x="42" y="120"/>
                  </a:lnTo>
                  <a:lnTo>
                    <a:pt x="42" y="126"/>
                  </a:lnTo>
                  <a:lnTo>
                    <a:pt x="48" y="132"/>
                  </a:lnTo>
                  <a:lnTo>
                    <a:pt x="48" y="138"/>
                  </a:lnTo>
                  <a:lnTo>
                    <a:pt x="54" y="144"/>
                  </a:lnTo>
                  <a:lnTo>
                    <a:pt x="60" y="144"/>
                  </a:lnTo>
                  <a:lnTo>
                    <a:pt x="66" y="144"/>
                  </a:lnTo>
                  <a:lnTo>
                    <a:pt x="60" y="138"/>
                  </a:lnTo>
                  <a:lnTo>
                    <a:pt x="60" y="132"/>
                  </a:lnTo>
                  <a:lnTo>
                    <a:pt x="54" y="120"/>
                  </a:lnTo>
                  <a:lnTo>
                    <a:pt x="54" y="114"/>
                  </a:lnTo>
                  <a:lnTo>
                    <a:pt x="54" y="102"/>
                  </a:lnTo>
                  <a:lnTo>
                    <a:pt x="54" y="90"/>
                  </a:lnTo>
                  <a:lnTo>
                    <a:pt x="54" y="84"/>
                  </a:lnTo>
                  <a:lnTo>
                    <a:pt x="54" y="72"/>
                  </a:lnTo>
                  <a:lnTo>
                    <a:pt x="60" y="84"/>
                  </a:lnTo>
                  <a:lnTo>
                    <a:pt x="60" y="90"/>
                  </a:lnTo>
                  <a:lnTo>
                    <a:pt x="60" y="96"/>
                  </a:lnTo>
                  <a:lnTo>
                    <a:pt x="60" y="108"/>
                  </a:lnTo>
                  <a:lnTo>
                    <a:pt x="66" y="114"/>
                  </a:lnTo>
                  <a:lnTo>
                    <a:pt x="66" y="120"/>
                  </a:lnTo>
                  <a:lnTo>
                    <a:pt x="72" y="126"/>
                  </a:lnTo>
                  <a:lnTo>
                    <a:pt x="78" y="132"/>
                  </a:lnTo>
                  <a:lnTo>
                    <a:pt x="84" y="132"/>
                  </a:lnTo>
                  <a:lnTo>
                    <a:pt x="78" y="120"/>
                  </a:lnTo>
                  <a:lnTo>
                    <a:pt x="78" y="114"/>
                  </a:lnTo>
                  <a:lnTo>
                    <a:pt x="72" y="102"/>
                  </a:lnTo>
                  <a:lnTo>
                    <a:pt x="72" y="96"/>
                  </a:lnTo>
                  <a:lnTo>
                    <a:pt x="72" y="84"/>
                  </a:lnTo>
                  <a:lnTo>
                    <a:pt x="72" y="72"/>
                  </a:lnTo>
                  <a:lnTo>
                    <a:pt x="72" y="66"/>
                  </a:lnTo>
                  <a:lnTo>
                    <a:pt x="72" y="54"/>
                  </a:lnTo>
                  <a:lnTo>
                    <a:pt x="78" y="60"/>
                  </a:lnTo>
                  <a:lnTo>
                    <a:pt x="78" y="66"/>
                  </a:lnTo>
                  <a:lnTo>
                    <a:pt x="78" y="72"/>
                  </a:lnTo>
                  <a:lnTo>
                    <a:pt x="78" y="78"/>
                  </a:lnTo>
                  <a:lnTo>
                    <a:pt x="84" y="84"/>
                  </a:lnTo>
                  <a:lnTo>
                    <a:pt x="84" y="90"/>
                  </a:lnTo>
                  <a:lnTo>
                    <a:pt x="90" y="90"/>
                  </a:lnTo>
                  <a:lnTo>
                    <a:pt x="96" y="96"/>
                  </a:lnTo>
                  <a:lnTo>
                    <a:pt x="96" y="90"/>
                  </a:lnTo>
                  <a:lnTo>
                    <a:pt x="90" y="78"/>
                  </a:lnTo>
                  <a:lnTo>
                    <a:pt x="90" y="72"/>
                  </a:lnTo>
                  <a:lnTo>
                    <a:pt x="90" y="66"/>
                  </a:lnTo>
                  <a:lnTo>
                    <a:pt x="90" y="54"/>
                  </a:lnTo>
                  <a:lnTo>
                    <a:pt x="90" y="48"/>
                  </a:lnTo>
                  <a:lnTo>
                    <a:pt x="90" y="42"/>
                  </a:lnTo>
                  <a:lnTo>
                    <a:pt x="96" y="36"/>
                  </a:lnTo>
                  <a:lnTo>
                    <a:pt x="120" y="36"/>
                  </a:lnTo>
                  <a:lnTo>
                    <a:pt x="143" y="30"/>
                  </a:lnTo>
                  <a:lnTo>
                    <a:pt x="167" y="30"/>
                  </a:lnTo>
                  <a:lnTo>
                    <a:pt x="191" y="24"/>
                  </a:lnTo>
                  <a:lnTo>
                    <a:pt x="215" y="18"/>
                  </a:lnTo>
                  <a:lnTo>
                    <a:pt x="233" y="12"/>
                  </a:lnTo>
                  <a:lnTo>
                    <a:pt x="257" y="6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Freeform 57"/>
            <p:cNvSpPr>
              <a:spLocks/>
            </p:cNvSpPr>
            <p:nvPr/>
          </p:nvSpPr>
          <p:spPr bwMode="auto">
            <a:xfrm>
              <a:off x="1891" y="875"/>
              <a:ext cx="18" cy="18"/>
            </a:xfrm>
            <a:custGeom>
              <a:avLst/>
              <a:gdLst>
                <a:gd name="T0" fmla="*/ 6 w 18"/>
                <a:gd name="T1" fmla="*/ 18 h 18"/>
                <a:gd name="T2" fmla="*/ 6 w 18"/>
                <a:gd name="T3" fmla="*/ 6 h 18"/>
                <a:gd name="T4" fmla="*/ 0 w 18"/>
                <a:gd name="T5" fmla="*/ 6 h 18"/>
                <a:gd name="T6" fmla="*/ 18 w 18"/>
                <a:gd name="T7" fmla="*/ 0 h 18"/>
                <a:gd name="T8" fmla="*/ 18 w 18"/>
                <a:gd name="T9" fmla="*/ 0 h 18"/>
                <a:gd name="T10" fmla="*/ 12 w 18"/>
                <a:gd name="T11" fmla="*/ 0 h 18"/>
                <a:gd name="T12" fmla="*/ 12 w 18"/>
                <a:gd name="T13" fmla="*/ 6 h 18"/>
                <a:gd name="T14" fmla="*/ 12 w 18"/>
                <a:gd name="T15" fmla="*/ 6 h 18"/>
                <a:gd name="T16" fmla="*/ 12 w 18"/>
                <a:gd name="T17" fmla="*/ 6 h 18"/>
                <a:gd name="T18" fmla="*/ 12 w 18"/>
                <a:gd name="T19" fmla="*/ 12 h 18"/>
                <a:gd name="T20" fmla="*/ 12 w 18"/>
                <a:gd name="T21" fmla="*/ 12 h 18"/>
                <a:gd name="T22" fmla="*/ 12 w 18"/>
                <a:gd name="T23" fmla="*/ 18 h 18"/>
                <a:gd name="T24" fmla="*/ 6 w 18"/>
                <a:gd name="T25" fmla="*/ 18 h 18"/>
                <a:gd name="T26" fmla="*/ 6 w 18"/>
                <a:gd name="T27" fmla="*/ 18 h 18"/>
                <a:gd name="T28" fmla="*/ 6 w 18"/>
                <a:gd name="T29" fmla="*/ 18 h 18"/>
                <a:gd name="T30" fmla="*/ 6 w 18"/>
                <a:gd name="T31" fmla="*/ 18 h 18"/>
                <a:gd name="T32" fmla="*/ 6 w 18"/>
                <a:gd name="T33" fmla="*/ 18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18"/>
                <a:gd name="T53" fmla="*/ 18 w 18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18">
                  <a:moveTo>
                    <a:pt x="6" y="18"/>
                  </a:moveTo>
                  <a:lnTo>
                    <a:pt x="6" y="6"/>
                  </a:lnTo>
                  <a:lnTo>
                    <a:pt x="0" y="6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2" y="18"/>
                  </a:lnTo>
                  <a:lnTo>
                    <a:pt x="6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Freeform 58"/>
            <p:cNvSpPr>
              <a:spLocks/>
            </p:cNvSpPr>
            <p:nvPr/>
          </p:nvSpPr>
          <p:spPr bwMode="auto">
            <a:xfrm>
              <a:off x="1897" y="881"/>
              <a:ext cx="150" cy="240"/>
            </a:xfrm>
            <a:custGeom>
              <a:avLst/>
              <a:gdLst>
                <a:gd name="T0" fmla="*/ 150 w 150"/>
                <a:gd name="T1" fmla="*/ 240 h 240"/>
                <a:gd name="T2" fmla="*/ 96 w 150"/>
                <a:gd name="T3" fmla="*/ 222 h 240"/>
                <a:gd name="T4" fmla="*/ 42 w 150"/>
                <a:gd name="T5" fmla="*/ 198 h 240"/>
                <a:gd name="T6" fmla="*/ 18 w 150"/>
                <a:gd name="T7" fmla="*/ 168 h 240"/>
                <a:gd name="T8" fmla="*/ 12 w 150"/>
                <a:gd name="T9" fmla="*/ 150 h 240"/>
                <a:gd name="T10" fmla="*/ 6 w 150"/>
                <a:gd name="T11" fmla="*/ 126 h 240"/>
                <a:gd name="T12" fmla="*/ 0 w 150"/>
                <a:gd name="T13" fmla="*/ 114 h 240"/>
                <a:gd name="T14" fmla="*/ 12 w 150"/>
                <a:gd name="T15" fmla="*/ 138 h 240"/>
                <a:gd name="T16" fmla="*/ 24 w 150"/>
                <a:gd name="T17" fmla="*/ 156 h 240"/>
                <a:gd name="T18" fmla="*/ 36 w 150"/>
                <a:gd name="T19" fmla="*/ 168 h 240"/>
                <a:gd name="T20" fmla="*/ 30 w 150"/>
                <a:gd name="T21" fmla="*/ 156 h 240"/>
                <a:gd name="T22" fmla="*/ 24 w 150"/>
                <a:gd name="T23" fmla="*/ 138 h 240"/>
                <a:gd name="T24" fmla="*/ 24 w 150"/>
                <a:gd name="T25" fmla="*/ 126 h 240"/>
                <a:gd name="T26" fmla="*/ 30 w 150"/>
                <a:gd name="T27" fmla="*/ 138 h 240"/>
                <a:gd name="T28" fmla="*/ 36 w 150"/>
                <a:gd name="T29" fmla="*/ 144 h 240"/>
                <a:gd name="T30" fmla="*/ 42 w 150"/>
                <a:gd name="T31" fmla="*/ 144 h 240"/>
                <a:gd name="T32" fmla="*/ 30 w 150"/>
                <a:gd name="T33" fmla="*/ 120 h 240"/>
                <a:gd name="T34" fmla="*/ 24 w 150"/>
                <a:gd name="T35" fmla="*/ 90 h 240"/>
                <a:gd name="T36" fmla="*/ 24 w 150"/>
                <a:gd name="T37" fmla="*/ 72 h 240"/>
                <a:gd name="T38" fmla="*/ 30 w 150"/>
                <a:gd name="T39" fmla="*/ 90 h 240"/>
                <a:gd name="T40" fmla="*/ 42 w 150"/>
                <a:gd name="T41" fmla="*/ 114 h 240"/>
                <a:gd name="T42" fmla="*/ 54 w 150"/>
                <a:gd name="T43" fmla="*/ 126 h 240"/>
                <a:gd name="T44" fmla="*/ 48 w 150"/>
                <a:gd name="T45" fmla="*/ 114 h 240"/>
                <a:gd name="T46" fmla="*/ 48 w 150"/>
                <a:gd name="T47" fmla="*/ 96 h 240"/>
                <a:gd name="T48" fmla="*/ 42 w 150"/>
                <a:gd name="T49" fmla="*/ 90 h 240"/>
                <a:gd name="T50" fmla="*/ 36 w 150"/>
                <a:gd name="T51" fmla="*/ 60 h 240"/>
                <a:gd name="T52" fmla="*/ 48 w 150"/>
                <a:gd name="T53" fmla="*/ 78 h 240"/>
                <a:gd name="T54" fmla="*/ 60 w 150"/>
                <a:gd name="T55" fmla="*/ 96 h 240"/>
                <a:gd name="T56" fmla="*/ 66 w 150"/>
                <a:gd name="T57" fmla="*/ 96 h 240"/>
                <a:gd name="T58" fmla="*/ 66 w 150"/>
                <a:gd name="T59" fmla="*/ 90 h 240"/>
                <a:gd name="T60" fmla="*/ 60 w 150"/>
                <a:gd name="T61" fmla="*/ 78 h 240"/>
                <a:gd name="T62" fmla="*/ 60 w 150"/>
                <a:gd name="T63" fmla="*/ 78 h 240"/>
                <a:gd name="T64" fmla="*/ 72 w 150"/>
                <a:gd name="T65" fmla="*/ 84 h 240"/>
                <a:gd name="T66" fmla="*/ 78 w 150"/>
                <a:gd name="T67" fmla="*/ 84 h 240"/>
                <a:gd name="T68" fmla="*/ 84 w 150"/>
                <a:gd name="T69" fmla="*/ 90 h 240"/>
                <a:gd name="T70" fmla="*/ 84 w 150"/>
                <a:gd name="T71" fmla="*/ 84 h 240"/>
                <a:gd name="T72" fmla="*/ 84 w 150"/>
                <a:gd name="T73" fmla="*/ 84 h 240"/>
                <a:gd name="T74" fmla="*/ 78 w 150"/>
                <a:gd name="T75" fmla="*/ 78 h 240"/>
                <a:gd name="T76" fmla="*/ 60 w 150"/>
                <a:gd name="T77" fmla="*/ 60 h 240"/>
                <a:gd name="T78" fmla="*/ 54 w 150"/>
                <a:gd name="T79" fmla="*/ 36 h 240"/>
                <a:gd name="T80" fmla="*/ 60 w 150"/>
                <a:gd name="T81" fmla="*/ 24 h 240"/>
                <a:gd name="T82" fmla="*/ 72 w 150"/>
                <a:gd name="T83" fmla="*/ 6 h 240"/>
                <a:gd name="T84" fmla="*/ 90 w 150"/>
                <a:gd name="T85" fmla="*/ 0 h 240"/>
                <a:gd name="T86" fmla="*/ 114 w 150"/>
                <a:gd name="T87" fmla="*/ 30 h 240"/>
                <a:gd name="T88" fmla="*/ 138 w 150"/>
                <a:gd name="T89" fmla="*/ 102 h 240"/>
                <a:gd name="T90" fmla="*/ 144 w 150"/>
                <a:gd name="T91" fmla="*/ 180 h 240"/>
                <a:gd name="T92" fmla="*/ 150 w 150"/>
                <a:gd name="T93" fmla="*/ 204 h 24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50"/>
                <a:gd name="T142" fmla="*/ 0 h 240"/>
                <a:gd name="T143" fmla="*/ 150 w 150"/>
                <a:gd name="T144" fmla="*/ 240 h 24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50" h="240">
                  <a:moveTo>
                    <a:pt x="150" y="204"/>
                  </a:moveTo>
                  <a:lnTo>
                    <a:pt x="150" y="240"/>
                  </a:lnTo>
                  <a:lnTo>
                    <a:pt x="132" y="234"/>
                  </a:lnTo>
                  <a:lnTo>
                    <a:pt x="114" y="228"/>
                  </a:lnTo>
                  <a:lnTo>
                    <a:pt x="96" y="222"/>
                  </a:lnTo>
                  <a:lnTo>
                    <a:pt x="78" y="216"/>
                  </a:lnTo>
                  <a:lnTo>
                    <a:pt x="60" y="210"/>
                  </a:lnTo>
                  <a:lnTo>
                    <a:pt x="42" y="198"/>
                  </a:lnTo>
                  <a:lnTo>
                    <a:pt x="30" y="186"/>
                  </a:lnTo>
                  <a:lnTo>
                    <a:pt x="18" y="168"/>
                  </a:lnTo>
                  <a:lnTo>
                    <a:pt x="18" y="162"/>
                  </a:lnTo>
                  <a:lnTo>
                    <a:pt x="12" y="156"/>
                  </a:lnTo>
                  <a:lnTo>
                    <a:pt x="12" y="150"/>
                  </a:lnTo>
                  <a:lnTo>
                    <a:pt x="12" y="138"/>
                  </a:lnTo>
                  <a:lnTo>
                    <a:pt x="6" y="132"/>
                  </a:lnTo>
                  <a:lnTo>
                    <a:pt x="6" y="126"/>
                  </a:lnTo>
                  <a:lnTo>
                    <a:pt x="0" y="120"/>
                  </a:lnTo>
                  <a:lnTo>
                    <a:pt x="0" y="114"/>
                  </a:lnTo>
                  <a:lnTo>
                    <a:pt x="6" y="120"/>
                  </a:lnTo>
                  <a:lnTo>
                    <a:pt x="6" y="132"/>
                  </a:lnTo>
                  <a:lnTo>
                    <a:pt x="12" y="138"/>
                  </a:lnTo>
                  <a:lnTo>
                    <a:pt x="12" y="144"/>
                  </a:lnTo>
                  <a:lnTo>
                    <a:pt x="18" y="150"/>
                  </a:lnTo>
                  <a:lnTo>
                    <a:pt x="24" y="156"/>
                  </a:lnTo>
                  <a:lnTo>
                    <a:pt x="30" y="162"/>
                  </a:lnTo>
                  <a:lnTo>
                    <a:pt x="36" y="168"/>
                  </a:lnTo>
                  <a:lnTo>
                    <a:pt x="36" y="162"/>
                  </a:lnTo>
                  <a:lnTo>
                    <a:pt x="30" y="156"/>
                  </a:lnTo>
                  <a:lnTo>
                    <a:pt x="30" y="150"/>
                  </a:lnTo>
                  <a:lnTo>
                    <a:pt x="30" y="144"/>
                  </a:lnTo>
                  <a:lnTo>
                    <a:pt x="24" y="138"/>
                  </a:lnTo>
                  <a:lnTo>
                    <a:pt x="24" y="132"/>
                  </a:lnTo>
                  <a:lnTo>
                    <a:pt x="24" y="126"/>
                  </a:lnTo>
                  <a:lnTo>
                    <a:pt x="24" y="132"/>
                  </a:lnTo>
                  <a:lnTo>
                    <a:pt x="30" y="138"/>
                  </a:lnTo>
                  <a:lnTo>
                    <a:pt x="36" y="144"/>
                  </a:lnTo>
                  <a:lnTo>
                    <a:pt x="42" y="144"/>
                  </a:lnTo>
                  <a:lnTo>
                    <a:pt x="42" y="138"/>
                  </a:lnTo>
                  <a:lnTo>
                    <a:pt x="36" y="126"/>
                  </a:lnTo>
                  <a:lnTo>
                    <a:pt x="30" y="120"/>
                  </a:lnTo>
                  <a:lnTo>
                    <a:pt x="30" y="108"/>
                  </a:lnTo>
                  <a:lnTo>
                    <a:pt x="24" y="102"/>
                  </a:lnTo>
                  <a:lnTo>
                    <a:pt x="24" y="90"/>
                  </a:lnTo>
                  <a:lnTo>
                    <a:pt x="18" y="78"/>
                  </a:lnTo>
                  <a:lnTo>
                    <a:pt x="24" y="72"/>
                  </a:lnTo>
                  <a:lnTo>
                    <a:pt x="24" y="78"/>
                  </a:lnTo>
                  <a:lnTo>
                    <a:pt x="30" y="84"/>
                  </a:lnTo>
                  <a:lnTo>
                    <a:pt x="30" y="90"/>
                  </a:lnTo>
                  <a:lnTo>
                    <a:pt x="36" y="102"/>
                  </a:lnTo>
                  <a:lnTo>
                    <a:pt x="36" y="108"/>
                  </a:lnTo>
                  <a:lnTo>
                    <a:pt x="42" y="114"/>
                  </a:lnTo>
                  <a:lnTo>
                    <a:pt x="48" y="120"/>
                  </a:lnTo>
                  <a:lnTo>
                    <a:pt x="54" y="126"/>
                  </a:lnTo>
                  <a:lnTo>
                    <a:pt x="54" y="120"/>
                  </a:lnTo>
                  <a:lnTo>
                    <a:pt x="54" y="114"/>
                  </a:lnTo>
                  <a:lnTo>
                    <a:pt x="48" y="114"/>
                  </a:lnTo>
                  <a:lnTo>
                    <a:pt x="48" y="108"/>
                  </a:lnTo>
                  <a:lnTo>
                    <a:pt x="48" y="102"/>
                  </a:lnTo>
                  <a:lnTo>
                    <a:pt x="48" y="96"/>
                  </a:lnTo>
                  <a:lnTo>
                    <a:pt x="42" y="96"/>
                  </a:lnTo>
                  <a:lnTo>
                    <a:pt x="42" y="90"/>
                  </a:lnTo>
                  <a:lnTo>
                    <a:pt x="30" y="54"/>
                  </a:lnTo>
                  <a:lnTo>
                    <a:pt x="36" y="60"/>
                  </a:lnTo>
                  <a:lnTo>
                    <a:pt x="36" y="66"/>
                  </a:lnTo>
                  <a:lnTo>
                    <a:pt x="42" y="72"/>
                  </a:lnTo>
                  <a:lnTo>
                    <a:pt x="48" y="78"/>
                  </a:lnTo>
                  <a:lnTo>
                    <a:pt x="54" y="84"/>
                  </a:lnTo>
                  <a:lnTo>
                    <a:pt x="54" y="90"/>
                  </a:lnTo>
                  <a:lnTo>
                    <a:pt x="60" y="96"/>
                  </a:lnTo>
                  <a:lnTo>
                    <a:pt x="66" y="102"/>
                  </a:lnTo>
                  <a:lnTo>
                    <a:pt x="66" y="96"/>
                  </a:lnTo>
                  <a:lnTo>
                    <a:pt x="66" y="90"/>
                  </a:lnTo>
                  <a:lnTo>
                    <a:pt x="66" y="84"/>
                  </a:lnTo>
                  <a:lnTo>
                    <a:pt x="60" y="84"/>
                  </a:lnTo>
                  <a:lnTo>
                    <a:pt x="60" y="78"/>
                  </a:lnTo>
                  <a:lnTo>
                    <a:pt x="66" y="78"/>
                  </a:lnTo>
                  <a:lnTo>
                    <a:pt x="72" y="84"/>
                  </a:lnTo>
                  <a:lnTo>
                    <a:pt x="78" y="84"/>
                  </a:lnTo>
                  <a:lnTo>
                    <a:pt x="78" y="90"/>
                  </a:lnTo>
                  <a:lnTo>
                    <a:pt x="84" y="90"/>
                  </a:lnTo>
                  <a:lnTo>
                    <a:pt x="84" y="84"/>
                  </a:lnTo>
                  <a:lnTo>
                    <a:pt x="78" y="78"/>
                  </a:lnTo>
                  <a:lnTo>
                    <a:pt x="72" y="72"/>
                  </a:lnTo>
                  <a:lnTo>
                    <a:pt x="66" y="66"/>
                  </a:lnTo>
                  <a:lnTo>
                    <a:pt x="60" y="60"/>
                  </a:lnTo>
                  <a:lnTo>
                    <a:pt x="60" y="54"/>
                  </a:lnTo>
                  <a:lnTo>
                    <a:pt x="54" y="42"/>
                  </a:lnTo>
                  <a:lnTo>
                    <a:pt x="54" y="36"/>
                  </a:lnTo>
                  <a:lnTo>
                    <a:pt x="54" y="30"/>
                  </a:lnTo>
                  <a:lnTo>
                    <a:pt x="60" y="24"/>
                  </a:lnTo>
                  <a:lnTo>
                    <a:pt x="66" y="18"/>
                  </a:lnTo>
                  <a:lnTo>
                    <a:pt x="72" y="12"/>
                  </a:lnTo>
                  <a:lnTo>
                    <a:pt x="72" y="6"/>
                  </a:lnTo>
                  <a:lnTo>
                    <a:pt x="78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6" y="6"/>
                  </a:lnTo>
                  <a:lnTo>
                    <a:pt x="114" y="30"/>
                  </a:lnTo>
                  <a:lnTo>
                    <a:pt x="126" y="54"/>
                  </a:lnTo>
                  <a:lnTo>
                    <a:pt x="132" y="78"/>
                  </a:lnTo>
                  <a:lnTo>
                    <a:pt x="138" y="102"/>
                  </a:lnTo>
                  <a:lnTo>
                    <a:pt x="138" y="126"/>
                  </a:lnTo>
                  <a:lnTo>
                    <a:pt x="144" y="150"/>
                  </a:lnTo>
                  <a:lnTo>
                    <a:pt x="144" y="180"/>
                  </a:lnTo>
                  <a:lnTo>
                    <a:pt x="150" y="204"/>
                  </a:lnTo>
                  <a:close/>
                </a:path>
              </a:pathLst>
            </a:custGeom>
            <a:solidFill>
              <a:srgbClr val="E9C5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Freeform 59"/>
            <p:cNvSpPr>
              <a:spLocks/>
            </p:cNvSpPr>
            <p:nvPr/>
          </p:nvSpPr>
          <p:spPr bwMode="auto">
            <a:xfrm>
              <a:off x="1538" y="935"/>
              <a:ext cx="1" cy="6"/>
            </a:xfrm>
            <a:custGeom>
              <a:avLst/>
              <a:gdLst>
                <a:gd name="T0" fmla="*/ 0 w 1"/>
                <a:gd name="T1" fmla="*/ 0 h 6"/>
                <a:gd name="T2" fmla="*/ 0 w 1"/>
                <a:gd name="T3" fmla="*/ 6 h 6"/>
                <a:gd name="T4" fmla="*/ 0 w 1"/>
                <a:gd name="T5" fmla="*/ 0 h 6"/>
                <a:gd name="T6" fmla="*/ 0 w 1"/>
                <a:gd name="T7" fmla="*/ 0 h 6"/>
                <a:gd name="T8" fmla="*/ 0 w 1"/>
                <a:gd name="T9" fmla="*/ 0 h 6"/>
                <a:gd name="T10" fmla="*/ 0 w 1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6"/>
                <a:gd name="T20" fmla="*/ 1 w 1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6">
                  <a:moveTo>
                    <a:pt x="0" y="0"/>
                  </a:move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Freeform 60"/>
            <p:cNvSpPr>
              <a:spLocks/>
            </p:cNvSpPr>
            <p:nvPr/>
          </p:nvSpPr>
          <p:spPr bwMode="auto">
            <a:xfrm>
              <a:off x="1520" y="935"/>
              <a:ext cx="36" cy="54"/>
            </a:xfrm>
            <a:custGeom>
              <a:avLst/>
              <a:gdLst>
                <a:gd name="T0" fmla="*/ 30 w 36"/>
                <a:gd name="T1" fmla="*/ 24 h 54"/>
                <a:gd name="T2" fmla="*/ 30 w 36"/>
                <a:gd name="T3" fmla="*/ 30 h 54"/>
                <a:gd name="T4" fmla="*/ 30 w 36"/>
                <a:gd name="T5" fmla="*/ 36 h 54"/>
                <a:gd name="T6" fmla="*/ 30 w 36"/>
                <a:gd name="T7" fmla="*/ 36 h 54"/>
                <a:gd name="T8" fmla="*/ 30 w 36"/>
                <a:gd name="T9" fmla="*/ 42 h 54"/>
                <a:gd name="T10" fmla="*/ 30 w 36"/>
                <a:gd name="T11" fmla="*/ 42 h 54"/>
                <a:gd name="T12" fmla="*/ 30 w 36"/>
                <a:gd name="T13" fmla="*/ 48 h 54"/>
                <a:gd name="T14" fmla="*/ 24 w 36"/>
                <a:gd name="T15" fmla="*/ 54 h 54"/>
                <a:gd name="T16" fmla="*/ 24 w 36"/>
                <a:gd name="T17" fmla="*/ 54 h 54"/>
                <a:gd name="T18" fmla="*/ 24 w 36"/>
                <a:gd name="T19" fmla="*/ 54 h 54"/>
                <a:gd name="T20" fmla="*/ 24 w 36"/>
                <a:gd name="T21" fmla="*/ 54 h 54"/>
                <a:gd name="T22" fmla="*/ 24 w 36"/>
                <a:gd name="T23" fmla="*/ 54 h 54"/>
                <a:gd name="T24" fmla="*/ 24 w 36"/>
                <a:gd name="T25" fmla="*/ 48 h 54"/>
                <a:gd name="T26" fmla="*/ 24 w 36"/>
                <a:gd name="T27" fmla="*/ 48 h 54"/>
                <a:gd name="T28" fmla="*/ 18 w 36"/>
                <a:gd name="T29" fmla="*/ 48 h 54"/>
                <a:gd name="T30" fmla="*/ 18 w 36"/>
                <a:gd name="T31" fmla="*/ 48 h 54"/>
                <a:gd name="T32" fmla="*/ 18 w 36"/>
                <a:gd name="T33" fmla="*/ 42 h 54"/>
                <a:gd name="T34" fmla="*/ 18 w 36"/>
                <a:gd name="T35" fmla="*/ 42 h 54"/>
                <a:gd name="T36" fmla="*/ 18 w 36"/>
                <a:gd name="T37" fmla="*/ 42 h 54"/>
                <a:gd name="T38" fmla="*/ 12 w 36"/>
                <a:gd name="T39" fmla="*/ 42 h 54"/>
                <a:gd name="T40" fmla="*/ 12 w 36"/>
                <a:gd name="T41" fmla="*/ 42 h 54"/>
                <a:gd name="T42" fmla="*/ 12 w 36"/>
                <a:gd name="T43" fmla="*/ 42 h 54"/>
                <a:gd name="T44" fmla="*/ 6 w 36"/>
                <a:gd name="T45" fmla="*/ 48 h 54"/>
                <a:gd name="T46" fmla="*/ 6 w 36"/>
                <a:gd name="T47" fmla="*/ 48 h 54"/>
                <a:gd name="T48" fmla="*/ 6 w 36"/>
                <a:gd name="T49" fmla="*/ 48 h 54"/>
                <a:gd name="T50" fmla="*/ 0 w 36"/>
                <a:gd name="T51" fmla="*/ 48 h 54"/>
                <a:gd name="T52" fmla="*/ 0 w 36"/>
                <a:gd name="T53" fmla="*/ 42 h 54"/>
                <a:gd name="T54" fmla="*/ 0 w 36"/>
                <a:gd name="T55" fmla="*/ 42 h 54"/>
                <a:gd name="T56" fmla="*/ 0 w 36"/>
                <a:gd name="T57" fmla="*/ 42 h 54"/>
                <a:gd name="T58" fmla="*/ 0 w 36"/>
                <a:gd name="T59" fmla="*/ 36 h 54"/>
                <a:gd name="T60" fmla="*/ 6 w 36"/>
                <a:gd name="T61" fmla="*/ 30 h 54"/>
                <a:gd name="T62" fmla="*/ 6 w 36"/>
                <a:gd name="T63" fmla="*/ 30 h 54"/>
                <a:gd name="T64" fmla="*/ 6 w 36"/>
                <a:gd name="T65" fmla="*/ 24 h 54"/>
                <a:gd name="T66" fmla="*/ 6 w 36"/>
                <a:gd name="T67" fmla="*/ 24 h 54"/>
                <a:gd name="T68" fmla="*/ 12 w 36"/>
                <a:gd name="T69" fmla="*/ 18 h 54"/>
                <a:gd name="T70" fmla="*/ 12 w 36"/>
                <a:gd name="T71" fmla="*/ 18 h 54"/>
                <a:gd name="T72" fmla="*/ 12 w 36"/>
                <a:gd name="T73" fmla="*/ 18 h 54"/>
                <a:gd name="T74" fmla="*/ 18 w 36"/>
                <a:gd name="T75" fmla="*/ 18 h 54"/>
                <a:gd name="T76" fmla="*/ 30 w 36"/>
                <a:gd name="T77" fmla="*/ 0 h 54"/>
                <a:gd name="T78" fmla="*/ 30 w 36"/>
                <a:gd name="T79" fmla="*/ 0 h 54"/>
                <a:gd name="T80" fmla="*/ 36 w 36"/>
                <a:gd name="T81" fmla="*/ 6 h 54"/>
                <a:gd name="T82" fmla="*/ 30 w 36"/>
                <a:gd name="T83" fmla="*/ 6 h 54"/>
                <a:gd name="T84" fmla="*/ 30 w 36"/>
                <a:gd name="T85" fmla="*/ 12 h 54"/>
                <a:gd name="T86" fmla="*/ 30 w 36"/>
                <a:gd name="T87" fmla="*/ 18 h 54"/>
                <a:gd name="T88" fmla="*/ 24 w 36"/>
                <a:gd name="T89" fmla="*/ 18 h 54"/>
                <a:gd name="T90" fmla="*/ 24 w 36"/>
                <a:gd name="T91" fmla="*/ 24 h 54"/>
                <a:gd name="T92" fmla="*/ 24 w 36"/>
                <a:gd name="T93" fmla="*/ 24 h 54"/>
                <a:gd name="T94" fmla="*/ 30 w 36"/>
                <a:gd name="T95" fmla="*/ 24 h 54"/>
                <a:gd name="T96" fmla="*/ 30 w 36"/>
                <a:gd name="T97" fmla="*/ 24 h 54"/>
                <a:gd name="T98" fmla="*/ 30 w 36"/>
                <a:gd name="T99" fmla="*/ 24 h 54"/>
                <a:gd name="T100" fmla="*/ 30 w 36"/>
                <a:gd name="T101" fmla="*/ 24 h 54"/>
                <a:gd name="T102" fmla="*/ 30 w 36"/>
                <a:gd name="T103" fmla="*/ 24 h 5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6"/>
                <a:gd name="T157" fmla="*/ 0 h 54"/>
                <a:gd name="T158" fmla="*/ 36 w 36"/>
                <a:gd name="T159" fmla="*/ 54 h 5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6" h="54">
                  <a:moveTo>
                    <a:pt x="30" y="24"/>
                  </a:moveTo>
                  <a:lnTo>
                    <a:pt x="30" y="30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30" y="48"/>
                  </a:lnTo>
                  <a:lnTo>
                    <a:pt x="24" y="54"/>
                  </a:lnTo>
                  <a:lnTo>
                    <a:pt x="24" y="48"/>
                  </a:lnTo>
                  <a:lnTo>
                    <a:pt x="18" y="48"/>
                  </a:lnTo>
                  <a:lnTo>
                    <a:pt x="18" y="42"/>
                  </a:lnTo>
                  <a:lnTo>
                    <a:pt x="12" y="42"/>
                  </a:lnTo>
                  <a:lnTo>
                    <a:pt x="6" y="48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6" y="30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30" y="6"/>
                  </a:lnTo>
                  <a:lnTo>
                    <a:pt x="30" y="12"/>
                  </a:lnTo>
                  <a:lnTo>
                    <a:pt x="30" y="18"/>
                  </a:lnTo>
                  <a:lnTo>
                    <a:pt x="24" y="18"/>
                  </a:lnTo>
                  <a:lnTo>
                    <a:pt x="24" y="24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Freeform 61"/>
            <p:cNvSpPr>
              <a:spLocks/>
            </p:cNvSpPr>
            <p:nvPr/>
          </p:nvSpPr>
          <p:spPr bwMode="auto">
            <a:xfrm>
              <a:off x="1562" y="941"/>
              <a:ext cx="6" cy="6"/>
            </a:xfrm>
            <a:custGeom>
              <a:avLst/>
              <a:gdLst>
                <a:gd name="T0" fmla="*/ 0 w 6"/>
                <a:gd name="T1" fmla="*/ 6 h 6"/>
                <a:gd name="T2" fmla="*/ 6 w 6"/>
                <a:gd name="T3" fmla="*/ 0 h 6"/>
                <a:gd name="T4" fmla="*/ 6 w 6"/>
                <a:gd name="T5" fmla="*/ 0 h 6"/>
                <a:gd name="T6" fmla="*/ 0 w 6"/>
                <a:gd name="T7" fmla="*/ 6 h 6"/>
                <a:gd name="T8" fmla="*/ 0 w 6"/>
                <a:gd name="T9" fmla="*/ 6 h 6"/>
                <a:gd name="T10" fmla="*/ 0 w 6"/>
                <a:gd name="T11" fmla="*/ 6 h 6"/>
                <a:gd name="T12" fmla="*/ 0 w 6"/>
                <a:gd name="T13" fmla="*/ 6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"/>
                <a:gd name="T22" fmla="*/ 0 h 6"/>
                <a:gd name="T23" fmla="*/ 6 w 6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" h="6">
                  <a:moveTo>
                    <a:pt x="0" y="6"/>
                  </a:moveTo>
                  <a:lnTo>
                    <a:pt x="6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B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Freeform 62"/>
            <p:cNvSpPr>
              <a:spLocks/>
            </p:cNvSpPr>
            <p:nvPr/>
          </p:nvSpPr>
          <p:spPr bwMode="auto">
            <a:xfrm>
              <a:off x="1095" y="965"/>
              <a:ext cx="48" cy="108"/>
            </a:xfrm>
            <a:custGeom>
              <a:avLst/>
              <a:gdLst>
                <a:gd name="T0" fmla="*/ 42 w 48"/>
                <a:gd name="T1" fmla="*/ 90 h 108"/>
                <a:gd name="T2" fmla="*/ 42 w 48"/>
                <a:gd name="T3" fmla="*/ 96 h 108"/>
                <a:gd name="T4" fmla="*/ 42 w 48"/>
                <a:gd name="T5" fmla="*/ 96 h 108"/>
                <a:gd name="T6" fmla="*/ 42 w 48"/>
                <a:gd name="T7" fmla="*/ 96 h 108"/>
                <a:gd name="T8" fmla="*/ 42 w 48"/>
                <a:gd name="T9" fmla="*/ 102 h 108"/>
                <a:gd name="T10" fmla="*/ 42 w 48"/>
                <a:gd name="T11" fmla="*/ 102 h 108"/>
                <a:gd name="T12" fmla="*/ 42 w 48"/>
                <a:gd name="T13" fmla="*/ 108 h 108"/>
                <a:gd name="T14" fmla="*/ 42 w 48"/>
                <a:gd name="T15" fmla="*/ 108 h 108"/>
                <a:gd name="T16" fmla="*/ 42 w 48"/>
                <a:gd name="T17" fmla="*/ 108 h 108"/>
                <a:gd name="T18" fmla="*/ 42 w 48"/>
                <a:gd name="T19" fmla="*/ 108 h 108"/>
                <a:gd name="T20" fmla="*/ 0 w 48"/>
                <a:gd name="T21" fmla="*/ 108 h 108"/>
                <a:gd name="T22" fmla="*/ 0 w 48"/>
                <a:gd name="T23" fmla="*/ 108 h 108"/>
                <a:gd name="T24" fmla="*/ 0 w 48"/>
                <a:gd name="T25" fmla="*/ 96 h 108"/>
                <a:gd name="T26" fmla="*/ 0 w 48"/>
                <a:gd name="T27" fmla="*/ 78 h 108"/>
                <a:gd name="T28" fmla="*/ 6 w 48"/>
                <a:gd name="T29" fmla="*/ 66 h 108"/>
                <a:gd name="T30" fmla="*/ 6 w 48"/>
                <a:gd name="T31" fmla="*/ 54 h 108"/>
                <a:gd name="T32" fmla="*/ 6 w 48"/>
                <a:gd name="T33" fmla="*/ 42 h 108"/>
                <a:gd name="T34" fmla="*/ 6 w 48"/>
                <a:gd name="T35" fmla="*/ 24 h 108"/>
                <a:gd name="T36" fmla="*/ 12 w 48"/>
                <a:gd name="T37" fmla="*/ 12 h 108"/>
                <a:gd name="T38" fmla="*/ 18 w 48"/>
                <a:gd name="T39" fmla="*/ 0 h 108"/>
                <a:gd name="T40" fmla="*/ 18 w 48"/>
                <a:gd name="T41" fmla="*/ 0 h 108"/>
                <a:gd name="T42" fmla="*/ 30 w 48"/>
                <a:gd name="T43" fmla="*/ 0 h 108"/>
                <a:gd name="T44" fmla="*/ 42 w 48"/>
                <a:gd name="T45" fmla="*/ 12 h 108"/>
                <a:gd name="T46" fmla="*/ 48 w 48"/>
                <a:gd name="T47" fmla="*/ 24 h 108"/>
                <a:gd name="T48" fmla="*/ 48 w 48"/>
                <a:gd name="T49" fmla="*/ 36 h 108"/>
                <a:gd name="T50" fmla="*/ 42 w 48"/>
                <a:gd name="T51" fmla="*/ 54 h 108"/>
                <a:gd name="T52" fmla="*/ 42 w 48"/>
                <a:gd name="T53" fmla="*/ 66 h 108"/>
                <a:gd name="T54" fmla="*/ 42 w 48"/>
                <a:gd name="T55" fmla="*/ 84 h 108"/>
                <a:gd name="T56" fmla="*/ 42 w 48"/>
                <a:gd name="T57" fmla="*/ 90 h 108"/>
                <a:gd name="T58" fmla="*/ 42 w 48"/>
                <a:gd name="T59" fmla="*/ 90 h 108"/>
                <a:gd name="T60" fmla="*/ 42 w 48"/>
                <a:gd name="T61" fmla="*/ 90 h 108"/>
                <a:gd name="T62" fmla="*/ 42 w 48"/>
                <a:gd name="T63" fmla="*/ 90 h 108"/>
                <a:gd name="T64" fmla="*/ 42 w 48"/>
                <a:gd name="T65" fmla="*/ 90 h 10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"/>
                <a:gd name="T100" fmla="*/ 0 h 108"/>
                <a:gd name="T101" fmla="*/ 48 w 48"/>
                <a:gd name="T102" fmla="*/ 108 h 10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" h="108">
                  <a:moveTo>
                    <a:pt x="42" y="90"/>
                  </a:moveTo>
                  <a:lnTo>
                    <a:pt x="42" y="96"/>
                  </a:lnTo>
                  <a:lnTo>
                    <a:pt x="42" y="102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6" y="66"/>
                  </a:lnTo>
                  <a:lnTo>
                    <a:pt x="6" y="54"/>
                  </a:lnTo>
                  <a:lnTo>
                    <a:pt x="6" y="42"/>
                  </a:lnTo>
                  <a:lnTo>
                    <a:pt x="6" y="24"/>
                  </a:lnTo>
                  <a:lnTo>
                    <a:pt x="12" y="12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42" y="12"/>
                  </a:lnTo>
                  <a:lnTo>
                    <a:pt x="48" y="24"/>
                  </a:lnTo>
                  <a:lnTo>
                    <a:pt x="48" y="36"/>
                  </a:lnTo>
                  <a:lnTo>
                    <a:pt x="42" y="54"/>
                  </a:lnTo>
                  <a:lnTo>
                    <a:pt x="42" y="66"/>
                  </a:lnTo>
                  <a:lnTo>
                    <a:pt x="42" y="84"/>
                  </a:lnTo>
                  <a:lnTo>
                    <a:pt x="42" y="90"/>
                  </a:lnTo>
                  <a:close/>
                </a:path>
              </a:pathLst>
            </a:custGeom>
            <a:solidFill>
              <a:srgbClr val="FFBFB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0" name="Freeform 63"/>
            <p:cNvSpPr>
              <a:spLocks/>
            </p:cNvSpPr>
            <p:nvPr/>
          </p:nvSpPr>
          <p:spPr bwMode="auto">
            <a:xfrm>
              <a:off x="1149" y="977"/>
              <a:ext cx="419" cy="342"/>
            </a:xfrm>
            <a:custGeom>
              <a:avLst/>
              <a:gdLst>
                <a:gd name="T0" fmla="*/ 84 w 419"/>
                <a:gd name="T1" fmla="*/ 12 h 342"/>
                <a:gd name="T2" fmla="*/ 137 w 419"/>
                <a:gd name="T3" fmla="*/ 18 h 342"/>
                <a:gd name="T4" fmla="*/ 191 w 419"/>
                <a:gd name="T5" fmla="*/ 18 h 342"/>
                <a:gd name="T6" fmla="*/ 227 w 419"/>
                <a:gd name="T7" fmla="*/ 18 h 342"/>
                <a:gd name="T8" fmla="*/ 245 w 419"/>
                <a:gd name="T9" fmla="*/ 36 h 342"/>
                <a:gd name="T10" fmla="*/ 263 w 419"/>
                <a:gd name="T11" fmla="*/ 42 h 342"/>
                <a:gd name="T12" fmla="*/ 275 w 419"/>
                <a:gd name="T13" fmla="*/ 48 h 342"/>
                <a:gd name="T14" fmla="*/ 287 w 419"/>
                <a:gd name="T15" fmla="*/ 66 h 342"/>
                <a:gd name="T16" fmla="*/ 299 w 419"/>
                <a:gd name="T17" fmla="*/ 72 h 342"/>
                <a:gd name="T18" fmla="*/ 305 w 419"/>
                <a:gd name="T19" fmla="*/ 84 h 342"/>
                <a:gd name="T20" fmla="*/ 311 w 419"/>
                <a:gd name="T21" fmla="*/ 84 h 342"/>
                <a:gd name="T22" fmla="*/ 317 w 419"/>
                <a:gd name="T23" fmla="*/ 84 h 342"/>
                <a:gd name="T24" fmla="*/ 317 w 419"/>
                <a:gd name="T25" fmla="*/ 78 h 342"/>
                <a:gd name="T26" fmla="*/ 317 w 419"/>
                <a:gd name="T27" fmla="*/ 54 h 342"/>
                <a:gd name="T28" fmla="*/ 317 w 419"/>
                <a:gd name="T29" fmla="*/ 72 h 342"/>
                <a:gd name="T30" fmla="*/ 329 w 419"/>
                <a:gd name="T31" fmla="*/ 96 h 342"/>
                <a:gd name="T32" fmla="*/ 335 w 419"/>
                <a:gd name="T33" fmla="*/ 102 h 342"/>
                <a:gd name="T34" fmla="*/ 335 w 419"/>
                <a:gd name="T35" fmla="*/ 102 h 342"/>
                <a:gd name="T36" fmla="*/ 341 w 419"/>
                <a:gd name="T37" fmla="*/ 96 h 342"/>
                <a:gd name="T38" fmla="*/ 347 w 419"/>
                <a:gd name="T39" fmla="*/ 102 h 342"/>
                <a:gd name="T40" fmla="*/ 347 w 419"/>
                <a:gd name="T41" fmla="*/ 108 h 342"/>
                <a:gd name="T42" fmla="*/ 353 w 419"/>
                <a:gd name="T43" fmla="*/ 114 h 342"/>
                <a:gd name="T44" fmla="*/ 359 w 419"/>
                <a:gd name="T45" fmla="*/ 120 h 342"/>
                <a:gd name="T46" fmla="*/ 365 w 419"/>
                <a:gd name="T47" fmla="*/ 114 h 342"/>
                <a:gd name="T48" fmla="*/ 365 w 419"/>
                <a:gd name="T49" fmla="*/ 108 h 342"/>
                <a:gd name="T50" fmla="*/ 365 w 419"/>
                <a:gd name="T51" fmla="*/ 102 h 342"/>
                <a:gd name="T52" fmla="*/ 377 w 419"/>
                <a:gd name="T53" fmla="*/ 126 h 342"/>
                <a:gd name="T54" fmla="*/ 395 w 419"/>
                <a:gd name="T55" fmla="*/ 168 h 342"/>
                <a:gd name="T56" fmla="*/ 419 w 419"/>
                <a:gd name="T57" fmla="*/ 204 h 342"/>
                <a:gd name="T58" fmla="*/ 365 w 419"/>
                <a:gd name="T59" fmla="*/ 246 h 342"/>
                <a:gd name="T60" fmla="*/ 275 w 419"/>
                <a:gd name="T61" fmla="*/ 300 h 342"/>
                <a:gd name="T62" fmla="*/ 185 w 419"/>
                <a:gd name="T63" fmla="*/ 342 h 342"/>
                <a:gd name="T64" fmla="*/ 197 w 419"/>
                <a:gd name="T65" fmla="*/ 234 h 342"/>
                <a:gd name="T66" fmla="*/ 221 w 419"/>
                <a:gd name="T67" fmla="*/ 240 h 342"/>
                <a:gd name="T68" fmla="*/ 251 w 419"/>
                <a:gd name="T69" fmla="*/ 258 h 342"/>
                <a:gd name="T70" fmla="*/ 263 w 419"/>
                <a:gd name="T71" fmla="*/ 270 h 342"/>
                <a:gd name="T72" fmla="*/ 257 w 419"/>
                <a:gd name="T73" fmla="*/ 246 h 342"/>
                <a:gd name="T74" fmla="*/ 233 w 419"/>
                <a:gd name="T75" fmla="*/ 228 h 342"/>
                <a:gd name="T76" fmla="*/ 215 w 419"/>
                <a:gd name="T77" fmla="*/ 222 h 342"/>
                <a:gd name="T78" fmla="*/ 173 w 419"/>
                <a:gd name="T79" fmla="*/ 204 h 342"/>
                <a:gd name="T80" fmla="*/ 131 w 419"/>
                <a:gd name="T81" fmla="*/ 186 h 342"/>
                <a:gd name="T82" fmla="*/ 102 w 419"/>
                <a:gd name="T83" fmla="*/ 174 h 342"/>
                <a:gd name="T84" fmla="*/ 102 w 419"/>
                <a:gd name="T85" fmla="*/ 156 h 342"/>
                <a:gd name="T86" fmla="*/ 108 w 419"/>
                <a:gd name="T87" fmla="*/ 132 h 342"/>
                <a:gd name="T88" fmla="*/ 108 w 419"/>
                <a:gd name="T89" fmla="*/ 120 h 342"/>
                <a:gd name="T90" fmla="*/ 72 w 419"/>
                <a:gd name="T91" fmla="*/ 108 h 342"/>
                <a:gd name="T92" fmla="*/ 30 w 419"/>
                <a:gd name="T93" fmla="*/ 102 h 342"/>
                <a:gd name="T94" fmla="*/ 0 w 419"/>
                <a:gd name="T95" fmla="*/ 102 h 342"/>
                <a:gd name="T96" fmla="*/ 102 w 419"/>
                <a:gd name="T97" fmla="*/ 24 h 342"/>
                <a:gd name="T98" fmla="*/ 102 w 419"/>
                <a:gd name="T99" fmla="*/ 24 h 34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19"/>
                <a:gd name="T151" fmla="*/ 0 h 342"/>
                <a:gd name="T152" fmla="*/ 419 w 419"/>
                <a:gd name="T153" fmla="*/ 342 h 34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19" h="342">
                  <a:moveTo>
                    <a:pt x="102" y="24"/>
                  </a:moveTo>
                  <a:lnTo>
                    <a:pt x="84" y="12"/>
                  </a:lnTo>
                  <a:lnTo>
                    <a:pt x="102" y="12"/>
                  </a:lnTo>
                  <a:lnTo>
                    <a:pt x="119" y="18"/>
                  </a:lnTo>
                  <a:lnTo>
                    <a:pt x="137" y="18"/>
                  </a:lnTo>
                  <a:lnTo>
                    <a:pt x="155" y="18"/>
                  </a:lnTo>
                  <a:lnTo>
                    <a:pt x="173" y="18"/>
                  </a:lnTo>
                  <a:lnTo>
                    <a:pt x="191" y="18"/>
                  </a:lnTo>
                  <a:lnTo>
                    <a:pt x="209" y="18"/>
                  </a:lnTo>
                  <a:lnTo>
                    <a:pt x="227" y="18"/>
                  </a:lnTo>
                  <a:lnTo>
                    <a:pt x="233" y="24"/>
                  </a:lnTo>
                  <a:lnTo>
                    <a:pt x="239" y="30"/>
                  </a:lnTo>
                  <a:lnTo>
                    <a:pt x="245" y="36"/>
                  </a:lnTo>
                  <a:lnTo>
                    <a:pt x="251" y="36"/>
                  </a:lnTo>
                  <a:lnTo>
                    <a:pt x="257" y="42"/>
                  </a:lnTo>
                  <a:lnTo>
                    <a:pt x="263" y="42"/>
                  </a:lnTo>
                  <a:lnTo>
                    <a:pt x="269" y="42"/>
                  </a:lnTo>
                  <a:lnTo>
                    <a:pt x="275" y="48"/>
                  </a:lnTo>
                  <a:lnTo>
                    <a:pt x="275" y="54"/>
                  </a:lnTo>
                  <a:lnTo>
                    <a:pt x="281" y="60"/>
                  </a:lnTo>
                  <a:lnTo>
                    <a:pt x="287" y="66"/>
                  </a:lnTo>
                  <a:lnTo>
                    <a:pt x="293" y="72"/>
                  </a:lnTo>
                  <a:lnTo>
                    <a:pt x="299" y="72"/>
                  </a:lnTo>
                  <a:lnTo>
                    <a:pt x="305" y="78"/>
                  </a:lnTo>
                  <a:lnTo>
                    <a:pt x="305" y="84"/>
                  </a:lnTo>
                  <a:lnTo>
                    <a:pt x="311" y="84"/>
                  </a:lnTo>
                  <a:lnTo>
                    <a:pt x="317" y="84"/>
                  </a:lnTo>
                  <a:lnTo>
                    <a:pt x="317" y="78"/>
                  </a:lnTo>
                  <a:lnTo>
                    <a:pt x="317" y="48"/>
                  </a:lnTo>
                  <a:lnTo>
                    <a:pt x="317" y="54"/>
                  </a:lnTo>
                  <a:lnTo>
                    <a:pt x="317" y="60"/>
                  </a:lnTo>
                  <a:lnTo>
                    <a:pt x="317" y="66"/>
                  </a:lnTo>
                  <a:lnTo>
                    <a:pt x="317" y="72"/>
                  </a:lnTo>
                  <a:lnTo>
                    <a:pt x="323" y="84"/>
                  </a:lnTo>
                  <a:lnTo>
                    <a:pt x="323" y="90"/>
                  </a:lnTo>
                  <a:lnTo>
                    <a:pt x="329" y="96"/>
                  </a:lnTo>
                  <a:lnTo>
                    <a:pt x="335" y="102"/>
                  </a:lnTo>
                  <a:lnTo>
                    <a:pt x="341" y="102"/>
                  </a:lnTo>
                  <a:lnTo>
                    <a:pt x="341" y="96"/>
                  </a:lnTo>
                  <a:lnTo>
                    <a:pt x="347" y="102"/>
                  </a:lnTo>
                  <a:lnTo>
                    <a:pt x="347" y="108"/>
                  </a:lnTo>
                  <a:lnTo>
                    <a:pt x="353" y="114"/>
                  </a:lnTo>
                  <a:lnTo>
                    <a:pt x="359" y="120"/>
                  </a:lnTo>
                  <a:lnTo>
                    <a:pt x="359" y="114"/>
                  </a:lnTo>
                  <a:lnTo>
                    <a:pt x="365" y="114"/>
                  </a:lnTo>
                  <a:lnTo>
                    <a:pt x="365" y="108"/>
                  </a:lnTo>
                  <a:lnTo>
                    <a:pt x="365" y="102"/>
                  </a:lnTo>
                  <a:lnTo>
                    <a:pt x="371" y="114"/>
                  </a:lnTo>
                  <a:lnTo>
                    <a:pt x="377" y="126"/>
                  </a:lnTo>
                  <a:lnTo>
                    <a:pt x="383" y="138"/>
                  </a:lnTo>
                  <a:lnTo>
                    <a:pt x="389" y="150"/>
                  </a:lnTo>
                  <a:lnTo>
                    <a:pt x="395" y="168"/>
                  </a:lnTo>
                  <a:lnTo>
                    <a:pt x="401" y="180"/>
                  </a:lnTo>
                  <a:lnTo>
                    <a:pt x="407" y="192"/>
                  </a:lnTo>
                  <a:lnTo>
                    <a:pt x="419" y="204"/>
                  </a:lnTo>
                  <a:lnTo>
                    <a:pt x="389" y="222"/>
                  </a:lnTo>
                  <a:lnTo>
                    <a:pt x="365" y="246"/>
                  </a:lnTo>
                  <a:lnTo>
                    <a:pt x="335" y="264"/>
                  </a:lnTo>
                  <a:lnTo>
                    <a:pt x="305" y="282"/>
                  </a:lnTo>
                  <a:lnTo>
                    <a:pt x="275" y="300"/>
                  </a:lnTo>
                  <a:lnTo>
                    <a:pt x="251" y="312"/>
                  </a:lnTo>
                  <a:lnTo>
                    <a:pt x="215" y="324"/>
                  </a:lnTo>
                  <a:lnTo>
                    <a:pt x="185" y="342"/>
                  </a:lnTo>
                  <a:lnTo>
                    <a:pt x="197" y="234"/>
                  </a:lnTo>
                  <a:lnTo>
                    <a:pt x="209" y="234"/>
                  </a:lnTo>
                  <a:lnTo>
                    <a:pt x="215" y="234"/>
                  </a:lnTo>
                  <a:lnTo>
                    <a:pt x="221" y="240"/>
                  </a:lnTo>
                  <a:lnTo>
                    <a:pt x="233" y="246"/>
                  </a:lnTo>
                  <a:lnTo>
                    <a:pt x="239" y="252"/>
                  </a:lnTo>
                  <a:lnTo>
                    <a:pt x="251" y="258"/>
                  </a:lnTo>
                  <a:lnTo>
                    <a:pt x="257" y="264"/>
                  </a:lnTo>
                  <a:lnTo>
                    <a:pt x="263" y="270"/>
                  </a:lnTo>
                  <a:lnTo>
                    <a:pt x="263" y="264"/>
                  </a:lnTo>
                  <a:lnTo>
                    <a:pt x="263" y="252"/>
                  </a:lnTo>
                  <a:lnTo>
                    <a:pt x="257" y="246"/>
                  </a:lnTo>
                  <a:lnTo>
                    <a:pt x="251" y="240"/>
                  </a:lnTo>
                  <a:lnTo>
                    <a:pt x="239" y="234"/>
                  </a:lnTo>
                  <a:lnTo>
                    <a:pt x="233" y="228"/>
                  </a:lnTo>
                  <a:lnTo>
                    <a:pt x="221" y="222"/>
                  </a:lnTo>
                  <a:lnTo>
                    <a:pt x="215" y="222"/>
                  </a:lnTo>
                  <a:lnTo>
                    <a:pt x="203" y="216"/>
                  </a:lnTo>
                  <a:lnTo>
                    <a:pt x="185" y="210"/>
                  </a:lnTo>
                  <a:lnTo>
                    <a:pt x="173" y="204"/>
                  </a:lnTo>
                  <a:lnTo>
                    <a:pt x="161" y="198"/>
                  </a:lnTo>
                  <a:lnTo>
                    <a:pt x="143" y="192"/>
                  </a:lnTo>
                  <a:lnTo>
                    <a:pt x="131" y="186"/>
                  </a:lnTo>
                  <a:lnTo>
                    <a:pt x="114" y="180"/>
                  </a:lnTo>
                  <a:lnTo>
                    <a:pt x="102" y="174"/>
                  </a:lnTo>
                  <a:lnTo>
                    <a:pt x="102" y="168"/>
                  </a:lnTo>
                  <a:lnTo>
                    <a:pt x="102" y="162"/>
                  </a:lnTo>
                  <a:lnTo>
                    <a:pt x="102" y="156"/>
                  </a:lnTo>
                  <a:lnTo>
                    <a:pt x="108" y="150"/>
                  </a:lnTo>
                  <a:lnTo>
                    <a:pt x="108" y="138"/>
                  </a:lnTo>
                  <a:lnTo>
                    <a:pt x="108" y="132"/>
                  </a:lnTo>
                  <a:lnTo>
                    <a:pt x="108" y="126"/>
                  </a:lnTo>
                  <a:lnTo>
                    <a:pt x="108" y="120"/>
                  </a:lnTo>
                  <a:lnTo>
                    <a:pt x="96" y="114"/>
                  </a:lnTo>
                  <a:lnTo>
                    <a:pt x="84" y="108"/>
                  </a:lnTo>
                  <a:lnTo>
                    <a:pt x="72" y="108"/>
                  </a:lnTo>
                  <a:lnTo>
                    <a:pt x="54" y="102"/>
                  </a:lnTo>
                  <a:lnTo>
                    <a:pt x="42" y="102"/>
                  </a:lnTo>
                  <a:lnTo>
                    <a:pt x="30" y="102"/>
                  </a:lnTo>
                  <a:lnTo>
                    <a:pt x="12" y="102"/>
                  </a:lnTo>
                  <a:lnTo>
                    <a:pt x="0" y="102"/>
                  </a:lnTo>
                  <a:lnTo>
                    <a:pt x="6" y="0"/>
                  </a:lnTo>
                  <a:lnTo>
                    <a:pt x="96" y="30"/>
                  </a:lnTo>
                  <a:lnTo>
                    <a:pt x="102" y="24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1" name="Freeform 64"/>
            <p:cNvSpPr>
              <a:spLocks/>
            </p:cNvSpPr>
            <p:nvPr/>
          </p:nvSpPr>
          <p:spPr bwMode="auto">
            <a:xfrm>
              <a:off x="1149" y="1019"/>
              <a:ext cx="754" cy="726"/>
            </a:xfrm>
            <a:custGeom>
              <a:avLst/>
              <a:gdLst>
                <a:gd name="T0" fmla="*/ 622 w 754"/>
                <a:gd name="T1" fmla="*/ 540 h 726"/>
                <a:gd name="T2" fmla="*/ 473 w 754"/>
                <a:gd name="T3" fmla="*/ 690 h 726"/>
                <a:gd name="T4" fmla="*/ 347 w 754"/>
                <a:gd name="T5" fmla="*/ 684 h 726"/>
                <a:gd name="T6" fmla="*/ 556 w 754"/>
                <a:gd name="T7" fmla="*/ 516 h 726"/>
                <a:gd name="T8" fmla="*/ 574 w 754"/>
                <a:gd name="T9" fmla="*/ 486 h 726"/>
                <a:gd name="T10" fmla="*/ 443 w 754"/>
                <a:gd name="T11" fmla="*/ 606 h 726"/>
                <a:gd name="T12" fmla="*/ 161 w 754"/>
                <a:gd name="T13" fmla="*/ 726 h 726"/>
                <a:gd name="T14" fmla="*/ 66 w 754"/>
                <a:gd name="T15" fmla="*/ 720 h 726"/>
                <a:gd name="T16" fmla="*/ 12 w 754"/>
                <a:gd name="T17" fmla="*/ 690 h 726"/>
                <a:gd name="T18" fmla="*/ 0 w 754"/>
                <a:gd name="T19" fmla="*/ 654 h 726"/>
                <a:gd name="T20" fmla="*/ 18 w 754"/>
                <a:gd name="T21" fmla="*/ 654 h 726"/>
                <a:gd name="T22" fmla="*/ 24 w 754"/>
                <a:gd name="T23" fmla="*/ 588 h 726"/>
                <a:gd name="T24" fmla="*/ 6 w 754"/>
                <a:gd name="T25" fmla="*/ 474 h 726"/>
                <a:gd name="T26" fmla="*/ 54 w 754"/>
                <a:gd name="T27" fmla="*/ 450 h 726"/>
                <a:gd name="T28" fmla="*/ 48 w 754"/>
                <a:gd name="T29" fmla="*/ 450 h 726"/>
                <a:gd name="T30" fmla="*/ 78 w 754"/>
                <a:gd name="T31" fmla="*/ 474 h 726"/>
                <a:gd name="T32" fmla="*/ 257 w 754"/>
                <a:gd name="T33" fmla="*/ 438 h 726"/>
                <a:gd name="T34" fmla="*/ 526 w 754"/>
                <a:gd name="T35" fmla="*/ 318 h 726"/>
                <a:gd name="T36" fmla="*/ 700 w 754"/>
                <a:gd name="T37" fmla="*/ 96 h 726"/>
                <a:gd name="T38" fmla="*/ 580 w 754"/>
                <a:gd name="T39" fmla="*/ 258 h 726"/>
                <a:gd name="T40" fmla="*/ 347 w 754"/>
                <a:gd name="T41" fmla="*/ 396 h 726"/>
                <a:gd name="T42" fmla="*/ 131 w 754"/>
                <a:gd name="T43" fmla="*/ 462 h 726"/>
                <a:gd name="T44" fmla="*/ 102 w 754"/>
                <a:gd name="T45" fmla="*/ 456 h 726"/>
                <a:gd name="T46" fmla="*/ 102 w 754"/>
                <a:gd name="T47" fmla="*/ 420 h 726"/>
                <a:gd name="T48" fmla="*/ 96 w 754"/>
                <a:gd name="T49" fmla="*/ 420 h 726"/>
                <a:gd name="T50" fmla="*/ 96 w 754"/>
                <a:gd name="T51" fmla="*/ 462 h 726"/>
                <a:gd name="T52" fmla="*/ 72 w 754"/>
                <a:gd name="T53" fmla="*/ 456 h 726"/>
                <a:gd name="T54" fmla="*/ 66 w 754"/>
                <a:gd name="T55" fmla="*/ 360 h 726"/>
                <a:gd name="T56" fmla="*/ 96 w 754"/>
                <a:gd name="T57" fmla="*/ 258 h 726"/>
                <a:gd name="T58" fmla="*/ 179 w 754"/>
                <a:gd name="T59" fmla="*/ 204 h 726"/>
                <a:gd name="T60" fmla="*/ 173 w 754"/>
                <a:gd name="T61" fmla="*/ 246 h 726"/>
                <a:gd name="T62" fmla="*/ 167 w 754"/>
                <a:gd name="T63" fmla="*/ 246 h 726"/>
                <a:gd name="T64" fmla="*/ 161 w 754"/>
                <a:gd name="T65" fmla="*/ 246 h 726"/>
                <a:gd name="T66" fmla="*/ 155 w 754"/>
                <a:gd name="T67" fmla="*/ 264 h 726"/>
                <a:gd name="T68" fmla="*/ 149 w 754"/>
                <a:gd name="T69" fmla="*/ 264 h 726"/>
                <a:gd name="T70" fmla="*/ 137 w 754"/>
                <a:gd name="T71" fmla="*/ 258 h 726"/>
                <a:gd name="T72" fmla="*/ 137 w 754"/>
                <a:gd name="T73" fmla="*/ 270 h 726"/>
                <a:gd name="T74" fmla="*/ 119 w 754"/>
                <a:gd name="T75" fmla="*/ 288 h 726"/>
                <a:gd name="T76" fmla="*/ 119 w 754"/>
                <a:gd name="T77" fmla="*/ 300 h 726"/>
                <a:gd name="T78" fmla="*/ 114 w 754"/>
                <a:gd name="T79" fmla="*/ 276 h 726"/>
                <a:gd name="T80" fmla="*/ 108 w 754"/>
                <a:gd name="T81" fmla="*/ 288 h 726"/>
                <a:gd name="T82" fmla="*/ 108 w 754"/>
                <a:gd name="T83" fmla="*/ 300 h 726"/>
                <a:gd name="T84" fmla="*/ 102 w 754"/>
                <a:gd name="T85" fmla="*/ 300 h 726"/>
                <a:gd name="T86" fmla="*/ 90 w 754"/>
                <a:gd name="T87" fmla="*/ 294 h 726"/>
                <a:gd name="T88" fmla="*/ 90 w 754"/>
                <a:gd name="T89" fmla="*/ 312 h 726"/>
                <a:gd name="T90" fmla="*/ 149 w 754"/>
                <a:gd name="T91" fmla="*/ 324 h 726"/>
                <a:gd name="T92" fmla="*/ 305 w 754"/>
                <a:gd name="T93" fmla="*/ 258 h 726"/>
                <a:gd name="T94" fmla="*/ 443 w 754"/>
                <a:gd name="T95" fmla="*/ 186 h 726"/>
                <a:gd name="T96" fmla="*/ 526 w 754"/>
                <a:gd name="T97" fmla="*/ 204 h 726"/>
                <a:gd name="T98" fmla="*/ 592 w 754"/>
                <a:gd name="T99" fmla="*/ 156 h 726"/>
                <a:gd name="T100" fmla="*/ 419 w 754"/>
                <a:gd name="T101" fmla="*/ 306 h 726"/>
                <a:gd name="T102" fmla="*/ 389 w 754"/>
                <a:gd name="T103" fmla="*/ 336 h 726"/>
                <a:gd name="T104" fmla="*/ 544 w 754"/>
                <a:gd name="T105" fmla="*/ 228 h 726"/>
                <a:gd name="T106" fmla="*/ 670 w 754"/>
                <a:gd name="T107" fmla="*/ 78 h 726"/>
                <a:gd name="T108" fmla="*/ 706 w 754"/>
                <a:gd name="T109" fmla="*/ 42 h 726"/>
                <a:gd name="T110" fmla="*/ 694 w 754"/>
                <a:gd name="T111" fmla="*/ 180 h 726"/>
                <a:gd name="T112" fmla="*/ 562 w 754"/>
                <a:gd name="T113" fmla="*/ 408 h 726"/>
                <a:gd name="T114" fmla="*/ 323 w 754"/>
                <a:gd name="T115" fmla="*/ 600 h 726"/>
                <a:gd name="T116" fmla="*/ 568 w 754"/>
                <a:gd name="T117" fmla="*/ 414 h 726"/>
                <a:gd name="T118" fmla="*/ 712 w 754"/>
                <a:gd name="T119" fmla="*/ 174 h 726"/>
                <a:gd name="T120" fmla="*/ 736 w 754"/>
                <a:gd name="T121" fmla="*/ 0 h 726"/>
                <a:gd name="T122" fmla="*/ 700 w 754"/>
                <a:gd name="T123" fmla="*/ 282 h 72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4"/>
                <a:gd name="T187" fmla="*/ 0 h 726"/>
                <a:gd name="T188" fmla="*/ 754 w 754"/>
                <a:gd name="T189" fmla="*/ 726 h 72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4" h="726">
                  <a:moveTo>
                    <a:pt x="658" y="366"/>
                  </a:moveTo>
                  <a:lnTo>
                    <a:pt x="670" y="360"/>
                  </a:lnTo>
                  <a:lnTo>
                    <a:pt x="652" y="402"/>
                  </a:lnTo>
                  <a:lnTo>
                    <a:pt x="640" y="450"/>
                  </a:lnTo>
                  <a:lnTo>
                    <a:pt x="634" y="498"/>
                  </a:lnTo>
                  <a:lnTo>
                    <a:pt x="622" y="540"/>
                  </a:lnTo>
                  <a:lnTo>
                    <a:pt x="610" y="588"/>
                  </a:lnTo>
                  <a:lnTo>
                    <a:pt x="592" y="624"/>
                  </a:lnTo>
                  <a:lnTo>
                    <a:pt x="562" y="660"/>
                  </a:lnTo>
                  <a:lnTo>
                    <a:pt x="514" y="684"/>
                  </a:lnTo>
                  <a:lnTo>
                    <a:pt x="497" y="690"/>
                  </a:lnTo>
                  <a:lnTo>
                    <a:pt x="473" y="690"/>
                  </a:lnTo>
                  <a:lnTo>
                    <a:pt x="455" y="690"/>
                  </a:lnTo>
                  <a:lnTo>
                    <a:pt x="431" y="690"/>
                  </a:lnTo>
                  <a:lnTo>
                    <a:pt x="413" y="690"/>
                  </a:lnTo>
                  <a:lnTo>
                    <a:pt x="389" y="690"/>
                  </a:lnTo>
                  <a:lnTo>
                    <a:pt x="371" y="684"/>
                  </a:lnTo>
                  <a:lnTo>
                    <a:pt x="347" y="684"/>
                  </a:lnTo>
                  <a:lnTo>
                    <a:pt x="377" y="666"/>
                  </a:lnTo>
                  <a:lnTo>
                    <a:pt x="413" y="648"/>
                  </a:lnTo>
                  <a:lnTo>
                    <a:pt x="443" y="624"/>
                  </a:lnTo>
                  <a:lnTo>
                    <a:pt x="473" y="600"/>
                  </a:lnTo>
                  <a:lnTo>
                    <a:pt x="503" y="576"/>
                  </a:lnTo>
                  <a:lnTo>
                    <a:pt x="532" y="546"/>
                  </a:lnTo>
                  <a:lnTo>
                    <a:pt x="556" y="516"/>
                  </a:lnTo>
                  <a:lnTo>
                    <a:pt x="580" y="486"/>
                  </a:lnTo>
                  <a:lnTo>
                    <a:pt x="574" y="486"/>
                  </a:lnTo>
                  <a:lnTo>
                    <a:pt x="532" y="528"/>
                  </a:lnTo>
                  <a:lnTo>
                    <a:pt x="491" y="570"/>
                  </a:lnTo>
                  <a:lnTo>
                    <a:pt x="443" y="606"/>
                  </a:lnTo>
                  <a:lnTo>
                    <a:pt x="395" y="642"/>
                  </a:lnTo>
                  <a:lnTo>
                    <a:pt x="347" y="672"/>
                  </a:lnTo>
                  <a:lnTo>
                    <a:pt x="293" y="696"/>
                  </a:lnTo>
                  <a:lnTo>
                    <a:pt x="233" y="714"/>
                  </a:lnTo>
                  <a:lnTo>
                    <a:pt x="179" y="726"/>
                  </a:lnTo>
                  <a:lnTo>
                    <a:pt x="161" y="726"/>
                  </a:lnTo>
                  <a:lnTo>
                    <a:pt x="149" y="726"/>
                  </a:lnTo>
                  <a:lnTo>
                    <a:pt x="131" y="726"/>
                  </a:lnTo>
                  <a:lnTo>
                    <a:pt x="119" y="726"/>
                  </a:lnTo>
                  <a:lnTo>
                    <a:pt x="108" y="720"/>
                  </a:lnTo>
                  <a:lnTo>
                    <a:pt x="90" y="720"/>
                  </a:lnTo>
                  <a:lnTo>
                    <a:pt x="78" y="720"/>
                  </a:lnTo>
                  <a:lnTo>
                    <a:pt x="66" y="720"/>
                  </a:lnTo>
                  <a:lnTo>
                    <a:pt x="54" y="720"/>
                  </a:lnTo>
                  <a:lnTo>
                    <a:pt x="48" y="714"/>
                  </a:lnTo>
                  <a:lnTo>
                    <a:pt x="36" y="708"/>
                  </a:lnTo>
                  <a:lnTo>
                    <a:pt x="30" y="702"/>
                  </a:lnTo>
                  <a:lnTo>
                    <a:pt x="18" y="696"/>
                  </a:lnTo>
                  <a:lnTo>
                    <a:pt x="12" y="690"/>
                  </a:lnTo>
                  <a:lnTo>
                    <a:pt x="6" y="684"/>
                  </a:lnTo>
                  <a:lnTo>
                    <a:pt x="0" y="678"/>
                  </a:lnTo>
                  <a:lnTo>
                    <a:pt x="0" y="672"/>
                  </a:lnTo>
                  <a:lnTo>
                    <a:pt x="0" y="666"/>
                  </a:lnTo>
                  <a:lnTo>
                    <a:pt x="0" y="660"/>
                  </a:lnTo>
                  <a:lnTo>
                    <a:pt x="0" y="654"/>
                  </a:lnTo>
                  <a:lnTo>
                    <a:pt x="6" y="648"/>
                  </a:lnTo>
                  <a:lnTo>
                    <a:pt x="6" y="642"/>
                  </a:lnTo>
                  <a:lnTo>
                    <a:pt x="12" y="636"/>
                  </a:lnTo>
                  <a:lnTo>
                    <a:pt x="12" y="630"/>
                  </a:lnTo>
                  <a:lnTo>
                    <a:pt x="18" y="654"/>
                  </a:lnTo>
                  <a:lnTo>
                    <a:pt x="24" y="648"/>
                  </a:lnTo>
                  <a:lnTo>
                    <a:pt x="24" y="636"/>
                  </a:lnTo>
                  <a:lnTo>
                    <a:pt x="24" y="630"/>
                  </a:lnTo>
                  <a:lnTo>
                    <a:pt x="24" y="618"/>
                  </a:lnTo>
                  <a:lnTo>
                    <a:pt x="24" y="612"/>
                  </a:lnTo>
                  <a:lnTo>
                    <a:pt x="24" y="600"/>
                  </a:lnTo>
                  <a:lnTo>
                    <a:pt x="24" y="588"/>
                  </a:lnTo>
                  <a:lnTo>
                    <a:pt x="24" y="582"/>
                  </a:lnTo>
                  <a:lnTo>
                    <a:pt x="18" y="558"/>
                  </a:lnTo>
                  <a:lnTo>
                    <a:pt x="18" y="540"/>
                  </a:lnTo>
                  <a:lnTo>
                    <a:pt x="12" y="516"/>
                  </a:lnTo>
                  <a:lnTo>
                    <a:pt x="6" y="498"/>
                  </a:lnTo>
                  <a:lnTo>
                    <a:pt x="6" y="474"/>
                  </a:lnTo>
                  <a:lnTo>
                    <a:pt x="6" y="456"/>
                  </a:lnTo>
                  <a:lnTo>
                    <a:pt x="18" y="438"/>
                  </a:lnTo>
                  <a:lnTo>
                    <a:pt x="30" y="426"/>
                  </a:lnTo>
                  <a:lnTo>
                    <a:pt x="48" y="414"/>
                  </a:lnTo>
                  <a:lnTo>
                    <a:pt x="54" y="450"/>
                  </a:lnTo>
                  <a:lnTo>
                    <a:pt x="48" y="450"/>
                  </a:lnTo>
                  <a:lnTo>
                    <a:pt x="42" y="450"/>
                  </a:lnTo>
                  <a:lnTo>
                    <a:pt x="48" y="462"/>
                  </a:lnTo>
                  <a:lnTo>
                    <a:pt x="54" y="468"/>
                  </a:lnTo>
                  <a:lnTo>
                    <a:pt x="60" y="468"/>
                  </a:lnTo>
                  <a:lnTo>
                    <a:pt x="72" y="474"/>
                  </a:lnTo>
                  <a:lnTo>
                    <a:pt x="78" y="474"/>
                  </a:lnTo>
                  <a:lnTo>
                    <a:pt x="90" y="474"/>
                  </a:lnTo>
                  <a:lnTo>
                    <a:pt x="96" y="474"/>
                  </a:lnTo>
                  <a:lnTo>
                    <a:pt x="108" y="474"/>
                  </a:lnTo>
                  <a:lnTo>
                    <a:pt x="155" y="468"/>
                  </a:lnTo>
                  <a:lnTo>
                    <a:pt x="209" y="456"/>
                  </a:lnTo>
                  <a:lnTo>
                    <a:pt x="257" y="438"/>
                  </a:lnTo>
                  <a:lnTo>
                    <a:pt x="305" y="420"/>
                  </a:lnTo>
                  <a:lnTo>
                    <a:pt x="353" y="402"/>
                  </a:lnTo>
                  <a:lnTo>
                    <a:pt x="401" y="384"/>
                  </a:lnTo>
                  <a:lnTo>
                    <a:pt x="449" y="366"/>
                  </a:lnTo>
                  <a:lnTo>
                    <a:pt x="497" y="342"/>
                  </a:lnTo>
                  <a:lnTo>
                    <a:pt x="526" y="318"/>
                  </a:lnTo>
                  <a:lnTo>
                    <a:pt x="562" y="294"/>
                  </a:lnTo>
                  <a:lnTo>
                    <a:pt x="592" y="264"/>
                  </a:lnTo>
                  <a:lnTo>
                    <a:pt x="616" y="234"/>
                  </a:lnTo>
                  <a:lnTo>
                    <a:pt x="640" y="204"/>
                  </a:lnTo>
                  <a:lnTo>
                    <a:pt x="664" y="168"/>
                  </a:lnTo>
                  <a:lnTo>
                    <a:pt x="682" y="132"/>
                  </a:lnTo>
                  <a:lnTo>
                    <a:pt x="700" y="96"/>
                  </a:lnTo>
                  <a:lnTo>
                    <a:pt x="694" y="96"/>
                  </a:lnTo>
                  <a:lnTo>
                    <a:pt x="670" y="138"/>
                  </a:lnTo>
                  <a:lnTo>
                    <a:pt x="646" y="180"/>
                  </a:lnTo>
                  <a:lnTo>
                    <a:pt x="616" y="222"/>
                  </a:lnTo>
                  <a:lnTo>
                    <a:pt x="580" y="258"/>
                  </a:lnTo>
                  <a:lnTo>
                    <a:pt x="544" y="294"/>
                  </a:lnTo>
                  <a:lnTo>
                    <a:pt x="503" y="324"/>
                  </a:lnTo>
                  <a:lnTo>
                    <a:pt x="461" y="348"/>
                  </a:lnTo>
                  <a:lnTo>
                    <a:pt x="419" y="366"/>
                  </a:lnTo>
                  <a:lnTo>
                    <a:pt x="383" y="384"/>
                  </a:lnTo>
                  <a:lnTo>
                    <a:pt x="347" y="396"/>
                  </a:lnTo>
                  <a:lnTo>
                    <a:pt x="311" y="408"/>
                  </a:lnTo>
                  <a:lnTo>
                    <a:pt x="275" y="420"/>
                  </a:lnTo>
                  <a:lnTo>
                    <a:pt x="239" y="432"/>
                  </a:lnTo>
                  <a:lnTo>
                    <a:pt x="203" y="444"/>
                  </a:lnTo>
                  <a:lnTo>
                    <a:pt x="167" y="456"/>
                  </a:lnTo>
                  <a:lnTo>
                    <a:pt x="131" y="462"/>
                  </a:lnTo>
                  <a:lnTo>
                    <a:pt x="125" y="468"/>
                  </a:lnTo>
                  <a:lnTo>
                    <a:pt x="119" y="468"/>
                  </a:lnTo>
                  <a:lnTo>
                    <a:pt x="114" y="462"/>
                  </a:lnTo>
                  <a:lnTo>
                    <a:pt x="108" y="462"/>
                  </a:lnTo>
                  <a:lnTo>
                    <a:pt x="108" y="456"/>
                  </a:lnTo>
                  <a:lnTo>
                    <a:pt x="102" y="456"/>
                  </a:lnTo>
                  <a:lnTo>
                    <a:pt x="102" y="450"/>
                  </a:lnTo>
                  <a:lnTo>
                    <a:pt x="102" y="444"/>
                  </a:lnTo>
                  <a:lnTo>
                    <a:pt x="102" y="438"/>
                  </a:lnTo>
                  <a:lnTo>
                    <a:pt x="102" y="432"/>
                  </a:lnTo>
                  <a:lnTo>
                    <a:pt x="102" y="426"/>
                  </a:lnTo>
                  <a:lnTo>
                    <a:pt x="102" y="420"/>
                  </a:lnTo>
                  <a:lnTo>
                    <a:pt x="102" y="414"/>
                  </a:lnTo>
                  <a:lnTo>
                    <a:pt x="102" y="408"/>
                  </a:lnTo>
                  <a:lnTo>
                    <a:pt x="102" y="402"/>
                  </a:lnTo>
                  <a:lnTo>
                    <a:pt x="96" y="408"/>
                  </a:lnTo>
                  <a:lnTo>
                    <a:pt x="96" y="414"/>
                  </a:lnTo>
                  <a:lnTo>
                    <a:pt x="96" y="420"/>
                  </a:lnTo>
                  <a:lnTo>
                    <a:pt x="90" y="426"/>
                  </a:lnTo>
                  <a:lnTo>
                    <a:pt x="90" y="432"/>
                  </a:lnTo>
                  <a:lnTo>
                    <a:pt x="90" y="438"/>
                  </a:lnTo>
                  <a:lnTo>
                    <a:pt x="90" y="444"/>
                  </a:lnTo>
                  <a:lnTo>
                    <a:pt x="90" y="450"/>
                  </a:lnTo>
                  <a:lnTo>
                    <a:pt x="96" y="462"/>
                  </a:lnTo>
                  <a:lnTo>
                    <a:pt x="90" y="462"/>
                  </a:lnTo>
                  <a:lnTo>
                    <a:pt x="84" y="462"/>
                  </a:lnTo>
                  <a:lnTo>
                    <a:pt x="78" y="462"/>
                  </a:lnTo>
                  <a:lnTo>
                    <a:pt x="72" y="462"/>
                  </a:lnTo>
                  <a:lnTo>
                    <a:pt x="72" y="456"/>
                  </a:lnTo>
                  <a:lnTo>
                    <a:pt x="66" y="450"/>
                  </a:lnTo>
                  <a:lnTo>
                    <a:pt x="66" y="444"/>
                  </a:lnTo>
                  <a:lnTo>
                    <a:pt x="66" y="426"/>
                  </a:lnTo>
                  <a:lnTo>
                    <a:pt x="66" y="402"/>
                  </a:lnTo>
                  <a:lnTo>
                    <a:pt x="66" y="384"/>
                  </a:lnTo>
                  <a:lnTo>
                    <a:pt x="66" y="360"/>
                  </a:lnTo>
                  <a:lnTo>
                    <a:pt x="66" y="336"/>
                  </a:lnTo>
                  <a:lnTo>
                    <a:pt x="66" y="318"/>
                  </a:lnTo>
                  <a:lnTo>
                    <a:pt x="66" y="294"/>
                  </a:lnTo>
                  <a:lnTo>
                    <a:pt x="72" y="270"/>
                  </a:lnTo>
                  <a:lnTo>
                    <a:pt x="84" y="264"/>
                  </a:lnTo>
                  <a:lnTo>
                    <a:pt x="96" y="258"/>
                  </a:lnTo>
                  <a:lnTo>
                    <a:pt x="114" y="246"/>
                  </a:lnTo>
                  <a:lnTo>
                    <a:pt x="125" y="240"/>
                  </a:lnTo>
                  <a:lnTo>
                    <a:pt x="137" y="234"/>
                  </a:lnTo>
                  <a:lnTo>
                    <a:pt x="155" y="222"/>
                  </a:lnTo>
                  <a:lnTo>
                    <a:pt x="167" y="216"/>
                  </a:lnTo>
                  <a:lnTo>
                    <a:pt x="179" y="204"/>
                  </a:lnTo>
                  <a:lnTo>
                    <a:pt x="173" y="246"/>
                  </a:lnTo>
                  <a:lnTo>
                    <a:pt x="167" y="252"/>
                  </a:lnTo>
                  <a:lnTo>
                    <a:pt x="167" y="246"/>
                  </a:lnTo>
                  <a:lnTo>
                    <a:pt x="167" y="240"/>
                  </a:lnTo>
                  <a:lnTo>
                    <a:pt x="161" y="246"/>
                  </a:lnTo>
                  <a:lnTo>
                    <a:pt x="155" y="246"/>
                  </a:lnTo>
                  <a:lnTo>
                    <a:pt x="155" y="252"/>
                  </a:lnTo>
                  <a:lnTo>
                    <a:pt x="155" y="258"/>
                  </a:lnTo>
                  <a:lnTo>
                    <a:pt x="155" y="264"/>
                  </a:lnTo>
                  <a:lnTo>
                    <a:pt x="155" y="288"/>
                  </a:lnTo>
                  <a:lnTo>
                    <a:pt x="149" y="282"/>
                  </a:lnTo>
                  <a:lnTo>
                    <a:pt x="149" y="276"/>
                  </a:lnTo>
                  <a:lnTo>
                    <a:pt x="149" y="270"/>
                  </a:lnTo>
                  <a:lnTo>
                    <a:pt x="149" y="264"/>
                  </a:lnTo>
                  <a:lnTo>
                    <a:pt x="149" y="258"/>
                  </a:lnTo>
                  <a:lnTo>
                    <a:pt x="149" y="252"/>
                  </a:lnTo>
                  <a:lnTo>
                    <a:pt x="143" y="252"/>
                  </a:lnTo>
                  <a:lnTo>
                    <a:pt x="137" y="252"/>
                  </a:lnTo>
                  <a:lnTo>
                    <a:pt x="137" y="258"/>
                  </a:lnTo>
                  <a:lnTo>
                    <a:pt x="137" y="264"/>
                  </a:lnTo>
                  <a:lnTo>
                    <a:pt x="137" y="270"/>
                  </a:lnTo>
                  <a:lnTo>
                    <a:pt x="131" y="264"/>
                  </a:lnTo>
                  <a:lnTo>
                    <a:pt x="125" y="270"/>
                  </a:lnTo>
                  <a:lnTo>
                    <a:pt x="125" y="276"/>
                  </a:lnTo>
                  <a:lnTo>
                    <a:pt x="125" y="282"/>
                  </a:lnTo>
                  <a:lnTo>
                    <a:pt x="119" y="288"/>
                  </a:lnTo>
                  <a:lnTo>
                    <a:pt x="119" y="294"/>
                  </a:lnTo>
                  <a:lnTo>
                    <a:pt x="119" y="300"/>
                  </a:lnTo>
                  <a:lnTo>
                    <a:pt x="119" y="306"/>
                  </a:lnTo>
                  <a:lnTo>
                    <a:pt x="114" y="276"/>
                  </a:lnTo>
                  <a:lnTo>
                    <a:pt x="108" y="276"/>
                  </a:lnTo>
                  <a:lnTo>
                    <a:pt x="108" y="282"/>
                  </a:lnTo>
                  <a:lnTo>
                    <a:pt x="108" y="288"/>
                  </a:lnTo>
                  <a:lnTo>
                    <a:pt x="102" y="294"/>
                  </a:lnTo>
                  <a:lnTo>
                    <a:pt x="108" y="294"/>
                  </a:lnTo>
                  <a:lnTo>
                    <a:pt x="108" y="300"/>
                  </a:lnTo>
                  <a:lnTo>
                    <a:pt x="108" y="306"/>
                  </a:lnTo>
                  <a:lnTo>
                    <a:pt x="102" y="306"/>
                  </a:lnTo>
                  <a:lnTo>
                    <a:pt x="102" y="300"/>
                  </a:lnTo>
                  <a:lnTo>
                    <a:pt x="96" y="300"/>
                  </a:lnTo>
                  <a:lnTo>
                    <a:pt x="96" y="294"/>
                  </a:lnTo>
                  <a:lnTo>
                    <a:pt x="90" y="294"/>
                  </a:lnTo>
                  <a:lnTo>
                    <a:pt x="84" y="300"/>
                  </a:lnTo>
                  <a:lnTo>
                    <a:pt x="84" y="306"/>
                  </a:lnTo>
                  <a:lnTo>
                    <a:pt x="90" y="306"/>
                  </a:lnTo>
                  <a:lnTo>
                    <a:pt x="90" y="312"/>
                  </a:lnTo>
                  <a:lnTo>
                    <a:pt x="96" y="318"/>
                  </a:lnTo>
                  <a:lnTo>
                    <a:pt x="108" y="324"/>
                  </a:lnTo>
                  <a:lnTo>
                    <a:pt x="119" y="324"/>
                  </a:lnTo>
                  <a:lnTo>
                    <a:pt x="131" y="324"/>
                  </a:lnTo>
                  <a:lnTo>
                    <a:pt x="137" y="324"/>
                  </a:lnTo>
                  <a:lnTo>
                    <a:pt x="149" y="324"/>
                  </a:lnTo>
                  <a:lnTo>
                    <a:pt x="161" y="318"/>
                  </a:lnTo>
                  <a:lnTo>
                    <a:pt x="173" y="318"/>
                  </a:lnTo>
                  <a:lnTo>
                    <a:pt x="203" y="306"/>
                  </a:lnTo>
                  <a:lnTo>
                    <a:pt x="239" y="288"/>
                  </a:lnTo>
                  <a:lnTo>
                    <a:pt x="269" y="270"/>
                  </a:lnTo>
                  <a:lnTo>
                    <a:pt x="305" y="258"/>
                  </a:lnTo>
                  <a:lnTo>
                    <a:pt x="335" y="234"/>
                  </a:lnTo>
                  <a:lnTo>
                    <a:pt x="365" y="216"/>
                  </a:lnTo>
                  <a:lnTo>
                    <a:pt x="395" y="192"/>
                  </a:lnTo>
                  <a:lnTo>
                    <a:pt x="425" y="168"/>
                  </a:lnTo>
                  <a:lnTo>
                    <a:pt x="431" y="180"/>
                  </a:lnTo>
                  <a:lnTo>
                    <a:pt x="443" y="186"/>
                  </a:lnTo>
                  <a:lnTo>
                    <a:pt x="455" y="198"/>
                  </a:lnTo>
                  <a:lnTo>
                    <a:pt x="467" y="204"/>
                  </a:lnTo>
                  <a:lnTo>
                    <a:pt x="479" y="204"/>
                  </a:lnTo>
                  <a:lnTo>
                    <a:pt x="497" y="204"/>
                  </a:lnTo>
                  <a:lnTo>
                    <a:pt x="509" y="204"/>
                  </a:lnTo>
                  <a:lnTo>
                    <a:pt x="526" y="204"/>
                  </a:lnTo>
                  <a:lnTo>
                    <a:pt x="532" y="198"/>
                  </a:lnTo>
                  <a:lnTo>
                    <a:pt x="544" y="192"/>
                  </a:lnTo>
                  <a:lnTo>
                    <a:pt x="556" y="186"/>
                  </a:lnTo>
                  <a:lnTo>
                    <a:pt x="562" y="180"/>
                  </a:lnTo>
                  <a:lnTo>
                    <a:pt x="574" y="174"/>
                  </a:lnTo>
                  <a:lnTo>
                    <a:pt x="586" y="162"/>
                  </a:lnTo>
                  <a:lnTo>
                    <a:pt x="592" y="156"/>
                  </a:lnTo>
                  <a:lnTo>
                    <a:pt x="604" y="150"/>
                  </a:lnTo>
                  <a:lnTo>
                    <a:pt x="568" y="186"/>
                  </a:lnTo>
                  <a:lnTo>
                    <a:pt x="538" y="222"/>
                  </a:lnTo>
                  <a:lnTo>
                    <a:pt x="503" y="252"/>
                  </a:lnTo>
                  <a:lnTo>
                    <a:pt x="461" y="282"/>
                  </a:lnTo>
                  <a:lnTo>
                    <a:pt x="419" y="306"/>
                  </a:lnTo>
                  <a:lnTo>
                    <a:pt x="383" y="330"/>
                  </a:lnTo>
                  <a:lnTo>
                    <a:pt x="341" y="354"/>
                  </a:lnTo>
                  <a:lnTo>
                    <a:pt x="299" y="372"/>
                  </a:lnTo>
                  <a:lnTo>
                    <a:pt x="329" y="366"/>
                  </a:lnTo>
                  <a:lnTo>
                    <a:pt x="359" y="354"/>
                  </a:lnTo>
                  <a:lnTo>
                    <a:pt x="389" y="336"/>
                  </a:lnTo>
                  <a:lnTo>
                    <a:pt x="413" y="318"/>
                  </a:lnTo>
                  <a:lnTo>
                    <a:pt x="443" y="306"/>
                  </a:lnTo>
                  <a:lnTo>
                    <a:pt x="467" y="288"/>
                  </a:lnTo>
                  <a:lnTo>
                    <a:pt x="497" y="264"/>
                  </a:lnTo>
                  <a:lnTo>
                    <a:pt x="520" y="246"/>
                  </a:lnTo>
                  <a:lnTo>
                    <a:pt x="544" y="228"/>
                  </a:lnTo>
                  <a:lnTo>
                    <a:pt x="568" y="210"/>
                  </a:lnTo>
                  <a:lnTo>
                    <a:pt x="586" y="186"/>
                  </a:lnTo>
                  <a:lnTo>
                    <a:pt x="604" y="168"/>
                  </a:lnTo>
                  <a:lnTo>
                    <a:pt x="616" y="144"/>
                  </a:lnTo>
                  <a:lnTo>
                    <a:pt x="634" y="120"/>
                  </a:lnTo>
                  <a:lnTo>
                    <a:pt x="652" y="102"/>
                  </a:lnTo>
                  <a:lnTo>
                    <a:pt x="670" y="78"/>
                  </a:lnTo>
                  <a:lnTo>
                    <a:pt x="682" y="78"/>
                  </a:lnTo>
                  <a:lnTo>
                    <a:pt x="688" y="72"/>
                  </a:lnTo>
                  <a:lnTo>
                    <a:pt x="694" y="60"/>
                  </a:lnTo>
                  <a:lnTo>
                    <a:pt x="700" y="54"/>
                  </a:lnTo>
                  <a:lnTo>
                    <a:pt x="706" y="48"/>
                  </a:lnTo>
                  <a:lnTo>
                    <a:pt x="706" y="42"/>
                  </a:lnTo>
                  <a:lnTo>
                    <a:pt x="712" y="30"/>
                  </a:lnTo>
                  <a:lnTo>
                    <a:pt x="718" y="24"/>
                  </a:lnTo>
                  <a:lnTo>
                    <a:pt x="724" y="66"/>
                  </a:lnTo>
                  <a:lnTo>
                    <a:pt x="718" y="102"/>
                  </a:lnTo>
                  <a:lnTo>
                    <a:pt x="706" y="144"/>
                  </a:lnTo>
                  <a:lnTo>
                    <a:pt x="694" y="180"/>
                  </a:lnTo>
                  <a:lnTo>
                    <a:pt x="676" y="216"/>
                  </a:lnTo>
                  <a:lnTo>
                    <a:pt x="658" y="258"/>
                  </a:lnTo>
                  <a:lnTo>
                    <a:pt x="634" y="294"/>
                  </a:lnTo>
                  <a:lnTo>
                    <a:pt x="616" y="330"/>
                  </a:lnTo>
                  <a:lnTo>
                    <a:pt x="592" y="372"/>
                  </a:lnTo>
                  <a:lnTo>
                    <a:pt x="562" y="408"/>
                  </a:lnTo>
                  <a:lnTo>
                    <a:pt x="526" y="444"/>
                  </a:lnTo>
                  <a:lnTo>
                    <a:pt x="485" y="480"/>
                  </a:lnTo>
                  <a:lnTo>
                    <a:pt x="449" y="516"/>
                  </a:lnTo>
                  <a:lnTo>
                    <a:pt x="407" y="546"/>
                  </a:lnTo>
                  <a:lnTo>
                    <a:pt x="365" y="570"/>
                  </a:lnTo>
                  <a:lnTo>
                    <a:pt x="323" y="600"/>
                  </a:lnTo>
                  <a:lnTo>
                    <a:pt x="335" y="600"/>
                  </a:lnTo>
                  <a:lnTo>
                    <a:pt x="383" y="564"/>
                  </a:lnTo>
                  <a:lnTo>
                    <a:pt x="431" y="534"/>
                  </a:lnTo>
                  <a:lnTo>
                    <a:pt x="479" y="498"/>
                  </a:lnTo>
                  <a:lnTo>
                    <a:pt x="526" y="456"/>
                  </a:lnTo>
                  <a:lnTo>
                    <a:pt x="568" y="414"/>
                  </a:lnTo>
                  <a:lnTo>
                    <a:pt x="604" y="366"/>
                  </a:lnTo>
                  <a:lnTo>
                    <a:pt x="640" y="318"/>
                  </a:lnTo>
                  <a:lnTo>
                    <a:pt x="664" y="264"/>
                  </a:lnTo>
                  <a:lnTo>
                    <a:pt x="682" y="234"/>
                  </a:lnTo>
                  <a:lnTo>
                    <a:pt x="694" y="204"/>
                  </a:lnTo>
                  <a:lnTo>
                    <a:pt x="712" y="174"/>
                  </a:lnTo>
                  <a:lnTo>
                    <a:pt x="718" y="138"/>
                  </a:lnTo>
                  <a:lnTo>
                    <a:pt x="730" y="108"/>
                  </a:lnTo>
                  <a:lnTo>
                    <a:pt x="736" y="72"/>
                  </a:lnTo>
                  <a:lnTo>
                    <a:pt x="736" y="42"/>
                  </a:lnTo>
                  <a:lnTo>
                    <a:pt x="736" y="6"/>
                  </a:lnTo>
                  <a:lnTo>
                    <a:pt x="736" y="0"/>
                  </a:lnTo>
                  <a:lnTo>
                    <a:pt x="754" y="48"/>
                  </a:lnTo>
                  <a:lnTo>
                    <a:pt x="754" y="96"/>
                  </a:lnTo>
                  <a:lnTo>
                    <a:pt x="748" y="144"/>
                  </a:lnTo>
                  <a:lnTo>
                    <a:pt x="736" y="192"/>
                  </a:lnTo>
                  <a:lnTo>
                    <a:pt x="724" y="234"/>
                  </a:lnTo>
                  <a:lnTo>
                    <a:pt x="700" y="282"/>
                  </a:lnTo>
                  <a:lnTo>
                    <a:pt x="682" y="324"/>
                  </a:lnTo>
                  <a:lnTo>
                    <a:pt x="658" y="36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Freeform 65"/>
            <p:cNvSpPr>
              <a:spLocks/>
            </p:cNvSpPr>
            <p:nvPr/>
          </p:nvSpPr>
          <p:spPr bwMode="auto">
            <a:xfrm>
              <a:off x="1628" y="1085"/>
              <a:ext cx="71" cy="30"/>
            </a:xfrm>
            <a:custGeom>
              <a:avLst/>
              <a:gdLst>
                <a:gd name="T0" fmla="*/ 71 w 71"/>
                <a:gd name="T1" fmla="*/ 0 h 30"/>
                <a:gd name="T2" fmla="*/ 71 w 71"/>
                <a:gd name="T3" fmla="*/ 6 h 30"/>
                <a:gd name="T4" fmla="*/ 71 w 71"/>
                <a:gd name="T5" fmla="*/ 6 h 30"/>
                <a:gd name="T6" fmla="*/ 71 w 71"/>
                <a:gd name="T7" fmla="*/ 6 h 30"/>
                <a:gd name="T8" fmla="*/ 71 w 71"/>
                <a:gd name="T9" fmla="*/ 6 h 30"/>
                <a:gd name="T10" fmla="*/ 71 w 71"/>
                <a:gd name="T11" fmla="*/ 6 h 30"/>
                <a:gd name="T12" fmla="*/ 71 w 71"/>
                <a:gd name="T13" fmla="*/ 6 h 30"/>
                <a:gd name="T14" fmla="*/ 71 w 71"/>
                <a:gd name="T15" fmla="*/ 6 h 30"/>
                <a:gd name="T16" fmla="*/ 65 w 71"/>
                <a:gd name="T17" fmla="*/ 6 h 30"/>
                <a:gd name="T18" fmla="*/ 65 w 71"/>
                <a:gd name="T19" fmla="*/ 6 h 30"/>
                <a:gd name="T20" fmla="*/ 59 w 71"/>
                <a:gd name="T21" fmla="*/ 12 h 30"/>
                <a:gd name="T22" fmla="*/ 53 w 71"/>
                <a:gd name="T23" fmla="*/ 6 h 30"/>
                <a:gd name="T24" fmla="*/ 47 w 71"/>
                <a:gd name="T25" fmla="*/ 6 h 30"/>
                <a:gd name="T26" fmla="*/ 41 w 71"/>
                <a:gd name="T27" fmla="*/ 6 h 30"/>
                <a:gd name="T28" fmla="*/ 30 w 71"/>
                <a:gd name="T29" fmla="*/ 12 h 30"/>
                <a:gd name="T30" fmla="*/ 24 w 71"/>
                <a:gd name="T31" fmla="*/ 12 h 30"/>
                <a:gd name="T32" fmla="*/ 18 w 71"/>
                <a:gd name="T33" fmla="*/ 12 h 30"/>
                <a:gd name="T34" fmla="*/ 18 w 71"/>
                <a:gd name="T35" fmla="*/ 18 h 30"/>
                <a:gd name="T36" fmla="*/ 18 w 71"/>
                <a:gd name="T37" fmla="*/ 18 h 30"/>
                <a:gd name="T38" fmla="*/ 12 w 71"/>
                <a:gd name="T39" fmla="*/ 18 h 30"/>
                <a:gd name="T40" fmla="*/ 12 w 71"/>
                <a:gd name="T41" fmla="*/ 24 h 30"/>
                <a:gd name="T42" fmla="*/ 12 w 71"/>
                <a:gd name="T43" fmla="*/ 24 h 30"/>
                <a:gd name="T44" fmla="*/ 12 w 71"/>
                <a:gd name="T45" fmla="*/ 24 h 30"/>
                <a:gd name="T46" fmla="*/ 6 w 71"/>
                <a:gd name="T47" fmla="*/ 30 h 30"/>
                <a:gd name="T48" fmla="*/ 6 w 71"/>
                <a:gd name="T49" fmla="*/ 30 h 30"/>
                <a:gd name="T50" fmla="*/ 6 w 71"/>
                <a:gd name="T51" fmla="*/ 30 h 30"/>
                <a:gd name="T52" fmla="*/ 0 w 71"/>
                <a:gd name="T53" fmla="*/ 30 h 30"/>
                <a:gd name="T54" fmla="*/ 0 w 71"/>
                <a:gd name="T55" fmla="*/ 30 h 30"/>
                <a:gd name="T56" fmla="*/ 0 w 71"/>
                <a:gd name="T57" fmla="*/ 24 h 30"/>
                <a:gd name="T58" fmla="*/ 0 w 71"/>
                <a:gd name="T59" fmla="*/ 18 h 30"/>
                <a:gd name="T60" fmla="*/ 0 w 71"/>
                <a:gd name="T61" fmla="*/ 12 h 30"/>
                <a:gd name="T62" fmla="*/ 6 w 71"/>
                <a:gd name="T63" fmla="*/ 12 h 30"/>
                <a:gd name="T64" fmla="*/ 12 w 71"/>
                <a:gd name="T65" fmla="*/ 6 h 30"/>
                <a:gd name="T66" fmla="*/ 18 w 71"/>
                <a:gd name="T67" fmla="*/ 6 h 30"/>
                <a:gd name="T68" fmla="*/ 24 w 71"/>
                <a:gd name="T69" fmla="*/ 6 h 30"/>
                <a:gd name="T70" fmla="*/ 24 w 71"/>
                <a:gd name="T71" fmla="*/ 0 h 30"/>
                <a:gd name="T72" fmla="*/ 24 w 71"/>
                <a:gd name="T73" fmla="*/ 0 h 30"/>
                <a:gd name="T74" fmla="*/ 30 w 71"/>
                <a:gd name="T75" fmla="*/ 0 h 30"/>
                <a:gd name="T76" fmla="*/ 35 w 71"/>
                <a:gd name="T77" fmla="*/ 0 h 30"/>
                <a:gd name="T78" fmla="*/ 41 w 71"/>
                <a:gd name="T79" fmla="*/ 0 h 30"/>
                <a:gd name="T80" fmla="*/ 47 w 71"/>
                <a:gd name="T81" fmla="*/ 0 h 30"/>
                <a:gd name="T82" fmla="*/ 53 w 71"/>
                <a:gd name="T83" fmla="*/ 0 h 30"/>
                <a:gd name="T84" fmla="*/ 59 w 71"/>
                <a:gd name="T85" fmla="*/ 0 h 30"/>
                <a:gd name="T86" fmla="*/ 65 w 71"/>
                <a:gd name="T87" fmla="*/ 0 h 30"/>
                <a:gd name="T88" fmla="*/ 71 w 71"/>
                <a:gd name="T89" fmla="*/ 0 h 30"/>
                <a:gd name="T90" fmla="*/ 71 w 71"/>
                <a:gd name="T91" fmla="*/ 0 h 30"/>
                <a:gd name="T92" fmla="*/ 71 w 71"/>
                <a:gd name="T93" fmla="*/ 0 h 30"/>
                <a:gd name="T94" fmla="*/ 71 w 71"/>
                <a:gd name="T95" fmla="*/ 0 h 30"/>
                <a:gd name="T96" fmla="*/ 71 w 71"/>
                <a:gd name="T97" fmla="*/ 0 h 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1"/>
                <a:gd name="T148" fmla="*/ 0 h 30"/>
                <a:gd name="T149" fmla="*/ 71 w 71"/>
                <a:gd name="T150" fmla="*/ 30 h 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1" h="30">
                  <a:moveTo>
                    <a:pt x="71" y="0"/>
                  </a:moveTo>
                  <a:lnTo>
                    <a:pt x="71" y="6"/>
                  </a:lnTo>
                  <a:lnTo>
                    <a:pt x="65" y="6"/>
                  </a:lnTo>
                  <a:lnTo>
                    <a:pt x="59" y="12"/>
                  </a:lnTo>
                  <a:lnTo>
                    <a:pt x="53" y="6"/>
                  </a:lnTo>
                  <a:lnTo>
                    <a:pt x="47" y="6"/>
                  </a:lnTo>
                  <a:lnTo>
                    <a:pt x="41" y="6"/>
                  </a:lnTo>
                  <a:lnTo>
                    <a:pt x="30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6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6" y="12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" y="0"/>
                  </a:lnTo>
                  <a:lnTo>
                    <a:pt x="41" y="0"/>
                  </a:lnTo>
                  <a:lnTo>
                    <a:pt x="47" y="0"/>
                  </a:lnTo>
                  <a:lnTo>
                    <a:pt x="53" y="0"/>
                  </a:lnTo>
                  <a:lnTo>
                    <a:pt x="59" y="0"/>
                  </a:lnTo>
                  <a:lnTo>
                    <a:pt x="65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Freeform 66"/>
            <p:cNvSpPr>
              <a:spLocks/>
            </p:cNvSpPr>
            <p:nvPr/>
          </p:nvSpPr>
          <p:spPr bwMode="auto">
            <a:xfrm>
              <a:off x="1089" y="1085"/>
              <a:ext cx="150" cy="30"/>
            </a:xfrm>
            <a:custGeom>
              <a:avLst/>
              <a:gdLst>
                <a:gd name="T0" fmla="*/ 48 w 150"/>
                <a:gd name="T1" fmla="*/ 6 h 30"/>
                <a:gd name="T2" fmla="*/ 60 w 150"/>
                <a:gd name="T3" fmla="*/ 6 h 30"/>
                <a:gd name="T4" fmla="*/ 72 w 150"/>
                <a:gd name="T5" fmla="*/ 6 h 30"/>
                <a:gd name="T6" fmla="*/ 84 w 150"/>
                <a:gd name="T7" fmla="*/ 6 h 30"/>
                <a:gd name="T8" fmla="*/ 96 w 150"/>
                <a:gd name="T9" fmla="*/ 6 h 30"/>
                <a:gd name="T10" fmla="*/ 108 w 150"/>
                <a:gd name="T11" fmla="*/ 6 h 30"/>
                <a:gd name="T12" fmla="*/ 120 w 150"/>
                <a:gd name="T13" fmla="*/ 12 h 30"/>
                <a:gd name="T14" fmla="*/ 138 w 150"/>
                <a:gd name="T15" fmla="*/ 12 h 30"/>
                <a:gd name="T16" fmla="*/ 150 w 150"/>
                <a:gd name="T17" fmla="*/ 12 h 30"/>
                <a:gd name="T18" fmla="*/ 150 w 150"/>
                <a:gd name="T19" fmla="*/ 12 h 30"/>
                <a:gd name="T20" fmla="*/ 132 w 150"/>
                <a:gd name="T21" fmla="*/ 18 h 30"/>
                <a:gd name="T22" fmla="*/ 114 w 150"/>
                <a:gd name="T23" fmla="*/ 24 h 30"/>
                <a:gd name="T24" fmla="*/ 96 w 150"/>
                <a:gd name="T25" fmla="*/ 24 h 30"/>
                <a:gd name="T26" fmla="*/ 78 w 150"/>
                <a:gd name="T27" fmla="*/ 24 h 30"/>
                <a:gd name="T28" fmla="*/ 54 w 150"/>
                <a:gd name="T29" fmla="*/ 24 h 30"/>
                <a:gd name="T30" fmla="*/ 36 w 150"/>
                <a:gd name="T31" fmla="*/ 30 h 30"/>
                <a:gd name="T32" fmla="*/ 18 w 150"/>
                <a:gd name="T33" fmla="*/ 30 h 30"/>
                <a:gd name="T34" fmla="*/ 0 w 150"/>
                <a:gd name="T35" fmla="*/ 30 h 30"/>
                <a:gd name="T36" fmla="*/ 0 w 150"/>
                <a:gd name="T37" fmla="*/ 30 h 30"/>
                <a:gd name="T38" fmla="*/ 0 w 150"/>
                <a:gd name="T39" fmla="*/ 24 h 30"/>
                <a:gd name="T40" fmla="*/ 0 w 150"/>
                <a:gd name="T41" fmla="*/ 24 h 30"/>
                <a:gd name="T42" fmla="*/ 0 w 150"/>
                <a:gd name="T43" fmla="*/ 18 h 30"/>
                <a:gd name="T44" fmla="*/ 0 w 150"/>
                <a:gd name="T45" fmla="*/ 12 h 30"/>
                <a:gd name="T46" fmla="*/ 0 w 150"/>
                <a:gd name="T47" fmla="*/ 12 h 30"/>
                <a:gd name="T48" fmla="*/ 0 w 150"/>
                <a:gd name="T49" fmla="*/ 6 h 30"/>
                <a:gd name="T50" fmla="*/ 0 w 150"/>
                <a:gd name="T51" fmla="*/ 6 h 30"/>
                <a:gd name="T52" fmla="*/ 6 w 150"/>
                <a:gd name="T53" fmla="*/ 0 h 30"/>
                <a:gd name="T54" fmla="*/ 6 w 150"/>
                <a:gd name="T55" fmla="*/ 0 h 30"/>
                <a:gd name="T56" fmla="*/ 48 w 150"/>
                <a:gd name="T57" fmla="*/ 6 h 30"/>
                <a:gd name="T58" fmla="*/ 48 w 150"/>
                <a:gd name="T59" fmla="*/ 6 h 30"/>
                <a:gd name="T60" fmla="*/ 48 w 150"/>
                <a:gd name="T61" fmla="*/ 6 h 30"/>
                <a:gd name="T62" fmla="*/ 48 w 150"/>
                <a:gd name="T63" fmla="*/ 6 h 30"/>
                <a:gd name="T64" fmla="*/ 48 w 150"/>
                <a:gd name="T65" fmla="*/ 6 h 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0"/>
                <a:gd name="T100" fmla="*/ 0 h 30"/>
                <a:gd name="T101" fmla="*/ 150 w 150"/>
                <a:gd name="T102" fmla="*/ 30 h 3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0" h="30">
                  <a:moveTo>
                    <a:pt x="48" y="6"/>
                  </a:moveTo>
                  <a:lnTo>
                    <a:pt x="60" y="6"/>
                  </a:lnTo>
                  <a:lnTo>
                    <a:pt x="72" y="6"/>
                  </a:lnTo>
                  <a:lnTo>
                    <a:pt x="84" y="6"/>
                  </a:lnTo>
                  <a:lnTo>
                    <a:pt x="96" y="6"/>
                  </a:lnTo>
                  <a:lnTo>
                    <a:pt x="108" y="6"/>
                  </a:lnTo>
                  <a:lnTo>
                    <a:pt x="120" y="12"/>
                  </a:lnTo>
                  <a:lnTo>
                    <a:pt x="138" y="12"/>
                  </a:lnTo>
                  <a:lnTo>
                    <a:pt x="150" y="12"/>
                  </a:lnTo>
                  <a:lnTo>
                    <a:pt x="132" y="18"/>
                  </a:lnTo>
                  <a:lnTo>
                    <a:pt x="114" y="24"/>
                  </a:lnTo>
                  <a:lnTo>
                    <a:pt x="96" y="24"/>
                  </a:lnTo>
                  <a:lnTo>
                    <a:pt x="78" y="24"/>
                  </a:lnTo>
                  <a:lnTo>
                    <a:pt x="54" y="24"/>
                  </a:lnTo>
                  <a:lnTo>
                    <a:pt x="36" y="30"/>
                  </a:lnTo>
                  <a:lnTo>
                    <a:pt x="18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0"/>
                  </a:lnTo>
                  <a:lnTo>
                    <a:pt x="48" y="6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Freeform 67"/>
            <p:cNvSpPr>
              <a:spLocks/>
            </p:cNvSpPr>
            <p:nvPr/>
          </p:nvSpPr>
          <p:spPr bwMode="auto">
            <a:xfrm>
              <a:off x="975" y="1091"/>
              <a:ext cx="102" cy="24"/>
            </a:xfrm>
            <a:custGeom>
              <a:avLst/>
              <a:gdLst>
                <a:gd name="T0" fmla="*/ 96 w 102"/>
                <a:gd name="T1" fmla="*/ 24 h 24"/>
                <a:gd name="T2" fmla="*/ 84 w 102"/>
                <a:gd name="T3" fmla="*/ 24 h 24"/>
                <a:gd name="T4" fmla="*/ 72 w 102"/>
                <a:gd name="T5" fmla="*/ 24 h 24"/>
                <a:gd name="T6" fmla="*/ 60 w 102"/>
                <a:gd name="T7" fmla="*/ 24 h 24"/>
                <a:gd name="T8" fmla="*/ 48 w 102"/>
                <a:gd name="T9" fmla="*/ 24 h 24"/>
                <a:gd name="T10" fmla="*/ 36 w 102"/>
                <a:gd name="T11" fmla="*/ 24 h 24"/>
                <a:gd name="T12" fmla="*/ 24 w 102"/>
                <a:gd name="T13" fmla="*/ 24 h 24"/>
                <a:gd name="T14" fmla="*/ 12 w 102"/>
                <a:gd name="T15" fmla="*/ 18 h 24"/>
                <a:gd name="T16" fmla="*/ 0 w 102"/>
                <a:gd name="T17" fmla="*/ 18 h 24"/>
                <a:gd name="T18" fmla="*/ 0 w 102"/>
                <a:gd name="T19" fmla="*/ 18 h 24"/>
                <a:gd name="T20" fmla="*/ 12 w 102"/>
                <a:gd name="T21" fmla="*/ 12 h 24"/>
                <a:gd name="T22" fmla="*/ 24 w 102"/>
                <a:gd name="T23" fmla="*/ 6 h 24"/>
                <a:gd name="T24" fmla="*/ 36 w 102"/>
                <a:gd name="T25" fmla="*/ 6 h 24"/>
                <a:gd name="T26" fmla="*/ 48 w 102"/>
                <a:gd name="T27" fmla="*/ 0 h 24"/>
                <a:gd name="T28" fmla="*/ 60 w 102"/>
                <a:gd name="T29" fmla="*/ 0 h 24"/>
                <a:gd name="T30" fmla="*/ 78 w 102"/>
                <a:gd name="T31" fmla="*/ 0 h 24"/>
                <a:gd name="T32" fmla="*/ 90 w 102"/>
                <a:gd name="T33" fmla="*/ 0 h 24"/>
                <a:gd name="T34" fmla="*/ 102 w 102"/>
                <a:gd name="T35" fmla="*/ 0 h 24"/>
                <a:gd name="T36" fmla="*/ 102 w 102"/>
                <a:gd name="T37" fmla="*/ 0 h 24"/>
                <a:gd name="T38" fmla="*/ 96 w 102"/>
                <a:gd name="T39" fmla="*/ 24 h 24"/>
                <a:gd name="T40" fmla="*/ 96 w 102"/>
                <a:gd name="T41" fmla="*/ 24 h 24"/>
                <a:gd name="T42" fmla="*/ 96 w 102"/>
                <a:gd name="T43" fmla="*/ 24 h 24"/>
                <a:gd name="T44" fmla="*/ 96 w 102"/>
                <a:gd name="T45" fmla="*/ 24 h 2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2"/>
                <a:gd name="T70" fmla="*/ 0 h 24"/>
                <a:gd name="T71" fmla="*/ 102 w 102"/>
                <a:gd name="T72" fmla="*/ 24 h 2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2" h="24">
                  <a:moveTo>
                    <a:pt x="96" y="24"/>
                  </a:moveTo>
                  <a:lnTo>
                    <a:pt x="84" y="24"/>
                  </a:lnTo>
                  <a:lnTo>
                    <a:pt x="72" y="24"/>
                  </a:lnTo>
                  <a:lnTo>
                    <a:pt x="60" y="24"/>
                  </a:lnTo>
                  <a:lnTo>
                    <a:pt x="48" y="24"/>
                  </a:lnTo>
                  <a:lnTo>
                    <a:pt x="36" y="24"/>
                  </a:lnTo>
                  <a:lnTo>
                    <a:pt x="24" y="24"/>
                  </a:lnTo>
                  <a:lnTo>
                    <a:pt x="12" y="18"/>
                  </a:lnTo>
                  <a:lnTo>
                    <a:pt x="0" y="18"/>
                  </a:lnTo>
                  <a:lnTo>
                    <a:pt x="12" y="12"/>
                  </a:lnTo>
                  <a:lnTo>
                    <a:pt x="24" y="6"/>
                  </a:lnTo>
                  <a:lnTo>
                    <a:pt x="36" y="6"/>
                  </a:lnTo>
                  <a:lnTo>
                    <a:pt x="48" y="0"/>
                  </a:lnTo>
                  <a:lnTo>
                    <a:pt x="60" y="0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102" y="0"/>
                  </a:lnTo>
                  <a:lnTo>
                    <a:pt x="96" y="24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Freeform 68"/>
            <p:cNvSpPr>
              <a:spLocks/>
            </p:cNvSpPr>
            <p:nvPr/>
          </p:nvSpPr>
          <p:spPr bwMode="auto">
            <a:xfrm>
              <a:off x="437" y="1097"/>
              <a:ext cx="281" cy="30"/>
            </a:xfrm>
            <a:custGeom>
              <a:avLst/>
              <a:gdLst>
                <a:gd name="T0" fmla="*/ 275 w 281"/>
                <a:gd name="T1" fmla="*/ 12 h 30"/>
                <a:gd name="T2" fmla="*/ 281 w 281"/>
                <a:gd name="T3" fmla="*/ 24 h 30"/>
                <a:gd name="T4" fmla="*/ 281 w 281"/>
                <a:gd name="T5" fmla="*/ 24 h 30"/>
                <a:gd name="T6" fmla="*/ 245 w 281"/>
                <a:gd name="T7" fmla="*/ 24 h 30"/>
                <a:gd name="T8" fmla="*/ 209 w 281"/>
                <a:gd name="T9" fmla="*/ 30 h 30"/>
                <a:gd name="T10" fmla="*/ 173 w 281"/>
                <a:gd name="T11" fmla="*/ 30 h 30"/>
                <a:gd name="T12" fmla="*/ 137 w 281"/>
                <a:gd name="T13" fmla="*/ 30 h 30"/>
                <a:gd name="T14" fmla="*/ 107 w 281"/>
                <a:gd name="T15" fmla="*/ 30 h 30"/>
                <a:gd name="T16" fmla="*/ 71 w 281"/>
                <a:gd name="T17" fmla="*/ 24 h 30"/>
                <a:gd name="T18" fmla="*/ 35 w 281"/>
                <a:gd name="T19" fmla="*/ 24 h 30"/>
                <a:gd name="T20" fmla="*/ 0 w 281"/>
                <a:gd name="T21" fmla="*/ 18 h 30"/>
                <a:gd name="T22" fmla="*/ 0 w 281"/>
                <a:gd name="T23" fmla="*/ 18 h 30"/>
                <a:gd name="T24" fmla="*/ 24 w 281"/>
                <a:gd name="T25" fmla="*/ 12 h 30"/>
                <a:gd name="T26" fmla="*/ 47 w 281"/>
                <a:gd name="T27" fmla="*/ 6 h 30"/>
                <a:gd name="T28" fmla="*/ 77 w 281"/>
                <a:gd name="T29" fmla="*/ 0 h 30"/>
                <a:gd name="T30" fmla="*/ 101 w 281"/>
                <a:gd name="T31" fmla="*/ 0 h 30"/>
                <a:gd name="T32" fmla="*/ 125 w 281"/>
                <a:gd name="T33" fmla="*/ 0 h 30"/>
                <a:gd name="T34" fmla="*/ 155 w 281"/>
                <a:gd name="T35" fmla="*/ 0 h 30"/>
                <a:gd name="T36" fmla="*/ 179 w 281"/>
                <a:gd name="T37" fmla="*/ 0 h 30"/>
                <a:gd name="T38" fmla="*/ 209 w 281"/>
                <a:gd name="T39" fmla="*/ 0 h 30"/>
                <a:gd name="T40" fmla="*/ 209 w 281"/>
                <a:gd name="T41" fmla="*/ 0 h 30"/>
                <a:gd name="T42" fmla="*/ 275 w 281"/>
                <a:gd name="T43" fmla="*/ 12 h 30"/>
                <a:gd name="T44" fmla="*/ 275 w 281"/>
                <a:gd name="T45" fmla="*/ 12 h 30"/>
                <a:gd name="T46" fmla="*/ 275 w 281"/>
                <a:gd name="T47" fmla="*/ 12 h 30"/>
                <a:gd name="T48" fmla="*/ 275 w 281"/>
                <a:gd name="T49" fmla="*/ 12 h 3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1"/>
                <a:gd name="T76" fmla="*/ 0 h 30"/>
                <a:gd name="T77" fmla="*/ 281 w 281"/>
                <a:gd name="T78" fmla="*/ 30 h 3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1" h="30">
                  <a:moveTo>
                    <a:pt x="275" y="12"/>
                  </a:moveTo>
                  <a:lnTo>
                    <a:pt x="281" y="24"/>
                  </a:lnTo>
                  <a:lnTo>
                    <a:pt x="245" y="24"/>
                  </a:lnTo>
                  <a:lnTo>
                    <a:pt x="209" y="30"/>
                  </a:lnTo>
                  <a:lnTo>
                    <a:pt x="173" y="30"/>
                  </a:lnTo>
                  <a:lnTo>
                    <a:pt x="137" y="30"/>
                  </a:lnTo>
                  <a:lnTo>
                    <a:pt x="107" y="30"/>
                  </a:lnTo>
                  <a:lnTo>
                    <a:pt x="71" y="24"/>
                  </a:lnTo>
                  <a:lnTo>
                    <a:pt x="35" y="24"/>
                  </a:lnTo>
                  <a:lnTo>
                    <a:pt x="0" y="18"/>
                  </a:lnTo>
                  <a:lnTo>
                    <a:pt x="24" y="12"/>
                  </a:lnTo>
                  <a:lnTo>
                    <a:pt x="47" y="6"/>
                  </a:lnTo>
                  <a:lnTo>
                    <a:pt x="77" y="0"/>
                  </a:lnTo>
                  <a:lnTo>
                    <a:pt x="101" y="0"/>
                  </a:lnTo>
                  <a:lnTo>
                    <a:pt x="125" y="0"/>
                  </a:lnTo>
                  <a:lnTo>
                    <a:pt x="155" y="0"/>
                  </a:lnTo>
                  <a:lnTo>
                    <a:pt x="179" y="0"/>
                  </a:lnTo>
                  <a:lnTo>
                    <a:pt x="209" y="0"/>
                  </a:lnTo>
                  <a:lnTo>
                    <a:pt x="275" y="12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Freeform 69"/>
            <p:cNvSpPr>
              <a:spLocks/>
            </p:cNvSpPr>
            <p:nvPr/>
          </p:nvSpPr>
          <p:spPr bwMode="auto">
            <a:xfrm>
              <a:off x="724" y="1109"/>
              <a:ext cx="24" cy="12"/>
            </a:xfrm>
            <a:custGeom>
              <a:avLst/>
              <a:gdLst>
                <a:gd name="T0" fmla="*/ 24 w 24"/>
                <a:gd name="T1" fmla="*/ 6 h 12"/>
                <a:gd name="T2" fmla="*/ 18 w 24"/>
                <a:gd name="T3" fmla="*/ 6 h 12"/>
                <a:gd name="T4" fmla="*/ 18 w 24"/>
                <a:gd name="T5" fmla="*/ 6 h 12"/>
                <a:gd name="T6" fmla="*/ 18 w 24"/>
                <a:gd name="T7" fmla="*/ 6 h 12"/>
                <a:gd name="T8" fmla="*/ 12 w 24"/>
                <a:gd name="T9" fmla="*/ 6 h 12"/>
                <a:gd name="T10" fmla="*/ 12 w 24"/>
                <a:gd name="T11" fmla="*/ 6 h 12"/>
                <a:gd name="T12" fmla="*/ 6 w 24"/>
                <a:gd name="T13" fmla="*/ 6 h 12"/>
                <a:gd name="T14" fmla="*/ 6 w 24"/>
                <a:gd name="T15" fmla="*/ 12 h 12"/>
                <a:gd name="T16" fmla="*/ 0 w 24"/>
                <a:gd name="T17" fmla="*/ 12 h 12"/>
                <a:gd name="T18" fmla="*/ 0 w 24"/>
                <a:gd name="T19" fmla="*/ 12 h 12"/>
                <a:gd name="T20" fmla="*/ 0 w 24"/>
                <a:gd name="T21" fmla="*/ 6 h 12"/>
                <a:gd name="T22" fmla="*/ 6 w 24"/>
                <a:gd name="T23" fmla="*/ 6 h 12"/>
                <a:gd name="T24" fmla="*/ 6 w 24"/>
                <a:gd name="T25" fmla="*/ 0 h 12"/>
                <a:gd name="T26" fmla="*/ 12 w 24"/>
                <a:gd name="T27" fmla="*/ 0 h 12"/>
                <a:gd name="T28" fmla="*/ 12 w 24"/>
                <a:gd name="T29" fmla="*/ 0 h 12"/>
                <a:gd name="T30" fmla="*/ 18 w 24"/>
                <a:gd name="T31" fmla="*/ 6 h 12"/>
                <a:gd name="T32" fmla="*/ 18 w 24"/>
                <a:gd name="T33" fmla="*/ 6 h 12"/>
                <a:gd name="T34" fmla="*/ 24 w 24"/>
                <a:gd name="T35" fmla="*/ 6 h 12"/>
                <a:gd name="T36" fmla="*/ 24 w 24"/>
                <a:gd name="T37" fmla="*/ 6 h 12"/>
                <a:gd name="T38" fmla="*/ 24 w 24"/>
                <a:gd name="T39" fmla="*/ 6 h 12"/>
                <a:gd name="T40" fmla="*/ 24 w 24"/>
                <a:gd name="T41" fmla="*/ 6 h 12"/>
                <a:gd name="T42" fmla="*/ 24 w 24"/>
                <a:gd name="T43" fmla="*/ 6 h 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"/>
                <a:gd name="T67" fmla="*/ 0 h 12"/>
                <a:gd name="T68" fmla="*/ 24 w 24"/>
                <a:gd name="T69" fmla="*/ 12 h 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" h="12">
                  <a:moveTo>
                    <a:pt x="24" y="6"/>
                  </a:move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Freeform 70"/>
            <p:cNvSpPr>
              <a:spLocks/>
            </p:cNvSpPr>
            <p:nvPr/>
          </p:nvSpPr>
          <p:spPr bwMode="auto">
            <a:xfrm>
              <a:off x="963" y="1115"/>
              <a:ext cx="282" cy="102"/>
            </a:xfrm>
            <a:custGeom>
              <a:avLst/>
              <a:gdLst>
                <a:gd name="T0" fmla="*/ 282 w 282"/>
                <a:gd name="T1" fmla="*/ 0 h 102"/>
                <a:gd name="T2" fmla="*/ 276 w 282"/>
                <a:gd name="T3" fmla="*/ 6 h 102"/>
                <a:gd name="T4" fmla="*/ 276 w 282"/>
                <a:gd name="T5" fmla="*/ 12 h 102"/>
                <a:gd name="T6" fmla="*/ 276 w 282"/>
                <a:gd name="T7" fmla="*/ 18 h 102"/>
                <a:gd name="T8" fmla="*/ 276 w 282"/>
                <a:gd name="T9" fmla="*/ 24 h 102"/>
                <a:gd name="T10" fmla="*/ 270 w 282"/>
                <a:gd name="T11" fmla="*/ 30 h 102"/>
                <a:gd name="T12" fmla="*/ 270 w 282"/>
                <a:gd name="T13" fmla="*/ 36 h 102"/>
                <a:gd name="T14" fmla="*/ 264 w 282"/>
                <a:gd name="T15" fmla="*/ 36 h 102"/>
                <a:gd name="T16" fmla="*/ 264 w 282"/>
                <a:gd name="T17" fmla="*/ 42 h 102"/>
                <a:gd name="T18" fmla="*/ 264 w 282"/>
                <a:gd name="T19" fmla="*/ 42 h 102"/>
                <a:gd name="T20" fmla="*/ 264 w 282"/>
                <a:gd name="T21" fmla="*/ 42 h 102"/>
                <a:gd name="T22" fmla="*/ 264 w 282"/>
                <a:gd name="T23" fmla="*/ 48 h 102"/>
                <a:gd name="T24" fmla="*/ 264 w 282"/>
                <a:gd name="T25" fmla="*/ 48 h 102"/>
                <a:gd name="T26" fmla="*/ 264 w 282"/>
                <a:gd name="T27" fmla="*/ 54 h 102"/>
                <a:gd name="T28" fmla="*/ 264 w 282"/>
                <a:gd name="T29" fmla="*/ 54 h 102"/>
                <a:gd name="T30" fmla="*/ 258 w 282"/>
                <a:gd name="T31" fmla="*/ 60 h 102"/>
                <a:gd name="T32" fmla="*/ 258 w 282"/>
                <a:gd name="T33" fmla="*/ 60 h 102"/>
                <a:gd name="T34" fmla="*/ 258 w 282"/>
                <a:gd name="T35" fmla="*/ 66 h 102"/>
                <a:gd name="T36" fmla="*/ 258 w 282"/>
                <a:gd name="T37" fmla="*/ 66 h 102"/>
                <a:gd name="T38" fmla="*/ 234 w 282"/>
                <a:gd name="T39" fmla="*/ 78 h 102"/>
                <a:gd name="T40" fmla="*/ 210 w 282"/>
                <a:gd name="T41" fmla="*/ 90 h 102"/>
                <a:gd name="T42" fmla="*/ 180 w 282"/>
                <a:gd name="T43" fmla="*/ 96 h 102"/>
                <a:gd name="T44" fmla="*/ 150 w 282"/>
                <a:gd name="T45" fmla="*/ 102 h 102"/>
                <a:gd name="T46" fmla="*/ 126 w 282"/>
                <a:gd name="T47" fmla="*/ 102 h 102"/>
                <a:gd name="T48" fmla="*/ 96 w 282"/>
                <a:gd name="T49" fmla="*/ 102 h 102"/>
                <a:gd name="T50" fmla="*/ 66 w 282"/>
                <a:gd name="T51" fmla="*/ 96 h 102"/>
                <a:gd name="T52" fmla="*/ 36 w 282"/>
                <a:gd name="T53" fmla="*/ 96 h 102"/>
                <a:gd name="T54" fmla="*/ 36 w 282"/>
                <a:gd name="T55" fmla="*/ 96 h 102"/>
                <a:gd name="T56" fmla="*/ 30 w 282"/>
                <a:gd name="T57" fmla="*/ 84 h 102"/>
                <a:gd name="T58" fmla="*/ 24 w 282"/>
                <a:gd name="T59" fmla="*/ 72 h 102"/>
                <a:gd name="T60" fmla="*/ 18 w 282"/>
                <a:gd name="T61" fmla="*/ 60 h 102"/>
                <a:gd name="T62" fmla="*/ 12 w 282"/>
                <a:gd name="T63" fmla="*/ 54 h 102"/>
                <a:gd name="T64" fmla="*/ 12 w 282"/>
                <a:gd name="T65" fmla="*/ 42 h 102"/>
                <a:gd name="T66" fmla="*/ 6 w 282"/>
                <a:gd name="T67" fmla="*/ 30 h 102"/>
                <a:gd name="T68" fmla="*/ 6 w 282"/>
                <a:gd name="T69" fmla="*/ 18 h 102"/>
                <a:gd name="T70" fmla="*/ 0 w 282"/>
                <a:gd name="T71" fmla="*/ 6 h 102"/>
                <a:gd name="T72" fmla="*/ 0 w 282"/>
                <a:gd name="T73" fmla="*/ 6 h 102"/>
                <a:gd name="T74" fmla="*/ 12 w 282"/>
                <a:gd name="T75" fmla="*/ 6 h 102"/>
                <a:gd name="T76" fmla="*/ 30 w 282"/>
                <a:gd name="T77" fmla="*/ 12 h 102"/>
                <a:gd name="T78" fmla="*/ 42 w 282"/>
                <a:gd name="T79" fmla="*/ 12 h 102"/>
                <a:gd name="T80" fmla="*/ 60 w 282"/>
                <a:gd name="T81" fmla="*/ 12 h 102"/>
                <a:gd name="T82" fmla="*/ 72 w 282"/>
                <a:gd name="T83" fmla="*/ 12 h 102"/>
                <a:gd name="T84" fmla="*/ 90 w 282"/>
                <a:gd name="T85" fmla="*/ 12 h 102"/>
                <a:gd name="T86" fmla="*/ 102 w 282"/>
                <a:gd name="T87" fmla="*/ 12 h 102"/>
                <a:gd name="T88" fmla="*/ 114 w 282"/>
                <a:gd name="T89" fmla="*/ 12 h 102"/>
                <a:gd name="T90" fmla="*/ 114 w 282"/>
                <a:gd name="T91" fmla="*/ 12 h 102"/>
                <a:gd name="T92" fmla="*/ 132 w 282"/>
                <a:gd name="T93" fmla="*/ 12 h 102"/>
                <a:gd name="T94" fmla="*/ 150 w 282"/>
                <a:gd name="T95" fmla="*/ 12 h 102"/>
                <a:gd name="T96" fmla="*/ 168 w 282"/>
                <a:gd name="T97" fmla="*/ 12 h 102"/>
                <a:gd name="T98" fmla="*/ 186 w 282"/>
                <a:gd name="T99" fmla="*/ 6 h 102"/>
                <a:gd name="T100" fmla="*/ 204 w 282"/>
                <a:gd name="T101" fmla="*/ 6 h 102"/>
                <a:gd name="T102" fmla="*/ 222 w 282"/>
                <a:gd name="T103" fmla="*/ 6 h 102"/>
                <a:gd name="T104" fmla="*/ 240 w 282"/>
                <a:gd name="T105" fmla="*/ 0 h 102"/>
                <a:gd name="T106" fmla="*/ 258 w 282"/>
                <a:gd name="T107" fmla="*/ 0 h 102"/>
                <a:gd name="T108" fmla="*/ 258 w 282"/>
                <a:gd name="T109" fmla="*/ 0 h 102"/>
                <a:gd name="T110" fmla="*/ 282 w 282"/>
                <a:gd name="T111" fmla="*/ 0 h 102"/>
                <a:gd name="T112" fmla="*/ 282 w 282"/>
                <a:gd name="T113" fmla="*/ 0 h 102"/>
                <a:gd name="T114" fmla="*/ 282 w 282"/>
                <a:gd name="T115" fmla="*/ 0 h 102"/>
                <a:gd name="T116" fmla="*/ 282 w 282"/>
                <a:gd name="T117" fmla="*/ 0 h 1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82"/>
                <a:gd name="T178" fmla="*/ 0 h 102"/>
                <a:gd name="T179" fmla="*/ 282 w 282"/>
                <a:gd name="T180" fmla="*/ 102 h 1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82" h="102">
                  <a:moveTo>
                    <a:pt x="282" y="0"/>
                  </a:moveTo>
                  <a:lnTo>
                    <a:pt x="276" y="6"/>
                  </a:lnTo>
                  <a:lnTo>
                    <a:pt x="276" y="12"/>
                  </a:lnTo>
                  <a:lnTo>
                    <a:pt x="276" y="18"/>
                  </a:lnTo>
                  <a:lnTo>
                    <a:pt x="276" y="24"/>
                  </a:lnTo>
                  <a:lnTo>
                    <a:pt x="270" y="30"/>
                  </a:lnTo>
                  <a:lnTo>
                    <a:pt x="270" y="36"/>
                  </a:lnTo>
                  <a:lnTo>
                    <a:pt x="264" y="36"/>
                  </a:lnTo>
                  <a:lnTo>
                    <a:pt x="264" y="42"/>
                  </a:lnTo>
                  <a:lnTo>
                    <a:pt x="264" y="48"/>
                  </a:lnTo>
                  <a:lnTo>
                    <a:pt x="264" y="54"/>
                  </a:lnTo>
                  <a:lnTo>
                    <a:pt x="258" y="60"/>
                  </a:lnTo>
                  <a:lnTo>
                    <a:pt x="258" y="66"/>
                  </a:lnTo>
                  <a:lnTo>
                    <a:pt x="234" y="78"/>
                  </a:lnTo>
                  <a:lnTo>
                    <a:pt x="210" y="90"/>
                  </a:lnTo>
                  <a:lnTo>
                    <a:pt x="180" y="96"/>
                  </a:lnTo>
                  <a:lnTo>
                    <a:pt x="150" y="102"/>
                  </a:lnTo>
                  <a:lnTo>
                    <a:pt x="126" y="102"/>
                  </a:lnTo>
                  <a:lnTo>
                    <a:pt x="96" y="102"/>
                  </a:lnTo>
                  <a:lnTo>
                    <a:pt x="66" y="96"/>
                  </a:lnTo>
                  <a:lnTo>
                    <a:pt x="36" y="96"/>
                  </a:lnTo>
                  <a:lnTo>
                    <a:pt x="30" y="84"/>
                  </a:lnTo>
                  <a:lnTo>
                    <a:pt x="24" y="72"/>
                  </a:lnTo>
                  <a:lnTo>
                    <a:pt x="18" y="60"/>
                  </a:lnTo>
                  <a:lnTo>
                    <a:pt x="12" y="54"/>
                  </a:lnTo>
                  <a:lnTo>
                    <a:pt x="12" y="42"/>
                  </a:lnTo>
                  <a:lnTo>
                    <a:pt x="6" y="30"/>
                  </a:lnTo>
                  <a:lnTo>
                    <a:pt x="6" y="18"/>
                  </a:lnTo>
                  <a:lnTo>
                    <a:pt x="0" y="6"/>
                  </a:lnTo>
                  <a:lnTo>
                    <a:pt x="12" y="6"/>
                  </a:lnTo>
                  <a:lnTo>
                    <a:pt x="30" y="12"/>
                  </a:lnTo>
                  <a:lnTo>
                    <a:pt x="42" y="12"/>
                  </a:lnTo>
                  <a:lnTo>
                    <a:pt x="60" y="12"/>
                  </a:lnTo>
                  <a:lnTo>
                    <a:pt x="72" y="12"/>
                  </a:lnTo>
                  <a:lnTo>
                    <a:pt x="90" y="12"/>
                  </a:lnTo>
                  <a:lnTo>
                    <a:pt x="102" y="12"/>
                  </a:lnTo>
                  <a:lnTo>
                    <a:pt x="114" y="12"/>
                  </a:lnTo>
                  <a:lnTo>
                    <a:pt x="132" y="12"/>
                  </a:lnTo>
                  <a:lnTo>
                    <a:pt x="150" y="12"/>
                  </a:lnTo>
                  <a:lnTo>
                    <a:pt x="168" y="12"/>
                  </a:lnTo>
                  <a:lnTo>
                    <a:pt x="186" y="6"/>
                  </a:lnTo>
                  <a:lnTo>
                    <a:pt x="204" y="6"/>
                  </a:lnTo>
                  <a:lnTo>
                    <a:pt x="222" y="6"/>
                  </a:lnTo>
                  <a:lnTo>
                    <a:pt x="240" y="0"/>
                  </a:lnTo>
                  <a:lnTo>
                    <a:pt x="258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8" name="Freeform 71"/>
            <p:cNvSpPr>
              <a:spLocks/>
            </p:cNvSpPr>
            <p:nvPr/>
          </p:nvSpPr>
          <p:spPr bwMode="auto">
            <a:xfrm>
              <a:off x="425" y="1127"/>
              <a:ext cx="323" cy="114"/>
            </a:xfrm>
            <a:custGeom>
              <a:avLst/>
              <a:gdLst>
                <a:gd name="T0" fmla="*/ 173 w 323"/>
                <a:gd name="T1" fmla="*/ 12 h 114"/>
                <a:gd name="T2" fmla="*/ 173 w 323"/>
                <a:gd name="T3" fmla="*/ 12 h 114"/>
                <a:gd name="T4" fmla="*/ 179 w 323"/>
                <a:gd name="T5" fmla="*/ 12 h 114"/>
                <a:gd name="T6" fmla="*/ 179 w 323"/>
                <a:gd name="T7" fmla="*/ 12 h 114"/>
                <a:gd name="T8" fmla="*/ 185 w 323"/>
                <a:gd name="T9" fmla="*/ 12 h 114"/>
                <a:gd name="T10" fmla="*/ 191 w 323"/>
                <a:gd name="T11" fmla="*/ 12 h 114"/>
                <a:gd name="T12" fmla="*/ 197 w 323"/>
                <a:gd name="T13" fmla="*/ 12 h 114"/>
                <a:gd name="T14" fmla="*/ 197 w 323"/>
                <a:gd name="T15" fmla="*/ 12 h 114"/>
                <a:gd name="T16" fmla="*/ 203 w 323"/>
                <a:gd name="T17" fmla="*/ 12 h 114"/>
                <a:gd name="T18" fmla="*/ 203 w 323"/>
                <a:gd name="T19" fmla="*/ 12 h 114"/>
                <a:gd name="T20" fmla="*/ 323 w 323"/>
                <a:gd name="T21" fmla="*/ 0 h 114"/>
                <a:gd name="T22" fmla="*/ 323 w 323"/>
                <a:gd name="T23" fmla="*/ 0 h 114"/>
                <a:gd name="T24" fmla="*/ 317 w 323"/>
                <a:gd name="T25" fmla="*/ 18 h 114"/>
                <a:gd name="T26" fmla="*/ 311 w 323"/>
                <a:gd name="T27" fmla="*/ 30 h 114"/>
                <a:gd name="T28" fmla="*/ 305 w 323"/>
                <a:gd name="T29" fmla="*/ 48 h 114"/>
                <a:gd name="T30" fmla="*/ 299 w 323"/>
                <a:gd name="T31" fmla="*/ 60 h 114"/>
                <a:gd name="T32" fmla="*/ 293 w 323"/>
                <a:gd name="T33" fmla="*/ 78 h 114"/>
                <a:gd name="T34" fmla="*/ 281 w 323"/>
                <a:gd name="T35" fmla="*/ 90 h 114"/>
                <a:gd name="T36" fmla="*/ 269 w 323"/>
                <a:gd name="T37" fmla="*/ 96 h 114"/>
                <a:gd name="T38" fmla="*/ 251 w 323"/>
                <a:gd name="T39" fmla="*/ 102 h 114"/>
                <a:gd name="T40" fmla="*/ 251 w 323"/>
                <a:gd name="T41" fmla="*/ 102 h 114"/>
                <a:gd name="T42" fmla="*/ 227 w 323"/>
                <a:gd name="T43" fmla="*/ 102 h 114"/>
                <a:gd name="T44" fmla="*/ 203 w 323"/>
                <a:gd name="T45" fmla="*/ 108 h 114"/>
                <a:gd name="T46" fmla="*/ 179 w 323"/>
                <a:gd name="T47" fmla="*/ 108 h 114"/>
                <a:gd name="T48" fmla="*/ 155 w 323"/>
                <a:gd name="T49" fmla="*/ 108 h 114"/>
                <a:gd name="T50" fmla="*/ 131 w 323"/>
                <a:gd name="T51" fmla="*/ 114 h 114"/>
                <a:gd name="T52" fmla="*/ 107 w 323"/>
                <a:gd name="T53" fmla="*/ 114 h 114"/>
                <a:gd name="T54" fmla="*/ 89 w 323"/>
                <a:gd name="T55" fmla="*/ 108 h 114"/>
                <a:gd name="T56" fmla="*/ 65 w 323"/>
                <a:gd name="T57" fmla="*/ 102 h 114"/>
                <a:gd name="T58" fmla="*/ 65 w 323"/>
                <a:gd name="T59" fmla="*/ 102 h 114"/>
                <a:gd name="T60" fmla="*/ 53 w 323"/>
                <a:gd name="T61" fmla="*/ 96 h 114"/>
                <a:gd name="T62" fmla="*/ 42 w 323"/>
                <a:gd name="T63" fmla="*/ 84 h 114"/>
                <a:gd name="T64" fmla="*/ 30 w 323"/>
                <a:gd name="T65" fmla="*/ 72 h 114"/>
                <a:gd name="T66" fmla="*/ 24 w 323"/>
                <a:gd name="T67" fmla="*/ 60 h 114"/>
                <a:gd name="T68" fmla="*/ 18 w 323"/>
                <a:gd name="T69" fmla="*/ 42 h 114"/>
                <a:gd name="T70" fmla="*/ 12 w 323"/>
                <a:gd name="T71" fmla="*/ 30 h 114"/>
                <a:gd name="T72" fmla="*/ 6 w 323"/>
                <a:gd name="T73" fmla="*/ 18 h 114"/>
                <a:gd name="T74" fmla="*/ 0 w 323"/>
                <a:gd name="T75" fmla="*/ 0 h 114"/>
                <a:gd name="T76" fmla="*/ 0 w 323"/>
                <a:gd name="T77" fmla="*/ 0 h 114"/>
                <a:gd name="T78" fmla="*/ 24 w 323"/>
                <a:gd name="T79" fmla="*/ 6 h 114"/>
                <a:gd name="T80" fmla="*/ 42 w 323"/>
                <a:gd name="T81" fmla="*/ 6 h 114"/>
                <a:gd name="T82" fmla="*/ 65 w 323"/>
                <a:gd name="T83" fmla="*/ 12 h 114"/>
                <a:gd name="T84" fmla="*/ 83 w 323"/>
                <a:gd name="T85" fmla="*/ 12 h 114"/>
                <a:gd name="T86" fmla="*/ 107 w 323"/>
                <a:gd name="T87" fmla="*/ 12 h 114"/>
                <a:gd name="T88" fmla="*/ 125 w 323"/>
                <a:gd name="T89" fmla="*/ 12 h 114"/>
                <a:gd name="T90" fmla="*/ 149 w 323"/>
                <a:gd name="T91" fmla="*/ 12 h 114"/>
                <a:gd name="T92" fmla="*/ 173 w 323"/>
                <a:gd name="T93" fmla="*/ 12 h 114"/>
                <a:gd name="T94" fmla="*/ 173 w 323"/>
                <a:gd name="T95" fmla="*/ 12 h 114"/>
                <a:gd name="T96" fmla="*/ 173 w 323"/>
                <a:gd name="T97" fmla="*/ 12 h 114"/>
                <a:gd name="T98" fmla="*/ 173 w 323"/>
                <a:gd name="T99" fmla="*/ 12 h 114"/>
                <a:gd name="T100" fmla="*/ 173 w 323"/>
                <a:gd name="T101" fmla="*/ 12 h 11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23"/>
                <a:gd name="T154" fmla="*/ 0 h 114"/>
                <a:gd name="T155" fmla="*/ 323 w 323"/>
                <a:gd name="T156" fmla="*/ 114 h 11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23" h="114">
                  <a:moveTo>
                    <a:pt x="173" y="12"/>
                  </a:moveTo>
                  <a:lnTo>
                    <a:pt x="173" y="12"/>
                  </a:lnTo>
                  <a:lnTo>
                    <a:pt x="179" y="12"/>
                  </a:lnTo>
                  <a:lnTo>
                    <a:pt x="185" y="12"/>
                  </a:lnTo>
                  <a:lnTo>
                    <a:pt x="191" y="12"/>
                  </a:lnTo>
                  <a:lnTo>
                    <a:pt x="197" y="12"/>
                  </a:lnTo>
                  <a:lnTo>
                    <a:pt x="203" y="12"/>
                  </a:lnTo>
                  <a:lnTo>
                    <a:pt x="323" y="0"/>
                  </a:lnTo>
                  <a:lnTo>
                    <a:pt x="317" y="18"/>
                  </a:lnTo>
                  <a:lnTo>
                    <a:pt x="311" y="30"/>
                  </a:lnTo>
                  <a:lnTo>
                    <a:pt x="305" y="48"/>
                  </a:lnTo>
                  <a:lnTo>
                    <a:pt x="299" y="60"/>
                  </a:lnTo>
                  <a:lnTo>
                    <a:pt x="293" y="78"/>
                  </a:lnTo>
                  <a:lnTo>
                    <a:pt x="281" y="90"/>
                  </a:lnTo>
                  <a:lnTo>
                    <a:pt x="269" y="96"/>
                  </a:lnTo>
                  <a:lnTo>
                    <a:pt x="251" y="102"/>
                  </a:lnTo>
                  <a:lnTo>
                    <a:pt x="227" y="102"/>
                  </a:lnTo>
                  <a:lnTo>
                    <a:pt x="203" y="108"/>
                  </a:lnTo>
                  <a:lnTo>
                    <a:pt x="179" y="108"/>
                  </a:lnTo>
                  <a:lnTo>
                    <a:pt x="155" y="108"/>
                  </a:lnTo>
                  <a:lnTo>
                    <a:pt x="131" y="114"/>
                  </a:lnTo>
                  <a:lnTo>
                    <a:pt x="107" y="114"/>
                  </a:lnTo>
                  <a:lnTo>
                    <a:pt x="89" y="108"/>
                  </a:lnTo>
                  <a:lnTo>
                    <a:pt x="65" y="102"/>
                  </a:lnTo>
                  <a:lnTo>
                    <a:pt x="53" y="96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24" y="60"/>
                  </a:lnTo>
                  <a:lnTo>
                    <a:pt x="18" y="42"/>
                  </a:lnTo>
                  <a:lnTo>
                    <a:pt x="12" y="30"/>
                  </a:lnTo>
                  <a:lnTo>
                    <a:pt x="6" y="18"/>
                  </a:lnTo>
                  <a:lnTo>
                    <a:pt x="0" y="0"/>
                  </a:lnTo>
                  <a:lnTo>
                    <a:pt x="24" y="6"/>
                  </a:lnTo>
                  <a:lnTo>
                    <a:pt x="42" y="6"/>
                  </a:lnTo>
                  <a:lnTo>
                    <a:pt x="65" y="12"/>
                  </a:lnTo>
                  <a:lnTo>
                    <a:pt x="83" y="12"/>
                  </a:lnTo>
                  <a:lnTo>
                    <a:pt x="107" y="12"/>
                  </a:lnTo>
                  <a:lnTo>
                    <a:pt x="125" y="12"/>
                  </a:lnTo>
                  <a:lnTo>
                    <a:pt x="149" y="12"/>
                  </a:lnTo>
                  <a:lnTo>
                    <a:pt x="173" y="1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Freeform 72"/>
            <p:cNvSpPr>
              <a:spLocks/>
            </p:cNvSpPr>
            <p:nvPr/>
          </p:nvSpPr>
          <p:spPr bwMode="auto">
            <a:xfrm>
              <a:off x="981" y="1133"/>
              <a:ext cx="96" cy="30"/>
            </a:xfrm>
            <a:custGeom>
              <a:avLst/>
              <a:gdLst>
                <a:gd name="T0" fmla="*/ 96 w 96"/>
                <a:gd name="T1" fmla="*/ 12 h 30"/>
                <a:gd name="T2" fmla="*/ 90 w 96"/>
                <a:gd name="T3" fmla="*/ 12 h 30"/>
                <a:gd name="T4" fmla="*/ 84 w 96"/>
                <a:gd name="T5" fmla="*/ 12 h 30"/>
                <a:gd name="T6" fmla="*/ 78 w 96"/>
                <a:gd name="T7" fmla="*/ 12 h 30"/>
                <a:gd name="T8" fmla="*/ 78 w 96"/>
                <a:gd name="T9" fmla="*/ 12 h 30"/>
                <a:gd name="T10" fmla="*/ 72 w 96"/>
                <a:gd name="T11" fmla="*/ 18 h 30"/>
                <a:gd name="T12" fmla="*/ 66 w 96"/>
                <a:gd name="T13" fmla="*/ 18 h 30"/>
                <a:gd name="T14" fmla="*/ 60 w 96"/>
                <a:gd name="T15" fmla="*/ 18 h 30"/>
                <a:gd name="T16" fmla="*/ 54 w 96"/>
                <a:gd name="T17" fmla="*/ 18 h 30"/>
                <a:gd name="T18" fmla="*/ 54 w 96"/>
                <a:gd name="T19" fmla="*/ 18 h 30"/>
                <a:gd name="T20" fmla="*/ 90 w 96"/>
                <a:gd name="T21" fmla="*/ 30 h 30"/>
                <a:gd name="T22" fmla="*/ 6 w 96"/>
                <a:gd name="T23" fmla="*/ 24 h 30"/>
                <a:gd name="T24" fmla="*/ 6 w 96"/>
                <a:gd name="T25" fmla="*/ 18 h 30"/>
                <a:gd name="T26" fmla="*/ 6 w 96"/>
                <a:gd name="T27" fmla="*/ 18 h 30"/>
                <a:gd name="T28" fmla="*/ 12 w 96"/>
                <a:gd name="T29" fmla="*/ 18 h 30"/>
                <a:gd name="T30" fmla="*/ 18 w 96"/>
                <a:gd name="T31" fmla="*/ 18 h 30"/>
                <a:gd name="T32" fmla="*/ 30 w 96"/>
                <a:gd name="T33" fmla="*/ 18 h 30"/>
                <a:gd name="T34" fmla="*/ 36 w 96"/>
                <a:gd name="T35" fmla="*/ 18 h 30"/>
                <a:gd name="T36" fmla="*/ 42 w 96"/>
                <a:gd name="T37" fmla="*/ 18 h 30"/>
                <a:gd name="T38" fmla="*/ 48 w 96"/>
                <a:gd name="T39" fmla="*/ 18 h 30"/>
                <a:gd name="T40" fmla="*/ 54 w 96"/>
                <a:gd name="T41" fmla="*/ 12 h 30"/>
                <a:gd name="T42" fmla="*/ 60 w 96"/>
                <a:gd name="T43" fmla="*/ 12 h 30"/>
                <a:gd name="T44" fmla="*/ 60 w 96"/>
                <a:gd name="T45" fmla="*/ 12 h 30"/>
                <a:gd name="T46" fmla="*/ 54 w 96"/>
                <a:gd name="T47" fmla="*/ 12 h 30"/>
                <a:gd name="T48" fmla="*/ 42 w 96"/>
                <a:gd name="T49" fmla="*/ 12 h 30"/>
                <a:gd name="T50" fmla="*/ 36 w 96"/>
                <a:gd name="T51" fmla="*/ 12 h 30"/>
                <a:gd name="T52" fmla="*/ 30 w 96"/>
                <a:gd name="T53" fmla="*/ 12 h 30"/>
                <a:gd name="T54" fmla="*/ 18 w 96"/>
                <a:gd name="T55" fmla="*/ 12 h 30"/>
                <a:gd name="T56" fmla="*/ 12 w 96"/>
                <a:gd name="T57" fmla="*/ 12 h 30"/>
                <a:gd name="T58" fmla="*/ 6 w 96"/>
                <a:gd name="T59" fmla="*/ 6 h 30"/>
                <a:gd name="T60" fmla="*/ 0 w 96"/>
                <a:gd name="T61" fmla="*/ 6 h 30"/>
                <a:gd name="T62" fmla="*/ 0 w 96"/>
                <a:gd name="T63" fmla="*/ 6 h 30"/>
                <a:gd name="T64" fmla="*/ 0 w 96"/>
                <a:gd name="T65" fmla="*/ 6 h 30"/>
                <a:gd name="T66" fmla="*/ 0 w 96"/>
                <a:gd name="T67" fmla="*/ 0 h 30"/>
                <a:gd name="T68" fmla="*/ 6 w 96"/>
                <a:gd name="T69" fmla="*/ 6 h 30"/>
                <a:gd name="T70" fmla="*/ 6 w 96"/>
                <a:gd name="T71" fmla="*/ 6 h 30"/>
                <a:gd name="T72" fmla="*/ 6 w 96"/>
                <a:gd name="T73" fmla="*/ 6 h 30"/>
                <a:gd name="T74" fmla="*/ 12 w 96"/>
                <a:gd name="T75" fmla="*/ 6 h 30"/>
                <a:gd name="T76" fmla="*/ 12 w 96"/>
                <a:gd name="T77" fmla="*/ 6 h 30"/>
                <a:gd name="T78" fmla="*/ 18 w 96"/>
                <a:gd name="T79" fmla="*/ 6 h 30"/>
                <a:gd name="T80" fmla="*/ 18 w 96"/>
                <a:gd name="T81" fmla="*/ 6 h 30"/>
                <a:gd name="T82" fmla="*/ 30 w 96"/>
                <a:gd name="T83" fmla="*/ 6 h 30"/>
                <a:gd name="T84" fmla="*/ 36 w 96"/>
                <a:gd name="T85" fmla="*/ 6 h 30"/>
                <a:gd name="T86" fmla="*/ 48 w 96"/>
                <a:gd name="T87" fmla="*/ 6 h 30"/>
                <a:gd name="T88" fmla="*/ 60 w 96"/>
                <a:gd name="T89" fmla="*/ 6 h 30"/>
                <a:gd name="T90" fmla="*/ 66 w 96"/>
                <a:gd name="T91" fmla="*/ 6 h 30"/>
                <a:gd name="T92" fmla="*/ 78 w 96"/>
                <a:gd name="T93" fmla="*/ 6 h 30"/>
                <a:gd name="T94" fmla="*/ 84 w 96"/>
                <a:gd name="T95" fmla="*/ 12 h 30"/>
                <a:gd name="T96" fmla="*/ 96 w 96"/>
                <a:gd name="T97" fmla="*/ 12 h 30"/>
                <a:gd name="T98" fmla="*/ 96 w 96"/>
                <a:gd name="T99" fmla="*/ 12 h 30"/>
                <a:gd name="T100" fmla="*/ 96 w 96"/>
                <a:gd name="T101" fmla="*/ 12 h 30"/>
                <a:gd name="T102" fmla="*/ 96 w 96"/>
                <a:gd name="T103" fmla="*/ 12 h 30"/>
                <a:gd name="T104" fmla="*/ 96 w 96"/>
                <a:gd name="T105" fmla="*/ 12 h 3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6"/>
                <a:gd name="T160" fmla="*/ 0 h 30"/>
                <a:gd name="T161" fmla="*/ 96 w 96"/>
                <a:gd name="T162" fmla="*/ 30 h 3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6" h="30">
                  <a:moveTo>
                    <a:pt x="96" y="12"/>
                  </a:moveTo>
                  <a:lnTo>
                    <a:pt x="90" y="12"/>
                  </a:lnTo>
                  <a:lnTo>
                    <a:pt x="84" y="12"/>
                  </a:lnTo>
                  <a:lnTo>
                    <a:pt x="78" y="12"/>
                  </a:lnTo>
                  <a:lnTo>
                    <a:pt x="72" y="18"/>
                  </a:lnTo>
                  <a:lnTo>
                    <a:pt x="66" y="18"/>
                  </a:lnTo>
                  <a:lnTo>
                    <a:pt x="60" y="18"/>
                  </a:lnTo>
                  <a:lnTo>
                    <a:pt x="54" y="18"/>
                  </a:lnTo>
                  <a:lnTo>
                    <a:pt x="90" y="30"/>
                  </a:lnTo>
                  <a:lnTo>
                    <a:pt x="6" y="24"/>
                  </a:lnTo>
                  <a:lnTo>
                    <a:pt x="6" y="18"/>
                  </a:lnTo>
                  <a:lnTo>
                    <a:pt x="12" y="18"/>
                  </a:lnTo>
                  <a:lnTo>
                    <a:pt x="18" y="18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2" y="18"/>
                  </a:lnTo>
                  <a:lnTo>
                    <a:pt x="48" y="18"/>
                  </a:lnTo>
                  <a:lnTo>
                    <a:pt x="54" y="12"/>
                  </a:lnTo>
                  <a:lnTo>
                    <a:pt x="60" y="12"/>
                  </a:lnTo>
                  <a:lnTo>
                    <a:pt x="54" y="12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48" y="6"/>
                  </a:lnTo>
                  <a:lnTo>
                    <a:pt x="60" y="6"/>
                  </a:lnTo>
                  <a:lnTo>
                    <a:pt x="66" y="6"/>
                  </a:lnTo>
                  <a:lnTo>
                    <a:pt x="78" y="6"/>
                  </a:lnTo>
                  <a:lnTo>
                    <a:pt x="84" y="12"/>
                  </a:lnTo>
                  <a:lnTo>
                    <a:pt x="9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Freeform 73"/>
            <p:cNvSpPr>
              <a:spLocks/>
            </p:cNvSpPr>
            <p:nvPr/>
          </p:nvSpPr>
          <p:spPr bwMode="auto">
            <a:xfrm>
              <a:off x="443" y="1145"/>
              <a:ext cx="131" cy="30"/>
            </a:xfrm>
            <a:custGeom>
              <a:avLst/>
              <a:gdLst>
                <a:gd name="T0" fmla="*/ 131 w 131"/>
                <a:gd name="T1" fmla="*/ 6 h 30"/>
                <a:gd name="T2" fmla="*/ 119 w 131"/>
                <a:gd name="T3" fmla="*/ 12 h 30"/>
                <a:gd name="T4" fmla="*/ 107 w 131"/>
                <a:gd name="T5" fmla="*/ 12 h 30"/>
                <a:gd name="T6" fmla="*/ 89 w 131"/>
                <a:gd name="T7" fmla="*/ 12 h 30"/>
                <a:gd name="T8" fmla="*/ 77 w 131"/>
                <a:gd name="T9" fmla="*/ 12 h 30"/>
                <a:gd name="T10" fmla="*/ 65 w 131"/>
                <a:gd name="T11" fmla="*/ 12 h 30"/>
                <a:gd name="T12" fmla="*/ 47 w 131"/>
                <a:gd name="T13" fmla="*/ 12 h 30"/>
                <a:gd name="T14" fmla="*/ 35 w 131"/>
                <a:gd name="T15" fmla="*/ 12 h 30"/>
                <a:gd name="T16" fmla="*/ 24 w 131"/>
                <a:gd name="T17" fmla="*/ 12 h 30"/>
                <a:gd name="T18" fmla="*/ 24 w 131"/>
                <a:gd name="T19" fmla="*/ 12 h 30"/>
                <a:gd name="T20" fmla="*/ 35 w 131"/>
                <a:gd name="T21" fmla="*/ 18 h 30"/>
                <a:gd name="T22" fmla="*/ 47 w 131"/>
                <a:gd name="T23" fmla="*/ 24 h 30"/>
                <a:gd name="T24" fmla="*/ 59 w 131"/>
                <a:gd name="T25" fmla="*/ 24 h 30"/>
                <a:gd name="T26" fmla="*/ 71 w 131"/>
                <a:gd name="T27" fmla="*/ 24 h 30"/>
                <a:gd name="T28" fmla="*/ 89 w 131"/>
                <a:gd name="T29" fmla="*/ 24 h 30"/>
                <a:gd name="T30" fmla="*/ 101 w 131"/>
                <a:gd name="T31" fmla="*/ 24 h 30"/>
                <a:gd name="T32" fmla="*/ 113 w 131"/>
                <a:gd name="T33" fmla="*/ 24 h 30"/>
                <a:gd name="T34" fmla="*/ 131 w 131"/>
                <a:gd name="T35" fmla="*/ 24 h 30"/>
                <a:gd name="T36" fmla="*/ 131 w 131"/>
                <a:gd name="T37" fmla="*/ 24 h 30"/>
                <a:gd name="T38" fmla="*/ 113 w 131"/>
                <a:gd name="T39" fmla="*/ 24 h 30"/>
                <a:gd name="T40" fmla="*/ 101 w 131"/>
                <a:gd name="T41" fmla="*/ 24 h 30"/>
                <a:gd name="T42" fmla="*/ 89 w 131"/>
                <a:gd name="T43" fmla="*/ 24 h 30"/>
                <a:gd name="T44" fmla="*/ 71 w 131"/>
                <a:gd name="T45" fmla="*/ 30 h 30"/>
                <a:gd name="T46" fmla="*/ 53 w 131"/>
                <a:gd name="T47" fmla="*/ 30 h 30"/>
                <a:gd name="T48" fmla="*/ 41 w 131"/>
                <a:gd name="T49" fmla="*/ 24 h 30"/>
                <a:gd name="T50" fmla="*/ 29 w 131"/>
                <a:gd name="T51" fmla="*/ 24 h 30"/>
                <a:gd name="T52" fmla="*/ 18 w 131"/>
                <a:gd name="T53" fmla="*/ 18 h 30"/>
                <a:gd name="T54" fmla="*/ 18 w 131"/>
                <a:gd name="T55" fmla="*/ 18 h 30"/>
                <a:gd name="T56" fmla="*/ 18 w 131"/>
                <a:gd name="T57" fmla="*/ 18 h 30"/>
                <a:gd name="T58" fmla="*/ 18 w 131"/>
                <a:gd name="T59" fmla="*/ 18 h 30"/>
                <a:gd name="T60" fmla="*/ 18 w 131"/>
                <a:gd name="T61" fmla="*/ 18 h 30"/>
                <a:gd name="T62" fmla="*/ 18 w 131"/>
                <a:gd name="T63" fmla="*/ 18 h 30"/>
                <a:gd name="T64" fmla="*/ 18 w 131"/>
                <a:gd name="T65" fmla="*/ 18 h 30"/>
                <a:gd name="T66" fmla="*/ 18 w 131"/>
                <a:gd name="T67" fmla="*/ 12 h 30"/>
                <a:gd name="T68" fmla="*/ 18 w 131"/>
                <a:gd name="T69" fmla="*/ 12 h 30"/>
                <a:gd name="T70" fmla="*/ 18 w 131"/>
                <a:gd name="T71" fmla="*/ 12 h 30"/>
                <a:gd name="T72" fmla="*/ 18 w 131"/>
                <a:gd name="T73" fmla="*/ 12 h 30"/>
                <a:gd name="T74" fmla="*/ 18 w 131"/>
                <a:gd name="T75" fmla="*/ 12 h 30"/>
                <a:gd name="T76" fmla="*/ 12 w 131"/>
                <a:gd name="T77" fmla="*/ 12 h 30"/>
                <a:gd name="T78" fmla="*/ 12 w 131"/>
                <a:gd name="T79" fmla="*/ 12 h 30"/>
                <a:gd name="T80" fmla="*/ 6 w 131"/>
                <a:gd name="T81" fmla="*/ 12 h 30"/>
                <a:gd name="T82" fmla="*/ 6 w 131"/>
                <a:gd name="T83" fmla="*/ 6 h 30"/>
                <a:gd name="T84" fmla="*/ 6 w 131"/>
                <a:gd name="T85" fmla="*/ 6 h 30"/>
                <a:gd name="T86" fmla="*/ 0 w 131"/>
                <a:gd name="T87" fmla="*/ 6 h 30"/>
                <a:gd name="T88" fmla="*/ 0 w 131"/>
                <a:gd name="T89" fmla="*/ 6 h 30"/>
                <a:gd name="T90" fmla="*/ 0 w 131"/>
                <a:gd name="T91" fmla="*/ 6 h 30"/>
                <a:gd name="T92" fmla="*/ 6 w 131"/>
                <a:gd name="T93" fmla="*/ 0 h 30"/>
                <a:gd name="T94" fmla="*/ 6 w 131"/>
                <a:gd name="T95" fmla="*/ 0 h 30"/>
                <a:gd name="T96" fmla="*/ 18 w 131"/>
                <a:gd name="T97" fmla="*/ 0 h 30"/>
                <a:gd name="T98" fmla="*/ 35 w 131"/>
                <a:gd name="T99" fmla="*/ 6 h 30"/>
                <a:gd name="T100" fmla="*/ 47 w 131"/>
                <a:gd name="T101" fmla="*/ 6 h 30"/>
                <a:gd name="T102" fmla="*/ 65 w 131"/>
                <a:gd name="T103" fmla="*/ 6 h 30"/>
                <a:gd name="T104" fmla="*/ 77 w 131"/>
                <a:gd name="T105" fmla="*/ 6 h 30"/>
                <a:gd name="T106" fmla="*/ 95 w 131"/>
                <a:gd name="T107" fmla="*/ 6 h 30"/>
                <a:gd name="T108" fmla="*/ 113 w 131"/>
                <a:gd name="T109" fmla="*/ 6 h 30"/>
                <a:gd name="T110" fmla="*/ 131 w 131"/>
                <a:gd name="T111" fmla="*/ 6 h 30"/>
                <a:gd name="T112" fmla="*/ 131 w 131"/>
                <a:gd name="T113" fmla="*/ 6 h 30"/>
                <a:gd name="T114" fmla="*/ 131 w 131"/>
                <a:gd name="T115" fmla="*/ 6 h 30"/>
                <a:gd name="T116" fmla="*/ 131 w 131"/>
                <a:gd name="T117" fmla="*/ 6 h 30"/>
                <a:gd name="T118" fmla="*/ 131 w 131"/>
                <a:gd name="T119" fmla="*/ 6 h 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1"/>
                <a:gd name="T181" fmla="*/ 0 h 30"/>
                <a:gd name="T182" fmla="*/ 131 w 131"/>
                <a:gd name="T183" fmla="*/ 30 h 3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1" h="30">
                  <a:moveTo>
                    <a:pt x="131" y="6"/>
                  </a:moveTo>
                  <a:lnTo>
                    <a:pt x="119" y="12"/>
                  </a:lnTo>
                  <a:lnTo>
                    <a:pt x="107" y="12"/>
                  </a:lnTo>
                  <a:lnTo>
                    <a:pt x="89" y="12"/>
                  </a:lnTo>
                  <a:lnTo>
                    <a:pt x="77" y="12"/>
                  </a:lnTo>
                  <a:lnTo>
                    <a:pt x="65" y="12"/>
                  </a:lnTo>
                  <a:lnTo>
                    <a:pt x="47" y="12"/>
                  </a:lnTo>
                  <a:lnTo>
                    <a:pt x="35" y="12"/>
                  </a:lnTo>
                  <a:lnTo>
                    <a:pt x="24" y="12"/>
                  </a:lnTo>
                  <a:lnTo>
                    <a:pt x="35" y="18"/>
                  </a:lnTo>
                  <a:lnTo>
                    <a:pt x="47" y="24"/>
                  </a:lnTo>
                  <a:lnTo>
                    <a:pt x="59" y="24"/>
                  </a:lnTo>
                  <a:lnTo>
                    <a:pt x="71" y="24"/>
                  </a:lnTo>
                  <a:lnTo>
                    <a:pt x="89" y="24"/>
                  </a:lnTo>
                  <a:lnTo>
                    <a:pt x="101" y="24"/>
                  </a:lnTo>
                  <a:lnTo>
                    <a:pt x="113" y="24"/>
                  </a:lnTo>
                  <a:lnTo>
                    <a:pt x="131" y="24"/>
                  </a:lnTo>
                  <a:lnTo>
                    <a:pt x="113" y="24"/>
                  </a:lnTo>
                  <a:lnTo>
                    <a:pt x="101" y="24"/>
                  </a:lnTo>
                  <a:lnTo>
                    <a:pt x="89" y="24"/>
                  </a:lnTo>
                  <a:lnTo>
                    <a:pt x="71" y="30"/>
                  </a:lnTo>
                  <a:lnTo>
                    <a:pt x="53" y="30"/>
                  </a:lnTo>
                  <a:lnTo>
                    <a:pt x="41" y="24"/>
                  </a:lnTo>
                  <a:lnTo>
                    <a:pt x="29" y="24"/>
                  </a:lnTo>
                  <a:lnTo>
                    <a:pt x="18" y="18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6"/>
                  </a:lnTo>
                  <a:lnTo>
                    <a:pt x="6" y="0"/>
                  </a:lnTo>
                  <a:lnTo>
                    <a:pt x="18" y="0"/>
                  </a:lnTo>
                  <a:lnTo>
                    <a:pt x="35" y="6"/>
                  </a:lnTo>
                  <a:lnTo>
                    <a:pt x="47" y="6"/>
                  </a:lnTo>
                  <a:lnTo>
                    <a:pt x="65" y="6"/>
                  </a:lnTo>
                  <a:lnTo>
                    <a:pt x="77" y="6"/>
                  </a:lnTo>
                  <a:lnTo>
                    <a:pt x="95" y="6"/>
                  </a:lnTo>
                  <a:lnTo>
                    <a:pt x="113" y="6"/>
                  </a:lnTo>
                  <a:lnTo>
                    <a:pt x="13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Freeform 74"/>
            <p:cNvSpPr>
              <a:spLocks/>
            </p:cNvSpPr>
            <p:nvPr/>
          </p:nvSpPr>
          <p:spPr bwMode="auto">
            <a:xfrm>
              <a:off x="1011" y="1169"/>
              <a:ext cx="60" cy="12"/>
            </a:xfrm>
            <a:custGeom>
              <a:avLst/>
              <a:gdLst>
                <a:gd name="T0" fmla="*/ 24 w 60"/>
                <a:gd name="T1" fmla="*/ 0 h 12"/>
                <a:gd name="T2" fmla="*/ 24 w 60"/>
                <a:gd name="T3" fmla="*/ 0 h 12"/>
                <a:gd name="T4" fmla="*/ 24 w 60"/>
                <a:gd name="T5" fmla="*/ 0 h 12"/>
                <a:gd name="T6" fmla="*/ 18 w 60"/>
                <a:gd name="T7" fmla="*/ 0 h 12"/>
                <a:gd name="T8" fmla="*/ 18 w 60"/>
                <a:gd name="T9" fmla="*/ 0 h 12"/>
                <a:gd name="T10" fmla="*/ 18 w 60"/>
                <a:gd name="T11" fmla="*/ 0 h 12"/>
                <a:gd name="T12" fmla="*/ 18 w 60"/>
                <a:gd name="T13" fmla="*/ 0 h 12"/>
                <a:gd name="T14" fmla="*/ 18 w 60"/>
                <a:gd name="T15" fmla="*/ 0 h 12"/>
                <a:gd name="T16" fmla="*/ 18 w 60"/>
                <a:gd name="T17" fmla="*/ 0 h 12"/>
                <a:gd name="T18" fmla="*/ 18 w 60"/>
                <a:gd name="T19" fmla="*/ 0 h 12"/>
                <a:gd name="T20" fmla="*/ 24 w 60"/>
                <a:gd name="T21" fmla="*/ 0 h 12"/>
                <a:gd name="T22" fmla="*/ 30 w 60"/>
                <a:gd name="T23" fmla="*/ 6 h 12"/>
                <a:gd name="T24" fmla="*/ 36 w 60"/>
                <a:gd name="T25" fmla="*/ 6 h 12"/>
                <a:gd name="T26" fmla="*/ 42 w 60"/>
                <a:gd name="T27" fmla="*/ 6 h 12"/>
                <a:gd name="T28" fmla="*/ 48 w 60"/>
                <a:gd name="T29" fmla="*/ 6 h 12"/>
                <a:gd name="T30" fmla="*/ 54 w 60"/>
                <a:gd name="T31" fmla="*/ 6 h 12"/>
                <a:gd name="T32" fmla="*/ 60 w 60"/>
                <a:gd name="T33" fmla="*/ 6 h 12"/>
                <a:gd name="T34" fmla="*/ 60 w 60"/>
                <a:gd name="T35" fmla="*/ 6 h 12"/>
                <a:gd name="T36" fmla="*/ 60 w 60"/>
                <a:gd name="T37" fmla="*/ 6 h 12"/>
                <a:gd name="T38" fmla="*/ 54 w 60"/>
                <a:gd name="T39" fmla="*/ 6 h 12"/>
                <a:gd name="T40" fmla="*/ 48 w 60"/>
                <a:gd name="T41" fmla="*/ 6 h 12"/>
                <a:gd name="T42" fmla="*/ 36 w 60"/>
                <a:gd name="T43" fmla="*/ 12 h 12"/>
                <a:gd name="T44" fmla="*/ 30 w 60"/>
                <a:gd name="T45" fmla="*/ 12 h 12"/>
                <a:gd name="T46" fmla="*/ 18 w 60"/>
                <a:gd name="T47" fmla="*/ 12 h 12"/>
                <a:gd name="T48" fmla="*/ 12 w 60"/>
                <a:gd name="T49" fmla="*/ 6 h 12"/>
                <a:gd name="T50" fmla="*/ 0 w 60"/>
                <a:gd name="T51" fmla="*/ 6 h 12"/>
                <a:gd name="T52" fmla="*/ 0 w 60"/>
                <a:gd name="T53" fmla="*/ 0 h 12"/>
                <a:gd name="T54" fmla="*/ 0 w 60"/>
                <a:gd name="T55" fmla="*/ 0 h 12"/>
                <a:gd name="T56" fmla="*/ 24 w 60"/>
                <a:gd name="T57" fmla="*/ 0 h 12"/>
                <a:gd name="T58" fmla="*/ 24 w 60"/>
                <a:gd name="T59" fmla="*/ 0 h 12"/>
                <a:gd name="T60" fmla="*/ 24 w 60"/>
                <a:gd name="T61" fmla="*/ 0 h 12"/>
                <a:gd name="T62" fmla="*/ 24 w 60"/>
                <a:gd name="T63" fmla="*/ 0 h 1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0"/>
                <a:gd name="T97" fmla="*/ 0 h 12"/>
                <a:gd name="T98" fmla="*/ 60 w 60"/>
                <a:gd name="T99" fmla="*/ 12 h 1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0" h="12">
                  <a:moveTo>
                    <a:pt x="24" y="0"/>
                  </a:moveTo>
                  <a:lnTo>
                    <a:pt x="24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8" y="6"/>
                  </a:lnTo>
                  <a:lnTo>
                    <a:pt x="54" y="6"/>
                  </a:lnTo>
                  <a:lnTo>
                    <a:pt x="60" y="6"/>
                  </a:lnTo>
                  <a:lnTo>
                    <a:pt x="54" y="6"/>
                  </a:lnTo>
                  <a:lnTo>
                    <a:pt x="48" y="6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2" name="Freeform 75"/>
            <p:cNvSpPr>
              <a:spLocks/>
            </p:cNvSpPr>
            <p:nvPr/>
          </p:nvSpPr>
          <p:spPr bwMode="auto">
            <a:xfrm>
              <a:off x="472" y="1175"/>
              <a:ext cx="102" cy="12"/>
            </a:xfrm>
            <a:custGeom>
              <a:avLst/>
              <a:gdLst>
                <a:gd name="T0" fmla="*/ 102 w 102"/>
                <a:gd name="T1" fmla="*/ 6 h 12"/>
                <a:gd name="T2" fmla="*/ 90 w 102"/>
                <a:gd name="T3" fmla="*/ 12 h 12"/>
                <a:gd name="T4" fmla="*/ 78 w 102"/>
                <a:gd name="T5" fmla="*/ 12 h 12"/>
                <a:gd name="T6" fmla="*/ 66 w 102"/>
                <a:gd name="T7" fmla="*/ 12 h 12"/>
                <a:gd name="T8" fmla="*/ 48 w 102"/>
                <a:gd name="T9" fmla="*/ 12 h 12"/>
                <a:gd name="T10" fmla="*/ 36 w 102"/>
                <a:gd name="T11" fmla="*/ 12 h 12"/>
                <a:gd name="T12" fmla="*/ 24 w 102"/>
                <a:gd name="T13" fmla="*/ 12 h 12"/>
                <a:gd name="T14" fmla="*/ 12 w 102"/>
                <a:gd name="T15" fmla="*/ 12 h 12"/>
                <a:gd name="T16" fmla="*/ 0 w 102"/>
                <a:gd name="T17" fmla="*/ 6 h 12"/>
                <a:gd name="T18" fmla="*/ 0 w 102"/>
                <a:gd name="T19" fmla="*/ 6 h 12"/>
                <a:gd name="T20" fmla="*/ 0 w 102"/>
                <a:gd name="T21" fmla="*/ 0 h 12"/>
                <a:gd name="T22" fmla="*/ 0 w 102"/>
                <a:gd name="T23" fmla="*/ 0 h 12"/>
                <a:gd name="T24" fmla="*/ 12 w 102"/>
                <a:gd name="T25" fmla="*/ 6 h 12"/>
                <a:gd name="T26" fmla="*/ 24 w 102"/>
                <a:gd name="T27" fmla="*/ 6 h 12"/>
                <a:gd name="T28" fmla="*/ 42 w 102"/>
                <a:gd name="T29" fmla="*/ 6 h 12"/>
                <a:gd name="T30" fmla="*/ 54 w 102"/>
                <a:gd name="T31" fmla="*/ 6 h 12"/>
                <a:gd name="T32" fmla="*/ 66 w 102"/>
                <a:gd name="T33" fmla="*/ 6 h 12"/>
                <a:gd name="T34" fmla="*/ 78 w 102"/>
                <a:gd name="T35" fmla="*/ 6 h 12"/>
                <a:gd name="T36" fmla="*/ 90 w 102"/>
                <a:gd name="T37" fmla="*/ 6 h 12"/>
                <a:gd name="T38" fmla="*/ 102 w 102"/>
                <a:gd name="T39" fmla="*/ 6 h 12"/>
                <a:gd name="T40" fmla="*/ 102 w 102"/>
                <a:gd name="T41" fmla="*/ 6 h 12"/>
                <a:gd name="T42" fmla="*/ 102 w 102"/>
                <a:gd name="T43" fmla="*/ 6 h 12"/>
                <a:gd name="T44" fmla="*/ 102 w 102"/>
                <a:gd name="T45" fmla="*/ 6 h 12"/>
                <a:gd name="T46" fmla="*/ 102 w 102"/>
                <a:gd name="T47" fmla="*/ 6 h 1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2"/>
                <a:gd name="T73" fmla="*/ 0 h 12"/>
                <a:gd name="T74" fmla="*/ 102 w 102"/>
                <a:gd name="T75" fmla="*/ 12 h 1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2" h="12">
                  <a:moveTo>
                    <a:pt x="102" y="6"/>
                  </a:moveTo>
                  <a:lnTo>
                    <a:pt x="90" y="12"/>
                  </a:lnTo>
                  <a:lnTo>
                    <a:pt x="78" y="12"/>
                  </a:lnTo>
                  <a:lnTo>
                    <a:pt x="66" y="12"/>
                  </a:lnTo>
                  <a:lnTo>
                    <a:pt x="48" y="12"/>
                  </a:lnTo>
                  <a:lnTo>
                    <a:pt x="36" y="12"/>
                  </a:lnTo>
                  <a:lnTo>
                    <a:pt x="24" y="12"/>
                  </a:lnTo>
                  <a:lnTo>
                    <a:pt x="12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12" y="6"/>
                  </a:lnTo>
                  <a:lnTo>
                    <a:pt x="24" y="6"/>
                  </a:lnTo>
                  <a:lnTo>
                    <a:pt x="42" y="6"/>
                  </a:lnTo>
                  <a:lnTo>
                    <a:pt x="54" y="6"/>
                  </a:lnTo>
                  <a:lnTo>
                    <a:pt x="66" y="6"/>
                  </a:lnTo>
                  <a:lnTo>
                    <a:pt x="78" y="6"/>
                  </a:lnTo>
                  <a:lnTo>
                    <a:pt x="90" y="6"/>
                  </a:lnTo>
                  <a:lnTo>
                    <a:pt x="10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3" name="Freeform 76"/>
            <p:cNvSpPr>
              <a:spLocks/>
            </p:cNvSpPr>
            <p:nvPr/>
          </p:nvSpPr>
          <p:spPr bwMode="auto">
            <a:xfrm>
              <a:off x="1017" y="1181"/>
              <a:ext cx="48" cy="12"/>
            </a:xfrm>
            <a:custGeom>
              <a:avLst/>
              <a:gdLst>
                <a:gd name="T0" fmla="*/ 48 w 48"/>
                <a:gd name="T1" fmla="*/ 12 h 12"/>
                <a:gd name="T2" fmla="*/ 42 w 48"/>
                <a:gd name="T3" fmla="*/ 12 h 12"/>
                <a:gd name="T4" fmla="*/ 36 w 48"/>
                <a:gd name="T5" fmla="*/ 12 h 12"/>
                <a:gd name="T6" fmla="*/ 30 w 48"/>
                <a:gd name="T7" fmla="*/ 12 h 12"/>
                <a:gd name="T8" fmla="*/ 18 w 48"/>
                <a:gd name="T9" fmla="*/ 12 h 12"/>
                <a:gd name="T10" fmla="*/ 12 w 48"/>
                <a:gd name="T11" fmla="*/ 12 h 12"/>
                <a:gd name="T12" fmla="*/ 6 w 48"/>
                <a:gd name="T13" fmla="*/ 12 h 12"/>
                <a:gd name="T14" fmla="*/ 0 w 48"/>
                <a:gd name="T15" fmla="*/ 6 h 12"/>
                <a:gd name="T16" fmla="*/ 0 w 48"/>
                <a:gd name="T17" fmla="*/ 0 h 12"/>
                <a:gd name="T18" fmla="*/ 0 w 48"/>
                <a:gd name="T19" fmla="*/ 0 h 12"/>
                <a:gd name="T20" fmla="*/ 48 w 48"/>
                <a:gd name="T21" fmla="*/ 12 h 12"/>
                <a:gd name="T22" fmla="*/ 48 w 48"/>
                <a:gd name="T23" fmla="*/ 12 h 12"/>
                <a:gd name="T24" fmla="*/ 48 w 48"/>
                <a:gd name="T25" fmla="*/ 12 h 12"/>
                <a:gd name="T26" fmla="*/ 48 w 48"/>
                <a:gd name="T27" fmla="*/ 12 h 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8"/>
                <a:gd name="T43" fmla="*/ 0 h 12"/>
                <a:gd name="T44" fmla="*/ 48 w 48"/>
                <a:gd name="T45" fmla="*/ 12 h 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8" h="12">
                  <a:moveTo>
                    <a:pt x="48" y="12"/>
                  </a:moveTo>
                  <a:lnTo>
                    <a:pt x="42" y="12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4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Freeform 77"/>
            <p:cNvSpPr>
              <a:spLocks/>
            </p:cNvSpPr>
            <p:nvPr/>
          </p:nvSpPr>
          <p:spPr bwMode="auto">
            <a:xfrm>
              <a:off x="490" y="1193"/>
              <a:ext cx="90" cy="12"/>
            </a:xfrm>
            <a:custGeom>
              <a:avLst/>
              <a:gdLst>
                <a:gd name="T0" fmla="*/ 90 w 90"/>
                <a:gd name="T1" fmla="*/ 6 h 12"/>
                <a:gd name="T2" fmla="*/ 78 w 90"/>
                <a:gd name="T3" fmla="*/ 6 h 12"/>
                <a:gd name="T4" fmla="*/ 72 w 90"/>
                <a:gd name="T5" fmla="*/ 6 h 12"/>
                <a:gd name="T6" fmla="*/ 60 w 90"/>
                <a:gd name="T7" fmla="*/ 12 h 12"/>
                <a:gd name="T8" fmla="*/ 48 w 90"/>
                <a:gd name="T9" fmla="*/ 12 h 12"/>
                <a:gd name="T10" fmla="*/ 30 w 90"/>
                <a:gd name="T11" fmla="*/ 12 h 12"/>
                <a:gd name="T12" fmla="*/ 18 w 90"/>
                <a:gd name="T13" fmla="*/ 6 h 12"/>
                <a:gd name="T14" fmla="*/ 6 w 90"/>
                <a:gd name="T15" fmla="*/ 6 h 12"/>
                <a:gd name="T16" fmla="*/ 0 w 90"/>
                <a:gd name="T17" fmla="*/ 6 h 12"/>
                <a:gd name="T18" fmla="*/ 0 w 90"/>
                <a:gd name="T19" fmla="*/ 6 h 12"/>
                <a:gd name="T20" fmla="*/ 0 w 90"/>
                <a:gd name="T21" fmla="*/ 0 h 12"/>
                <a:gd name="T22" fmla="*/ 0 w 90"/>
                <a:gd name="T23" fmla="*/ 0 h 12"/>
                <a:gd name="T24" fmla="*/ 6 w 90"/>
                <a:gd name="T25" fmla="*/ 0 h 12"/>
                <a:gd name="T26" fmla="*/ 12 w 90"/>
                <a:gd name="T27" fmla="*/ 0 h 12"/>
                <a:gd name="T28" fmla="*/ 18 w 90"/>
                <a:gd name="T29" fmla="*/ 0 h 12"/>
                <a:gd name="T30" fmla="*/ 18 w 90"/>
                <a:gd name="T31" fmla="*/ 6 h 12"/>
                <a:gd name="T32" fmla="*/ 24 w 90"/>
                <a:gd name="T33" fmla="*/ 6 h 12"/>
                <a:gd name="T34" fmla="*/ 30 w 90"/>
                <a:gd name="T35" fmla="*/ 0 h 12"/>
                <a:gd name="T36" fmla="*/ 30 w 90"/>
                <a:gd name="T37" fmla="*/ 0 h 12"/>
                <a:gd name="T38" fmla="*/ 90 w 90"/>
                <a:gd name="T39" fmla="*/ 6 h 12"/>
                <a:gd name="T40" fmla="*/ 90 w 90"/>
                <a:gd name="T41" fmla="*/ 6 h 12"/>
                <a:gd name="T42" fmla="*/ 90 w 90"/>
                <a:gd name="T43" fmla="*/ 6 h 12"/>
                <a:gd name="T44" fmla="*/ 90 w 90"/>
                <a:gd name="T45" fmla="*/ 6 h 1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0"/>
                <a:gd name="T70" fmla="*/ 0 h 12"/>
                <a:gd name="T71" fmla="*/ 90 w 90"/>
                <a:gd name="T72" fmla="*/ 12 h 1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0" h="12">
                  <a:moveTo>
                    <a:pt x="90" y="6"/>
                  </a:moveTo>
                  <a:lnTo>
                    <a:pt x="78" y="6"/>
                  </a:lnTo>
                  <a:lnTo>
                    <a:pt x="72" y="6"/>
                  </a:lnTo>
                  <a:lnTo>
                    <a:pt x="60" y="12"/>
                  </a:lnTo>
                  <a:lnTo>
                    <a:pt x="48" y="12"/>
                  </a:lnTo>
                  <a:lnTo>
                    <a:pt x="30" y="12"/>
                  </a:lnTo>
                  <a:lnTo>
                    <a:pt x="18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9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5" name="Freeform 78"/>
            <p:cNvSpPr>
              <a:spLocks/>
            </p:cNvSpPr>
            <p:nvPr/>
          </p:nvSpPr>
          <p:spPr bwMode="auto">
            <a:xfrm>
              <a:off x="508" y="1211"/>
              <a:ext cx="48" cy="6"/>
            </a:xfrm>
            <a:custGeom>
              <a:avLst/>
              <a:gdLst>
                <a:gd name="T0" fmla="*/ 48 w 48"/>
                <a:gd name="T1" fmla="*/ 0 h 6"/>
                <a:gd name="T2" fmla="*/ 42 w 48"/>
                <a:gd name="T3" fmla="*/ 0 h 6"/>
                <a:gd name="T4" fmla="*/ 36 w 48"/>
                <a:gd name="T5" fmla="*/ 0 h 6"/>
                <a:gd name="T6" fmla="*/ 30 w 48"/>
                <a:gd name="T7" fmla="*/ 0 h 6"/>
                <a:gd name="T8" fmla="*/ 24 w 48"/>
                <a:gd name="T9" fmla="*/ 0 h 6"/>
                <a:gd name="T10" fmla="*/ 18 w 48"/>
                <a:gd name="T11" fmla="*/ 0 h 6"/>
                <a:gd name="T12" fmla="*/ 12 w 48"/>
                <a:gd name="T13" fmla="*/ 0 h 6"/>
                <a:gd name="T14" fmla="*/ 6 w 48"/>
                <a:gd name="T15" fmla="*/ 0 h 6"/>
                <a:gd name="T16" fmla="*/ 0 w 48"/>
                <a:gd name="T17" fmla="*/ 6 h 6"/>
                <a:gd name="T18" fmla="*/ 0 w 48"/>
                <a:gd name="T19" fmla="*/ 6 h 6"/>
                <a:gd name="T20" fmla="*/ 0 w 48"/>
                <a:gd name="T21" fmla="*/ 0 h 6"/>
                <a:gd name="T22" fmla="*/ 6 w 48"/>
                <a:gd name="T23" fmla="*/ 0 h 6"/>
                <a:gd name="T24" fmla="*/ 6 w 48"/>
                <a:gd name="T25" fmla="*/ 0 h 6"/>
                <a:gd name="T26" fmla="*/ 12 w 48"/>
                <a:gd name="T27" fmla="*/ 0 h 6"/>
                <a:gd name="T28" fmla="*/ 12 w 48"/>
                <a:gd name="T29" fmla="*/ 0 h 6"/>
                <a:gd name="T30" fmla="*/ 18 w 48"/>
                <a:gd name="T31" fmla="*/ 0 h 6"/>
                <a:gd name="T32" fmla="*/ 18 w 48"/>
                <a:gd name="T33" fmla="*/ 0 h 6"/>
                <a:gd name="T34" fmla="*/ 18 w 48"/>
                <a:gd name="T35" fmla="*/ 0 h 6"/>
                <a:gd name="T36" fmla="*/ 18 w 48"/>
                <a:gd name="T37" fmla="*/ 0 h 6"/>
                <a:gd name="T38" fmla="*/ 24 w 48"/>
                <a:gd name="T39" fmla="*/ 0 h 6"/>
                <a:gd name="T40" fmla="*/ 30 w 48"/>
                <a:gd name="T41" fmla="*/ 0 h 6"/>
                <a:gd name="T42" fmla="*/ 30 w 48"/>
                <a:gd name="T43" fmla="*/ 0 h 6"/>
                <a:gd name="T44" fmla="*/ 36 w 48"/>
                <a:gd name="T45" fmla="*/ 0 h 6"/>
                <a:gd name="T46" fmla="*/ 36 w 48"/>
                <a:gd name="T47" fmla="*/ 0 h 6"/>
                <a:gd name="T48" fmla="*/ 42 w 48"/>
                <a:gd name="T49" fmla="*/ 0 h 6"/>
                <a:gd name="T50" fmla="*/ 42 w 48"/>
                <a:gd name="T51" fmla="*/ 0 h 6"/>
                <a:gd name="T52" fmla="*/ 48 w 48"/>
                <a:gd name="T53" fmla="*/ 0 h 6"/>
                <a:gd name="T54" fmla="*/ 48 w 48"/>
                <a:gd name="T55" fmla="*/ 0 h 6"/>
                <a:gd name="T56" fmla="*/ 48 w 48"/>
                <a:gd name="T57" fmla="*/ 0 h 6"/>
                <a:gd name="T58" fmla="*/ 48 w 48"/>
                <a:gd name="T59" fmla="*/ 0 h 6"/>
                <a:gd name="T60" fmla="*/ 48 w 48"/>
                <a:gd name="T61" fmla="*/ 0 h 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8"/>
                <a:gd name="T94" fmla="*/ 0 h 6"/>
                <a:gd name="T95" fmla="*/ 48 w 48"/>
                <a:gd name="T96" fmla="*/ 6 h 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8" h="6">
                  <a:moveTo>
                    <a:pt x="48" y="0"/>
                  </a:move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6" name="Freeform 79"/>
            <p:cNvSpPr>
              <a:spLocks/>
            </p:cNvSpPr>
            <p:nvPr/>
          </p:nvSpPr>
          <p:spPr bwMode="auto">
            <a:xfrm>
              <a:off x="1280" y="1295"/>
              <a:ext cx="12" cy="24"/>
            </a:xfrm>
            <a:custGeom>
              <a:avLst/>
              <a:gdLst>
                <a:gd name="T0" fmla="*/ 12 w 12"/>
                <a:gd name="T1" fmla="*/ 24 h 24"/>
                <a:gd name="T2" fmla="*/ 6 w 12"/>
                <a:gd name="T3" fmla="*/ 24 h 24"/>
                <a:gd name="T4" fmla="*/ 6 w 12"/>
                <a:gd name="T5" fmla="*/ 24 h 24"/>
                <a:gd name="T6" fmla="*/ 0 w 12"/>
                <a:gd name="T7" fmla="*/ 18 h 24"/>
                <a:gd name="T8" fmla="*/ 0 w 12"/>
                <a:gd name="T9" fmla="*/ 12 h 24"/>
                <a:gd name="T10" fmla="*/ 0 w 12"/>
                <a:gd name="T11" fmla="*/ 12 h 24"/>
                <a:gd name="T12" fmla="*/ 6 w 12"/>
                <a:gd name="T13" fmla="*/ 6 h 24"/>
                <a:gd name="T14" fmla="*/ 6 w 12"/>
                <a:gd name="T15" fmla="*/ 0 h 24"/>
                <a:gd name="T16" fmla="*/ 6 w 12"/>
                <a:gd name="T17" fmla="*/ 0 h 24"/>
                <a:gd name="T18" fmla="*/ 6 w 12"/>
                <a:gd name="T19" fmla="*/ 0 h 24"/>
                <a:gd name="T20" fmla="*/ 12 w 12"/>
                <a:gd name="T21" fmla="*/ 24 h 24"/>
                <a:gd name="T22" fmla="*/ 12 w 12"/>
                <a:gd name="T23" fmla="*/ 24 h 24"/>
                <a:gd name="T24" fmla="*/ 12 w 12"/>
                <a:gd name="T25" fmla="*/ 24 h 24"/>
                <a:gd name="T26" fmla="*/ 12 w 12"/>
                <a:gd name="T27" fmla="*/ 2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"/>
                <a:gd name="T43" fmla="*/ 0 h 24"/>
                <a:gd name="T44" fmla="*/ 12 w 12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" h="24">
                  <a:moveTo>
                    <a:pt x="12" y="24"/>
                  </a:moveTo>
                  <a:lnTo>
                    <a:pt x="6" y="24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6" y="6"/>
                  </a:lnTo>
                  <a:lnTo>
                    <a:pt x="6" y="0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Freeform 80"/>
            <p:cNvSpPr>
              <a:spLocks/>
            </p:cNvSpPr>
            <p:nvPr/>
          </p:nvSpPr>
          <p:spPr bwMode="auto">
            <a:xfrm>
              <a:off x="1292" y="1463"/>
              <a:ext cx="6" cy="12"/>
            </a:xfrm>
            <a:custGeom>
              <a:avLst/>
              <a:gdLst>
                <a:gd name="T0" fmla="*/ 6 w 6"/>
                <a:gd name="T1" fmla="*/ 6 h 12"/>
                <a:gd name="T2" fmla="*/ 6 w 6"/>
                <a:gd name="T3" fmla="*/ 12 h 12"/>
                <a:gd name="T4" fmla="*/ 6 w 6"/>
                <a:gd name="T5" fmla="*/ 12 h 12"/>
                <a:gd name="T6" fmla="*/ 6 w 6"/>
                <a:gd name="T7" fmla="*/ 12 h 12"/>
                <a:gd name="T8" fmla="*/ 6 w 6"/>
                <a:gd name="T9" fmla="*/ 12 h 12"/>
                <a:gd name="T10" fmla="*/ 0 w 6"/>
                <a:gd name="T11" fmla="*/ 12 h 12"/>
                <a:gd name="T12" fmla="*/ 0 w 6"/>
                <a:gd name="T13" fmla="*/ 12 h 12"/>
                <a:gd name="T14" fmla="*/ 0 w 6"/>
                <a:gd name="T15" fmla="*/ 12 h 12"/>
                <a:gd name="T16" fmla="*/ 0 w 6"/>
                <a:gd name="T17" fmla="*/ 12 h 12"/>
                <a:gd name="T18" fmla="*/ 0 w 6"/>
                <a:gd name="T19" fmla="*/ 12 h 12"/>
                <a:gd name="T20" fmla="*/ 0 w 6"/>
                <a:gd name="T21" fmla="*/ 0 h 12"/>
                <a:gd name="T22" fmla="*/ 6 w 6"/>
                <a:gd name="T23" fmla="*/ 6 h 12"/>
                <a:gd name="T24" fmla="*/ 6 w 6"/>
                <a:gd name="T25" fmla="*/ 6 h 12"/>
                <a:gd name="T26" fmla="*/ 6 w 6"/>
                <a:gd name="T27" fmla="*/ 6 h 12"/>
                <a:gd name="T28" fmla="*/ 6 w 6"/>
                <a:gd name="T29" fmla="*/ 6 h 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"/>
                <a:gd name="T46" fmla="*/ 0 h 12"/>
                <a:gd name="T47" fmla="*/ 6 w 6"/>
                <a:gd name="T48" fmla="*/ 12 h 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" h="12">
                  <a:moveTo>
                    <a:pt x="6" y="6"/>
                  </a:moveTo>
                  <a:lnTo>
                    <a:pt x="6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Freeform 81"/>
            <p:cNvSpPr>
              <a:spLocks/>
            </p:cNvSpPr>
            <p:nvPr/>
          </p:nvSpPr>
          <p:spPr bwMode="auto">
            <a:xfrm>
              <a:off x="1191" y="1595"/>
              <a:ext cx="24" cy="84"/>
            </a:xfrm>
            <a:custGeom>
              <a:avLst/>
              <a:gdLst>
                <a:gd name="T0" fmla="*/ 6 w 24"/>
                <a:gd name="T1" fmla="*/ 42 h 84"/>
                <a:gd name="T2" fmla="*/ 12 w 24"/>
                <a:gd name="T3" fmla="*/ 48 h 84"/>
                <a:gd name="T4" fmla="*/ 12 w 24"/>
                <a:gd name="T5" fmla="*/ 54 h 84"/>
                <a:gd name="T6" fmla="*/ 12 w 24"/>
                <a:gd name="T7" fmla="*/ 60 h 84"/>
                <a:gd name="T8" fmla="*/ 12 w 24"/>
                <a:gd name="T9" fmla="*/ 60 h 84"/>
                <a:gd name="T10" fmla="*/ 18 w 24"/>
                <a:gd name="T11" fmla="*/ 66 h 84"/>
                <a:gd name="T12" fmla="*/ 18 w 24"/>
                <a:gd name="T13" fmla="*/ 72 h 84"/>
                <a:gd name="T14" fmla="*/ 18 w 24"/>
                <a:gd name="T15" fmla="*/ 78 h 84"/>
                <a:gd name="T16" fmla="*/ 24 w 24"/>
                <a:gd name="T17" fmla="*/ 84 h 84"/>
                <a:gd name="T18" fmla="*/ 24 w 24"/>
                <a:gd name="T19" fmla="*/ 84 h 84"/>
                <a:gd name="T20" fmla="*/ 24 w 24"/>
                <a:gd name="T21" fmla="*/ 84 h 84"/>
                <a:gd name="T22" fmla="*/ 24 w 24"/>
                <a:gd name="T23" fmla="*/ 84 h 84"/>
                <a:gd name="T24" fmla="*/ 18 w 24"/>
                <a:gd name="T25" fmla="*/ 78 h 84"/>
                <a:gd name="T26" fmla="*/ 12 w 24"/>
                <a:gd name="T27" fmla="*/ 66 h 84"/>
                <a:gd name="T28" fmla="*/ 6 w 24"/>
                <a:gd name="T29" fmla="*/ 60 h 84"/>
                <a:gd name="T30" fmla="*/ 0 w 24"/>
                <a:gd name="T31" fmla="*/ 48 h 84"/>
                <a:gd name="T32" fmla="*/ 0 w 24"/>
                <a:gd name="T33" fmla="*/ 36 h 84"/>
                <a:gd name="T34" fmla="*/ 0 w 24"/>
                <a:gd name="T35" fmla="*/ 24 h 84"/>
                <a:gd name="T36" fmla="*/ 0 w 24"/>
                <a:gd name="T37" fmla="*/ 12 h 84"/>
                <a:gd name="T38" fmla="*/ 0 w 24"/>
                <a:gd name="T39" fmla="*/ 0 h 84"/>
                <a:gd name="T40" fmla="*/ 0 w 24"/>
                <a:gd name="T41" fmla="*/ 0 h 84"/>
                <a:gd name="T42" fmla="*/ 0 w 24"/>
                <a:gd name="T43" fmla="*/ 6 h 84"/>
                <a:gd name="T44" fmla="*/ 0 w 24"/>
                <a:gd name="T45" fmla="*/ 12 h 84"/>
                <a:gd name="T46" fmla="*/ 6 w 24"/>
                <a:gd name="T47" fmla="*/ 18 h 84"/>
                <a:gd name="T48" fmla="*/ 6 w 24"/>
                <a:gd name="T49" fmla="*/ 18 h 84"/>
                <a:gd name="T50" fmla="*/ 6 w 24"/>
                <a:gd name="T51" fmla="*/ 24 h 84"/>
                <a:gd name="T52" fmla="*/ 6 w 24"/>
                <a:gd name="T53" fmla="*/ 30 h 84"/>
                <a:gd name="T54" fmla="*/ 6 w 24"/>
                <a:gd name="T55" fmla="*/ 36 h 84"/>
                <a:gd name="T56" fmla="*/ 6 w 24"/>
                <a:gd name="T57" fmla="*/ 42 h 84"/>
                <a:gd name="T58" fmla="*/ 6 w 24"/>
                <a:gd name="T59" fmla="*/ 42 h 84"/>
                <a:gd name="T60" fmla="*/ 6 w 24"/>
                <a:gd name="T61" fmla="*/ 42 h 84"/>
                <a:gd name="T62" fmla="*/ 6 w 24"/>
                <a:gd name="T63" fmla="*/ 42 h 84"/>
                <a:gd name="T64" fmla="*/ 6 w 24"/>
                <a:gd name="T65" fmla="*/ 42 h 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"/>
                <a:gd name="T100" fmla="*/ 0 h 84"/>
                <a:gd name="T101" fmla="*/ 24 w 24"/>
                <a:gd name="T102" fmla="*/ 84 h 8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" h="84">
                  <a:moveTo>
                    <a:pt x="6" y="42"/>
                  </a:moveTo>
                  <a:lnTo>
                    <a:pt x="12" y="48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18" y="66"/>
                  </a:lnTo>
                  <a:lnTo>
                    <a:pt x="18" y="72"/>
                  </a:lnTo>
                  <a:lnTo>
                    <a:pt x="18" y="78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2" y="66"/>
                  </a:lnTo>
                  <a:lnTo>
                    <a:pt x="6" y="60"/>
                  </a:lnTo>
                  <a:lnTo>
                    <a:pt x="0" y="48"/>
                  </a:lnTo>
                  <a:lnTo>
                    <a:pt x="0" y="36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6" y="24"/>
                  </a:lnTo>
                  <a:lnTo>
                    <a:pt x="6" y="30"/>
                  </a:lnTo>
                  <a:lnTo>
                    <a:pt x="6" y="36"/>
                  </a:lnTo>
                  <a:lnTo>
                    <a:pt x="6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Freeform 82"/>
            <p:cNvSpPr>
              <a:spLocks/>
            </p:cNvSpPr>
            <p:nvPr/>
          </p:nvSpPr>
          <p:spPr bwMode="auto">
            <a:xfrm>
              <a:off x="1227" y="1637"/>
              <a:ext cx="18" cy="18"/>
            </a:xfrm>
            <a:custGeom>
              <a:avLst/>
              <a:gdLst>
                <a:gd name="T0" fmla="*/ 18 w 18"/>
                <a:gd name="T1" fmla="*/ 18 h 18"/>
                <a:gd name="T2" fmla="*/ 12 w 18"/>
                <a:gd name="T3" fmla="*/ 18 h 18"/>
                <a:gd name="T4" fmla="*/ 12 w 18"/>
                <a:gd name="T5" fmla="*/ 18 h 18"/>
                <a:gd name="T6" fmla="*/ 6 w 18"/>
                <a:gd name="T7" fmla="*/ 18 h 18"/>
                <a:gd name="T8" fmla="*/ 6 w 18"/>
                <a:gd name="T9" fmla="*/ 18 h 18"/>
                <a:gd name="T10" fmla="*/ 6 w 18"/>
                <a:gd name="T11" fmla="*/ 12 h 18"/>
                <a:gd name="T12" fmla="*/ 0 w 18"/>
                <a:gd name="T13" fmla="*/ 12 h 18"/>
                <a:gd name="T14" fmla="*/ 0 w 18"/>
                <a:gd name="T15" fmla="*/ 6 h 18"/>
                <a:gd name="T16" fmla="*/ 0 w 18"/>
                <a:gd name="T17" fmla="*/ 6 h 18"/>
                <a:gd name="T18" fmla="*/ 0 w 18"/>
                <a:gd name="T19" fmla="*/ 6 h 18"/>
                <a:gd name="T20" fmla="*/ 0 w 18"/>
                <a:gd name="T21" fmla="*/ 0 h 18"/>
                <a:gd name="T22" fmla="*/ 0 w 18"/>
                <a:gd name="T23" fmla="*/ 0 h 18"/>
                <a:gd name="T24" fmla="*/ 6 w 18"/>
                <a:gd name="T25" fmla="*/ 0 h 18"/>
                <a:gd name="T26" fmla="*/ 6 w 18"/>
                <a:gd name="T27" fmla="*/ 0 h 18"/>
                <a:gd name="T28" fmla="*/ 6 w 18"/>
                <a:gd name="T29" fmla="*/ 0 h 18"/>
                <a:gd name="T30" fmla="*/ 12 w 18"/>
                <a:gd name="T31" fmla="*/ 6 h 18"/>
                <a:gd name="T32" fmla="*/ 12 w 18"/>
                <a:gd name="T33" fmla="*/ 12 h 18"/>
                <a:gd name="T34" fmla="*/ 12 w 18"/>
                <a:gd name="T35" fmla="*/ 12 h 18"/>
                <a:gd name="T36" fmla="*/ 18 w 18"/>
                <a:gd name="T37" fmla="*/ 18 h 18"/>
                <a:gd name="T38" fmla="*/ 18 w 18"/>
                <a:gd name="T39" fmla="*/ 18 h 18"/>
                <a:gd name="T40" fmla="*/ 18 w 18"/>
                <a:gd name="T41" fmla="*/ 18 h 18"/>
                <a:gd name="T42" fmla="*/ 18 w 18"/>
                <a:gd name="T43" fmla="*/ 18 h 18"/>
                <a:gd name="T44" fmla="*/ 18 w 18"/>
                <a:gd name="T45" fmla="*/ 18 h 18"/>
                <a:gd name="T46" fmla="*/ 18 w 18"/>
                <a:gd name="T47" fmla="*/ 18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8"/>
                <a:gd name="T73" fmla="*/ 0 h 18"/>
                <a:gd name="T74" fmla="*/ 18 w 18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8" h="18">
                  <a:moveTo>
                    <a:pt x="18" y="18"/>
                  </a:moveTo>
                  <a:lnTo>
                    <a:pt x="12" y="18"/>
                  </a:lnTo>
                  <a:lnTo>
                    <a:pt x="6" y="18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2" y="12"/>
                  </a:lnTo>
                  <a:lnTo>
                    <a:pt x="18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Freeform 83"/>
            <p:cNvSpPr>
              <a:spLocks/>
            </p:cNvSpPr>
            <p:nvPr/>
          </p:nvSpPr>
          <p:spPr bwMode="auto">
            <a:xfrm>
              <a:off x="1268" y="1655"/>
              <a:ext cx="6" cy="6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0 h 6"/>
                <a:gd name="T4" fmla="*/ 6 w 6"/>
                <a:gd name="T5" fmla="*/ 0 h 6"/>
                <a:gd name="T6" fmla="*/ 6 w 6"/>
                <a:gd name="T7" fmla="*/ 0 h 6"/>
                <a:gd name="T8" fmla="*/ 6 w 6"/>
                <a:gd name="T9" fmla="*/ 0 h 6"/>
                <a:gd name="T10" fmla="*/ 6 w 6"/>
                <a:gd name="T11" fmla="*/ 0 h 6"/>
                <a:gd name="T12" fmla="*/ 6 w 6"/>
                <a:gd name="T13" fmla="*/ 6 h 6"/>
                <a:gd name="T14" fmla="*/ 6 w 6"/>
                <a:gd name="T15" fmla="*/ 6 h 6"/>
                <a:gd name="T16" fmla="*/ 6 w 6"/>
                <a:gd name="T17" fmla="*/ 6 h 6"/>
                <a:gd name="T18" fmla="*/ 6 w 6"/>
                <a:gd name="T19" fmla="*/ 6 h 6"/>
                <a:gd name="T20" fmla="*/ 6 w 6"/>
                <a:gd name="T21" fmla="*/ 6 h 6"/>
                <a:gd name="T22" fmla="*/ 0 w 6"/>
                <a:gd name="T23" fmla="*/ 6 h 6"/>
                <a:gd name="T24" fmla="*/ 0 w 6"/>
                <a:gd name="T25" fmla="*/ 6 h 6"/>
                <a:gd name="T26" fmla="*/ 0 w 6"/>
                <a:gd name="T27" fmla="*/ 6 h 6"/>
                <a:gd name="T28" fmla="*/ 0 w 6"/>
                <a:gd name="T29" fmla="*/ 0 h 6"/>
                <a:gd name="T30" fmla="*/ 0 w 6"/>
                <a:gd name="T31" fmla="*/ 0 h 6"/>
                <a:gd name="T32" fmla="*/ 0 w 6"/>
                <a:gd name="T33" fmla="*/ 0 h 6"/>
                <a:gd name="T34" fmla="*/ 0 w 6"/>
                <a:gd name="T35" fmla="*/ 0 h 6"/>
                <a:gd name="T36" fmla="*/ 0 w 6"/>
                <a:gd name="T37" fmla="*/ 0 h 6"/>
                <a:gd name="T38" fmla="*/ 0 w 6"/>
                <a:gd name="T39" fmla="*/ 0 h 6"/>
                <a:gd name="T40" fmla="*/ 0 w 6"/>
                <a:gd name="T41" fmla="*/ 0 h 6"/>
                <a:gd name="T42" fmla="*/ 0 w 6"/>
                <a:gd name="T43" fmla="*/ 0 h 6"/>
                <a:gd name="T44" fmla="*/ 0 w 6"/>
                <a:gd name="T45" fmla="*/ 0 h 6"/>
                <a:gd name="T46" fmla="*/ 6 w 6"/>
                <a:gd name="T47" fmla="*/ 0 h 6"/>
                <a:gd name="T48" fmla="*/ 6 w 6"/>
                <a:gd name="T49" fmla="*/ 0 h 6"/>
                <a:gd name="T50" fmla="*/ 6 w 6"/>
                <a:gd name="T51" fmla="*/ 0 h 6"/>
                <a:gd name="T52" fmla="*/ 6 w 6"/>
                <a:gd name="T53" fmla="*/ 0 h 6"/>
                <a:gd name="T54" fmla="*/ 6 w 6"/>
                <a:gd name="T55" fmla="*/ 0 h 6"/>
                <a:gd name="T56" fmla="*/ 6 w 6"/>
                <a:gd name="T57" fmla="*/ 0 h 6"/>
                <a:gd name="T58" fmla="*/ 6 w 6"/>
                <a:gd name="T59" fmla="*/ 0 h 6"/>
                <a:gd name="T60" fmla="*/ 6 w 6"/>
                <a:gd name="T61" fmla="*/ 0 h 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6"/>
                <a:gd name="T94" fmla="*/ 0 h 6"/>
                <a:gd name="T95" fmla="*/ 6 w 6"/>
                <a:gd name="T96" fmla="*/ 6 h 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6" h="6">
                  <a:moveTo>
                    <a:pt x="6" y="0"/>
                  </a:moveTo>
                  <a:lnTo>
                    <a:pt x="6" y="0"/>
                  </a:lnTo>
                  <a:lnTo>
                    <a:pt x="6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1" name="Freeform 84"/>
            <p:cNvSpPr>
              <a:spLocks/>
            </p:cNvSpPr>
            <p:nvPr/>
          </p:nvSpPr>
          <p:spPr bwMode="auto">
            <a:xfrm>
              <a:off x="1478" y="1709"/>
              <a:ext cx="54" cy="12"/>
            </a:xfrm>
            <a:custGeom>
              <a:avLst/>
              <a:gdLst>
                <a:gd name="T0" fmla="*/ 54 w 54"/>
                <a:gd name="T1" fmla="*/ 6 h 12"/>
                <a:gd name="T2" fmla="*/ 48 w 54"/>
                <a:gd name="T3" fmla="*/ 6 h 12"/>
                <a:gd name="T4" fmla="*/ 42 w 54"/>
                <a:gd name="T5" fmla="*/ 6 h 12"/>
                <a:gd name="T6" fmla="*/ 36 w 54"/>
                <a:gd name="T7" fmla="*/ 12 h 12"/>
                <a:gd name="T8" fmla="*/ 30 w 54"/>
                <a:gd name="T9" fmla="*/ 6 h 12"/>
                <a:gd name="T10" fmla="*/ 18 w 54"/>
                <a:gd name="T11" fmla="*/ 6 h 12"/>
                <a:gd name="T12" fmla="*/ 12 w 54"/>
                <a:gd name="T13" fmla="*/ 6 h 12"/>
                <a:gd name="T14" fmla="*/ 6 w 54"/>
                <a:gd name="T15" fmla="*/ 6 h 12"/>
                <a:gd name="T16" fmla="*/ 0 w 54"/>
                <a:gd name="T17" fmla="*/ 0 h 12"/>
                <a:gd name="T18" fmla="*/ 0 w 54"/>
                <a:gd name="T19" fmla="*/ 0 h 12"/>
                <a:gd name="T20" fmla="*/ 6 w 54"/>
                <a:gd name="T21" fmla="*/ 0 h 12"/>
                <a:gd name="T22" fmla="*/ 12 w 54"/>
                <a:gd name="T23" fmla="*/ 0 h 12"/>
                <a:gd name="T24" fmla="*/ 18 w 54"/>
                <a:gd name="T25" fmla="*/ 0 h 12"/>
                <a:gd name="T26" fmla="*/ 30 w 54"/>
                <a:gd name="T27" fmla="*/ 0 h 12"/>
                <a:gd name="T28" fmla="*/ 36 w 54"/>
                <a:gd name="T29" fmla="*/ 0 h 12"/>
                <a:gd name="T30" fmla="*/ 42 w 54"/>
                <a:gd name="T31" fmla="*/ 6 h 12"/>
                <a:gd name="T32" fmla="*/ 48 w 54"/>
                <a:gd name="T33" fmla="*/ 6 h 12"/>
                <a:gd name="T34" fmla="*/ 54 w 54"/>
                <a:gd name="T35" fmla="*/ 6 h 12"/>
                <a:gd name="T36" fmla="*/ 54 w 54"/>
                <a:gd name="T37" fmla="*/ 6 h 12"/>
                <a:gd name="T38" fmla="*/ 54 w 54"/>
                <a:gd name="T39" fmla="*/ 6 h 12"/>
                <a:gd name="T40" fmla="*/ 54 w 54"/>
                <a:gd name="T41" fmla="*/ 6 h 12"/>
                <a:gd name="T42" fmla="*/ 54 w 54"/>
                <a:gd name="T43" fmla="*/ 6 h 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4"/>
                <a:gd name="T67" fmla="*/ 0 h 12"/>
                <a:gd name="T68" fmla="*/ 54 w 54"/>
                <a:gd name="T69" fmla="*/ 12 h 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4" h="12">
                  <a:moveTo>
                    <a:pt x="54" y="6"/>
                  </a:moveTo>
                  <a:lnTo>
                    <a:pt x="48" y="6"/>
                  </a:lnTo>
                  <a:lnTo>
                    <a:pt x="42" y="6"/>
                  </a:lnTo>
                  <a:lnTo>
                    <a:pt x="36" y="12"/>
                  </a:lnTo>
                  <a:lnTo>
                    <a:pt x="30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6"/>
                  </a:lnTo>
                  <a:lnTo>
                    <a:pt x="48" y="6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2" name="Freeform 85"/>
            <p:cNvSpPr>
              <a:spLocks/>
            </p:cNvSpPr>
            <p:nvPr/>
          </p:nvSpPr>
          <p:spPr bwMode="auto">
            <a:xfrm>
              <a:off x="299" y="1709"/>
              <a:ext cx="1382" cy="1297"/>
            </a:xfrm>
            <a:custGeom>
              <a:avLst/>
              <a:gdLst>
                <a:gd name="T0" fmla="*/ 1329 w 1382"/>
                <a:gd name="T1" fmla="*/ 336 h 1297"/>
                <a:gd name="T2" fmla="*/ 1167 w 1382"/>
                <a:gd name="T3" fmla="*/ 570 h 1297"/>
                <a:gd name="T4" fmla="*/ 1329 w 1382"/>
                <a:gd name="T5" fmla="*/ 408 h 1297"/>
                <a:gd name="T6" fmla="*/ 1245 w 1382"/>
                <a:gd name="T7" fmla="*/ 582 h 1297"/>
                <a:gd name="T8" fmla="*/ 1287 w 1382"/>
                <a:gd name="T9" fmla="*/ 516 h 1297"/>
                <a:gd name="T10" fmla="*/ 1215 w 1382"/>
                <a:gd name="T11" fmla="*/ 895 h 1297"/>
                <a:gd name="T12" fmla="*/ 718 w 1382"/>
                <a:gd name="T13" fmla="*/ 1195 h 1297"/>
                <a:gd name="T14" fmla="*/ 586 w 1382"/>
                <a:gd name="T15" fmla="*/ 1249 h 1297"/>
                <a:gd name="T16" fmla="*/ 880 w 1382"/>
                <a:gd name="T17" fmla="*/ 1153 h 1297"/>
                <a:gd name="T18" fmla="*/ 1215 w 1382"/>
                <a:gd name="T19" fmla="*/ 955 h 1297"/>
                <a:gd name="T20" fmla="*/ 1203 w 1382"/>
                <a:gd name="T21" fmla="*/ 1069 h 1297"/>
                <a:gd name="T22" fmla="*/ 1197 w 1382"/>
                <a:gd name="T23" fmla="*/ 1111 h 1297"/>
                <a:gd name="T24" fmla="*/ 1185 w 1382"/>
                <a:gd name="T25" fmla="*/ 1117 h 1297"/>
                <a:gd name="T26" fmla="*/ 1083 w 1382"/>
                <a:gd name="T27" fmla="*/ 1165 h 1297"/>
                <a:gd name="T28" fmla="*/ 904 w 1382"/>
                <a:gd name="T29" fmla="*/ 1261 h 1297"/>
                <a:gd name="T30" fmla="*/ 724 w 1382"/>
                <a:gd name="T31" fmla="*/ 1279 h 1297"/>
                <a:gd name="T32" fmla="*/ 790 w 1382"/>
                <a:gd name="T33" fmla="*/ 1267 h 1297"/>
                <a:gd name="T34" fmla="*/ 928 w 1382"/>
                <a:gd name="T35" fmla="*/ 1219 h 1297"/>
                <a:gd name="T36" fmla="*/ 1065 w 1382"/>
                <a:gd name="T37" fmla="*/ 1117 h 1297"/>
                <a:gd name="T38" fmla="*/ 1137 w 1382"/>
                <a:gd name="T39" fmla="*/ 1075 h 1297"/>
                <a:gd name="T40" fmla="*/ 1053 w 1382"/>
                <a:gd name="T41" fmla="*/ 1117 h 1297"/>
                <a:gd name="T42" fmla="*/ 880 w 1382"/>
                <a:gd name="T43" fmla="*/ 1231 h 1297"/>
                <a:gd name="T44" fmla="*/ 682 w 1382"/>
                <a:gd name="T45" fmla="*/ 1279 h 1297"/>
                <a:gd name="T46" fmla="*/ 533 w 1382"/>
                <a:gd name="T47" fmla="*/ 1291 h 1297"/>
                <a:gd name="T48" fmla="*/ 443 w 1382"/>
                <a:gd name="T49" fmla="*/ 1273 h 1297"/>
                <a:gd name="T50" fmla="*/ 341 w 1382"/>
                <a:gd name="T51" fmla="*/ 1273 h 1297"/>
                <a:gd name="T52" fmla="*/ 329 w 1382"/>
                <a:gd name="T53" fmla="*/ 1261 h 1297"/>
                <a:gd name="T54" fmla="*/ 239 w 1382"/>
                <a:gd name="T55" fmla="*/ 1255 h 1297"/>
                <a:gd name="T56" fmla="*/ 209 w 1382"/>
                <a:gd name="T57" fmla="*/ 1225 h 1297"/>
                <a:gd name="T58" fmla="*/ 114 w 1382"/>
                <a:gd name="T59" fmla="*/ 1213 h 1297"/>
                <a:gd name="T60" fmla="*/ 12 w 1382"/>
                <a:gd name="T61" fmla="*/ 1201 h 1297"/>
                <a:gd name="T62" fmla="*/ 173 w 1382"/>
                <a:gd name="T63" fmla="*/ 1075 h 1297"/>
                <a:gd name="T64" fmla="*/ 676 w 1382"/>
                <a:gd name="T65" fmla="*/ 739 h 1297"/>
                <a:gd name="T66" fmla="*/ 185 w 1382"/>
                <a:gd name="T67" fmla="*/ 1063 h 1297"/>
                <a:gd name="T68" fmla="*/ 371 w 1382"/>
                <a:gd name="T69" fmla="*/ 877 h 1297"/>
                <a:gd name="T70" fmla="*/ 425 w 1382"/>
                <a:gd name="T71" fmla="*/ 835 h 1297"/>
                <a:gd name="T72" fmla="*/ 359 w 1382"/>
                <a:gd name="T73" fmla="*/ 853 h 1297"/>
                <a:gd name="T74" fmla="*/ 646 w 1382"/>
                <a:gd name="T75" fmla="*/ 522 h 1297"/>
                <a:gd name="T76" fmla="*/ 814 w 1382"/>
                <a:gd name="T77" fmla="*/ 360 h 1297"/>
                <a:gd name="T78" fmla="*/ 718 w 1382"/>
                <a:gd name="T79" fmla="*/ 444 h 1297"/>
                <a:gd name="T80" fmla="*/ 748 w 1382"/>
                <a:gd name="T81" fmla="*/ 342 h 1297"/>
                <a:gd name="T82" fmla="*/ 886 w 1382"/>
                <a:gd name="T83" fmla="*/ 168 h 1297"/>
                <a:gd name="T84" fmla="*/ 622 w 1382"/>
                <a:gd name="T85" fmla="*/ 522 h 1297"/>
                <a:gd name="T86" fmla="*/ 814 w 1382"/>
                <a:gd name="T87" fmla="*/ 72 h 1297"/>
                <a:gd name="T88" fmla="*/ 958 w 1382"/>
                <a:gd name="T89" fmla="*/ 48 h 1297"/>
                <a:gd name="T90" fmla="*/ 1149 w 1382"/>
                <a:gd name="T91" fmla="*/ 54 h 1297"/>
                <a:gd name="T92" fmla="*/ 1185 w 1382"/>
                <a:gd name="T93" fmla="*/ 96 h 1297"/>
                <a:gd name="T94" fmla="*/ 1149 w 1382"/>
                <a:gd name="T95" fmla="*/ 132 h 1297"/>
                <a:gd name="T96" fmla="*/ 1281 w 1382"/>
                <a:gd name="T97" fmla="*/ 30 h 1297"/>
                <a:gd name="T98" fmla="*/ 1317 w 1382"/>
                <a:gd name="T99" fmla="*/ 12 h 1297"/>
                <a:gd name="T100" fmla="*/ 1227 w 1382"/>
                <a:gd name="T101" fmla="*/ 150 h 1297"/>
                <a:gd name="T102" fmla="*/ 1101 w 1382"/>
                <a:gd name="T103" fmla="*/ 258 h 1297"/>
                <a:gd name="T104" fmla="*/ 1137 w 1382"/>
                <a:gd name="T105" fmla="*/ 240 h 1297"/>
                <a:gd name="T106" fmla="*/ 1269 w 1382"/>
                <a:gd name="T107" fmla="*/ 120 h 1297"/>
                <a:gd name="T108" fmla="*/ 1353 w 1382"/>
                <a:gd name="T109" fmla="*/ 6 h 1297"/>
                <a:gd name="T110" fmla="*/ 1382 w 1382"/>
                <a:gd name="T111" fmla="*/ 0 h 129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382"/>
                <a:gd name="T169" fmla="*/ 0 h 1297"/>
                <a:gd name="T170" fmla="*/ 1382 w 1382"/>
                <a:gd name="T171" fmla="*/ 1297 h 129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382" h="1297">
                  <a:moveTo>
                    <a:pt x="1382" y="0"/>
                  </a:moveTo>
                  <a:lnTo>
                    <a:pt x="1382" y="48"/>
                  </a:lnTo>
                  <a:lnTo>
                    <a:pt x="1382" y="102"/>
                  </a:lnTo>
                  <a:lnTo>
                    <a:pt x="1382" y="150"/>
                  </a:lnTo>
                  <a:lnTo>
                    <a:pt x="1376" y="198"/>
                  </a:lnTo>
                  <a:lnTo>
                    <a:pt x="1364" y="246"/>
                  </a:lnTo>
                  <a:lnTo>
                    <a:pt x="1353" y="294"/>
                  </a:lnTo>
                  <a:lnTo>
                    <a:pt x="1329" y="336"/>
                  </a:lnTo>
                  <a:lnTo>
                    <a:pt x="1305" y="378"/>
                  </a:lnTo>
                  <a:lnTo>
                    <a:pt x="1281" y="408"/>
                  </a:lnTo>
                  <a:lnTo>
                    <a:pt x="1257" y="444"/>
                  </a:lnTo>
                  <a:lnTo>
                    <a:pt x="1233" y="474"/>
                  </a:lnTo>
                  <a:lnTo>
                    <a:pt x="1209" y="504"/>
                  </a:lnTo>
                  <a:lnTo>
                    <a:pt x="1191" y="540"/>
                  </a:lnTo>
                  <a:lnTo>
                    <a:pt x="1167" y="570"/>
                  </a:lnTo>
                  <a:lnTo>
                    <a:pt x="1143" y="601"/>
                  </a:lnTo>
                  <a:lnTo>
                    <a:pt x="1119" y="637"/>
                  </a:lnTo>
                  <a:lnTo>
                    <a:pt x="1137" y="619"/>
                  </a:lnTo>
                  <a:lnTo>
                    <a:pt x="1341" y="342"/>
                  </a:lnTo>
                  <a:lnTo>
                    <a:pt x="1335" y="378"/>
                  </a:lnTo>
                  <a:lnTo>
                    <a:pt x="1329" y="408"/>
                  </a:lnTo>
                  <a:lnTo>
                    <a:pt x="1317" y="438"/>
                  </a:lnTo>
                  <a:lnTo>
                    <a:pt x="1305" y="474"/>
                  </a:lnTo>
                  <a:lnTo>
                    <a:pt x="1287" y="504"/>
                  </a:lnTo>
                  <a:lnTo>
                    <a:pt x="1269" y="534"/>
                  </a:lnTo>
                  <a:lnTo>
                    <a:pt x="1257" y="564"/>
                  </a:lnTo>
                  <a:lnTo>
                    <a:pt x="1239" y="588"/>
                  </a:lnTo>
                  <a:lnTo>
                    <a:pt x="1245" y="582"/>
                  </a:lnTo>
                  <a:lnTo>
                    <a:pt x="1257" y="576"/>
                  </a:lnTo>
                  <a:lnTo>
                    <a:pt x="1257" y="564"/>
                  </a:lnTo>
                  <a:lnTo>
                    <a:pt x="1263" y="558"/>
                  </a:lnTo>
                  <a:lnTo>
                    <a:pt x="1269" y="546"/>
                  </a:lnTo>
                  <a:lnTo>
                    <a:pt x="1275" y="534"/>
                  </a:lnTo>
                  <a:lnTo>
                    <a:pt x="1281" y="528"/>
                  </a:lnTo>
                  <a:lnTo>
                    <a:pt x="1287" y="516"/>
                  </a:lnTo>
                  <a:lnTo>
                    <a:pt x="1275" y="564"/>
                  </a:lnTo>
                  <a:lnTo>
                    <a:pt x="1269" y="613"/>
                  </a:lnTo>
                  <a:lnTo>
                    <a:pt x="1263" y="661"/>
                  </a:lnTo>
                  <a:lnTo>
                    <a:pt x="1257" y="709"/>
                  </a:lnTo>
                  <a:lnTo>
                    <a:pt x="1251" y="757"/>
                  </a:lnTo>
                  <a:lnTo>
                    <a:pt x="1239" y="805"/>
                  </a:lnTo>
                  <a:lnTo>
                    <a:pt x="1227" y="847"/>
                  </a:lnTo>
                  <a:lnTo>
                    <a:pt x="1215" y="895"/>
                  </a:lnTo>
                  <a:lnTo>
                    <a:pt x="1161" y="961"/>
                  </a:lnTo>
                  <a:lnTo>
                    <a:pt x="1095" y="1021"/>
                  </a:lnTo>
                  <a:lnTo>
                    <a:pt x="1029" y="1069"/>
                  </a:lnTo>
                  <a:lnTo>
                    <a:pt x="958" y="1111"/>
                  </a:lnTo>
                  <a:lnTo>
                    <a:pt x="880" y="1141"/>
                  </a:lnTo>
                  <a:lnTo>
                    <a:pt x="796" y="1171"/>
                  </a:lnTo>
                  <a:lnTo>
                    <a:pt x="718" y="1195"/>
                  </a:lnTo>
                  <a:lnTo>
                    <a:pt x="640" y="1219"/>
                  </a:lnTo>
                  <a:lnTo>
                    <a:pt x="527" y="1273"/>
                  </a:lnTo>
                  <a:lnTo>
                    <a:pt x="545" y="1267"/>
                  </a:lnTo>
                  <a:lnTo>
                    <a:pt x="557" y="1261"/>
                  </a:lnTo>
                  <a:lnTo>
                    <a:pt x="574" y="1255"/>
                  </a:lnTo>
                  <a:lnTo>
                    <a:pt x="586" y="1249"/>
                  </a:lnTo>
                  <a:lnTo>
                    <a:pt x="604" y="1243"/>
                  </a:lnTo>
                  <a:lnTo>
                    <a:pt x="622" y="1237"/>
                  </a:lnTo>
                  <a:lnTo>
                    <a:pt x="634" y="1231"/>
                  </a:lnTo>
                  <a:lnTo>
                    <a:pt x="652" y="1225"/>
                  </a:lnTo>
                  <a:lnTo>
                    <a:pt x="730" y="1201"/>
                  </a:lnTo>
                  <a:lnTo>
                    <a:pt x="808" y="1177"/>
                  </a:lnTo>
                  <a:lnTo>
                    <a:pt x="880" y="1153"/>
                  </a:lnTo>
                  <a:lnTo>
                    <a:pt x="958" y="1123"/>
                  </a:lnTo>
                  <a:lnTo>
                    <a:pt x="1029" y="1081"/>
                  </a:lnTo>
                  <a:lnTo>
                    <a:pt x="1095" y="1039"/>
                  </a:lnTo>
                  <a:lnTo>
                    <a:pt x="1155" y="985"/>
                  </a:lnTo>
                  <a:lnTo>
                    <a:pt x="1215" y="919"/>
                  </a:lnTo>
                  <a:lnTo>
                    <a:pt x="1215" y="937"/>
                  </a:lnTo>
                  <a:lnTo>
                    <a:pt x="1215" y="955"/>
                  </a:lnTo>
                  <a:lnTo>
                    <a:pt x="1221" y="973"/>
                  </a:lnTo>
                  <a:lnTo>
                    <a:pt x="1221" y="991"/>
                  </a:lnTo>
                  <a:lnTo>
                    <a:pt x="1221" y="1009"/>
                  </a:lnTo>
                  <a:lnTo>
                    <a:pt x="1221" y="1027"/>
                  </a:lnTo>
                  <a:lnTo>
                    <a:pt x="1215" y="1045"/>
                  </a:lnTo>
                  <a:lnTo>
                    <a:pt x="1203" y="1063"/>
                  </a:lnTo>
                  <a:lnTo>
                    <a:pt x="1203" y="1069"/>
                  </a:lnTo>
                  <a:lnTo>
                    <a:pt x="1197" y="1075"/>
                  </a:lnTo>
                  <a:lnTo>
                    <a:pt x="1197" y="1081"/>
                  </a:lnTo>
                  <a:lnTo>
                    <a:pt x="1197" y="1087"/>
                  </a:lnTo>
                  <a:lnTo>
                    <a:pt x="1197" y="1093"/>
                  </a:lnTo>
                  <a:lnTo>
                    <a:pt x="1191" y="1099"/>
                  </a:lnTo>
                  <a:lnTo>
                    <a:pt x="1191" y="1105"/>
                  </a:lnTo>
                  <a:lnTo>
                    <a:pt x="1197" y="1111"/>
                  </a:lnTo>
                  <a:lnTo>
                    <a:pt x="1209" y="1087"/>
                  </a:lnTo>
                  <a:lnTo>
                    <a:pt x="1227" y="1105"/>
                  </a:lnTo>
                  <a:lnTo>
                    <a:pt x="1221" y="1111"/>
                  </a:lnTo>
                  <a:lnTo>
                    <a:pt x="1215" y="1117"/>
                  </a:lnTo>
                  <a:lnTo>
                    <a:pt x="1203" y="1117"/>
                  </a:lnTo>
                  <a:lnTo>
                    <a:pt x="1197" y="1117"/>
                  </a:lnTo>
                  <a:lnTo>
                    <a:pt x="1185" y="1117"/>
                  </a:lnTo>
                  <a:lnTo>
                    <a:pt x="1179" y="1123"/>
                  </a:lnTo>
                  <a:lnTo>
                    <a:pt x="1167" y="1123"/>
                  </a:lnTo>
                  <a:lnTo>
                    <a:pt x="1161" y="1123"/>
                  </a:lnTo>
                  <a:lnTo>
                    <a:pt x="1137" y="1129"/>
                  </a:lnTo>
                  <a:lnTo>
                    <a:pt x="1119" y="1135"/>
                  </a:lnTo>
                  <a:lnTo>
                    <a:pt x="1101" y="1147"/>
                  </a:lnTo>
                  <a:lnTo>
                    <a:pt x="1083" y="1165"/>
                  </a:lnTo>
                  <a:lnTo>
                    <a:pt x="1065" y="1177"/>
                  </a:lnTo>
                  <a:lnTo>
                    <a:pt x="1047" y="1189"/>
                  </a:lnTo>
                  <a:lnTo>
                    <a:pt x="1029" y="1207"/>
                  </a:lnTo>
                  <a:lnTo>
                    <a:pt x="1011" y="1213"/>
                  </a:lnTo>
                  <a:lnTo>
                    <a:pt x="975" y="1231"/>
                  </a:lnTo>
                  <a:lnTo>
                    <a:pt x="940" y="1249"/>
                  </a:lnTo>
                  <a:lnTo>
                    <a:pt x="904" y="1261"/>
                  </a:lnTo>
                  <a:lnTo>
                    <a:pt x="868" y="1273"/>
                  </a:lnTo>
                  <a:lnTo>
                    <a:pt x="826" y="1279"/>
                  </a:lnTo>
                  <a:lnTo>
                    <a:pt x="790" y="1285"/>
                  </a:lnTo>
                  <a:lnTo>
                    <a:pt x="748" y="1291"/>
                  </a:lnTo>
                  <a:lnTo>
                    <a:pt x="706" y="1285"/>
                  </a:lnTo>
                  <a:lnTo>
                    <a:pt x="718" y="1279"/>
                  </a:lnTo>
                  <a:lnTo>
                    <a:pt x="724" y="1279"/>
                  </a:lnTo>
                  <a:lnTo>
                    <a:pt x="736" y="1279"/>
                  </a:lnTo>
                  <a:lnTo>
                    <a:pt x="748" y="1279"/>
                  </a:lnTo>
                  <a:lnTo>
                    <a:pt x="760" y="1273"/>
                  </a:lnTo>
                  <a:lnTo>
                    <a:pt x="772" y="1273"/>
                  </a:lnTo>
                  <a:lnTo>
                    <a:pt x="784" y="1273"/>
                  </a:lnTo>
                  <a:lnTo>
                    <a:pt x="796" y="1267"/>
                  </a:lnTo>
                  <a:lnTo>
                    <a:pt x="790" y="1267"/>
                  </a:lnTo>
                  <a:lnTo>
                    <a:pt x="814" y="1261"/>
                  </a:lnTo>
                  <a:lnTo>
                    <a:pt x="832" y="1255"/>
                  </a:lnTo>
                  <a:lnTo>
                    <a:pt x="850" y="1249"/>
                  </a:lnTo>
                  <a:lnTo>
                    <a:pt x="868" y="1243"/>
                  </a:lnTo>
                  <a:lnTo>
                    <a:pt x="886" y="1237"/>
                  </a:lnTo>
                  <a:lnTo>
                    <a:pt x="904" y="1231"/>
                  </a:lnTo>
                  <a:lnTo>
                    <a:pt x="928" y="1219"/>
                  </a:lnTo>
                  <a:lnTo>
                    <a:pt x="946" y="1213"/>
                  </a:lnTo>
                  <a:lnTo>
                    <a:pt x="964" y="1201"/>
                  </a:lnTo>
                  <a:lnTo>
                    <a:pt x="987" y="1183"/>
                  </a:lnTo>
                  <a:lnTo>
                    <a:pt x="1005" y="1171"/>
                  </a:lnTo>
                  <a:lnTo>
                    <a:pt x="1029" y="1153"/>
                  </a:lnTo>
                  <a:lnTo>
                    <a:pt x="1047" y="1135"/>
                  </a:lnTo>
                  <a:lnTo>
                    <a:pt x="1065" y="1117"/>
                  </a:lnTo>
                  <a:lnTo>
                    <a:pt x="1089" y="1099"/>
                  </a:lnTo>
                  <a:lnTo>
                    <a:pt x="1113" y="1087"/>
                  </a:lnTo>
                  <a:lnTo>
                    <a:pt x="1119" y="1081"/>
                  </a:lnTo>
                  <a:lnTo>
                    <a:pt x="1125" y="1081"/>
                  </a:lnTo>
                  <a:lnTo>
                    <a:pt x="1131" y="1081"/>
                  </a:lnTo>
                  <a:lnTo>
                    <a:pt x="1137" y="1075"/>
                  </a:lnTo>
                  <a:lnTo>
                    <a:pt x="1143" y="1075"/>
                  </a:lnTo>
                  <a:lnTo>
                    <a:pt x="1149" y="1069"/>
                  </a:lnTo>
                  <a:lnTo>
                    <a:pt x="1125" y="1075"/>
                  </a:lnTo>
                  <a:lnTo>
                    <a:pt x="1101" y="1087"/>
                  </a:lnTo>
                  <a:lnTo>
                    <a:pt x="1077" y="1099"/>
                  </a:lnTo>
                  <a:lnTo>
                    <a:pt x="1053" y="1117"/>
                  </a:lnTo>
                  <a:lnTo>
                    <a:pt x="1035" y="1135"/>
                  </a:lnTo>
                  <a:lnTo>
                    <a:pt x="1011" y="1153"/>
                  </a:lnTo>
                  <a:lnTo>
                    <a:pt x="993" y="1171"/>
                  </a:lnTo>
                  <a:lnTo>
                    <a:pt x="969" y="1183"/>
                  </a:lnTo>
                  <a:lnTo>
                    <a:pt x="940" y="1201"/>
                  </a:lnTo>
                  <a:lnTo>
                    <a:pt x="910" y="1219"/>
                  </a:lnTo>
                  <a:lnTo>
                    <a:pt x="880" y="1231"/>
                  </a:lnTo>
                  <a:lnTo>
                    <a:pt x="850" y="1243"/>
                  </a:lnTo>
                  <a:lnTo>
                    <a:pt x="820" y="1249"/>
                  </a:lnTo>
                  <a:lnTo>
                    <a:pt x="790" y="1255"/>
                  </a:lnTo>
                  <a:lnTo>
                    <a:pt x="754" y="1261"/>
                  </a:lnTo>
                  <a:lnTo>
                    <a:pt x="724" y="1267"/>
                  </a:lnTo>
                  <a:lnTo>
                    <a:pt x="700" y="1273"/>
                  </a:lnTo>
                  <a:lnTo>
                    <a:pt x="682" y="1279"/>
                  </a:lnTo>
                  <a:lnTo>
                    <a:pt x="658" y="1279"/>
                  </a:lnTo>
                  <a:lnTo>
                    <a:pt x="634" y="1285"/>
                  </a:lnTo>
                  <a:lnTo>
                    <a:pt x="610" y="1285"/>
                  </a:lnTo>
                  <a:lnTo>
                    <a:pt x="592" y="1291"/>
                  </a:lnTo>
                  <a:lnTo>
                    <a:pt x="568" y="1291"/>
                  </a:lnTo>
                  <a:lnTo>
                    <a:pt x="545" y="1297"/>
                  </a:lnTo>
                  <a:lnTo>
                    <a:pt x="533" y="1291"/>
                  </a:lnTo>
                  <a:lnTo>
                    <a:pt x="521" y="1291"/>
                  </a:lnTo>
                  <a:lnTo>
                    <a:pt x="503" y="1291"/>
                  </a:lnTo>
                  <a:lnTo>
                    <a:pt x="491" y="1297"/>
                  </a:lnTo>
                  <a:lnTo>
                    <a:pt x="479" y="1291"/>
                  </a:lnTo>
                  <a:lnTo>
                    <a:pt x="467" y="1291"/>
                  </a:lnTo>
                  <a:lnTo>
                    <a:pt x="455" y="1285"/>
                  </a:lnTo>
                  <a:lnTo>
                    <a:pt x="443" y="1273"/>
                  </a:lnTo>
                  <a:lnTo>
                    <a:pt x="431" y="1273"/>
                  </a:lnTo>
                  <a:lnTo>
                    <a:pt x="419" y="1279"/>
                  </a:lnTo>
                  <a:lnTo>
                    <a:pt x="407" y="1279"/>
                  </a:lnTo>
                  <a:lnTo>
                    <a:pt x="395" y="1279"/>
                  </a:lnTo>
                  <a:lnTo>
                    <a:pt x="383" y="1279"/>
                  </a:lnTo>
                  <a:lnTo>
                    <a:pt x="371" y="1279"/>
                  </a:lnTo>
                  <a:lnTo>
                    <a:pt x="359" y="1273"/>
                  </a:lnTo>
                  <a:lnTo>
                    <a:pt x="341" y="1273"/>
                  </a:lnTo>
                  <a:lnTo>
                    <a:pt x="341" y="1267"/>
                  </a:lnTo>
                  <a:lnTo>
                    <a:pt x="335" y="1261"/>
                  </a:lnTo>
                  <a:lnTo>
                    <a:pt x="329" y="1261"/>
                  </a:lnTo>
                  <a:lnTo>
                    <a:pt x="323" y="1261"/>
                  </a:lnTo>
                  <a:lnTo>
                    <a:pt x="311" y="1255"/>
                  </a:lnTo>
                  <a:lnTo>
                    <a:pt x="293" y="1255"/>
                  </a:lnTo>
                  <a:lnTo>
                    <a:pt x="281" y="1255"/>
                  </a:lnTo>
                  <a:lnTo>
                    <a:pt x="269" y="1255"/>
                  </a:lnTo>
                  <a:lnTo>
                    <a:pt x="251" y="1255"/>
                  </a:lnTo>
                  <a:lnTo>
                    <a:pt x="239" y="1255"/>
                  </a:lnTo>
                  <a:lnTo>
                    <a:pt x="227" y="1255"/>
                  </a:lnTo>
                  <a:lnTo>
                    <a:pt x="215" y="1249"/>
                  </a:lnTo>
                  <a:lnTo>
                    <a:pt x="209" y="1243"/>
                  </a:lnTo>
                  <a:lnTo>
                    <a:pt x="209" y="1237"/>
                  </a:lnTo>
                  <a:lnTo>
                    <a:pt x="209" y="1231"/>
                  </a:lnTo>
                  <a:lnTo>
                    <a:pt x="209" y="1225"/>
                  </a:lnTo>
                  <a:lnTo>
                    <a:pt x="209" y="1219"/>
                  </a:lnTo>
                  <a:lnTo>
                    <a:pt x="203" y="1219"/>
                  </a:lnTo>
                  <a:lnTo>
                    <a:pt x="179" y="1213"/>
                  </a:lnTo>
                  <a:lnTo>
                    <a:pt x="156" y="1213"/>
                  </a:lnTo>
                  <a:lnTo>
                    <a:pt x="138" y="1213"/>
                  </a:lnTo>
                  <a:lnTo>
                    <a:pt x="114" y="1213"/>
                  </a:lnTo>
                  <a:lnTo>
                    <a:pt x="90" y="1213"/>
                  </a:lnTo>
                  <a:lnTo>
                    <a:pt x="72" y="1213"/>
                  </a:lnTo>
                  <a:lnTo>
                    <a:pt x="48" y="1207"/>
                  </a:lnTo>
                  <a:lnTo>
                    <a:pt x="30" y="1207"/>
                  </a:lnTo>
                  <a:lnTo>
                    <a:pt x="24" y="1207"/>
                  </a:lnTo>
                  <a:lnTo>
                    <a:pt x="18" y="1201"/>
                  </a:lnTo>
                  <a:lnTo>
                    <a:pt x="12" y="1201"/>
                  </a:lnTo>
                  <a:lnTo>
                    <a:pt x="12" y="1195"/>
                  </a:lnTo>
                  <a:lnTo>
                    <a:pt x="6" y="1195"/>
                  </a:lnTo>
                  <a:lnTo>
                    <a:pt x="0" y="1189"/>
                  </a:lnTo>
                  <a:lnTo>
                    <a:pt x="0" y="1183"/>
                  </a:lnTo>
                  <a:lnTo>
                    <a:pt x="84" y="1129"/>
                  </a:lnTo>
                  <a:lnTo>
                    <a:pt x="173" y="1075"/>
                  </a:lnTo>
                  <a:lnTo>
                    <a:pt x="257" y="1027"/>
                  </a:lnTo>
                  <a:lnTo>
                    <a:pt x="347" y="973"/>
                  </a:lnTo>
                  <a:lnTo>
                    <a:pt x="431" y="925"/>
                  </a:lnTo>
                  <a:lnTo>
                    <a:pt x="515" y="865"/>
                  </a:lnTo>
                  <a:lnTo>
                    <a:pt x="598" y="805"/>
                  </a:lnTo>
                  <a:lnTo>
                    <a:pt x="676" y="739"/>
                  </a:lnTo>
                  <a:lnTo>
                    <a:pt x="610" y="793"/>
                  </a:lnTo>
                  <a:lnTo>
                    <a:pt x="539" y="841"/>
                  </a:lnTo>
                  <a:lnTo>
                    <a:pt x="473" y="889"/>
                  </a:lnTo>
                  <a:lnTo>
                    <a:pt x="401" y="937"/>
                  </a:lnTo>
                  <a:lnTo>
                    <a:pt x="329" y="979"/>
                  </a:lnTo>
                  <a:lnTo>
                    <a:pt x="257" y="1021"/>
                  </a:lnTo>
                  <a:lnTo>
                    <a:pt x="185" y="1063"/>
                  </a:lnTo>
                  <a:lnTo>
                    <a:pt x="108" y="1105"/>
                  </a:lnTo>
                  <a:lnTo>
                    <a:pt x="150" y="1063"/>
                  </a:lnTo>
                  <a:lnTo>
                    <a:pt x="191" y="1027"/>
                  </a:lnTo>
                  <a:lnTo>
                    <a:pt x="239" y="985"/>
                  </a:lnTo>
                  <a:lnTo>
                    <a:pt x="281" y="949"/>
                  </a:lnTo>
                  <a:lnTo>
                    <a:pt x="323" y="913"/>
                  </a:lnTo>
                  <a:lnTo>
                    <a:pt x="371" y="877"/>
                  </a:lnTo>
                  <a:lnTo>
                    <a:pt x="413" y="847"/>
                  </a:lnTo>
                  <a:lnTo>
                    <a:pt x="467" y="817"/>
                  </a:lnTo>
                  <a:lnTo>
                    <a:pt x="473" y="811"/>
                  </a:lnTo>
                  <a:lnTo>
                    <a:pt x="455" y="811"/>
                  </a:lnTo>
                  <a:lnTo>
                    <a:pt x="443" y="823"/>
                  </a:lnTo>
                  <a:lnTo>
                    <a:pt x="425" y="835"/>
                  </a:lnTo>
                  <a:lnTo>
                    <a:pt x="407" y="847"/>
                  </a:lnTo>
                  <a:lnTo>
                    <a:pt x="389" y="859"/>
                  </a:lnTo>
                  <a:lnTo>
                    <a:pt x="371" y="871"/>
                  </a:lnTo>
                  <a:lnTo>
                    <a:pt x="353" y="883"/>
                  </a:lnTo>
                  <a:lnTo>
                    <a:pt x="335" y="895"/>
                  </a:lnTo>
                  <a:lnTo>
                    <a:pt x="317" y="901"/>
                  </a:lnTo>
                  <a:lnTo>
                    <a:pt x="359" y="853"/>
                  </a:lnTo>
                  <a:lnTo>
                    <a:pt x="395" y="805"/>
                  </a:lnTo>
                  <a:lnTo>
                    <a:pt x="437" y="757"/>
                  </a:lnTo>
                  <a:lnTo>
                    <a:pt x="479" y="709"/>
                  </a:lnTo>
                  <a:lnTo>
                    <a:pt x="521" y="667"/>
                  </a:lnTo>
                  <a:lnTo>
                    <a:pt x="568" y="619"/>
                  </a:lnTo>
                  <a:lnTo>
                    <a:pt x="604" y="570"/>
                  </a:lnTo>
                  <a:lnTo>
                    <a:pt x="646" y="522"/>
                  </a:lnTo>
                  <a:lnTo>
                    <a:pt x="664" y="498"/>
                  </a:lnTo>
                  <a:lnTo>
                    <a:pt x="688" y="480"/>
                  </a:lnTo>
                  <a:lnTo>
                    <a:pt x="706" y="462"/>
                  </a:lnTo>
                  <a:lnTo>
                    <a:pt x="730" y="444"/>
                  </a:lnTo>
                  <a:lnTo>
                    <a:pt x="748" y="420"/>
                  </a:lnTo>
                  <a:lnTo>
                    <a:pt x="772" y="402"/>
                  </a:lnTo>
                  <a:lnTo>
                    <a:pt x="790" y="378"/>
                  </a:lnTo>
                  <a:lnTo>
                    <a:pt x="814" y="360"/>
                  </a:lnTo>
                  <a:lnTo>
                    <a:pt x="808" y="360"/>
                  </a:lnTo>
                  <a:lnTo>
                    <a:pt x="790" y="372"/>
                  </a:lnTo>
                  <a:lnTo>
                    <a:pt x="772" y="390"/>
                  </a:lnTo>
                  <a:lnTo>
                    <a:pt x="754" y="408"/>
                  </a:lnTo>
                  <a:lnTo>
                    <a:pt x="736" y="426"/>
                  </a:lnTo>
                  <a:lnTo>
                    <a:pt x="718" y="444"/>
                  </a:lnTo>
                  <a:lnTo>
                    <a:pt x="700" y="462"/>
                  </a:lnTo>
                  <a:lnTo>
                    <a:pt x="682" y="480"/>
                  </a:lnTo>
                  <a:lnTo>
                    <a:pt x="658" y="498"/>
                  </a:lnTo>
                  <a:lnTo>
                    <a:pt x="682" y="456"/>
                  </a:lnTo>
                  <a:lnTo>
                    <a:pt x="700" y="420"/>
                  </a:lnTo>
                  <a:lnTo>
                    <a:pt x="724" y="384"/>
                  </a:lnTo>
                  <a:lnTo>
                    <a:pt x="748" y="342"/>
                  </a:lnTo>
                  <a:lnTo>
                    <a:pt x="772" y="306"/>
                  </a:lnTo>
                  <a:lnTo>
                    <a:pt x="802" y="276"/>
                  </a:lnTo>
                  <a:lnTo>
                    <a:pt x="826" y="240"/>
                  </a:lnTo>
                  <a:lnTo>
                    <a:pt x="856" y="204"/>
                  </a:lnTo>
                  <a:lnTo>
                    <a:pt x="892" y="168"/>
                  </a:lnTo>
                  <a:lnTo>
                    <a:pt x="886" y="168"/>
                  </a:lnTo>
                  <a:lnTo>
                    <a:pt x="844" y="210"/>
                  </a:lnTo>
                  <a:lnTo>
                    <a:pt x="808" y="252"/>
                  </a:lnTo>
                  <a:lnTo>
                    <a:pt x="772" y="294"/>
                  </a:lnTo>
                  <a:lnTo>
                    <a:pt x="742" y="336"/>
                  </a:lnTo>
                  <a:lnTo>
                    <a:pt x="712" y="384"/>
                  </a:lnTo>
                  <a:lnTo>
                    <a:pt x="682" y="432"/>
                  </a:lnTo>
                  <a:lnTo>
                    <a:pt x="652" y="474"/>
                  </a:lnTo>
                  <a:lnTo>
                    <a:pt x="622" y="522"/>
                  </a:lnTo>
                  <a:lnTo>
                    <a:pt x="646" y="456"/>
                  </a:lnTo>
                  <a:lnTo>
                    <a:pt x="664" y="390"/>
                  </a:lnTo>
                  <a:lnTo>
                    <a:pt x="688" y="324"/>
                  </a:lnTo>
                  <a:lnTo>
                    <a:pt x="712" y="258"/>
                  </a:lnTo>
                  <a:lnTo>
                    <a:pt x="742" y="192"/>
                  </a:lnTo>
                  <a:lnTo>
                    <a:pt x="772" y="132"/>
                  </a:lnTo>
                  <a:lnTo>
                    <a:pt x="814" y="72"/>
                  </a:lnTo>
                  <a:lnTo>
                    <a:pt x="862" y="18"/>
                  </a:lnTo>
                  <a:lnTo>
                    <a:pt x="874" y="30"/>
                  </a:lnTo>
                  <a:lnTo>
                    <a:pt x="886" y="36"/>
                  </a:lnTo>
                  <a:lnTo>
                    <a:pt x="904" y="42"/>
                  </a:lnTo>
                  <a:lnTo>
                    <a:pt x="922" y="42"/>
                  </a:lnTo>
                  <a:lnTo>
                    <a:pt x="940" y="42"/>
                  </a:lnTo>
                  <a:lnTo>
                    <a:pt x="958" y="48"/>
                  </a:lnTo>
                  <a:lnTo>
                    <a:pt x="969" y="48"/>
                  </a:lnTo>
                  <a:lnTo>
                    <a:pt x="987" y="60"/>
                  </a:lnTo>
                  <a:lnTo>
                    <a:pt x="1017" y="60"/>
                  </a:lnTo>
                  <a:lnTo>
                    <a:pt x="1047" y="60"/>
                  </a:lnTo>
                  <a:lnTo>
                    <a:pt x="1083" y="60"/>
                  </a:lnTo>
                  <a:lnTo>
                    <a:pt x="1113" y="60"/>
                  </a:lnTo>
                  <a:lnTo>
                    <a:pt x="1149" y="54"/>
                  </a:lnTo>
                  <a:lnTo>
                    <a:pt x="1179" y="54"/>
                  </a:lnTo>
                  <a:lnTo>
                    <a:pt x="1215" y="48"/>
                  </a:lnTo>
                  <a:lnTo>
                    <a:pt x="1245" y="42"/>
                  </a:lnTo>
                  <a:lnTo>
                    <a:pt x="1233" y="60"/>
                  </a:lnTo>
                  <a:lnTo>
                    <a:pt x="1215" y="72"/>
                  </a:lnTo>
                  <a:lnTo>
                    <a:pt x="1203" y="84"/>
                  </a:lnTo>
                  <a:lnTo>
                    <a:pt x="1185" y="96"/>
                  </a:lnTo>
                  <a:lnTo>
                    <a:pt x="1167" y="108"/>
                  </a:lnTo>
                  <a:lnTo>
                    <a:pt x="1149" y="120"/>
                  </a:lnTo>
                  <a:lnTo>
                    <a:pt x="1137" y="132"/>
                  </a:lnTo>
                  <a:lnTo>
                    <a:pt x="1119" y="144"/>
                  </a:lnTo>
                  <a:lnTo>
                    <a:pt x="1125" y="144"/>
                  </a:lnTo>
                  <a:lnTo>
                    <a:pt x="1149" y="132"/>
                  </a:lnTo>
                  <a:lnTo>
                    <a:pt x="1167" y="114"/>
                  </a:lnTo>
                  <a:lnTo>
                    <a:pt x="1185" y="102"/>
                  </a:lnTo>
                  <a:lnTo>
                    <a:pt x="1209" y="90"/>
                  </a:lnTo>
                  <a:lnTo>
                    <a:pt x="1227" y="72"/>
                  </a:lnTo>
                  <a:lnTo>
                    <a:pt x="1245" y="60"/>
                  </a:lnTo>
                  <a:lnTo>
                    <a:pt x="1263" y="42"/>
                  </a:lnTo>
                  <a:lnTo>
                    <a:pt x="1281" y="30"/>
                  </a:lnTo>
                  <a:lnTo>
                    <a:pt x="1287" y="24"/>
                  </a:lnTo>
                  <a:lnTo>
                    <a:pt x="1293" y="24"/>
                  </a:lnTo>
                  <a:lnTo>
                    <a:pt x="1299" y="24"/>
                  </a:lnTo>
                  <a:lnTo>
                    <a:pt x="1305" y="18"/>
                  </a:lnTo>
                  <a:lnTo>
                    <a:pt x="1311" y="12"/>
                  </a:lnTo>
                  <a:lnTo>
                    <a:pt x="1317" y="12"/>
                  </a:lnTo>
                  <a:lnTo>
                    <a:pt x="1311" y="36"/>
                  </a:lnTo>
                  <a:lnTo>
                    <a:pt x="1305" y="54"/>
                  </a:lnTo>
                  <a:lnTo>
                    <a:pt x="1293" y="78"/>
                  </a:lnTo>
                  <a:lnTo>
                    <a:pt x="1275" y="96"/>
                  </a:lnTo>
                  <a:lnTo>
                    <a:pt x="1263" y="114"/>
                  </a:lnTo>
                  <a:lnTo>
                    <a:pt x="1245" y="132"/>
                  </a:lnTo>
                  <a:lnTo>
                    <a:pt x="1227" y="150"/>
                  </a:lnTo>
                  <a:lnTo>
                    <a:pt x="1209" y="168"/>
                  </a:lnTo>
                  <a:lnTo>
                    <a:pt x="1191" y="186"/>
                  </a:lnTo>
                  <a:lnTo>
                    <a:pt x="1173" y="204"/>
                  </a:lnTo>
                  <a:lnTo>
                    <a:pt x="1155" y="216"/>
                  </a:lnTo>
                  <a:lnTo>
                    <a:pt x="1137" y="234"/>
                  </a:lnTo>
                  <a:lnTo>
                    <a:pt x="1119" y="246"/>
                  </a:lnTo>
                  <a:lnTo>
                    <a:pt x="1101" y="258"/>
                  </a:lnTo>
                  <a:lnTo>
                    <a:pt x="1083" y="270"/>
                  </a:lnTo>
                  <a:lnTo>
                    <a:pt x="1059" y="282"/>
                  </a:lnTo>
                  <a:lnTo>
                    <a:pt x="1077" y="276"/>
                  </a:lnTo>
                  <a:lnTo>
                    <a:pt x="1089" y="270"/>
                  </a:lnTo>
                  <a:lnTo>
                    <a:pt x="1107" y="264"/>
                  </a:lnTo>
                  <a:lnTo>
                    <a:pt x="1119" y="252"/>
                  </a:lnTo>
                  <a:lnTo>
                    <a:pt x="1137" y="240"/>
                  </a:lnTo>
                  <a:lnTo>
                    <a:pt x="1149" y="228"/>
                  </a:lnTo>
                  <a:lnTo>
                    <a:pt x="1161" y="222"/>
                  </a:lnTo>
                  <a:lnTo>
                    <a:pt x="1179" y="210"/>
                  </a:lnTo>
                  <a:lnTo>
                    <a:pt x="1203" y="186"/>
                  </a:lnTo>
                  <a:lnTo>
                    <a:pt x="1227" y="168"/>
                  </a:lnTo>
                  <a:lnTo>
                    <a:pt x="1245" y="144"/>
                  </a:lnTo>
                  <a:lnTo>
                    <a:pt x="1269" y="120"/>
                  </a:lnTo>
                  <a:lnTo>
                    <a:pt x="1287" y="96"/>
                  </a:lnTo>
                  <a:lnTo>
                    <a:pt x="1305" y="66"/>
                  </a:lnTo>
                  <a:lnTo>
                    <a:pt x="1323" y="42"/>
                  </a:lnTo>
                  <a:lnTo>
                    <a:pt x="1335" y="12"/>
                  </a:lnTo>
                  <a:lnTo>
                    <a:pt x="1341" y="12"/>
                  </a:lnTo>
                  <a:lnTo>
                    <a:pt x="1347" y="12"/>
                  </a:lnTo>
                  <a:lnTo>
                    <a:pt x="1353" y="6"/>
                  </a:lnTo>
                  <a:lnTo>
                    <a:pt x="1359" y="6"/>
                  </a:lnTo>
                  <a:lnTo>
                    <a:pt x="1364" y="6"/>
                  </a:lnTo>
                  <a:lnTo>
                    <a:pt x="1370" y="6"/>
                  </a:lnTo>
                  <a:lnTo>
                    <a:pt x="1376" y="0"/>
                  </a:lnTo>
                  <a:lnTo>
                    <a:pt x="1382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83" name="Freeform 86"/>
            <p:cNvSpPr>
              <a:spLocks/>
            </p:cNvSpPr>
            <p:nvPr/>
          </p:nvSpPr>
          <p:spPr bwMode="auto">
            <a:xfrm>
              <a:off x="1292" y="1721"/>
              <a:ext cx="300" cy="36"/>
            </a:xfrm>
            <a:custGeom>
              <a:avLst/>
              <a:gdLst>
                <a:gd name="T0" fmla="*/ 300 w 300"/>
                <a:gd name="T1" fmla="*/ 0 h 36"/>
                <a:gd name="T2" fmla="*/ 264 w 300"/>
                <a:gd name="T3" fmla="*/ 12 h 36"/>
                <a:gd name="T4" fmla="*/ 228 w 300"/>
                <a:gd name="T5" fmla="*/ 18 h 36"/>
                <a:gd name="T6" fmla="*/ 186 w 300"/>
                <a:gd name="T7" fmla="*/ 24 h 36"/>
                <a:gd name="T8" fmla="*/ 150 w 300"/>
                <a:gd name="T9" fmla="*/ 30 h 36"/>
                <a:gd name="T10" fmla="*/ 114 w 300"/>
                <a:gd name="T11" fmla="*/ 30 h 36"/>
                <a:gd name="T12" fmla="*/ 78 w 300"/>
                <a:gd name="T13" fmla="*/ 36 h 36"/>
                <a:gd name="T14" fmla="*/ 36 w 300"/>
                <a:gd name="T15" fmla="*/ 36 h 36"/>
                <a:gd name="T16" fmla="*/ 0 w 300"/>
                <a:gd name="T17" fmla="*/ 36 h 36"/>
                <a:gd name="T18" fmla="*/ 0 w 300"/>
                <a:gd name="T19" fmla="*/ 36 h 36"/>
                <a:gd name="T20" fmla="*/ 18 w 300"/>
                <a:gd name="T21" fmla="*/ 36 h 36"/>
                <a:gd name="T22" fmla="*/ 36 w 300"/>
                <a:gd name="T23" fmla="*/ 36 h 36"/>
                <a:gd name="T24" fmla="*/ 54 w 300"/>
                <a:gd name="T25" fmla="*/ 30 h 36"/>
                <a:gd name="T26" fmla="*/ 66 w 300"/>
                <a:gd name="T27" fmla="*/ 30 h 36"/>
                <a:gd name="T28" fmla="*/ 84 w 300"/>
                <a:gd name="T29" fmla="*/ 24 h 36"/>
                <a:gd name="T30" fmla="*/ 102 w 300"/>
                <a:gd name="T31" fmla="*/ 18 h 36"/>
                <a:gd name="T32" fmla="*/ 120 w 300"/>
                <a:gd name="T33" fmla="*/ 18 h 36"/>
                <a:gd name="T34" fmla="*/ 132 w 300"/>
                <a:gd name="T35" fmla="*/ 18 h 36"/>
                <a:gd name="T36" fmla="*/ 132 w 300"/>
                <a:gd name="T37" fmla="*/ 18 h 36"/>
                <a:gd name="T38" fmla="*/ 150 w 300"/>
                <a:gd name="T39" fmla="*/ 12 h 36"/>
                <a:gd name="T40" fmla="*/ 168 w 300"/>
                <a:gd name="T41" fmla="*/ 12 h 36"/>
                <a:gd name="T42" fmla="*/ 186 w 300"/>
                <a:gd name="T43" fmla="*/ 12 h 36"/>
                <a:gd name="T44" fmla="*/ 204 w 300"/>
                <a:gd name="T45" fmla="*/ 12 h 36"/>
                <a:gd name="T46" fmla="*/ 222 w 300"/>
                <a:gd name="T47" fmla="*/ 12 h 36"/>
                <a:gd name="T48" fmla="*/ 240 w 300"/>
                <a:gd name="T49" fmla="*/ 6 h 36"/>
                <a:gd name="T50" fmla="*/ 252 w 300"/>
                <a:gd name="T51" fmla="*/ 6 h 36"/>
                <a:gd name="T52" fmla="*/ 270 w 300"/>
                <a:gd name="T53" fmla="*/ 0 h 36"/>
                <a:gd name="T54" fmla="*/ 270 w 300"/>
                <a:gd name="T55" fmla="*/ 0 h 36"/>
                <a:gd name="T56" fmla="*/ 300 w 300"/>
                <a:gd name="T57" fmla="*/ 0 h 36"/>
                <a:gd name="T58" fmla="*/ 300 w 300"/>
                <a:gd name="T59" fmla="*/ 0 h 36"/>
                <a:gd name="T60" fmla="*/ 300 w 300"/>
                <a:gd name="T61" fmla="*/ 0 h 36"/>
                <a:gd name="T62" fmla="*/ 300 w 300"/>
                <a:gd name="T63" fmla="*/ 0 h 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00"/>
                <a:gd name="T97" fmla="*/ 0 h 36"/>
                <a:gd name="T98" fmla="*/ 300 w 300"/>
                <a:gd name="T99" fmla="*/ 36 h 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00" h="36">
                  <a:moveTo>
                    <a:pt x="300" y="0"/>
                  </a:moveTo>
                  <a:lnTo>
                    <a:pt x="264" y="12"/>
                  </a:lnTo>
                  <a:lnTo>
                    <a:pt x="228" y="18"/>
                  </a:lnTo>
                  <a:lnTo>
                    <a:pt x="186" y="24"/>
                  </a:lnTo>
                  <a:lnTo>
                    <a:pt x="150" y="30"/>
                  </a:lnTo>
                  <a:lnTo>
                    <a:pt x="114" y="30"/>
                  </a:lnTo>
                  <a:lnTo>
                    <a:pt x="78" y="36"/>
                  </a:lnTo>
                  <a:lnTo>
                    <a:pt x="36" y="36"/>
                  </a:lnTo>
                  <a:lnTo>
                    <a:pt x="0" y="36"/>
                  </a:lnTo>
                  <a:lnTo>
                    <a:pt x="18" y="36"/>
                  </a:lnTo>
                  <a:lnTo>
                    <a:pt x="36" y="36"/>
                  </a:lnTo>
                  <a:lnTo>
                    <a:pt x="54" y="30"/>
                  </a:lnTo>
                  <a:lnTo>
                    <a:pt x="66" y="30"/>
                  </a:lnTo>
                  <a:lnTo>
                    <a:pt x="84" y="24"/>
                  </a:lnTo>
                  <a:lnTo>
                    <a:pt x="102" y="18"/>
                  </a:lnTo>
                  <a:lnTo>
                    <a:pt x="120" y="18"/>
                  </a:lnTo>
                  <a:lnTo>
                    <a:pt x="132" y="18"/>
                  </a:lnTo>
                  <a:lnTo>
                    <a:pt x="150" y="12"/>
                  </a:lnTo>
                  <a:lnTo>
                    <a:pt x="168" y="12"/>
                  </a:lnTo>
                  <a:lnTo>
                    <a:pt x="186" y="12"/>
                  </a:lnTo>
                  <a:lnTo>
                    <a:pt x="204" y="12"/>
                  </a:lnTo>
                  <a:lnTo>
                    <a:pt x="222" y="12"/>
                  </a:lnTo>
                  <a:lnTo>
                    <a:pt x="240" y="6"/>
                  </a:lnTo>
                  <a:lnTo>
                    <a:pt x="252" y="6"/>
                  </a:lnTo>
                  <a:lnTo>
                    <a:pt x="27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4" name="Freeform 87"/>
            <p:cNvSpPr>
              <a:spLocks/>
            </p:cNvSpPr>
            <p:nvPr/>
          </p:nvSpPr>
          <p:spPr bwMode="auto">
            <a:xfrm>
              <a:off x="1322" y="1853"/>
              <a:ext cx="96" cy="54"/>
            </a:xfrm>
            <a:custGeom>
              <a:avLst/>
              <a:gdLst>
                <a:gd name="T0" fmla="*/ 0 w 96"/>
                <a:gd name="T1" fmla="*/ 54 h 54"/>
                <a:gd name="T2" fmla="*/ 12 w 96"/>
                <a:gd name="T3" fmla="*/ 48 h 54"/>
                <a:gd name="T4" fmla="*/ 24 w 96"/>
                <a:gd name="T5" fmla="*/ 42 h 54"/>
                <a:gd name="T6" fmla="*/ 36 w 96"/>
                <a:gd name="T7" fmla="*/ 36 h 54"/>
                <a:gd name="T8" fmla="*/ 48 w 96"/>
                <a:gd name="T9" fmla="*/ 30 h 54"/>
                <a:gd name="T10" fmla="*/ 60 w 96"/>
                <a:gd name="T11" fmla="*/ 24 h 54"/>
                <a:gd name="T12" fmla="*/ 66 w 96"/>
                <a:gd name="T13" fmla="*/ 18 h 54"/>
                <a:gd name="T14" fmla="*/ 78 w 96"/>
                <a:gd name="T15" fmla="*/ 6 h 54"/>
                <a:gd name="T16" fmla="*/ 90 w 96"/>
                <a:gd name="T17" fmla="*/ 0 h 54"/>
                <a:gd name="T18" fmla="*/ 90 w 96"/>
                <a:gd name="T19" fmla="*/ 0 h 54"/>
                <a:gd name="T20" fmla="*/ 96 w 96"/>
                <a:gd name="T21" fmla="*/ 0 h 54"/>
                <a:gd name="T22" fmla="*/ 0 w 96"/>
                <a:gd name="T23" fmla="*/ 54 h 54"/>
                <a:gd name="T24" fmla="*/ 0 w 96"/>
                <a:gd name="T25" fmla="*/ 54 h 54"/>
                <a:gd name="T26" fmla="*/ 0 w 96"/>
                <a:gd name="T27" fmla="*/ 54 h 54"/>
                <a:gd name="T28" fmla="*/ 0 w 96"/>
                <a:gd name="T29" fmla="*/ 54 h 5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54"/>
                <a:gd name="T47" fmla="*/ 96 w 96"/>
                <a:gd name="T48" fmla="*/ 54 h 5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54">
                  <a:moveTo>
                    <a:pt x="0" y="54"/>
                  </a:moveTo>
                  <a:lnTo>
                    <a:pt x="12" y="48"/>
                  </a:lnTo>
                  <a:lnTo>
                    <a:pt x="24" y="42"/>
                  </a:lnTo>
                  <a:lnTo>
                    <a:pt x="36" y="36"/>
                  </a:lnTo>
                  <a:lnTo>
                    <a:pt x="48" y="30"/>
                  </a:lnTo>
                  <a:lnTo>
                    <a:pt x="60" y="24"/>
                  </a:lnTo>
                  <a:lnTo>
                    <a:pt x="66" y="18"/>
                  </a:lnTo>
                  <a:lnTo>
                    <a:pt x="78" y="6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5" name="Freeform 88"/>
            <p:cNvSpPr>
              <a:spLocks/>
            </p:cNvSpPr>
            <p:nvPr/>
          </p:nvSpPr>
          <p:spPr bwMode="auto">
            <a:xfrm>
              <a:off x="1316" y="1913"/>
              <a:ext cx="6" cy="1"/>
            </a:xfrm>
            <a:custGeom>
              <a:avLst/>
              <a:gdLst>
                <a:gd name="T0" fmla="*/ 6 w 6"/>
                <a:gd name="T1" fmla="*/ 0 h 1"/>
                <a:gd name="T2" fmla="*/ 0 w 6"/>
                <a:gd name="T3" fmla="*/ 0 h 1"/>
                <a:gd name="T4" fmla="*/ 6 w 6"/>
                <a:gd name="T5" fmla="*/ 0 h 1"/>
                <a:gd name="T6" fmla="*/ 6 w 6"/>
                <a:gd name="T7" fmla="*/ 0 h 1"/>
                <a:gd name="T8" fmla="*/ 6 w 6"/>
                <a:gd name="T9" fmla="*/ 0 h 1"/>
                <a:gd name="T10" fmla="*/ 6 w 6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1"/>
                <a:gd name="T20" fmla="*/ 6 w 6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1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6" name="Freeform 89"/>
            <p:cNvSpPr>
              <a:spLocks/>
            </p:cNvSpPr>
            <p:nvPr/>
          </p:nvSpPr>
          <p:spPr bwMode="auto">
            <a:xfrm>
              <a:off x="706" y="1961"/>
              <a:ext cx="838" cy="919"/>
            </a:xfrm>
            <a:custGeom>
              <a:avLst/>
              <a:gdLst>
                <a:gd name="T0" fmla="*/ 838 w 838"/>
                <a:gd name="T1" fmla="*/ 0 h 919"/>
                <a:gd name="T2" fmla="*/ 778 w 838"/>
                <a:gd name="T3" fmla="*/ 102 h 919"/>
                <a:gd name="T4" fmla="*/ 712 w 838"/>
                <a:gd name="T5" fmla="*/ 198 h 919"/>
                <a:gd name="T6" fmla="*/ 640 w 838"/>
                <a:gd name="T7" fmla="*/ 294 h 919"/>
                <a:gd name="T8" fmla="*/ 568 w 838"/>
                <a:gd name="T9" fmla="*/ 391 h 919"/>
                <a:gd name="T10" fmla="*/ 491 w 838"/>
                <a:gd name="T11" fmla="*/ 487 h 919"/>
                <a:gd name="T12" fmla="*/ 413 w 838"/>
                <a:gd name="T13" fmla="*/ 583 h 919"/>
                <a:gd name="T14" fmla="*/ 329 w 838"/>
                <a:gd name="T15" fmla="*/ 673 h 919"/>
                <a:gd name="T16" fmla="*/ 245 w 838"/>
                <a:gd name="T17" fmla="*/ 757 h 919"/>
                <a:gd name="T18" fmla="*/ 245 w 838"/>
                <a:gd name="T19" fmla="*/ 757 h 919"/>
                <a:gd name="T20" fmla="*/ 215 w 838"/>
                <a:gd name="T21" fmla="*/ 781 h 919"/>
                <a:gd name="T22" fmla="*/ 185 w 838"/>
                <a:gd name="T23" fmla="*/ 805 h 919"/>
                <a:gd name="T24" fmla="*/ 156 w 838"/>
                <a:gd name="T25" fmla="*/ 823 h 919"/>
                <a:gd name="T26" fmla="*/ 126 w 838"/>
                <a:gd name="T27" fmla="*/ 847 h 919"/>
                <a:gd name="T28" fmla="*/ 96 w 838"/>
                <a:gd name="T29" fmla="*/ 865 h 919"/>
                <a:gd name="T30" fmla="*/ 66 w 838"/>
                <a:gd name="T31" fmla="*/ 883 h 919"/>
                <a:gd name="T32" fmla="*/ 30 w 838"/>
                <a:gd name="T33" fmla="*/ 901 h 919"/>
                <a:gd name="T34" fmla="*/ 0 w 838"/>
                <a:gd name="T35" fmla="*/ 919 h 919"/>
                <a:gd name="T36" fmla="*/ 0 w 838"/>
                <a:gd name="T37" fmla="*/ 919 h 919"/>
                <a:gd name="T38" fmla="*/ 120 w 838"/>
                <a:gd name="T39" fmla="*/ 847 h 919"/>
                <a:gd name="T40" fmla="*/ 227 w 838"/>
                <a:gd name="T41" fmla="*/ 757 h 919"/>
                <a:gd name="T42" fmla="*/ 335 w 838"/>
                <a:gd name="T43" fmla="*/ 661 h 919"/>
                <a:gd name="T44" fmla="*/ 431 w 838"/>
                <a:gd name="T45" fmla="*/ 559 h 919"/>
                <a:gd name="T46" fmla="*/ 521 w 838"/>
                <a:gd name="T47" fmla="*/ 445 h 919"/>
                <a:gd name="T48" fmla="*/ 604 w 838"/>
                <a:gd name="T49" fmla="*/ 330 h 919"/>
                <a:gd name="T50" fmla="*/ 688 w 838"/>
                <a:gd name="T51" fmla="*/ 216 h 919"/>
                <a:gd name="T52" fmla="*/ 772 w 838"/>
                <a:gd name="T53" fmla="*/ 108 h 919"/>
                <a:gd name="T54" fmla="*/ 772 w 838"/>
                <a:gd name="T55" fmla="*/ 108 h 919"/>
                <a:gd name="T56" fmla="*/ 778 w 838"/>
                <a:gd name="T57" fmla="*/ 90 h 919"/>
                <a:gd name="T58" fmla="*/ 784 w 838"/>
                <a:gd name="T59" fmla="*/ 78 h 919"/>
                <a:gd name="T60" fmla="*/ 796 w 838"/>
                <a:gd name="T61" fmla="*/ 66 h 919"/>
                <a:gd name="T62" fmla="*/ 802 w 838"/>
                <a:gd name="T63" fmla="*/ 54 h 919"/>
                <a:gd name="T64" fmla="*/ 808 w 838"/>
                <a:gd name="T65" fmla="*/ 36 h 919"/>
                <a:gd name="T66" fmla="*/ 820 w 838"/>
                <a:gd name="T67" fmla="*/ 24 h 919"/>
                <a:gd name="T68" fmla="*/ 826 w 838"/>
                <a:gd name="T69" fmla="*/ 12 h 919"/>
                <a:gd name="T70" fmla="*/ 838 w 838"/>
                <a:gd name="T71" fmla="*/ 0 h 919"/>
                <a:gd name="T72" fmla="*/ 838 w 838"/>
                <a:gd name="T73" fmla="*/ 0 h 919"/>
                <a:gd name="T74" fmla="*/ 838 w 838"/>
                <a:gd name="T75" fmla="*/ 0 h 919"/>
                <a:gd name="T76" fmla="*/ 838 w 838"/>
                <a:gd name="T77" fmla="*/ 0 h 919"/>
                <a:gd name="T78" fmla="*/ 838 w 838"/>
                <a:gd name="T79" fmla="*/ 0 h 9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838"/>
                <a:gd name="T121" fmla="*/ 0 h 919"/>
                <a:gd name="T122" fmla="*/ 838 w 838"/>
                <a:gd name="T123" fmla="*/ 919 h 9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838" h="919">
                  <a:moveTo>
                    <a:pt x="838" y="0"/>
                  </a:moveTo>
                  <a:lnTo>
                    <a:pt x="778" y="102"/>
                  </a:lnTo>
                  <a:lnTo>
                    <a:pt x="712" y="198"/>
                  </a:lnTo>
                  <a:lnTo>
                    <a:pt x="640" y="294"/>
                  </a:lnTo>
                  <a:lnTo>
                    <a:pt x="568" y="391"/>
                  </a:lnTo>
                  <a:lnTo>
                    <a:pt x="491" y="487"/>
                  </a:lnTo>
                  <a:lnTo>
                    <a:pt x="413" y="583"/>
                  </a:lnTo>
                  <a:lnTo>
                    <a:pt x="329" y="673"/>
                  </a:lnTo>
                  <a:lnTo>
                    <a:pt x="245" y="757"/>
                  </a:lnTo>
                  <a:lnTo>
                    <a:pt x="215" y="781"/>
                  </a:lnTo>
                  <a:lnTo>
                    <a:pt x="185" y="805"/>
                  </a:lnTo>
                  <a:lnTo>
                    <a:pt x="156" y="823"/>
                  </a:lnTo>
                  <a:lnTo>
                    <a:pt x="126" y="847"/>
                  </a:lnTo>
                  <a:lnTo>
                    <a:pt x="96" y="865"/>
                  </a:lnTo>
                  <a:lnTo>
                    <a:pt x="66" y="883"/>
                  </a:lnTo>
                  <a:lnTo>
                    <a:pt x="30" y="901"/>
                  </a:lnTo>
                  <a:lnTo>
                    <a:pt x="0" y="919"/>
                  </a:lnTo>
                  <a:lnTo>
                    <a:pt x="120" y="847"/>
                  </a:lnTo>
                  <a:lnTo>
                    <a:pt x="227" y="757"/>
                  </a:lnTo>
                  <a:lnTo>
                    <a:pt x="335" y="661"/>
                  </a:lnTo>
                  <a:lnTo>
                    <a:pt x="431" y="559"/>
                  </a:lnTo>
                  <a:lnTo>
                    <a:pt x="521" y="445"/>
                  </a:lnTo>
                  <a:lnTo>
                    <a:pt x="604" y="330"/>
                  </a:lnTo>
                  <a:lnTo>
                    <a:pt x="688" y="216"/>
                  </a:lnTo>
                  <a:lnTo>
                    <a:pt x="772" y="108"/>
                  </a:lnTo>
                  <a:lnTo>
                    <a:pt x="778" y="90"/>
                  </a:lnTo>
                  <a:lnTo>
                    <a:pt x="784" y="78"/>
                  </a:lnTo>
                  <a:lnTo>
                    <a:pt x="796" y="66"/>
                  </a:lnTo>
                  <a:lnTo>
                    <a:pt x="802" y="54"/>
                  </a:lnTo>
                  <a:lnTo>
                    <a:pt x="808" y="36"/>
                  </a:lnTo>
                  <a:lnTo>
                    <a:pt x="820" y="24"/>
                  </a:lnTo>
                  <a:lnTo>
                    <a:pt x="826" y="12"/>
                  </a:lnTo>
                  <a:lnTo>
                    <a:pt x="8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7" name="Freeform 90"/>
            <p:cNvSpPr>
              <a:spLocks/>
            </p:cNvSpPr>
            <p:nvPr/>
          </p:nvSpPr>
          <p:spPr bwMode="auto">
            <a:xfrm>
              <a:off x="1245" y="1997"/>
              <a:ext cx="113" cy="54"/>
            </a:xfrm>
            <a:custGeom>
              <a:avLst/>
              <a:gdLst>
                <a:gd name="T0" fmla="*/ 0 w 113"/>
                <a:gd name="T1" fmla="*/ 54 h 54"/>
                <a:gd name="T2" fmla="*/ 113 w 113"/>
                <a:gd name="T3" fmla="*/ 0 h 54"/>
                <a:gd name="T4" fmla="*/ 113 w 113"/>
                <a:gd name="T5" fmla="*/ 0 h 54"/>
                <a:gd name="T6" fmla="*/ 0 w 113"/>
                <a:gd name="T7" fmla="*/ 54 h 54"/>
                <a:gd name="T8" fmla="*/ 0 w 113"/>
                <a:gd name="T9" fmla="*/ 54 h 54"/>
                <a:gd name="T10" fmla="*/ 0 w 113"/>
                <a:gd name="T11" fmla="*/ 54 h 54"/>
                <a:gd name="T12" fmla="*/ 0 w 113"/>
                <a:gd name="T13" fmla="*/ 54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3"/>
                <a:gd name="T22" fmla="*/ 0 h 54"/>
                <a:gd name="T23" fmla="*/ 113 w 113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3" h="54">
                  <a:moveTo>
                    <a:pt x="0" y="54"/>
                  </a:moveTo>
                  <a:lnTo>
                    <a:pt x="113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" name="Freeform 91"/>
            <p:cNvSpPr>
              <a:spLocks/>
            </p:cNvSpPr>
            <p:nvPr/>
          </p:nvSpPr>
          <p:spPr bwMode="auto">
            <a:xfrm>
              <a:off x="975" y="2346"/>
              <a:ext cx="108" cy="102"/>
            </a:xfrm>
            <a:custGeom>
              <a:avLst/>
              <a:gdLst>
                <a:gd name="T0" fmla="*/ 108 w 108"/>
                <a:gd name="T1" fmla="*/ 0 h 102"/>
                <a:gd name="T2" fmla="*/ 0 w 108"/>
                <a:gd name="T3" fmla="*/ 102 h 102"/>
                <a:gd name="T4" fmla="*/ 108 w 108"/>
                <a:gd name="T5" fmla="*/ 0 h 102"/>
                <a:gd name="T6" fmla="*/ 108 w 108"/>
                <a:gd name="T7" fmla="*/ 0 h 102"/>
                <a:gd name="T8" fmla="*/ 108 w 108"/>
                <a:gd name="T9" fmla="*/ 0 h 102"/>
                <a:gd name="T10" fmla="*/ 108 w 108"/>
                <a:gd name="T11" fmla="*/ 0 h 1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"/>
                <a:gd name="T19" fmla="*/ 0 h 102"/>
                <a:gd name="T20" fmla="*/ 108 w 108"/>
                <a:gd name="T21" fmla="*/ 102 h 10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" h="102">
                  <a:moveTo>
                    <a:pt x="108" y="0"/>
                  </a:moveTo>
                  <a:lnTo>
                    <a:pt x="0" y="102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Freeform 92"/>
            <p:cNvSpPr>
              <a:spLocks/>
            </p:cNvSpPr>
            <p:nvPr/>
          </p:nvSpPr>
          <p:spPr bwMode="auto">
            <a:xfrm>
              <a:off x="784" y="2400"/>
              <a:ext cx="6" cy="6"/>
            </a:xfrm>
            <a:custGeom>
              <a:avLst/>
              <a:gdLst>
                <a:gd name="T0" fmla="*/ 6 w 6"/>
                <a:gd name="T1" fmla="*/ 0 h 6"/>
                <a:gd name="T2" fmla="*/ 0 w 6"/>
                <a:gd name="T3" fmla="*/ 6 h 6"/>
                <a:gd name="T4" fmla="*/ 6 w 6"/>
                <a:gd name="T5" fmla="*/ 0 h 6"/>
                <a:gd name="T6" fmla="*/ 6 w 6"/>
                <a:gd name="T7" fmla="*/ 0 h 6"/>
                <a:gd name="T8" fmla="*/ 6 w 6"/>
                <a:gd name="T9" fmla="*/ 0 h 6"/>
                <a:gd name="T10" fmla="*/ 6 w 6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"/>
                <a:gd name="T19" fmla="*/ 0 h 6"/>
                <a:gd name="T20" fmla="*/ 6 w 6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" h="6">
                  <a:moveTo>
                    <a:pt x="6" y="0"/>
                  </a:moveTo>
                  <a:lnTo>
                    <a:pt x="0" y="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0" name="Freeform 93"/>
            <p:cNvSpPr>
              <a:spLocks/>
            </p:cNvSpPr>
            <p:nvPr/>
          </p:nvSpPr>
          <p:spPr bwMode="auto">
            <a:xfrm>
              <a:off x="856" y="2430"/>
              <a:ext cx="17" cy="18"/>
            </a:xfrm>
            <a:custGeom>
              <a:avLst/>
              <a:gdLst>
                <a:gd name="T0" fmla="*/ 17 w 17"/>
                <a:gd name="T1" fmla="*/ 0 h 18"/>
                <a:gd name="T2" fmla="*/ 0 w 17"/>
                <a:gd name="T3" fmla="*/ 18 h 18"/>
                <a:gd name="T4" fmla="*/ 17 w 17"/>
                <a:gd name="T5" fmla="*/ 0 h 18"/>
                <a:gd name="T6" fmla="*/ 17 w 17"/>
                <a:gd name="T7" fmla="*/ 0 h 18"/>
                <a:gd name="T8" fmla="*/ 17 w 17"/>
                <a:gd name="T9" fmla="*/ 0 h 18"/>
                <a:gd name="T10" fmla="*/ 17 w 17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"/>
                <a:gd name="T19" fmla="*/ 0 h 18"/>
                <a:gd name="T20" fmla="*/ 17 w 17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" h="18">
                  <a:moveTo>
                    <a:pt x="17" y="0"/>
                  </a:moveTo>
                  <a:lnTo>
                    <a:pt x="0" y="1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Freeform 94"/>
            <p:cNvSpPr>
              <a:spLocks/>
            </p:cNvSpPr>
            <p:nvPr/>
          </p:nvSpPr>
          <p:spPr bwMode="auto">
            <a:xfrm>
              <a:off x="939" y="2442"/>
              <a:ext cx="353" cy="354"/>
            </a:xfrm>
            <a:custGeom>
              <a:avLst/>
              <a:gdLst>
                <a:gd name="T0" fmla="*/ 353 w 353"/>
                <a:gd name="T1" fmla="*/ 0 h 354"/>
                <a:gd name="T2" fmla="*/ 312 w 353"/>
                <a:gd name="T3" fmla="*/ 48 h 354"/>
                <a:gd name="T4" fmla="*/ 270 w 353"/>
                <a:gd name="T5" fmla="*/ 96 h 354"/>
                <a:gd name="T6" fmla="*/ 234 w 353"/>
                <a:gd name="T7" fmla="*/ 144 h 354"/>
                <a:gd name="T8" fmla="*/ 192 w 353"/>
                <a:gd name="T9" fmla="*/ 192 h 354"/>
                <a:gd name="T10" fmla="*/ 150 w 353"/>
                <a:gd name="T11" fmla="*/ 240 h 354"/>
                <a:gd name="T12" fmla="*/ 102 w 353"/>
                <a:gd name="T13" fmla="*/ 282 h 354"/>
                <a:gd name="T14" fmla="*/ 54 w 353"/>
                <a:gd name="T15" fmla="*/ 318 h 354"/>
                <a:gd name="T16" fmla="*/ 0 w 353"/>
                <a:gd name="T17" fmla="*/ 354 h 354"/>
                <a:gd name="T18" fmla="*/ 0 w 353"/>
                <a:gd name="T19" fmla="*/ 354 h 354"/>
                <a:gd name="T20" fmla="*/ 48 w 353"/>
                <a:gd name="T21" fmla="*/ 318 h 354"/>
                <a:gd name="T22" fmla="*/ 96 w 353"/>
                <a:gd name="T23" fmla="*/ 282 h 354"/>
                <a:gd name="T24" fmla="*/ 144 w 353"/>
                <a:gd name="T25" fmla="*/ 234 h 354"/>
                <a:gd name="T26" fmla="*/ 186 w 353"/>
                <a:gd name="T27" fmla="*/ 186 h 354"/>
                <a:gd name="T28" fmla="*/ 228 w 353"/>
                <a:gd name="T29" fmla="*/ 138 h 354"/>
                <a:gd name="T30" fmla="*/ 270 w 353"/>
                <a:gd name="T31" fmla="*/ 90 h 354"/>
                <a:gd name="T32" fmla="*/ 306 w 353"/>
                <a:gd name="T33" fmla="*/ 42 h 354"/>
                <a:gd name="T34" fmla="*/ 353 w 353"/>
                <a:gd name="T35" fmla="*/ 0 h 354"/>
                <a:gd name="T36" fmla="*/ 353 w 353"/>
                <a:gd name="T37" fmla="*/ 0 h 354"/>
                <a:gd name="T38" fmla="*/ 353 w 353"/>
                <a:gd name="T39" fmla="*/ 0 h 354"/>
                <a:gd name="T40" fmla="*/ 353 w 353"/>
                <a:gd name="T41" fmla="*/ 0 h 354"/>
                <a:gd name="T42" fmla="*/ 353 w 353"/>
                <a:gd name="T43" fmla="*/ 0 h 35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53"/>
                <a:gd name="T67" fmla="*/ 0 h 354"/>
                <a:gd name="T68" fmla="*/ 353 w 353"/>
                <a:gd name="T69" fmla="*/ 354 h 35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53" h="354">
                  <a:moveTo>
                    <a:pt x="353" y="0"/>
                  </a:moveTo>
                  <a:lnTo>
                    <a:pt x="312" y="48"/>
                  </a:lnTo>
                  <a:lnTo>
                    <a:pt x="270" y="96"/>
                  </a:lnTo>
                  <a:lnTo>
                    <a:pt x="234" y="144"/>
                  </a:lnTo>
                  <a:lnTo>
                    <a:pt x="192" y="192"/>
                  </a:lnTo>
                  <a:lnTo>
                    <a:pt x="150" y="240"/>
                  </a:lnTo>
                  <a:lnTo>
                    <a:pt x="102" y="282"/>
                  </a:lnTo>
                  <a:lnTo>
                    <a:pt x="54" y="318"/>
                  </a:lnTo>
                  <a:lnTo>
                    <a:pt x="0" y="354"/>
                  </a:lnTo>
                  <a:lnTo>
                    <a:pt x="48" y="318"/>
                  </a:lnTo>
                  <a:lnTo>
                    <a:pt x="96" y="282"/>
                  </a:lnTo>
                  <a:lnTo>
                    <a:pt x="144" y="234"/>
                  </a:lnTo>
                  <a:lnTo>
                    <a:pt x="186" y="186"/>
                  </a:lnTo>
                  <a:lnTo>
                    <a:pt x="228" y="138"/>
                  </a:lnTo>
                  <a:lnTo>
                    <a:pt x="270" y="90"/>
                  </a:lnTo>
                  <a:lnTo>
                    <a:pt x="306" y="42"/>
                  </a:lnTo>
                  <a:lnTo>
                    <a:pt x="3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2" name="Freeform 95"/>
            <p:cNvSpPr>
              <a:spLocks/>
            </p:cNvSpPr>
            <p:nvPr/>
          </p:nvSpPr>
          <p:spPr bwMode="auto">
            <a:xfrm>
              <a:off x="772" y="2448"/>
              <a:ext cx="84" cy="66"/>
            </a:xfrm>
            <a:custGeom>
              <a:avLst/>
              <a:gdLst>
                <a:gd name="T0" fmla="*/ 84 w 84"/>
                <a:gd name="T1" fmla="*/ 0 h 66"/>
                <a:gd name="T2" fmla="*/ 0 w 84"/>
                <a:gd name="T3" fmla="*/ 66 h 66"/>
                <a:gd name="T4" fmla="*/ 84 w 84"/>
                <a:gd name="T5" fmla="*/ 0 h 66"/>
                <a:gd name="T6" fmla="*/ 84 w 84"/>
                <a:gd name="T7" fmla="*/ 0 h 66"/>
                <a:gd name="T8" fmla="*/ 84 w 84"/>
                <a:gd name="T9" fmla="*/ 0 h 66"/>
                <a:gd name="T10" fmla="*/ 84 w 84"/>
                <a:gd name="T11" fmla="*/ 0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4"/>
                <a:gd name="T19" fmla="*/ 0 h 66"/>
                <a:gd name="T20" fmla="*/ 84 w 84"/>
                <a:gd name="T21" fmla="*/ 66 h 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4" h="66">
                  <a:moveTo>
                    <a:pt x="84" y="0"/>
                  </a:moveTo>
                  <a:lnTo>
                    <a:pt x="0" y="66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3" name="Freeform 96"/>
            <p:cNvSpPr>
              <a:spLocks/>
            </p:cNvSpPr>
            <p:nvPr/>
          </p:nvSpPr>
          <p:spPr bwMode="auto">
            <a:xfrm>
              <a:off x="1538" y="2826"/>
              <a:ext cx="60" cy="42"/>
            </a:xfrm>
            <a:custGeom>
              <a:avLst/>
              <a:gdLst>
                <a:gd name="T0" fmla="*/ 60 w 60"/>
                <a:gd name="T1" fmla="*/ 24 h 42"/>
                <a:gd name="T2" fmla="*/ 60 w 60"/>
                <a:gd name="T3" fmla="*/ 30 h 42"/>
                <a:gd name="T4" fmla="*/ 60 w 60"/>
                <a:gd name="T5" fmla="*/ 30 h 42"/>
                <a:gd name="T6" fmla="*/ 60 w 60"/>
                <a:gd name="T7" fmla="*/ 30 h 42"/>
                <a:gd name="T8" fmla="*/ 60 w 60"/>
                <a:gd name="T9" fmla="*/ 36 h 42"/>
                <a:gd name="T10" fmla="*/ 60 w 60"/>
                <a:gd name="T11" fmla="*/ 36 h 42"/>
                <a:gd name="T12" fmla="*/ 60 w 60"/>
                <a:gd name="T13" fmla="*/ 36 h 42"/>
                <a:gd name="T14" fmla="*/ 54 w 60"/>
                <a:gd name="T15" fmla="*/ 42 h 42"/>
                <a:gd name="T16" fmla="*/ 54 w 60"/>
                <a:gd name="T17" fmla="*/ 42 h 42"/>
                <a:gd name="T18" fmla="*/ 54 w 60"/>
                <a:gd name="T19" fmla="*/ 42 h 42"/>
                <a:gd name="T20" fmla="*/ 54 w 60"/>
                <a:gd name="T21" fmla="*/ 36 h 42"/>
                <a:gd name="T22" fmla="*/ 54 w 60"/>
                <a:gd name="T23" fmla="*/ 30 h 42"/>
                <a:gd name="T24" fmla="*/ 54 w 60"/>
                <a:gd name="T25" fmla="*/ 30 h 42"/>
                <a:gd name="T26" fmla="*/ 48 w 60"/>
                <a:gd name="T27" fmla="*/ 24 h 42"/>
                <a:gd name="T28" fmla="*/ 48 w 60"/>
                <a:gd name="T29" fmla="*/ 18 h 42"/>
                <a:gd name="T30" fmla="*/ 42 w 60"/>
                <a:gd name="T31" fmla="*/ 18 h 42"/>
                <a:gd name="T32" fmla="*/ 42 w 60"/>
                <a:gd name="T33" fmla="*/ 12 h 42"/>
                <a:gd name="T34" fmla="*/ 36 w 60"/>
                <a:gd name="T35" fmla="*/ 12 h 42"/>
                <a:gd name="T36" fmla="*/ 36 w 60"/>
                <a:gd name="T37" fmla="*/ 12 h 42"/>
                <a:gd name="T38" fmla="*/ 30 w 60"/>
                <a:gd name="T39" fmla="*/ 12 h 42"/>
                <a:gd name="T40" fmla="*/ 24 w 60"/>
                <a:gd name="T41" fmla="*/ 6 h 42"/>
                <a:gd name="T42" fmla="*/ 24 w 60"/>
                <a:gd name="T43" fmla="*/ 6 h 42"/>
                <a:gd name="T44" fmla="*/ 18 w 60"/>
                <a:gd name="T45" fmla="*/ 6 h 42"/>
                <a:gd name="T46" fmla="*/ 18 w 60"/>
                <a:gd name="T47" fmla="*/ 6 h 42"/>
                <a:gd name="T48" fmla="*/ 12 w 60"/>
                <a:gd name="T49" fmla="*/ 6 h 42"/>
                <a:gd name="T50" fmla="*/ 6 w 60"/>
                <a:gd name="T51" fmla="*/ 6 h 42"/>
                <a:gd name="T52" fmla="*/ 0 w 60"/>
                <a:gd name="T53" fmla="*/ 6 h 42"/>
                <a:gd name="T54" fmla="*/ 0 w 60"/>
                <a:gd name="T55" fmla="*/ 6 h 42"/>
                <a:gd name="T56" fmla="*/ 6 w 60"/>
                <a:gd name="T57" fmla="*/ 6 h 42"/>
                <a:gd name="T58" fmla="*/ 12 w 60"/>
                <a:gd name="T59" fmla="*/ 0 h 42"/>
                <a:gd name="T60" fmla="*/ 12 w 60"/>
                <a:gd name="T61" fmla="*/ 0 h 42"/>
                <a:gd name="T62" fmla="*/ 18 w 60"/>
                <a:gd name="T63" fmla="*/ 6 h 42"/>
                <a:gd name="T64" fmla="*/ 24 w 60"/>
                <a:gd name="T65" fmla="*/ 6 h 42"/>
                <a:gd name="T66" fmla="*/ 30 w 60"/>
                <a:gd name="T67" fmla="*/ 6 h 42"/>
                <a:gd name="T68" fmla="*/ 30 w 60"/>
                <a:gd name="T69" fmla="*/ 6 h 42"/>
                <a:gd name="T70" fmla="*/ 36 w 60"/>
                <a:gd name="T71" fmla="*/ 6 h 42"/>
                <a:gd name="T72" fmla="*/ 36 w 60"/>
                <a:gd name="T73" fmla="*/ 6 h 42"/>
                <a:gd name="T74" fmla="*/ 42 w 60"/>
                <a:gd name="T75" fmla="*/ 6 h 42"/>
                <a:gd name="T76" fmla="*/ 42 w 60"/>
                <a:gd name="T77" fmla="*/ 12 h 42"/>
                <a:gd name="T78" fmla="*/ 48 w 60"/>
                <a:gd name="T79" fmla="*/ 12 h 42"/>
                <a:gd name="T80" fmla="*/ 54 w 60"/>
                <a:gd name="T81" fmla="*/ 12 h 42"/>
                <a:gd name="T82" fmla="*/ 54 w 60"/>
                <a:gd name="T83" fmla="*/ 18 h 42"/>
                <a:gd name="T84" fmla="*/ 54 w 60"/>
                <a:gd name="T85" fmla="*/ 18 h 42"/>
                <a:gd name="T86" fmla="*/ 60 w 60"/>
                <a:gd name="T87" fmla="*/ 24 h 42"/>
                <a:gd name="T88" fmla="*/ 60 w 60"/>
                <a:gd name="T89" fmla="*/ 24 h 42"/>
                <a:gd name="T90" fmla="*/ 60 w 60"/>
                <a:gd name="T91" fmla="*/ 24 h 42"/>
                <a:gd name="T92" fmla="*/ 60 w 60"/>
                <a:gd name="T93" fmla="*/ 24 h 42"/>
                <a:gd name="T94" fmla="*/ 60 w 60"/>
                <a:gd name="T95" fmla="*/ 24 h 42"/>
                <a:gd name="T96" fmla="*/ 60 w 60"/>
                <a:gd name="T97" fmla="*/ 24 h 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"/>
                <a:gd name="T148" fmla="*/ 0 h 42"/>
                <a:gd name="T149" fmla="*/ 60 w 60"/>
                <a:gd name="T150" fmla="*/ 42 h 4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" h="42">
                  <a:moveTo>
                    <a:pt x="60" y="24"/>
                  </a:moveTo>
                  <a:lnTo>
                    <a:pt x="60" y="30"/>
                  </a:lnTo>
                  <a:lnTo>
                    <a:pt x="60" y="36"/>
                  </a:lnTo>
                  <a:lnTo>
                    <a:pt x="54" y="42"/>
                  </a:lnTo>
                  <a:lnTo>
                    <a:pt x="54" y="36"/>
                  </a:lnTo>
                  <a:lnTo>
                    <a:pt x="54" y="30"/>
                  </a:lnTo>
                  <a:lnTo>
                    <a:pt x="48" y="24"/>
                  </a:lnTo>
                  <a:lnTo>
                    <a:pt x="48" y="18"/>
                  </a:lnTo>
                  <a:lnTo>
                    <a:pt x="42" y="18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4" y="6"/>
                  </a:lnTo>
                  <a:lnTo>
                    <a:pt x="18" y="6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8" y="6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36" y="6"/>
                  </a:lnTo>
                  <a:lnTo>
                    <a:pt x="42" y="6"/>
                  </a:lnTo>
                  <a:lnTo>
                    <a:pt x="42" y="12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54" y="18"/>
                  </a:lnTo>
                  <a:lnTo>
                    <a:pt x="60" y="24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4" name="Freeform 97"/>
            <p:cNvSpPr>
              <a:spLocks/>
            </p:cNvSpPr>
            <p:nvPr/>
          </p:nvSpPr>
          <p:spPr bwMode="auto">
            <a:xfrm>
              <a:off x="1538" y="2844"/>
              <a:ext cx="36" cy="36"/>
            </a:xfrm>
            <a:custGeom>
              <a:avLst/>
              <a:gdLst>
                <a:gd name="T0" fmla="*/ 36 w 36"/>
                <a:gd name="T1" fmla="*/ 24 h 36"/>
                <a:gd name="T2" fmla="*/ 36 w 36"/>
                <a:gd name="T3" fmla="*/ 36 h 36"/>
                <a:gd name="T4" fmla="*/ 36 w 36"/>
                <a:gd name="T5" fmla="*/ 36 h 36"/>
                <a:gd name="T6" fmla="*/ 36 w 36"/>
                <a:gd name="T7" fmla="*/ 36 h 36"/>
                <a:gd name="T8" fmla="*/ 36 w 36"/>
                <a:gd name="T9" fmla="*/ 36 h 36"/>
                <a:gd name="T10" fmla="*/ 36 w 36"/>
                <a:gd name="T11" fmla="*/ 36 h 36"/>
                <a:gd name="T12" fmla="*/ 36 w 36"/>
                <a:gd name="T13" fmla="*/ 36 h 36"/>
                <a:gd name="T14" fmla="*/ 30 w 36"/>
                <a:gd name="T15" fmla="*/ 36 h 36"/>
                <a:gd name="T16" fmla="*/ 30 w 36"/>
                <a:gd name="T17" fmla="*/ 36 h 36"/>
                <a:gd name="T18" fmla="*/ 30 w 36"/>
                <a:gd name="T19" fmla="*/ 36 h 36"/>
                <a:gd name="T20" fmla="*/ 30 w 36"/>
                <a:gd name="T21" fmla="*/ 36 h 36"/>
                <a:gd name="T22" fmla="*/ 30 w 36"/>
                <a:gd name="T23" fmla="*/ 36 h 36"/>
                <a:gd name="T24" fmla="*/ 30 w 36"/>
                <a:gd name="T25" fmla="*/ 30 h 36"/>
                <a:gd name="T26" fmla="*/ 30 w 36"/>
                <a:gd name="T27" fmla="*/ 24 h 36"/>
                <a:gd name="T28" fmla="*/ 24 w 36"/>
                <a:gd name="T29" fmla="*/ 18 h 36"/>
                <a:gd name="T30" fmla="*/ 24 w 36"/>
                <a:gd name="T31" fmla="*/ 18 h 36"/>
                <a:gd name="T32" fmla="*/ 18 w 36"/>
                <a:gd name="T33" fmla="*/ 12 h 36"/>
                <a:gd name="T34" fmla="*/ 12 w 36"/>
                <a:gd name="T35" fmla="*/ 6 h 36"/>
                <a:gd name="T36" fmla="*/ 6 w 36"/>
                <a:gd name="T37" fmla="*/ 6 h 36"/>
                <a:gd name="T38" fmla="*/ 0 w 36"/>
                <a:gd name="T39" fmla="*/ 0 h 36"/>
                <a:gd name="T40" fmla="*/ 0 w 36"/>
                <a:gd name="T41" fmla="*/ 0 h 36"/>
                <a:gd name="T42" fmla="*/ 6 w 36"/>
                <a:gd name="T43" fmla="*/ 0 h 36"/>
                <a:gd name="T44" fmla="*/ 12 w 36"/>
                <a:gd name="T45" fmla="*/ 0 h 36"/>
                <a:gd name="T46" fmla="*/ 18 w 36"/>
                <a:gd name="T47" fmla="*/ 0 h 36"/>
                <a:gd name="T48" fmla="*/ 24 w 36"/>
                <a:gd name="T49" fmla="*/ 6 h 36"/>
                <a:gd name="T50" fmla="*/ 30 w 36"/>
                <a:gd name="T51" fmla="*/ 6 h 36"/>
                <a:gd name="T52" fmla="*/ 30 w 36"/>
                <a:gd name="T53" fmla="*/ 12 h 36"/>
                <a:gd name="T54" fmla="*/ 36 w 36"/>
                <a:gd name="T55" fmla="*/ 18 h 36"/>
                <a:gd name="T56" fmla="*/ 36 w 36"/>
                <a:gd name="T57" fmla="*/ 24 h 36"/>
                <a:gd name="T58" fmla="*/ 36 w 36"/>
                <a:gd name="T59" fmla="*/ 24 h 36"/>
                <a:gd name="T60" fmla="*/ 36 w 36"/>
                <a:gd name="T61" fmla="*/ 24 h 36"/>
                <a:gd name="T62" fmla="*/ 36 w 36"/>
                <a:gd name="T63" fmla="*/ 24 h 36"/>
                <a:gd name="T64" fmla="*/ 36 w 36"/>
                <a:gd name="T65" fmla="*/ 24 h 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"/>
                <a:gd name="T100" fmla="*/ 0 h 36"/>
                <a:gd name="T101" fmla="*/ 36 w 36"/>
                <a:gd name="T102" fmla="*/ 36 h 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" h="36">
                  <a:moveTo>
                    <a:pt x="36" y="24"/>
                  </a:moveTo>
                  <a:lnTo>
                    <a:pt x="36" y="36"/>
                  </a:lnTo>
                  <a:lnTo>
                    <a:pt x="30" y="36"/>
                  </a:lnTo>
                  <a:lnTo>
                    <a:pt x="30" y="30"/>
                  </a:lnTo>
                  <a:lnTo>
                    <a:pt x="30" y="24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6"/>
                  </a:lnTo>
                  <a:lnTo>
                    <a:pt x="30" y="6"/>
                  </a:lnTo>
                  <a:lnTo>
                    <a:pt x="30" y="12"/>
                  </a:lnTo>
                  <a:lnTo>
                    <a:pt x="36" y="18"/>
                  </a:lnTo>
                  <a:lnTo>
                    <a:pt x="36" y="24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Freeform 98"/>
            <p:cNvSpPr>
              <a:spLocks/>
            </p:cNvSpPr>
            <p:nvPr/>
          </p:nvSpPr>
          <p:spPr bwMode="auto">
            <a:xfrm>
              <a:off x="1520" y="2850"/>
              <a:ext cx="30" cy="42"/>
            </a:xfrm>
            <a:custGeom>
              <a:avLst/>
              <a:gdLst>
                <a:gd name="T0" fmla="*/ 30 w 30"/>
                <a:gd name="T1" fmla="*/ 36 h 42"/>
                <a:gd name="T2" fmla="*/ 30 w 30"/>
                <a:gd name="T3" fmla="*/ 42 h 42"/>
                <a:gd name="T4" fmla="*/ 30 w 30"/>
                <a:gd name="T5" fmla="*/ 42 h 42"/>
                <a:gd name="T6" fmla="*/ 30 w 30"/>
                <a:gd name="T7" fmla="*/ 42 h 42"/>
                <a:gd name="T8" fmla="*/ 30 w 30"/>
                <a:gd name="T9" fmla="*/ 42 h 42"/>
                <a:gd name="T10" fmla="*/ 30 w 30"/>
                <a:gd name="T11" fmla="*/ 42 h 42"/>
                <a:gd name="T12" fmla="*/ 30 w 30"/>
                <a:gd name="T13" fmla="*/ 42 h 42"/>
                <a:gd name="T14" fmla="*/ 30 w 30"/>
                <a:gd name="T15" fmla="*/ 42 h 42"/>
                <a:gd name="T16" fmla="*/ 30 w 30"/>
                <a:gd name="T17" fmla="*/ 42 h 42"/>
                <a:gd name="T18" fmla="*/ 30 w 30"/>
                <a:gd name="T19" fmla="*/ 42 h 42"/>
                <a:gd name="T20" fmla="*/ 30 w 30"/>
                <a:gd name="T21" fmla="*/ 42 h 42"/>
                <a:gd name="T22" fmla="*/ 30 w 30"/>
                <a:gd name="T23" fmla="*/ 42 h 42"/>
                <a:gd name="T24" fmla="*/ 24 w 30"/>
                <a:gd name="T25" fmla="*/ 36 h 42"/>
                <a:gd name="T26" fmla="*/ 24 w 30"/>
                <a:gd name="T27" fmla="*/ 30 h 42"/>
                <a:gd name="T28" fmla="*/ 18 w 30"/>
                <a:gd name="T29" fmla="*/ 24 h 42"/>
                <a:gd name="T30" fmla="*/ 18 w 30"/>
                <a:gd name="T31" fmla="*/ 18 h 42"/>
                <a:gd name="T32" fmla="*/ 12 w 30"/>
                <a:gd name="T33" fmla="*/ 18 h 42"/>
                <a:gd name="T34" fmla="*/ 6 w 30"/>
                <a:gd name="T35" fmla="*/ 12 h 42"/>
                <a:gd name="T36" fmla="*/ 6 w 30"/>
                <a:gd name="T37" fmla="*/ 6 h 42"/>
                <a:gd name="T38" fmla="*/ 0 w 30"/>
                <a:gd name="T39" fmla="*/ 0 h 42"/>
                <a:gd name="T40" fmla="*/ 0 w 30"/>
                <a:gd name="T41" fmla="*/ 0 h 42"/>
                <a:gd name="T42" fmla="*/ 6 w 30"/>
                <a:gd name="T43" fmla="*/ 0 h 42"/>
                <a:gd name="T44" fmla="*/ 12 w 30"/>
                <a:gd name="T45" fmla="*/ 6 h 42"/>
                <a:gd name="T46" fmla="*/ 18 w 30"/>
                <a:gd name="T47" fmla="*/ 6 h 42"/>
                <a:gd name="T48" fmla="*/ 18 w 30"/>
                <a:gd name="T49" fmla="*/ 12 h 42"/>
                <a:gd name="T50" fmla="*/ 24 w 30"/>
                <a:gd name="T51" fmla="*/ 18 h 42"/>
                <a:gd name="T52" fmla="*/ 30 w 30"/>
                <a:gd name="T53" fmla="*/ 24 h 42"/>
                <a:gd name="T54" fmla="*/ 30 w 30"/>
                <a:gd name="T55" fmla="*/ 30 h 42"/>
                <a:gd name="T56" fmla="*/ 30 w 30"/>
                <a:gd name="T57" fmla="*/ 36 h 42"/>
                <a:gd name="T58" fmla="*/ 30 w 30"/>
                <a:gd name="T59" fmla="*/ 36 h 42"/>
                <a:gd name="T60" fmla="*/ 30 w 30"/>
                <a:gd name="T61" fmla="*/ 36 h 42"/>
                <a:gd name="T62" fmla="*/ 30 w 30"/>
                <a:gd name="T63" fmla="*/ 36 h 42"/>
                <a:gd name="T64" fmla="*/ 30 w 30"/>
                <a:gd name="T65" fmla="*/ 36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0"/>
                <a:gd name="T100" fmla="*/ 0 h 42"/>
                <a:gd name="T101" fmla="*/ 30 w 30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0" h="42">
                  <a:moveTo>
                    <a:pt x="30" y="36"/>
                  </a:moveTo>
                  <a:lnTo>
                    <a:pt x="30" y="42"/>
                  </a:lnTo>
                  <a:lnTo>
                    <a:pt x="24" y="36"/>
                  </a:lnTo>
                  <a:lnTo>
                    <a:pt x="24" y="30"/>
                  </a:lnTo>
                  <a:lnTo>
                    <a:pt x="18" y="24"/>
                  </a:lnTo>
                  <a:lnTo>
                    <a:pt x="18" y="18"/>
                  </a:lnTo>
                  <a:lnTo>
                    <a:pt x="12" y="18"/>
                  </a:lnTo>
                  <a:lnTo>
                    <a:pt x="6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8" y="6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30" y="24"/>
                  </a:lnTo>
                  <a:lnTo>
                    <a:pt x="30" y="30"/>
                  </a:lnTo>
                  <a:lnTo>
                    <a:pt x="30" y="36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Freeform 99"/>
            <p:cNvSpPr>
              <a:spLocks/>
            </p:cNvSpPr>
            <p:nvPr/>
          </p:nvSpPr>
          <p:spPr bwMode="auto">
            <a:xfrm>
              <a:off x="1358" y="2856"/>
              <a:ext cx="174" cy="84"/>
            </a:xfrm>
            <a:custGeom>
              <a:avLst/>
              <a:gdLst>
                <a:gd name="T0" fmla="*/ 174 w 174"/>
                <a:gd name="T1" fmla="*/ 36 h 84"/>
                <a:gd name="T2" fmla="*/ 174 w 174"/>
                <a:gd name="T3" fmla="*/ 42 h 84"/>
                <a:gd name="T4" fmla="*/ 174 w 174"/>
                <a:gd name="T5" fmla="*/ 48 h 84"/>
                <a:gd name="T6" fmla="*/ 174 w 174"/>
                <a:gd name="T7" fmla="*/ 54 h 84"/>
                <a:gd name="T8" fmla="*/ 168 w 174"/>
                <a:gd name="T9" fmla="*/ 54 h 84"/>
                <a:gd name="T10" fmla="*/ 162 w 174"/>
                <a:gd name="T11" fmla="*/ 60 h 84"/>
                <a:gd name="T12" fmla="*/ 150 w 174"/>
                <a:gd name="T13" fmla="*/ 42 h 84"/>
                <a:gd name="T14" fmla="*/ 132 w 174"/>
                <a:gd name="T15" fmla="*/ 30 h 84"/>
                <a:gd name="T16" fmla="*/ 114 w 174"/>
                <a:gd name="T17" fmla="*/ 18 h 84"/>
                <a:gd name="T18" fmla="*/ 96 w 174"/>
                <a:gd name="T19" fmla="*/ 6 h 84"/>
                <a:gd name="T20" fmla="*/ 90 w 174"/>
                <a:gd name="T21" fmla="*/ 12 h 84"/>
                <a:gd name="T22" fmla="*/ 78 w 174"/>
                <a:gd name="T23" fmla="*/ 12 h 84"/>
                <a:gd name="T24" fmla="*/ 60 w 174"/>
                <a:gd name="T25" fmla="*/ 18 h 84"/>
                <a:gd name="T26" fmla="*/ 48 w 174"/>
                <a:gd name="T27" fmla="*/ 24 h 84"/>
                <a:gd name="T28" fmla="*/ 48 w 174"/>
                <a:gd name="T29" fmla="*/ 30 h 84"/>
                <a:gd name="T30" fmla="*/ 60 w 174"/>
                <a:gd name="T31" fmla="*/ 30 h 84"/>
                <a:gd name="T32" fmla="*/ 72 w 174"/>
                <a:gd name="T33" fmla="*/ 24 h 84"/>
                <a:gd name="T34" fmla="*/ 84 w 174"/>
                <a:gd name="T35" fmla="*/ 24 h 84"/>
                <a:gd name="T36" fmla="*/ 102 w 174"/>
                <a:gd name="T37" fmla="*/ 24 h 84"/>
                <a:gd name="T38" fmla="*/ 96 w 174"/>
                <a:gd name="T39" fmla="*/ 30 h 84"/>
                <a:gd name="T40" fmla="*/ 84 w 174"/>
                <a:gd name="T41" fmla="*/ 30 h 84"/>
                <a:gd name="T42" fmla="*/ 78 w 174"/>
                <a:gd name="T43" fmla="*/ 36 h 84"/>
                <a:gd name="T44" fmla="*/ 66 w 174"/>
                <a:gd name="T45" fmla="*/ 42 h 84"/>
                <a:gd name="T46" fmla="*/ 60 w 174"/>
                <a:gd name="T47" fmla="*/ 42 h 84"/>
                <a:gd name="T48" fmla="*/ 60 w 174"/>
                <a:gd name="T49" fmla="*/ 48 h 84"/>
                <a:gd name="T50" fmla="*/ 66 w 174"/>
                <a:gd name="T51" fmla="*/ 54 h 84"/>
                <a:gd name="T52" fmla="*/ 66 w 174"/>
                <a:gd name="T53" fmla="*/ 60 h 84"/>
                <a:gd name="T54" fmla="*/ 72 w 174"/>
                <a:gd name="T55" fmla="*/ 60 h 84"/>
                <a:gd name="T56" fmla="*/ 78 w 174"/>
                <a:gd name="T57" fmla="*/ 60 h 84"/>
                <a:gd name="T58" fmla="*/ 96 w 174"/>
                <a:gd name="T59" fmla="*/ 60 h 84"/>
                <a:gd name="T60" fmla="*/ 114 w 174"/>
                <a:gd name="T61" fmla="*/ 54 h 84"/>
                <a:gd name="T62" fmla="*/ 132 w 174"/>
                <a:gd name="T63" fmla="*/ 54 h 84"/>
                <a:gd name="T64" fmla="*/ 144 w 174"/>
                <a:gd name="T65" fmla="*/ 60 h 84"/>
                <a:gd name="T66" fmla="*/ 138 w 174"/>
                <a:gd name="T67" fmla="*/ 66 h 84"/>
                <a:gd name="T68" fmla="*/ 132 w 174"/>
                <a:gd name="T69" fmla="*/ 72 h 84"/>
                <a:gd name="T70" fmla="*/ 126 w 174"/>
                <a:gd name="T71" fmla="*/ 72 h 84"/>
                <a:gd name="T72" fmla="*/ 120 w 174"/>
                <a:gd name="T73" fmla="*/ 78 h 84"/>
                <a:gd name="T74" fmla="*/ 108 w 174"/>
                <a:gd name="T75" fmla="*/ 78 h 84"/>
                <a:gd name="T76" fmla="*/ 90 w 174"/>
                <a:gd name="T77" fmla="*/ 84 h 84"/>
                <a:gd name="T78" fmla="*/ 66 w 174"/>
                <a:gd name="T79" fmla="*/ 84 h 84"/>
                <a:gd name="T80" fmla="*/ 42 w 174"/>
                <a:gd name="T81" fmla="*/ 72 h 84"/>
                <a:gd name="T82" fmla="*/ 36 w 174"/>
                <a:gd name="T83" fmla="*/ 66 h 84"/>
                <a:gd name="T84" fmla="*/ 30 w 174"/>
                <a:gd name="T85" fmla="*/ 60 h 84"/>
                <a:gd name="T86" fmla="*/ 18 w 174"/>
                <a:gd name="T87" fmla="*/ 54 h 84"/>
                <a:gd name="T88" fmla="*/ 12 w 174"/>
                <a:gd name="T89" fmla="*/ 54 h 84"/>
                <a:gd name="T90" fmla="*/ 0 w 174"/>
                <a:gd name="T91" fmla="*/ 54 h 84"/>
                <a:gd name="T92" fmla="*/ 12 w 174"/>
                <a:gd name="T93" fmla="*/ 42 h 84"/>
                <a:gd name="T94" fmla="*/ 48 w 174"/>
                <a:gd name="T95" fmla="*/ 18 h 84"/>
                <a:gd name="T96" fmla="*/ 84 w 174"/>
                <a:gd name="T97" fmla="*/ 0 h 84"/>
                <a:gd name="T98" fmla="*/ 120 w 174"/>
                <a:gd name="T99" fmla="*/ 0 h 84"/>
                <a:gd name="T100" fmla="*/ 144 w 174"/>
                <a:gd name="T101" fmla="*/ 6 h 84"/>
                <a:gd name="T102" fmla="*/ 168 w 174"/>
                <a:gd name="T103" fmla="*/ 36 h 84"/>
                <a:gd name="T104" fmla="*/ 168 w 174"/>
                <a:gd name="T105" fmla="*/ 36 h 8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4"/>
                <a:gd name="T160" fmla="*/ 0 h 84"/>
                <a:gd name="T161" fmla="*/ 174 w 174"/>
                <a:gd name="T162" fmla="*/ 84 h 8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4" h="84">
                  <a:moveTo>
                    <a:pt x="168" y="36"/>
                  </a:moveTo>
                  <a:lnTo>
                    <a:pt x="174" y="36"/>
                  </a:lnTo>
                  <a:lnTo>
                    <a:pt x="174" y="42"/>
                  </a:lnTo>
                  <a:lnTo>
                    <a:pt x="174" y="48"/>
                  </a:lnTo>
                  <a:lnTo>
                    <a:pt x="174" y="54"/>
                  </a:lnTo>
                  <a:lnTo>
                    <a:pt x="168" y="54"/>
                  </a:lnTo>
                  <a:lnTo>
                    <a:pt x="162" y="60"/>
                  </a:lnTo>
                  <a:lnTo>
                    <a:pt x="156" y="48"/>
                  </a:lnTo>
                  <a:lnTo>
                    <a:pt x="150" y="42"/>
                  </a:lnTo>
                  <a:lnTo>
                    <a:pt x="144" y="36"/>
                  </a:lnTo>
                  <a:lnTo>
                    <a:pt x="132" y="30"/>
                  </a:lnTo>
                  <a:lnTo>
                    <a:pt x="126" y="24"/>
                  </a:lnTo>
                  <a:lnTo>
                    <a:pt x="114" y="18"/>
                  </a:lnTo>
                  <a:lnTo>
                    <a:pt x="102" y="12"/>
                  </a:lnTo>
                  <a:lnTo>
                    <a:pt x="96" y="6"/>
                  </a:lnTo>
                  <a:lnTo>
                    <a:pt x="90" y="12"/>
                  </a:lnTo>
                  <a:lnTo>
                    <a:pt x="84" y="12"/>
                  </a:lnTo>
                  <a:lnTo>
                    <a:pt x="78" y="12"/>
                  </a:lnTo>
                  <a:lnTo>
                    <a:pt x="66" y="18"/>
                  </a:lnTo>
                  <a:lnTo>
                    <a:pt x="60" y="18"/>
                  </a:lnTo>
                  <a:lnTo>
                    <a:pt x="54" y="18"/>
                  </a:lnTo>
                  <a:lnTo>
                    <a:pt x="48" y="24"/>
                  </a:lnTo>
                  <a:lnTo>
                    <a:pt x="48" y="30"/>
                  </a:lnTo>
                  <a:lnTo>
                    <a:pt x="54" y="30"/>
                  </a:lnTo>
                  <a:lnTo>
                    <a:pt x="60" y="30"/>
                  </a:lnTo>
                  <a:lnTo>
                    <a:pt x="66" y="24"/>
                  </a:lnTo>
                  <a:lnTo>
                    <a:pt x="72" y="24"/>
                  </a:lnTo>
                  <a:lnTo>
                    <a:pt x="78" y="24"/>
                  </a:lnTo>
                  <a:lnTo>
                    <a:pt x="84" y="24"/>
                  </a:lnTo>
                  <a:lnTo>
                    <a:pt x="90" y="24"/>
                  </a:lnTo>
                  <a:lnTo>
                    <a:pt x="102" y="24"/>
                  </a:lnTo>
                  <a:lnTo>
                    <a:pt x="96" y="30"/>
                  </a:lnTo>
                  <a:lnTo>
                    <a:pt x="90" y="30"/>
                  </a:lnTo>
                  <a:lnTo>
                    <a:pt x="84" y="30"/>
                  </a:lnTo>
                  <a:lnTo>
                    <a:pt x="78" y="36"/>
                  </a:lnTo>
                  <a:lnTo>
                    <a:pt x="72" y="36"/>
                  </a:lnTo>
                  <a:lnTo>
                    <a:pt x="66" y="42"/>
                  </a:lnTo>
                  <a:lnTo>
                    <a:pt x="60" y="42"/>
                  </a:lnTo>
                  <a:lnTo>
                    <a:pt x="60" y="48"/>
                  </a:lnTo>
                  <a:lnTo>
                    <a:pt x="60" y="54"/>
                  </a:lnTo>
                  <a:lnTo>
                    <a:pt x="66" y="54"/>
                  </a:lnTo>
                  <a:lnTo>
                    <a:pt x="66" y="60"/>
                  </a:lnTo>
                  <a:lnTo>
                    <a:pt x="72" y="60"/>
                  </a:lnTo>
                  <a:lnTo>
                    <a:pt x="78" y="60"/>
                  </a:lnTo>
                  <a:lnTo>
                    <a:pt x="90" y="60"/>
                  </a:lnTo>
                  <a:lnTo>
                    <a:pt x="96" y="60"/>
                  </a:lnTo>
                  <a:lnTo>
                    <a:pt x="108" y="60"/>
                  </a:lnTo>
                  <a:lnTo>
                    <a:pt x="114" y="54"/>
                  </a:lnTo>
                  <a:lnTo>
                    <a:pt x="126" y="54"/>
                  </a:lnTo>
                  <a:lnTo>
                    <a:pt x="132" y="54"/>
                  </a:lnTo>
                  <a:lnTo>
                    <a:pt x="144" y="60"/>
                  </a:lnTo>
                  <a:lnTo>
                    <a:pt x="138" y="66"/>
                  </a:lnTo>
                  <a:lnTo>
                    <a:pt x="132" y="72"/>
                  </a:lnTo>
                  <a:lnTo>
                    <a:pt x="126" y="72"/>
                  </a:lnTo>
                  <a:lnTo>
                    <a:pt x="120" y="78"/>
                  </a:lnTo>
                  <a:lnTo>
                    <a:pt x="108" y="78"/>
                  </a:lnTo>
                  <a:lnTo>
                    <a:pt x="102" y="78"/>
                  </a:lnTo>
                  <a:lnTo>
                    <a:pt x="90" y="84"/>
                  </a:lnTo>
                  <a:lnTo>
                    <a:pt x="78" y="84"/>
                  </a:lnTo>
                  <a:lnTo>
                    <a:pt x="66" y="84"/>
                  </a:lnTo>
                  <a:lnTo>
                    <a:pt x="54" y="78"/>
                  </a:lnTo>
                  <a:lnTo>
                    <a:pt x="42" y="72"/>
                  </a:lnTo>
                  <a:lnTo>
                    <a:pt x="36" y="66"/>
                  </a:lnTo>
                  <a:lnTo>
                    <a:pt x="36" y="60"/>
                  </a:lnTo>
                  <a:lnTo>
                    <a:pt x="30" y="60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2" y="54"/>
                  </a:lnTo>
                  <a:lnTo>
                    <a:pt x="6" y="54"/>
                  </a:lnTo>
                  <a:lnTo>
                    <a:pt x="0" y="54"/>
                  </a:lnTo>
                  <a:lnTo>
                    <a:pt x="12" y="42"/>
                  </a:lnTo>
                  <a:lnTo>
                    <a:pt x="30" y="30"/>
                  </a:lnTo>
                  <a:lnTo>
                    <a:pt x="48" y="18"/>
                  </a:lnTo>
                  <a:lnTo>
                    <a:pt x="66" y="6"/>
                  </a:lnTo>
                  <a:lnTo>
                    <a:pt x="84" y="0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44" y="6"/>
                  </a:lnTo>
                  <a:lnTo>
                    <a:pt x="168" y="36"/>
                  </a:lnTo>
                  <a:close/>
                </a:path>
              </a:pathLst>
            </a:custGeom>
            <a:solidFill>
              <a:srgbClr val="F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Freeform 100"/>
            <p:cNvSpPr>
              <a:spLocks/>
            </p:cNvSpPr>
            <p:nvPr/>
          </p:nvSpPr>
          <p:spPr bwMode="auto">
            <a:xfrm>
              <a:off x="1436" y="2892"/>
              <a:ext cx="54" cy="12"/>
            </a:xfrm>
            <a:custGeom>
              <a:avLst/>
              <a:gdLst>
                <a:gd name="T0" fmla="*/ 54 w 54"/>
                <a:gd name="T1" fmla="*/ 6 h 12"/>
                <a:gd name="T2" fmla="*/ 48 w 54"/>
                <a:gd name="T3" fmla="*/ 12 h 12"/>
                <a:gd name="T4" fmla="*/ 42 w 54"/>
                <a:gd name="T5" fmla="*/ 12 h 12"/>
                <a:gd name="T6" fmla="*/ 36 w 54"/>
                <a:gd name="T7" fmla="*/ 12 h 12"/>
                <a:gd name="T8" fmla="*/ 24 w 54"/>
                <a:gd name="T9" fmla="*/ 12 h 12"/>
                <a:gd name="T10" fmla="*/ 18 w 54"/>
                <a:gd name="T11" fmla="*/ 12 h 12"/>
                <a:gd name="T12" fmla="*/ 12 w 54"/>
                <a:gd name="T13" fmla="*/ 12 h 12"/>
                <a:gd name="T14" fmla="*/ 6 w 54"/>
                <a:gd name="T15" fmla="*/ 12 h 12"/>
                <a:gd name="T16" fmla="*/ 0 w 54"/>
                <a:gd name="T17" fmla="*/ 12 h 12"/>
                <a:gd name="T18" fmla="*/ 0 w 54"/>
                <a:gd name="T19" fmla="*/ 12 h 12"/>
                <a:gd name="T20" fmla="*/ 0 w 54"/>
                <a:gd name="T21" fmla="*/ 12 h 12"/>
                <a:gd name="T22" fmla="*/ 6 w 54"/>
                <a:gd name="T23" fmla="*/ 6 h 12"/>
                <a:gd name="T24" fmla="*/ 6 w 54"/>
                <a:gd name="T25" fmla="*/ 6 h 12"/>
                <a:gd name="T26" fmla="*/ 12 w 54"/>
                <a:gd name="T27" fmla="*/ 6 h 12"/>
                <a:gd name="T28" fmla="*/ 12 w 54"/>
                <a:gd name="T29" fmla="*/ 0 h 12"/>
                <a:gd name="T30" fmla="*/ 18 w 54"/>
                <a:gd name="T31" fmla="*/ 0 h 12"/>
                <a:gd name="T32" fmla="*/ 24 w 54"/>
                <a:gd name="T33" fmla="*/ 0 h 12"/>
                <a:gd name="T34" fmla="*/ 30 w 54"/>
                <a:gd name="T35" fmla="*/ 0 h 12"/>
                <a:gd name="T36" fmla="*/ 30 w 54"/>
                <a:gd name="T37" fmla="*/ 0 h 12"/>
                <a:gd name="T38" fmla="*/ 30 w 54"/>
                <a:gd name="T39" fmla="*/ 0 h 12"/>
                <a:gd name="T40" fmla="*/ 36 w 54"/>
                <a:gd name="T41" fmla="*/ 0 h 12"/>
                <a:gd name="T42" fmla="*/ 36 w 54"/>
                <a:gd name="T43" fmla="*/ 0 h 12"/>
                <a:gd name="T44" fmla="*/ 42 w 54"/>
                <a:gd name="T45" fmla="*/ 0 h 12"/>
                <a:gd name="T46" fmla="*/ 42 w 54"/>
                <a:gd name="T47" fmla="*/ 0 h 12"/>
                <a:gd name="T48" fmla="*/ 48 w 54"/>
                <a:gd name="T49" fmla="*/ 6 h 12"/>
                <a:gd name="T50" fmla="*/ 48 w 54"/>
                <a:gd name="T51" fmla="*/ 6 h 12"/>
                <a:gd name="T52" fmla="*/ 54 w 54"/>
                <a:gd name="T53" fmla="*/ 6 h 12"/>
                <a:gd name="T54" fmla="*/ 54 w 54"/>
                <a:gd name="T55" fmla="*/ 6 h 12"/>
                <a:gd name="T56" fmla="*/ 54 w 54"/>
                <a:gd name="T57" fmla="*/ 6 h 12"/>
                <a:gd name="T58" fmla="*/ 54 w 54"/>
                <a:gd name="T59" fmla="*/ 6 h 12"/>
                <a:gd name="T60" fmla="*/ 54 w 54"/>
                <a:gd name="T61" fmla="*/ 6 h 1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"/>
                <a:gd name="T94" fmla="*/ 0 h 12"/>
                <a:gd name="T95" fmla="*/ 54 w 54"/>
                <a:gd name="T96" fmla="*/ 12 h 1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" h="12">
                  <a:moveTo>
                    <a:pt x="54" y="6"/>
                  </a:moveTo>
                  <a:lnTo>
                    <a:pt x="48" y="12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6" y="6"/>
                  </a:lnTo>
                  <a:lnTo>
                    <a:pt x="12" y="6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8" y="6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F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01" name="Picture 101" descr="rice"/>
          <p:cNvPicPr>
            <a:picLocks noChangeAspect="1" noChangeArrowheads="1"/>
          </p:cNvPicPr>
          <p:nvPr/>
        </p:nvPicPr>
        <p:blipFill>
          <a:blip r:embed="rId2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050" y="762000"/>
            <a:ext cx="42227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533400"/>
          </a:xfrm>
        </p:spPr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</a:rPr>
              <a:t>14.40 -      SO</a:t>
            </a:r>
            <a:r>
              <a:rPr lang="en-GB" altLang="en-US" sz="3600" baseline="-25000" smtClean="0">
                <a:latin typeface="Arial" panose="020B0604020202020204" pitchFamily="34" charset="0"/>
              </a:rPr>
              <a:t>3</a:t>
            </a:r>
            <a:r>
              <a:rPr lang="en-GB" altLang="en-US" sz="3600" smtClean="0">
                <a:latin typeface="Arial" panose="020B0604020202020204" pitchFamily="34" charset="0"/>
              </a:rPr>
              <a:t> + NO 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 NO</a:t>
            </a:r>
            <a:r>
              <a:rPr lang="en-GB" altLang="en-US" sz="36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 + SO</a:t>
            </a:r>
            <a:r>
              <a:rPr lang="en-GB" altLang="en-US" sz="36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endParaRPr lang="en-GB" altLang="en-US" sz="3600" smtClean="0">
              <a:latin typeface="Arial" panose="020B0604020202020204" pitchFamily="34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371600" y="609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SO</a:t>
            </a:r>
            <a:r>
              <a:rPr lang="en-GB" altLang="en-US" sz="3600" baseline="-25000">
                <a:latin typeface="Arial" panose="020B0604020202020204" pitchFamily="34" charset="0"/>
              </a:rPr>
              <a:t>3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200400" y="609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NO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257800" y="609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NO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1447800" y="1219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3048000" y="12192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5257800" y="1219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990600" y="1981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0.150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667000" y="19050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0.150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257800" y="1905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10668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-x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28956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-x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49530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1066800" y="3276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0.15 - x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2895600" y="3276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0.15 - x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4953000" y="3276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228600" y="49530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.707=x/[0.15-x], 0.106-0.71x=x, </a:t>
            </a:r>
            <a:r>
              <a:rPr lang="en-GB" altLang="en-US">
                <a:solidFill>
                  <a:srgbClr val="000099"/>
                </a:solidFill>
                <a:latin typeface="Arial" panose="020B0604020202020204" pitchFamily="34" charset="0"/>
              </a:rPr>
              <a:t>x=0.062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4070350" y="3962400"/>
            <a:ext cx="2863850" cy="1082675"/>
            <a:chOff x="2564" y="2659"/>
            <a:chExt cx="1804" cy="682"/>
          </a:xfrm>
        </p:grpSpPr>
        <p:sp>
          <p:nvSpPr>
            <p:cNvPr id="13362" name="Text Box 40"/>
            <p:cNvSpPr txBox="1">
              <a:spLocks noChangeArrowheads="1"/>
            </p:cNvSpPr>
            <p:nvPr/>
          </p:nvSpPr>
          <p:spPr bwMode="auto">
            <a:xfrm>
              <a:off x="2564" y="2832"/>
              <a:ext cx="31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13363" name="Text Box 42"/>
            <p:cNvSpPr txBox="1">
              <a:spLocks noChangeArrowheads="1"/>
            </p:cNvSpPr>
            <p:nvPr/>
          </p:nvSpPr>
          <p:spPr bwMode="auto">
            <a:xfrm>
              <a:off x="3003" y="2976"/>
              <a:ext cx="13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[0.15 -x]</a:t>
              </a:r>
              <a:r>
                <a:rPr lang="en-US" altLang="en-US" b="1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3364" name="Line 43"/>
            <p:cNvSpPr>
              <a:spLocks noChangeShapeType="1"/>
            </p:cNvSpPr>
            <p:nvPr/>
          </p:nvSpPr>
          <p:spPr bwMode="auto">
            <a:xfrm>
              <a:off x="2832" y="3024"/>
              <a:ext cx="153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5" name="Text Box 44"/>
            <p:cNvSpPr txBox="1">
              <a:spLocks noChangeArrowheads="1"/>
            </p:cNvSpPr>
            <p:nvPr/>
          </p:nvSpPr>
          <p:spPr bwMode="auto">
            <a:xfrm>
              <a:off x="2832" y="2659"/>
              <a:ext cx="15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  [x]</a:t>
              </a:r>
              <a:r>
                <a:rPr lang="en-US" altLang="en-US" b="1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7086600" y="4237038"/>
            <a:ext cx="198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= 0.50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33400" y="609600"/>
            <a:ext cx="8153400" cy="3352800"/>
            <a:chOff x="336" y="624"/>
            <a:chExt cx="5136" cy="2112"/>
          </a:xfrm>
        </p:grpSpPr>
        <p:sp>
          <p:nvSpPr>
            <p:cNvPr id="5" name="Line 47"/>
            <p:cNvSpPr>
              <a:spLocks noChangeShapeType="1"/>
            </p:cNvSpPr>
            <p:nvPr/>
          </p:nvSpPr>
          <p:spPr bwMode="auto">
            <a:xfrm flipV="1">
              <a:off x="336" y="624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Line 48"/>
            <p:cNvSpPr>
              <a:spLocks noChangeShapeType="1"/>
            </p:cNvSpPr>
            <p:nvPr/>
          </p:nvSpPr>
          <p:spPr bwMode="auto">
            <a:xfrm>
              <a:off x="336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8" name="Line 49"/>
            <p:cNvSpPr>
              <a:spLocks noChangeShapeType="1"/>
            </p:cNvSpPr>
            <p:nvPr/>
          </p:nvSpPr>
          <p:spPr bwMode="auto">
            <a:xfrm>
              <a:off x="336" y="2736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Line 50"/>
            <p:cNvSpPr>
              <a:spLocks noChangeShapeType="1"/>
            </p:cNvSpPr>
            <p:nvPr/>
          </p:nvSpPr>
          <p:spPr bwMode="auto">
            <a:xfrm>
              <a:off x="5472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Line 51"/>
            <p:cNvSpPr>
              <a:spLocks noChangeShapeType="1"/>
            </p:cNvSpPr>
            <p:nvPr/>
          </p:nvSpPr>
          <p:spPr bwMode="auto">
            <a:xfrm>
              <a:off x="720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Line 52"/>
            <p:cNvSpPr>
              <a:spLocks noChangeShapeType="1"/>
            </p:cNvSpPr>
            <p:nvPr/>
          </p:nvSpPr>
          <p:spPr bwMode="auto">
            <a:xfrm>
              <a:off x="1776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Line 53"/>
            <p:cNvSpPr>
              <a:spLocks noChangeShapeType="1"/>
            </p:cNvSpPr>
            <p:nvPr/>
          </p:nvSpPr>
          <p:spPr bwMode="auto">
            <a:xfrm>
              <a:off x="3024" y="624"/>
              <a:ext cx="0" cy="211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3" name="Line 54"/>
            <p:cNvSpPr>
              <a:spLocks noChangeShapeType="1"/>
            </p:cNvSpPr>
            <p:nvPr/>
          </p:nvSpPr>
          <p:spPr bwMode="auto">
            <a:xfrm>
              <a:off x="336" y="1008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Line 55"/>
            <p:cNvSpPr>
              <a:spLocks noChangeShapeType="1"/>
            </p:cNvSpPr>
            <p:nvPr/>
          </p:nvSpPr>
          <p:spPr bwMode="auto">
            <a:xfrm>
              <a:off x="336" y="1440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5" name="Line 56"/>
            <p:cNvSpPr>
              <a:spLocks noChangeShapeType="1"/>
            </p:cNvSpPr>
            <p:nvPr/>
          </p:nvSpPr>
          <p:spPr bwMode="auto">
            <a:xfrm>
              <a:off x="336" y="1872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Line 57"/>
            <p:cNvSpPr>
              <a:spLocks noChangeShapeType="1"/>
            </p:cNvSpPr>
            <p:nvPr/>
          </p:nvSpPr>
          <p:spPr bwMode="auto">
            <a:xfrm>
              <a:off x="336" y="2304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58"/>
            <p:cNvSpPr txBox="1">
              <a:spLocks noChangeArrowheads="1"/>
            </p:cNvSpPr>
            <p:nvPr/>
          </p:nvSpPr>
          <p:spPr bwMode="auto">
            <a:xfrm>
              <a:off x="384" y="10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13358" name="Text Box 59"/>
            <p:cNvSpPr txBox="1">
              <a:spLocks noChangeArrowheads="1"/>
            </p:cNvSpPr>
            <p:nvPr/>
          </p:nvSpPr>
          <p:spPr bwMode="auto">
            <a:xfrm>
              <a:off x="384" y="148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13359" name="Text Box 60"/>
            <p:cNvSpPr txBox="1">
              <a:spLocks noChangeArrowheads="1"/>
            </p:cNvSpPr>
            <p:nvPr/>
          </p:nvSpPr>
          <p:spPr bwMode="auto">
            <a:xfrm>
              <a:off x="384" y="1920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3360" name="Text Box 61"/>
            <p:cNvSpPr txBox="1">
              <a:spLocks noChangeArrowheads="1"/>
            </p:cNvSpPr>
            <p:nvPr/>
          </p:nvSpPr>
          <p:spPr bwMode="auto">
            <a:xfrm>
              <a:off x="384" y="2304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13361" name="Line 62"/>
            <p:cNvSpPr>
              <a:spLocks noChangeShapeType="1"/>
            </p:cNvSpPr>
            <p:nvPr/>
          </p:nvSpPr>
          <p:spPr bwMode="auto">
            <a:xfrm>
              <a:off x="4272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7162800" y="609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SO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7162800" y="1219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7162800" y="1905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>
            <a:off x="68580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6858000" y="3276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x</a:t>
            </a:r>
          </a:p>
        </p:txBody>
      </p: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304800" y="3962400"/>
            <a:ext cx="3810000" cy="1082675"/>
            <a:chOff x="192" y="2659"/>
            <a:chExt cx="2400" cy="682"/>
          </a:xfrm>
        </p:grpSpPr>
        <p:sp>
          <p:nvSpPr>
            <p:cNvPr id="7" name="Line 37"/>
            <p:cNvSpPr>
              <a:spLocks noChangeShapeType="1"/>
            </p:cNvSpPr>
            <p:nvPr/>
          </p:nvSpPr>
          <p:spPr bwMode="auto">
            <a:xfrm>
              <a:off x="1035" y="3024"/>
              <a:ext cx="142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38"/>
            <p:cNvSpPr txBox="1">
              <a:spLocks noChangeArrowheads="1"/>
            </p:cNvSpPr>
            <p:nvPr/>
          </p:nvSpPr>
          <p:spPr bwMode="auto">
            <a:xfrm>
              <a:off x="192" y="2784"/>
              <a:ext cx="8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 Kc =</a:t>
              </a:r>
            </a:p>
          </p:txBody>
        </p:sp>
        <p:sp>
          <p:nvSpPr>
            <p:cNvPr id="9" name="Text Box 39"/>
            <p:cNvSpPr txBox="1">
              <a:spLocks noChangeArrowheads="1"/>
            </p:cNvSpPr>
            <p:nvPr/>
          </p:nvSpPr>
          <p:spPr bwMode="auto">
            <a:xfrm>
              <a:off x="864" y="2659"/>
              <a:ext cx="17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[NO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][SO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10" name="Rectangle 68"/>
            <p:cNvSpPr>
              <a:spLocks noChangeArrowheads="1"/>
            </p:cNvSpPr>
            <p:nvPr/>
          </p:nvSpPr>
          <p:spPr bwMode="auto">
            <a:xfrm>
              <a:off x="1056" y="2976"/>
              <a:ext cx="124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[SO</a:t>
              </a:r>
              <a:r>
                <a:rPr lang="en-US" altLang="en-US" b="1" baseline="-25000">
                  <a:latin typeface="Arial" panose="020B0604020202020204" pitchFamily="34" charset="0"/>
                </a:rPr>
                <a:t>3</a:t>
              </a:r>
              <a:r>
                <a:rPr lang="en-US" altLang="en-US">
                  <a:latin typeface="Arial" panose="020B0604020202020204" pitchFamily="34" charset="0"/>
                </a:rPr>
                <a:t>][NO]</a:t>
              </a:r>
              <a:endParaRPr lang="en-GB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3385" name="Text Box 73"/>
          <p:cNvSpPr txBox="1">
            <a:spLocks noChangeArrowheads="1"/>
          </p:cNvSpPr>
          <p:nvPr/>
        </p:nvSpPr>
        <p:spPr bwMode="auto">
          <a:xfrm>
            <a:off x="381000" y="5516563"/>
            <a:ext cx="838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SO</a:t>
            </a:r>
            <a:r>
              <a:rPr lang="en-GB" altLang="en-US" b="1" baseline="-25000">
                <a:latin typeface="Arial" panose="020B0604020202020204" pitchFamily="34" charset="0"/>
              </a:rPr>
              <a:t>3</a:t>
            </a:r>
            <a:r>
              <a:rPr lang="en-GB" altLang="en-US">
                <a:latin typeface="Arial" panose="020B0604020202020204" pitchFamily="34" charset="0"/>
              </a:rPr>
              <a:t>, NO: 0.15 - 0.062 = </a:t>
            </a:r>
            <a:r>
              <a:rPr lang="en-GB" altLang="en-US">
                <a:solidFill>
                  <a:srgbClr val="000099"/>
                </a:solidFill>
                <a:latin typeface="Arial" panose="020B0604020202020204" pitchFamily="34" charset="0"/>
              </a:rPr>
              <a:t>0.088 M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86" name="Text Box 74"/>
          <p:cNvSpPr txBox="1">
            <a:spLocks noChangeArrowheads="1"/>
          </p:cNvSpPr>
          <p:nvPr/>
        </p:nvSpPr>
        <p:spPr bwMode="auto">
          <a:xfrm>
            <a:off x="381000" y="6049963"/>
            <a:ext cx="838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NO</a:t>
            </a:r>
            <a:r>
              <a:rPr lang="en-GB" altLang="en-US" b="1" baseline="-25000">
                <a:latin typeface="Arial" panose="020B0604020202020204" pitchFamily="34" charset="0"/>
              </a:rPr>
              <a:t>2</a:t>
            </a:r>
            <a:r>
              <a:rPr lang="en-GB" altLang="en-US">
                <a:latin typeface="Arial" panose="020B0604020202020204" pitchFamily="34" charset="0"/>
              </a:rPr>
              <a:t>, SO</a:t>
            </a:r>
            <a:r>
              <a:rPr lang="en-GB" altLang="en-US" b="1" baseline="-25000">
                <a:latin typeface="Arial" panose="020B0604020202020204" pitchFamily="34" charset="0"/>
              </a:rPr>
              <a:t>2</a:t>
            </a:r>
            <a:r>
              <a:rPr lang="en-GB" altLang="en-US">
                <a:latin typeface="Arial" panose="020B0604020202020204" pitchFamily="34" charset="0"/>
              </a:rPr>
              <a:t>: = </a:t>
            </a:r>
            <a:r>
              <a:rPr lang="en-GB" altLang="en-US">
                <a:solidFill>
                  <a:srgbClr val="000099"/>
                </a:solidFill>
                <a:latin typeface="Arial" panose="020B0604020202020204" pitchFamily="34" charset="0"/>
              </a:rPr>
              <a:t>0.062 M</a:t>
            </a: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1" grpId="0" autoUpdateAnimBg="0"/>
      <p:bldP spid="13332" grpId="0" autoUpdateAnimBg="0"/>
      <p:bldP spid="13333" grpId="0" autoUpdateAnimBg="0"/>
      <p:bldP spid="13334" grpId="0" autoUpdateAnimBg="0"/>
      <p:bldP spid="13335" grpId="0" autoUpdateAnimBg="0"/>
      <p:bldP spid="13336" grpId="0" autoUpdateAnimBg="0"/>
      <p:bldP spid="13337" grpId="0" autoUpdateAnimBg="0"/>
      <p:bldP spid="13338" grpId="0" autoUpdateAnimBg="0"/>
      <p:bldP spid="13339" grpId="0" autoUpdateAnimBg="0"/>
      <p:bldP spid="13340" grpId="0" autoUpdateAnimBg="0"/>
      <p:bldP spid="13341" grpId="0" autoUpdateAnimBg="0"/>
      <p:bldP spid="13342" grpId="0" autoUpdateAnimBg="0"/>
      <p:bldP spid="13343" grpId="0" autoUpdateAnimBg="0"/>
      <p:bldP spid="13344" grpId="0" autoUpdateAnimBg="0"/>
      <p:bldP spid="13345" grpId="0" autoUpdateAnimBg="0"/>
      <p:bldP spid="13346" grpId="0" autoUpdateAnimBg="0"/>
      <p:bldP spid="13357" grpId="0" autoUpdateAnimBg="0"/>
      <p:bldP spid="13375" grpId="0" autoUpdateAnimBg="0"/>
      <p:bldP spid="13376" grpId="0" autoUpdateAnimBg="0"/>
      <p:bldP spid="13377" grpId="0" autoUpdateAnimBg="0"/>
      <p:bldP spid="13378" grpId="0" autoUpdateAnimBg="0"/>
      <p:bldP spid="13379" grpId="0" autoUpdateAnimBg="0"/>
      <p:bldP spid="13385" grpId="0" autoUpdateAnimBg="0"/>
      <p:bldP spid="1338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533400"/>
          </a:xfrm>
        </p:spPr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</a:rPr>
              <a:t>14.41 -      CO + H</a:t>
            </a:r>
            <a:r>
              <a:rPr lang="en-GB" altLang="en-US" sz="3600" baseline="-25000" smtClean="0">
                <a:latin typeface="Arial" panose="020B0604020202020204" pitchFamily="34" charset="0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</a:rPr>
              <a:t>O 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 CO</a:t>
            </a:r>
            <a:r>
              <a:rPr lang="en-GB" altLang="en-US" sz="36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 + H</a:t>
            </a:r>
            <a:r>
              <a:rPr lang="en-GB" altLang="en-US" sz="36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endParaRPr lang="en-GB" altLang="en-US" sz="3600" smtClean="0">
              <a:latin typeface="Arial" panose="020B0604020202020204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CO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200400" y="609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r>
              <a:rPr lang="en-GB" altLang="en-US" sz="36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257800" y="609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CO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447800" y="1219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048000" y="12192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257800" y="1219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990600" y="19050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0.010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667000" y="19050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0.010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953000" y="19050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0.010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0668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3300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8956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3300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9530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3300"/>
                </a:solidFill>
                <a:latin typeface="Arial" panose="020B0604020202020204" pitchFamily="34" charset="0"/>
              </a:rPr>
              <a:t>-x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066800" y="3276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3300"/>
                </a:solidFill>
                <a:latin typeface="Arial" panose="020B0604020202020204" pitchFamily="34" charset="0"/>
              </a:rPr>
              <a:t>0.01+x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895600" y="3276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3300"/>
                </a:solidFill>
                <a:latin typeface="Arial" panose="020B0604020202020204" pitchFamily="34" charset="0"/>
              </a:rPr>
              <a:t>0.01+x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953000" y="3276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3300"/>
                </a:solidFill>
                <a:latin typeface="Arial" panose="020B0604020202020204" pitchFamily="34" charset="0"/>
              </a:rPr>
              <a:t>0.01 - x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28600" y="49530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.6325=(0.01-x)/(0.01+x), </a:t>
            </a:r>
            <a:r>
              <a:rPr lang="en-GB" altLang="en-US">
                <a:solidFill>
                  <a:srgbClr val="CC3300"/>
                </a:solidFill>
                <a:latin typeface="Arial" panose="020B0604020202020204" pitchFamily="34" charset="0"/>
              </a:rPr>
              <a:t>x=0.00225</a:t>
            </a:r>
            <a:endParaRPr lang="en-GB" altLang="en-US">
              <a:latin typeface="Arial" panose="020B0604020202020204" pitchFamily="34" charset="0"/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4070350" y="3962400"/>
            <a:ext cx="2863850" cy="1082675"/>
            <a:chOff x="2564" y="2611"/>
            <a:chExt cx="1804" cy="682"/>
          </a:xfrm>
        </p:grpSpPr>
        <p:sp>
          <p:nvSpPr>
            <p:cNvPr id="14386" name="Text Box 19"/>
            <p:cNvSpPr txBox="1">
              <a:spLocks noChangeArrowheads="1"/>
            </p:cNvSpPr>
            <p:nvPr/>
          </p:nvSpPr>
          <p:spPr bwMode="auto">
            <a:xfrm>
              <a:off x="2564" y="2784"/>
              <a:ext cx="31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14387" name="Text Box 21"/>
            <p:cNvSpPr txBox="1">
              <a:spLocks noChangeArrowheads="1"/>
            </p:cNvSpPr>
            <p:nvPr/>
          </p:nvSpPr>
          <p:spPr bwMode="auto">
            <a:xfrm>
              <a:off x="3003" y="2928"/>
              <a:ext cx="13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[0.01+x]</a:t>
              </a:r>
              <a:r>
                <a:rPr lang="en-US" altLang="en-US" b="1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4388" name="Line 22"/>
            <p:cNvSpPr>
              <a:spLocks noChangeShapeType="1"/>
            </p:cNvSpPr>
            <p:nvPr/>
          </p:nvSpPr>
          <p:spPr bwMode="auto">
            <a:xfrm>
              <a:off x="2832" y="2976"/>
              <a:ext cx="153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Text Box 23"/>
            <p:cNvSpPr txBox="1">
              <a:spLocks noChangeArrowheads="1"/>
            </p:cNvSpPr>
            <p:nvPr/>
          </p:nvSpPr>
          <p:spPr bwMode="auto">
            <a:xfrm>
              <a:off x="2832" y="2611"/>
              <a:ext cx="15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  [0.01 - x]</a:t>
              </a:r>
              <a:r>
                <a:rPr lang="en-US" altLang="en-US" b="1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7162800" y="4237038"/>
            <a:ext cx="198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= 0.40</a:t>
            </a:r>
          </a:p>
        </p:txBody>
      </p:sp>
      <p:grpSp>
        <p:nvGrpSpPr>
          <p:cNvPr id="14357" name="Group 25"/>
          <p:cNvGrpSpPr>
            <a:grpSpLocks/>
          </p:cNvGrpSpPr>
          <p:nvPr/>
        </p:nvGrpSpPr>
        <p:grpSpPr bwMode="auto">
          <a:xfrm>
            <a:off x="533400" y="609600"/>
            <a:ext cx="8153400" cy="3352800"/>
            <a:chOff x="336" y="624"/>
            <a:chExt cx="5136" cy="2112"/>
          </a:xfrm>
        </p:grpSpPr>
        <p:sp>
          <p:nvSpPr>
            <p:cNvPr id="14370" name="Line 26"/>
            <p:cNvSpPr>
              <a:spLocks noChangeShapeType="1"/>
            </p:cNvSpPr>
            <p:nvPr/>
          </p:nvSpPr>
          <p:spPr bwMode="auto">
            <a:xfrm flipV="1">
              <a:off x="336" y="624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Line 27"/>
            <p:cNvSpPr>
              <a:spLocks noChangeShapeType="1"/>
            </p:cNvSpPr>
            <p:nvPr/>
          </p:nvSpPr>
          <p:spPr bwMode="auto">
            <a:xfrm>
              <a:off x="336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Line 28"/>
            <p:cNvSpPr>
              <a:spLocks noChangeShapeType="1"/>
            </p:cNvSpPr>
            <p:nvPr/>
          </p:nvSpPr>
          <p:spPr bwMode="auto">
            <a:xfrm>
              <a:off x="336" y="2736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Line 29"/>
            <p:cNvSpPr>
              <a:spLocks noChangeShapeType="1"/>
            </p:cNvSpPr>
            <p:nvPr/>
          </p:nvSpPr>
          <p:spPr bwMode="auto">
            <a:xfrm>
              <a:off x="5472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Line 30"/>
            <p:cNvSpPr>
              <a:spLocks noChangeShapeType="1"/>
            </p:cNvSpPr>
            <p:nvPr/>
          </p:nvSpPr>
          <p:spPr bwMode="auto">
            <a:xfrm>
              <a:off x="720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5" name="Line 31"/>
            <p:cNvSpPr>
              <a:spLocks noChangeShapeType="1"/>
            </p:cNvSpPr>
            <p:nvPr/>
          </p:nvSpPr>
          <p:spPr bwMode="auto">
            <a:xfrm>
              <a:off x="1776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6" name="Line 32"/>
            <p:cNvSpPr>
              <a:spLocks noChangeShapeType="1"/>
            </p:cNvSpPr>
            <p:nvPr/>
          </p:nvSpPr>
          <p:spPr bwMode="auto">
            <a:xfrm>
              <a:off x="3024" y="624"/>
              <a:ext cx="0" cy="211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" name="Line 33"/>
            <p:cNvSpPr>
              <a:spLocks noChangeShapeType="1"/>
            </p:cNvSpPr>
            <p:nvPr/>
          </p:nvSpPr>
          <p:spPr bwMode="auto">
            <a:xfrm>
              <a:off x="336" y="1008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8" name="Line 34"/>
            <p:cNvSpPr>
              <a:spLocks noChangeShapeType="1"/>
            </p:cNvSpPr>
            <p:nvPr/>
          </p:nvSpPr>
          <p:spPr bwMode="auto">
            <a:xfrm>
              <a:off x="336" y="1440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Line 35"/>
            <p:cNvSpPr>
              <a:spLocks noChangeShapeType="1"/>
            </p:cNvSpPr>
            <p:nvPr/>
          </p:nvSpPr>
          <p:spPr bwMode="auto">
            <a:xfrm>
              <a:off x="336" y="1872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0" name="Line 36"/>
            <p:cNvSpPr>
              <a:spLocks noChangeShapeType="1"/>
            </p:cNvSpPr>
            <p:nvPr/>
          </p:nvSpPr>
          <p:spPr bwMode="auto">
            <a:xfrm>
              <a:off x="336" y="2304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1" name="Text Box 37"/>
            <p:cNvSpPr txBox="1">
              <a:spLocks noChangeArrowheads="1"/>
            </p:cNvSpPr>
            <p:nvPr/>
          </p:nvSpPr>
          <p:spPr bwMode="auto">
            <a:xfrm>
              <a:off x="384" y="10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14382" name="Text Box 38"/>
            <p:cNvSpPr txBox="1">
              <a:spLocks noChangeArrowheads="1"/>
            </p:cNvSpPr>
            <p:nvPr/>
          </p:nvSpPr>
          <p:spPr bwMode="auto">
            <a:xfrm>
              <a:off x="384" y="148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14383" name="Text Box 39"/>
            <p:cNvSpPr txBox="1">
              <a:spLocks noChangeArrowheads="1"/>
            </p:cNvSpPr>
            <p:nvPr/>
          </p:nvSpPr>
          <p:spPr bwMode="auto">
            <a:xfrm>
              <a:off x="384" y="1920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4384" name="Text Box 40"/>
            <p:cNvSpPr txBox="1">
              <a:spLocks noChangeArrowheads="1"/>
            </p:cNvSpPr>
            <p:nvPr/>
          </p:nvSpPr>
          <p:spPr bwMode="auto">
            <a:xfrm>
              <a:off x="384" y="2304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14385" name="Line 41"/>
            <p:cNvSpPr>
              <a:spLocks noChangeShapeType="1"/>
            </p:cNvSpPr>
            <p:nvPr/>
          </p:nvSpPr>
          <p:spPr bwMode="auto">
            <a:xfrm>
              <a:off x="4272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7162800" y="609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7162800" y="1219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6934200" y="19050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0.010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68580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3300"/>
                </a:solidFill>
                <a:latin typeface="Arial" panose="020B0604020202020204" pitchFamily="34" charset="0"/>
              </a:rPr>
              <a:t>-x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6858000" y="3276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3300"/>
                </a:solidFill>
                <a:latin typeface="Arial" panose="020B0604020202020204" pitchFamily="34" charset="0"/>
              </a:rPr>
              <a:t>0.01 - x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304800" y="3962400"/>
            <a:ext cx="3810000" cy="1082675"/>
            <a:chOff x="192" y="2611"/>
            <a:chExt cx="2400" cy="682"/>
          </a:xfrm>
        </p:grpSpPr>
        <p:sp>
          <p:nvSpPr>
            <p:cNvPr id="14366" name="Line 48"/>
            <p:cNvSpPr>
              <a:spLocks noChangeShapeType="1"/>
            </p:cNvSpPr>
            <p:nvPr/>
          </p:nvSpPr>
          <p:spPr bwMode="auto">
            <a:xfrm>
              <a:off x="1035" y="2976"/>
              <a:ext cx="142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Text Box 49"/>
            <p:cNvSpPr txBox="1">
              <a:spLocks noChangeArrowheads="1"/>
            </p:cNvSpPr>
            <p:nvPr/>
          </p:nvSpPr>
          <p:spPr bwMode="auto">
            <a:xfrm>
              <a:off x="192" y="2736"/>
              <a:ext cx="8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 Kc =</a:t>
              </a:r>
            </a:p>
          </p:txBody>
        </p:sp>
        <p:sp>
          <p:nvSpPr>
            <p:cNvPr id="14368" name="Text Box 50"/>
            <p:cNvSpPr txBox="1">
              <a:spLocks noChangeArrowheads="1"/>
            </p:cNvSpPr>
            <p:nvPr/>
          </p:nvSpPr>
          <p:spPr bwMode="auto">
            <a:xfrm>
              <a:off x="864" y="2611"/>
              <a:ext cx="17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[CO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][H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14369" name="Rectangle 51"/>
            <p:cNvSpPr>
              <a:spLocks noChangeArrowheads="1"/>
            </p:cNvSpPr>
            <p:nvPr/>
          </p:nvSpPr>
          <p:spPr bwMode="auto">
            <a:xfrm>
              <a:off x="1091" y="2928"/>
              <a:ext cx="126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[CO][H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O]</a:t>
              </a:r>
              <a:endParaRPr lang="en-GB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381000" y="5516563"/>
            <a:ext cx="838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CO, H</a:t>
            </a:r>
            <a:r>
              <a:rPr lang="en-GB" altLang="en-US" b="1" baseline="-25000">
                <a:latin typeface="Arial" panose="020B0604020202020204" pitchFamily="34" charset="0"/>
              </a:rPr>
              <a:t>2</a:t>
            </a:r>
            <a:r>
              <a:rPr lang="en-GB" altLang="en-US">
                <a:latin typeface="Arial" panose="020B0604020202020204" pitchFamily="34" charset="0"/>
              </a:rPr>
              <a:t>O: 0.010 + 0.00225 = </a:t>
            </a:r>
            <a:r>
              <a:rPr lang="en-GB" altLang="en-US">
                <a:solidFill>
                  <a:srgbClr val="CC3300"/>
                </a:solidFill>
                <a:latin typeface="Arial" panose="020B0604020202020204" pitchFamily="34" charset="0"/>
              </a:rPr>
              <a:t>0.0123 M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381000" y="6049963"/>
            <a:ext cx="838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CO</a:t>
            </a:r>
            <a:r>
              <a:rPr lang="en-GB" altLang="en-US" b="1" baseline="-25000">
                <a:latin typeface="Arial" panose="020B0604020202020204" pitchFamily="34" charset="0"/>
              </a:rPr>
              <a:t>2</a:t>
            </a:r>
            <a:r>
              <a:rPr lang="en-GB" altLang="en-US">
                <a:latin typeface="Arial" panose="020B0604020202020204" pitchFamily="34" charset="0"/>
              </a:rPr>
              <a:t>, H</a:t>
            </a:r>
            <a:r>
              <a:rPr lang="en-GB" altLang="en-US" b="1" baseline="-25000">
                <a:latin typeface="Arial" panose="020B0604020202020204" pitchFamily="34" charset="0"/>
              </a:rPr>
              <a:t>2</a:t>
            </a:r>
            <a:r>
              <a:rPr lang="en-GB" altLang="en-US">
                <a:latin typeface="Arial" panose="020B0604020202020204" pitchFamily="34" charset="0"/>
              </a:rPr>
              <a:t>: = 0.010 - 0.00225 = </a:t>
            </a:r>
            <a:r>
              <a:rPr lang="en-GB" altLang="en-US">
                <a:solidFill>
                  <a:srgbClr val="CC3300"/>
                </a:solidFill>
                <a:latin typeface="Arial" panose="020B0604020202020204" pitchFamily="34" charset="0"/>
              </a:rPr>
              <a:t>0.0078 M</a:t>
            </a:r>
            <a:endParaRPr lang="en-GB" altLang="en-US">
              <a:solidFill>
                <a:srgbClr val="CC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1" grpId="0" autoUpdateAnimBg="0"/>
      <p:bldP spid="19462" grpId="0" autoUpdateAnimBg="0"/>
      <p:bldP spid="19463" grpId="0" autoUpdateAnimBg="0"/>
      <p:bldP spid="19464" grpId="0" autoUpdateAnimBg="0"/>
      <p:bldP spid="19465" grpId="0" autoUpdateAnimBg="0"/>
      <p:bldP spid="19466" grpId="0" autoUpdateAnimBg="0"/>
      <p:bldP spid="19467" grpId="0" autoUpdateAnimBg="0"/>
      <p:bldP spid="19468" grpId="0" autoUpdateAnimBg="0"/>
      <p:bldP spid="19469" grpId="0" autoUpdateAnimBg="0"/>
      <p:bldP spid="19470" grpId="0" autoUpdateAnimBg="0"/>
      <p:bldP spid="19471" grpId="0" autoUpdateAnimBg="0"/>
      <p:bldP spid="19472" grpId="0" autoUpdateAnimBg="0"/>
      <p:bldP spid="19473" grpId="0" autoUpdateAnimBg="0"/>
      <p:bldP spid="19474" grpId="0" autoUpdateAnimBg="0"/>
      <p:bldP spid="19480" grpId="0" autoUpdateAnimBg="0"/>
      <p:bldP spid="19498" grpId="0" autoUpdateAnimBg="0"/>
      <p:bldP spid="19499" grpId="0" autoUpdateAnimBg="0"/>
      <p:bldP spid="19500" grpId="0" autoUpdateAnimBg="0"/>
      <p:bldP spid="19501" grpId="0" autoUpdateAnimBg="0"/>
      <p:bldP spid="19502" grpId="0" autoUpdateAnimBg="0"/>
      <p:bldP spid="19511" grpId="0" autoUpdateAnimBg="0"/>
      <p:bldP spid="195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3200" smtClean="0">
                <a:latin typeface="Arial" panose="020B0604020202020204" pitchFamily="34" charset="0"/>
              </a:rPr>
              <a:t>Equilibrium calculations when Kc is very small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3340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altLang="en-US" smtClean="0">
                <a:latin typeface="Arial" panose="020B0604020202020204" pitchFamily="34" charset="0"/>
              </a:rPr>
              <a:t>Thus far, problems have been designed so that the solution for x is straightforward</a:t>
            </a:r>
          </a:p>
          <a:p>
            <a:pPr>
              <a:spcBef>
                <a:spcPct val="10000"/>
              </a:spcBef>
            </a:pPr>
            <a:r>
              <a:rPr lang="en-US" altLang="en-US" smtClean="0">
                <a:latin typeface="Arial" panose="020B0604020202020204" pitchFamily="34" charset="0"/>
              </a:rPr>
              <a:t>If the problems were not so carefully designed we might have to use quadratic equation (or calculus) to solve the problem.</a:t>
            </a:r>
          </a:p>
          <a:p>
            <a:pPr>
              <a:spcBef>
                <a:spcPct val="10000"/>
              </a:spcBef>
            </a:pPr>
            <a:r>
              <a:rPr lang="en-US" altLang="en-US" smtClean="0">
                <a:latin typeface="Arial" panose="020B0604020202020204" pitchFamily="34" charset="0"/>
              </a:rPr>
              <a:t>If Kc is very large or very small we can use a simplification to make calculating x simple</a:t>
            </a:r>
          </a:p>
          <a:p>
            <a:pPr>
              <a:spcBef>
                <a:spcPct val="10000"/>
              </a:spcBef>
            </a:pPr>
            <a:r>
              <a:rPr lang="en-US" altLang="en-US" smtClean="0">
                <a:latin typeface="Arial" panose="020B0604020202020204" pitchFamily="34" charset="0"/>
              </a:rPr>
              <a:t>Setting up the RICE chart is the same, but the calculation of Kc is now slightly different</a:t>
            </a:r>
          </a:p>
          <a:p>
            <a:pPr>
              <a:spcBef>
                <a:spcPct val="10000"/>
              </a:spcBef>
            </a:pPr>
            <a:r>
              <a:rPr lang="en-US" altLang="en-US" smtClean="0">
                <a:latin typeface="Arial" panose="020B0604020202020204" pitchFamily="34" charset="0"/>
              </a:rPr>
              <a:t>Read pg. 572, 573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533400"/>
          </a:xfrm>
        </p:spPr>
        <p:txBody>
          <a:bodyPr/>
          <a:lstStyle/>
          <a:p>
            <a:r>
              <a:rPr lang="en-US" altLang="en-US" sz="3600" smtClean="0">
                <a:latin typeface="Arial" panose="020B0604020202020204" pitchFamily="34" charset="0"/>
              </a:rPr>
              <a:t>Equilibrium calculations when Kc is small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5344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Arial" panose="020B0604020202020204" pitchFamily="34" charset="0"/>
              </a:rPr>
              <a:t>Looking at the equilibrium law for 14.10: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828800" y="1295400"/>
            <a:ext cx="501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057400" y="16002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[0.100 - 2x]</a:t>
            </a:r>
            <a:r>
              <a:rPr lang="en-US" altLang="en-US" sz="3600" baseline="30000">
                <a:latin typeface="Arial" panose="020B0604020202020204" pitchFamily="34" charset="0"/>
              </a:rPr>
              <a:t>2</a:t>
            </a: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2254250" y="1600200"/>
            <a:ext cx="24384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209800" y="9906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  4x</a:t>
            </a:r>
            <a:r>
              <a:rPr lang="en-US" altLang="en-US" sz="3600" baseline="30000">
                <a:latin typeface="Arial" panose="020B0604020202020204" pitchFamily="34" charset="0"/>
              </a:rPr>
              <a:t>3</a:t>
            </a: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029200" y="12954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= small Kc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152400" y="2133600"/>
            <a:ext cx="8839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For Kc to be small, top must be small, bottom must be large (relative to top)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For top to be small, x must be small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If x is small, then 0.100 - 2x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 0.100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Notice that we can only ignore x when it is in a term that is added or subtracted.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Can we ignore x in: 4x, 3+x, 0.1-3x, 3x-x, x</a:t>
            </a:r>
            <a:r>
              <a:rPr lang="en-US" altLang="en-US" b="1" baseline="30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+1?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223838" y="5673725"/>
            <a:ext cx="3363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We can for these: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152400" y="6202363"/>
            <a:ext cx="807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Try PE 12 (573). Concentrations are [initial].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829175" y="5668963"/>
            <a:ext cx="428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660066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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6172200" y="5668963"/>
            <a:ext cx="428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660066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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7620000" y="5668963"/>
            <a:ext cx="428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660066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9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  <p:bldP spid="40965" grpId="0" autoUpdateAnimBg="0"/>
      <p:bldP spid="40966" grpId="0" animBg="1"/>
      <p:bldP spid="40967" grpId="0" autoUpdateAnimBg="0"/>
      <p:bldP spid="40968" grpId="0" autoUpdateAnimBg="0"/>
      <p:bldP spid="40969" grpId="0" build="p" autoUpdateAnimBg="0"/>
      <p:bldP spid="40970" grpId="0" autoUpdateAnimBg="0"/>
      <p:bldP spid="40971" grpId="0" autoUpdateAnimBg="0"/>
      <p:bldP spid="40972" grpId="0" autoUpdateAnimBg="0"/>
      <p:bldP spid="40973" grpId="0" autoUpdateAnimBg="0"/>
      <p:bldP spid="4097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</a:rPr>
              <a:t>PE 12 - pg. 573        N</a:t>
            </a:r>
            <a:r>
              <a:rPr lang="en-GB" altLang="en-US" sz="3600" baseline="-25000" smtClean="0">
                <a:latin typeface="Arial" panose="020B0604020202020204" pitchFamily="34" charset="0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</a:rPr>
              <a:t> + O</a:t>
            </a:r>
            <a:r>
              <a:rPr lang="en-GB" altLang="en-US" sz="3600" baseline="-25000" smtClean="0">
                <a:latin typeface="Arial" panose="020B0604020202020204" pitchFamily="34" charset="0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</a:rPr>
              <a:t> 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 2NO</a:t>
            </a:r>
            <a:endParaRPr lang="en-GB" altLang="en-US" sz="3600" smtClean="0">
              <a:latin typeface="Arial" panose="020B0604020202020204" pitchFamily="34" charset="0"/>
            </a:endParaRP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762000" y="990600"/>
            <a:ext cx="7772400" cy="3352800"/>
            <a:chOff x="528" y="912"/>
            <a:chExt cx="4896" cy="2112"/>
          </a:xfrm>
        </p:grpSpPr>
        <p:sp>
          <p:nvSpPr>
            <p:cNvPr id="17438" name="Line 4"/>
            <p:cNvSpPr>
              <a:spLocks noChangeShapeType="1"/>
            </p:cNvSpPr>
            <p:nvPr/>
          </p:nvSpPr>
          <p:spPr bwMode="auto">
            <a:xfrm flipV="1">
              <a:off x="528" y="91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Line 5"/>
            <p:cNvSpPr>
              <a:spLocks noChangeShapeType="1"/>
            </p:cNvSpPr>
            <p:nvPr/>
          </p:nvSpPr>
          <p:spPr bwMode="auto">
            <a:xfrm>
              <a:off x="528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Line 6"/>
            <p:cNvSpPr>
              <a:spLocks noChangeShapeType="1"/>
            </p:cNvSpPr>
            <p:nvPr/>
          </p:nvSpPr>
          <p:spPr bwMode="auto">
            <a:xfrm>
              <a:off x="528" y="3024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Line 7"/>
            <p:cNvSpPr>
              <a:spLocks noChangeShapeType="1"/>
            </p:cNvSpPr>
            <p:nvPr/>
          </p:nvSpPr>
          <p:spPr bwMode="auto">
            <a:xfrm>
              <a:off x="5424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Line 8"/>
            <p:cNvSpPr>
              <a:spLocks noChangeShapeType="1"/>
            </p:cNvSpPr>
            <p:nvPr/>
          </p:nvSpPr>
          <p:spPr bwMode="auto">
            <a:xfrm>
              <a:off x="912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Line 9"/>
            <p:cNvSpPr>
              <a:spLocks noChangeShapeType="1"/>
            </p:cNvSpPr>
            <p:nvPr/>
          </p:nvSpPr>
          <p:spPr bwMode="auto">
            <a:xfrm>
              <a:off x="2304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Line 10"/>
            <p:cNvSpPr>
              <a:spLocks noChangeShapeType="1"/>
            </p:cNvSpPr>
            <p:nvPr/>
          </p:nvSpPr>
          <p:spPr bwMode="auto">
            <a:xfrm>
              <a:off x="3936" y="912"/>
              <a:ext cx="0" cy="211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Line 11"/>
            <p:cNvSpPr>
              <a:spLocks noChangeShapeType="1"/>
            </p:cNvSpPr>
            <p:nvPr/>
          </p:nvSpPr>
          <p:spPr bwMode="auto">
            <a:xfrm>
              <a:off x="528" y="1296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Line 12"/>
            <p:cNvSpPr>
              <a:spLocks noChangeShapeType="1"/>
            </p:cNvSpPr>
            <p:nvPr/>
          </p:nvSpPr>
          <p:spPr bwMode="auto">
            <a:xfrm>
              <a:off x="528" y="1728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Line 13"/>
            <p:cNvSpPr>
              <a:spLocks noChangeShapeType="1"/>
            </p:cNvSpPr>
            <p:nvPr/>
          </p:nvSpPr>
          <p:spPr bwMode="auto">
            <a:xfrm>
              <a:off x="528" y="2160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Line 14"/>
            <p:cNvSpPr>
              <a:spLocks noChangeShapeType="1"/>
            </p:cNvSpPr>
            <p:nvPr/>
          </p:nvSpPr>
          <p:spPr bwMode="auto">
            <a:xfrm>
              <a:off x="528" y="259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Text Box 15"/>
            <p:cNvSpPr txBox="1">
              <a:spLocks noChangeArrowheads="1"/>
            </p:cNvSpPr>
            <p:nvPr/>
          </p:nvSpPr>
          <p:spPr bwMode="auto">
            <a:xfrm>
              <a:off x="576" y="129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17450" name="Text Box 16"/>
            <p:cNvSpPr txBox="1">
              <a:spLocks noChangeArrowheads="1"/>
            </p:cNvSpPr>
            <p:nvPr/>
          </p:nvSpPr>
          <p:spPr bwMode="auto">
            <a:xfrm>
              <a:off x="576" y="177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17451" name="Text Box 17"/>
            <p:cNvSpPr txBox="1">
              <a:spLocks noChangeArrowheads="1"/>
            </p:cNvSpPr>
            <p:nvPr/>
          </p:nvSpPr>
          <p:spPr bwMode="auto">
            <a:xfrm>
              <a:off x="576" y="22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7452" name="Text Box 18"/>
            <p:cNvSpPr txBox="1">
              <a:spLocks noChangeArrowheads="1"/>
            </p:cNvSpPr>
            <p:nvPr/>
          </p:nvSpPr>
          <p:spPr bwMode="auto">
            <a:xfrm>
              <a:off x="576" y="2592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E</a:t>
              </a:r>
            </a:p>
          </p:txBody>
        </p:sp>
      </p:grp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1905000" y="990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N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4267200" y="990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O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6781800" y="990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NO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1905000" y="1600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4267200" y="1600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6781800" y="1600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1524000" y="22860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0.033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3733800" y="22860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0.00810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6781800" y="2286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1600200" y="2971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-x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3962400" y="2971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-x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6477000" y="2971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+2x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1600200" y="3657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0.033-x</a:t>
            </a:r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3657600" y="36576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0.00810-x</a:t>
            </a: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6477000" y="3657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2x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52400" y="4572000"/>
            <a:ext cx="2760663" cy="1144588"/>
            <a:chOff x="0" y="2880"/>
            <a:chExt cx="1739" cy="721"/>
          </a:xfrm>
        </p:grpSpPr>
        <p:sp>
          <p:nvSpPr>
            <p:cNvPr id="17433" name="Text Box 35"/>
            <p:cNvSpPr txBox="1">
              <a:spLocks noChangeArrowheads="1"/>
            </p:cNvSpPr>
            <p:nvPr/>
          </p:nvSpPr>
          <p:spPr bwMode="auto">
            <a:xfrm>
              <a:off x="480" y="3236"/>
              <a:ext cx="10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[N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][O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17434" name="Line 36"/>
            <p:cNvSpPr>
              <a:spLocks noChangeShapeType="1"/>
            </p:cNvSpPr>
            <p:nvPr/>
          </p:nvSpPr>
          <p:spPr bwMode="auto">
            <a:xfrm>
              <a:off x="624" y="3264"/>
              <a:ext cx="81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Text Box 37"/>
            <p:cNvSpPr txBox="1">
              <a:spLocks noChangeArrowheads="1"/>
            </p:cNvSpPr>
            <p:nvPr/>
          </p:nvSpPr>
          <p:spPr bwMode="auto">
            <a:xfrm>
              <a:off x="0" y="3072"/>
              <a:ext cx="79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Kc =</a:t>
              </a:r>
            </a:p>
          </p:txBody>
        </p:sp>
        <p:sp>
          <p:nvSpPr>
            <p:cNvPr id="17436" name="Text Box 38"/>
            <p:cNvSpPr txBox="1">
              <a:spLocks noChangeArrowheads="1"/>
            </p:cNvSpPr>
            <p:nvPr/>
          </p:nvSpPr>
          <p:spPr bwMode="auto">
            <a:xfrm>
              <a:off x="528" y="2880"/>
              <a:ext cx="97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[NO]</a:t>
              </a:r>
              <a:r>
                <a:rPr lang="en-US" altLang="en-US" b="1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7437" name="Text Box 39"/>
            <p:cNvSpPr txBox="1">
              <a:spLocks noChangeArrowheads="1"/>
            </p:cNvSpPr>
            <p:nvPr/>
          </p:nvSpPr>
          <p:spPr bwMode="auto">
            <a:xfrm>
              <a:off x="1440" y="3072"/>
              <a:ext cx="2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667000" y="4572000"/>
            <a:ext cx="4038600" cy="1189038"/>
            <a:chOff x="2688" y="2880"/>
            <a:chExt cx="2544" cy="749"/>
          </a:xfrm>
        </p:grpSpPr>
        <p:sp>
          <p:nvSpPr>
            <p:cNvPr id="17430" name="Text Box 41"/>
            <p:cNvSpPr txBox="1">
              <a:spLocks noChangeArrowheads="1"/>
            </p:cNvSpPr>
            <p:nvPr/>
          </p:nvSpPr>
          <p:spPr bwMode="auto">
            <a:xfrm>
              <a:off x="2688" y="3264"/>
              <a:ext cx="25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[0.033-x][0.0081-x]</a:t>
              </a:r>
            </a:p>
          </p:txBody>
        </p:sp>
        <p:sp>
          <p:nvSpPr>
            <p:cNvPr id="17431" name="Line 42"/>
            <p:cNvSpPr>
              <a:spLocks noChangeShapeType="1"/>
            </p:cNvSpPr>
            <p:nvPr/>
          </p:nvSpPr>
          <p:spPr bwMode="auto">
            <a:xfrm>
              <a:off x="2784" y="3264"/>
              <a:ext cx="235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Text Box 43"/>
            <p:cNvSpPr txBox="1">
              <a:spLocks noChangeArrowheads="1"/>
            </p:cNvSpPr>
            <p:nvPr/>
          </p:nvSpPr>
          <p:spPr bwMode="auto">
            <a:xfrm>
              <a:off x="3120" y="2880"/>
              <a:ext cx="196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[2x]</a:t>
              </a:r>
              <a:r>
                <a:rPr lang="en-US" altLang="en-US" b="1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6629400" y="4906963"/>
            <a:ext cx="2514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= 4.8 x 10</a:t>
            </a:r>
            <a:r>
              <a:rPr lang="en-US" altLang="en-US" b="1" baseline="30000">
                <a:latin typeface="Arial" panose="020B0604020202020204" pitchFamily="34" charset="0"/>
              </a:rPr>
              <a:t>-31</a:t>
            </a: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3" grpId="0" autoUpdateAnimBg="0"/>
      <p:bldP spid="42004" grpId="0" autoUpdateAnimBg="0"/>
      <p:bldP spid="42005" grpId="0" autoUpdateAnimBg="0"/>
      <p:bldP spid="42006" grpId="0" autoUpdateAnimBg="0"/>
      <p:bldP spid="42007" grpId="0" autoUpdateAnimBg="0"/>
      <p:bldP spid="42008" grpId="0" autoUpdateAnimBg="0"/>
      <p:bldP spid="42009" grpId="0" autoUpdateAnimBg="0"/>
      <p:bldP spid="42010" grpId="0" autoUpdateAnimBg="0"/>
      <p:bldP spid="42011" grpId="0" autoUpdateAnimBg="0"/>
      <p:bldP spid="42012" grpId="0" autoUpdateAnimBg="0"/>
      <p:bldP spid="42013" grpId="0" autoUpdateAnimBg="0"/>
      <p:bldP spid="42014" grpId="0" autoUpdateAnimBg="0"/>
      <p:bldP spid="42015" grpId="0" autoUpdateAnimBg="0"/>
      <p:bldP spid="42016" grpId="0" autoUpdateAnimBg="0"/>
      <p:bldP spid="42017" grpId="0" autoUpdateAnimBg="0"/>
      <p:bldP spid="420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</a:rPr>
              <a:t>PE 12 - pg. 573        N</a:t>
            </a:r>
            <a:r>
              <a:rPr lang="en-GB" altLang="en-US" sz="3600" baseline="-25000" smtClean="0">
                <a:latin typeface="Arial" panose="020B0604020202020204" pitchFamily="34" charset="0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</a:rPr>
              <a:t> + O</a:t>
            </a:r>
            <a:r>
              <a:rPr lang="en-GB" altLang="en-US" sz="3600" baseline="-25000" smtClean="0">
                <a:latin typeface="Arial" panose="020B0604020202020204" pitchFamily="34" charset="0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</a:rPr>
              <a:t> 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 2NO</a:t>
            </a:r>
            <a:endParaRPr lang="en-GB" altLang="en-US" sz="3600" smtClean="0">
              <a:latin typeface="Arial" panose="020B0604020202020204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762000"/>
            <a:ext cx="4038600" cy="1250950"/>
            <a:chOff x="2688" y="2880"/>
            <a:chExt cx="2544" cy="788"/>
          </a:xfrm>
        </p:grpSpPr>
        <p:sp>
          <p:nvSpPr>
            <p:cNvPr id="18448" name="Text Box 4"/>
            <p:cNvSpPr txBox="1">
              <a:spLocks noChangeArrowheads="1"/>
            </p:cNvSpPr>
            <p:nvPr/>
          </p:nvSpPr>
          <p:spPr bwMode="auto">
            <a:xfrm>
              <a:off x="2688" y="3264"/>
              <a:ext cx="25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[0.033-x][0.0081-x]</a:t>
              </a:r>
            </a:p>
          </p:txBody>
        </p:sp>
        <p:sp>
          <p:nvSpPr>
            <p:cNvPr id="18449" name="Line 5"/>
            <p:cNvSpPr>
              <a:spLocks noChangeShapeType="1"/>
            </p:cNvSpPr>
            <p:nvPr/>
          </p:nvSpPr>
          <p:spPr bwMode="auto">
            <a:xfrm>
              <a:off x="2784" y="3264"/>
              <a:ext cx="235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Text Box 6"/>
            <p:cNvSpPr txBox="1">
              <a:spLocks noChangeArrowheads="1"/>
            </p:cNvSpPr>
            <p:nvPr/>
          </p:nvSpPr>
          <p:spPr bwMode="auto">
            <a:xfrm>
              <a:off x="3120" y="2880"/>
              <a:ext cx="19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[2x]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2</a:t>
              </a:r>
              <a:endParaRPr lang="en-US" altLang="en-US" sz="3600">
                <a:latin typeface="Arial" panose="020B0604020202020204" pitchFamily="34" charset="0"/>
              </a:endParaRPr>
            </a:p>
          </p:txBody>
        </p:sp>
      </p:grp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953000" y="9906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= 4.8 x 10</a:t>
            </a:r>
            <a:r>
              <a:rPr lang="en-US" altLang="en-US" sz="3600" baseline="30000">
                <a:latin typeface="Arial" panose="020B0604020202020204" pitchFamily="34" charset="0"/>
              </a:rPr>
              <a:t>-31</a:t>
            </a: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1143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mtClean="0">
                <a:latin typeface="Arial" panose="020B0604020202020204" pitchFamily="34" charset="0"/>
              </a:rPr>
              <a:t>Small Kc: Thus numerator is small and x must be small: x is negligible when adding or subtracting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62000" y="3276600"/>
            <a:ext cx="4038600" cy="1250950"/>
            <a:chOff x="2688" y="2880"/>
            <a:chExt cx="2544" cy="788"/>
          </a:xfrm>
        </p:grpSpPr>
        <p:sp>
          <p:nvSpPr>
            <p:cNvPr id="18445" name="Text Box 10"/>
            <p:cNvSpPr txBox="1">
              <a:spLocks noChangeArrowheads="1"/>
            </p:cNvSpPr>
            <p:nvPr/>
          </p:nvSpPr>
          <p:spPr bwMode="auto">
            <a:xfrm>
              <a:off x="2688" y="3264"/>
              <a:ext cx="25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[0.033][0.0081]</a:t>
              </a:r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>
              <a:off x="2784" y="3264"/>
              <a:ext cx="235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Text Box 12"/>
            <p:cNvSpPr txBox="1">
              <a:spLocks noChangeArrowheads="1"/>
            </p:cNvSpPr>
            <p:nvPr/>
          </p:nvSpPr>
          <p:spPr bwMode="auto">
            <a:xfrm>
              <a:off x="3120" y="2880"/>
              <a:ext cx="19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[2x]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2</a:t>
              </a:r>
              <a:endParaRPr lang="en-US" altLang="en-US" sz="3600">
                <a:latin typeface="Arial" panose="020B0604020202020204" pitchFamily="34" charset="0"/>
              </a:endParaRPr>
            </a:p>
          </p:txBody>
        </p:sp>
      </p:grp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4876800" y="35814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= 4.8 x 10</a:t>
            </a:r>
            <a:r>
              <a:rPr lang="en-US" altLang="en-US" sz="3600" baseline="30000">
                <a:latin typeface="Arial" panose="020B0604020202020204" pitchFamily="34" charset="0"/>
              </a:rPr>
              <a:t>-31</a:t>
            </a: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3505200" y="45720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[2x]</a:t>
            </a:r>
            <a:r>
              <a:rPr lang="en-US" altLang="en-US" sz="3600" baseline="30000">
                <a:latin typeface="Arial" panose="020B0604020202020204" pitchFamily="34" charset="0"/>
              </a:rPr>
              <a:t>2</a:t>
            </a: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4876800" y="457200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= 1.28 x 10</a:t>
            </a:r>
            <a:r>
              <a:rPr lang="en-US" altLang="en-US" sz="3600" baseline="30000">
                <a:latin typeface="Arial" panose="020B0604020202020204" pitchFamily="34" charset="0"/>
              </a:rPr>
              <a:t>-34</a:t>
            </a: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733800" y="518160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2x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4876800" y="518160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= 1.13 x 10</a:t>
            </a:r>
            <a:r>
              <a:rPr lang="en-US" altLang="en-US" sz="3600" baseline="30000">
                <a:latin typeface="Arial" panose="020B0604020202020204" pitchFamily="34" charset="0"/>
              </a:rPr>
              <a:t>-17</a:t>
            </a: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58674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This is the equilibrium [NO</a:t>
            </a:r>
            <a:r>
              <a:rPr lang="en-US" altLang="en-US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utoUpdateAnimBg="0"/>
      <p:bldP spid="43016" grpId="0" build="p" autoUpdateAnimBg="0"/>
      <p:bldP spid="43021" grpId="0" autoUpdateAnimBg="0"/>
      <p:bldP spid="43022" grpId="0" autoUpdateAnimBg="0"/>
      <p:bldP spid="43023" grpId="0" autoUpdateAnimBg="0"/>
      <p:bldP spid="43024" grpId="0" autoUpdateAnimBg="0"/>
      <p:bldP spid="43025" grpId="0" autoUpdateAnimBg="0"/>
      <p:bldP spid="4302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905000" y="1066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HCl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267200" y="1066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781800" y="1066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Cl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905000" y="1676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267200" y="1676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781800" y="1676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600200" y="2362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267200" y="2362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781800" y="2362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477000" y="3048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962400" y="3048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600200" y="3048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-2x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600200" y="3733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2-2x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3962400" y="3733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1+x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6477000" y="3733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x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62000" y="1066800"/>
            <a:ext cx="7772400" cy="3352800"/>
            <a:chOff x="528" y="912"/>
            <a:chExt cx="4896" cy="2112"/>
          </a:xfrm>
        </p:grpSpPr>
        <p:sp>
          <p:nvSpPr>
            <p:cNvPr id="19492" name="Line 18"/>
            <p:cNvSpPr>
              <a:spLocks noChangeShapeType="1"/>
            </p:cNvSpPr>
            <p:nvPr/>
          </p:nvSpPr>
          <p:spPr bwMode="auto">
            <a:xfrm>
              <a:off x="2304" y="912"/>
              <a:ext cx="0" cy="211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Line 19"/>
            <p:cNvSpPr>
              <a:spLocks noChangeShapeType="1"/>
            </p:cNvSpPr>
            <p:nvPr/>
          </p:nvSpPr>
          <p:spPr bwMode="auto">
            <a:xfrm flipV="1">
              <a:off x="528" y="91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Line 20"/>
            <p:cNvSpPr>
              <a:spLocks noChangeShapeType="1"/>
            </p:cNvSpPr>
            <p:nvPr/>
          </p:nvSpPr>
          <p:spPr bwMode="auto">
            <a:xfrm>
              <a:off x="528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21"/>
            <p:cNvSpPr>
              <a:spLocks noChangeShapeType="1"/>
            </p:cNvSpPr>
            <p:nvPr/>
          </p:nvSpPr>
          <p:spPr bwMode="auto">
            <a:xfrm>
              <a:off x="528" y="3024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Line 22"/>
            <p:cNvSpPr>
              <a:spLocks noChangeShapeType="1"/>
            </p:cNvSpPr>
            <p:nvPr/>
          </p:nvSpPr>
          <p:spPr bwMode="auto">
            <a:xfrm>
              <a:off x="5424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Line 23"/>
            <p:cNvSpPr>
              <a:spLocks noChangeShapeType="1"/>
            </p:cNvSpPr>
            <p:nvPr/>
          </p:nvSpPr>
          <p:spPr bwMode="auto">
            <a:xfrm>
              <a:off x="912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Line 24"/>
            <p:cNvSpPr>
              <a:spLocks noChangeShapeType="1"/>
            </p:cNvSpPr>
            <p:nvPr/>
          </p:nvSpPr>
          <p:spPr bwMode="auto">
            <a:xfrm>
              <a:off x="3888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Line 25"/>
            <p:cNvSpPr>
              <a:spLocks noChangeShapeType="1"/>
            </p:cNvSpPr>
            <p:nvPr/>
          </p:nvSpPr>
          <p:spPr bwMode="auto">
            <a:xfrm>
              <a:off x="528" y="1296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Line 26"/>
            <p:cNvSpPr>
              <a:spLocks noChangeShapeType="1"/>
            </p:cNvSpPr>
            <p:nvPr/>
          </p:nvSpPr>
          <p:spPr bwMode="auto">
            <a:xfrm>
              <a:off x="528" y="1728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Line 27"/>
            <p:cNvSpPr>
              <a:spLocks noChangeShapeType="1"/>
            </p:cNvSpPr>
            <p:nvPr/>
          </p:nvSpPr>
          <p:spPr bwMode="auto">
            <a:xfrm>
              <a:off x="528" y="2160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Line 28"/>
            <p:cNvSpPr>
              <a:spLocks noChangeShapeType="1"/>
            </p:cNvSpPr>
            <p:nvPr/>
          </p:nvSpPr>
          <p:spPr bwMode="auto">
            <a:xfrm>
              <a:off x="528" y="259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Text Box 29"/>
            <p:cNvSpPr txBox="1">
              <a:spLocks noChangeArrowheads="1"/>
            </p:cNvSpPr>
            <p:nvPr/>
          </p:nvSpPr>
          <p:spPr bwMode="auto">
            <a:xfrm>
              <a:off x="576" y="129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19504" name="Text Box 30"/>
            <p:cNvSpPr txBox="1">
              <a:spLocks noChangeArrowheads="1"/>
            </p:cNvSpPr>
            <p:nvPr/>
          </p:nvSpPr>
          <p:spPr bwMode="auto">
            <a:xfrm>
              <a:off x="576" y="177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19505" name="Text Box 31"/>
            <p:cNvSpPr txBox="1">
              <a:spLocks noChangeArrowheads="1"/>
            </p:cNvSpPr>
            <p:nvPr/>
          </p:nvSpPr>
          <p:spPr bwMode="auto">
            <a:xfrm>
              <a:off x="576" y="22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9506" name="Text Box 32"/>
            <p:cNvSpPr txBox="1">
              <a:spLocks noChangeArrowheads="1"/>
            </p:cNvSpPr>
            <p:nvPr/>
          </p:nvSpPr>
          <p:spPr bwMode="auto">
            <a:xfrm>
              <a:off x="576" y="2592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E</a:t>
              </a:r>
            </a:p>
          </p:txBody>
        </p:sp>
      </p:grpSp>
      <p:sp>
        <p:nvSpPr>
          <p:cNvPr id="19474" name="Rectangle 3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noFill/>
        </p:spPr>
        <p:txBody>
          <a:bodyPr/>
          <a:lstStyle/>
          <a:p>
            <a:r>
              <a:rPr lang="en-GB" altLang="en-US" sz="3200" smtClean="0">
                <a:latin typeface="Arial" panose="020B0604020202020204" pitchFamily="34" charset="0"/>
              </a:rPr>
              <a:t>2HCl </a:t>
            </a:r>
            <a:r>
              <a:rPr lang="en-GB" altLang="en-US" sz="3200" smtClean="0">
                <a:latin typeface="Arial" panose="020B0604020202020204" pitchFamily="34" charset="0"/>
                <a:sym typeface="Symbol" panose="05050102010706020507" pitchFamily="18" charset="2"/>
              </a:rPr>
              <a:t> H</a:t>
            </a:r>
            <a:r>
              <a:rPr lang="en-GB" altLang="en-US" sz="32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GB" altLang="en-US" sz="3200" smtClean="0">
                <a:latin typeface="Arial" panose="020B0604020202020204" pitchFamily="34" charset="0"/>
                <a:sym typeface="Symbol" panose="05050102010706020507" pitchFamily="18" charset="2"/>
              </a:rPr>
              <a:t> + Cl</a:t>
            </a:r>
            <a:r>
              <a:rPr lang="en-GB" altLang="en-US" sz="32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GB" altLang="en-US" sz="3200" smtClean="0">
                <a:latin typeface="Arial" panose="020B0604020202020204" pitchFamily="34" charset="0"/>
                <a:sym typeface="Symbol" panose="05050102010706020507" pitchFamily="18" charset="2"/>
              </a:rPr>
              <a:t>  Kc= 3.2 x 10</a:t>
            </a:r>
            <a:r>
              <a:rPr lang="en-GB" altLang="en-US" sz="3200" b="1" baseline="30000" smtClean="0">
                <a:latin typeface="Arial" panose="020B0604020202020204" pitchFamily="34" charset="0"/>
                <a:sym typeface="Symbol" panose="05050102010706020507" pitchFamily="18" charset="2"/>
              </a:rPr>
              <a:t>–34</a:t>
            </a:r>
            <a:r>
              <a:rPr lang="en-GB" altLang="en-US" sz="3200" smtClean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br>
              <a:rPr lang="en-GB" altLang="en-US" sz="3200" smtClean="0">
                <a:latin typeface="Arial" panose="020B0604020202020204" pitchFamily="34" charset="0"/>
                <a:sym typeface="Symbol" panose="05050102010706020507" pitchFamily="18" charset="2"/>
              </a:rPr>
            </a:br>
            <a:r>
              <a:rPr lang="en-GB" altLang="en-US" sz="3200" smtClean="0">
                <a:latin typeface="Arial" panose="020B0604020202020204" pitchFamily="34" charset="0"/>
                <a:sym typeface="Symbol" panose="05050102010706020507" pitchFamily="18" charset="2"/>
              </a:rPr>
              <a:t>determine [equil], if [initial] are 2.0 M, 1.0 M, 0 M</a:t>
            </a:r>
            <a:endParaRPr lang="en-GB" altLang="en-US" sz="3200" smtClean="0">
              <a:latin typeface="Arial" panose="020B0604020202020204" pitchFamily="34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52400" y="4497388"/>
            <a:ext cx="2971800" cy="1158875"/>
            <a:chOff x="96" y="2833"/>
            <a:chExt cx="1872" cy="730"/>
          </a:xfrm>
        </p:grpSpPr>
        <p:sp>
          <p:nvSpPr>
            <p:cNvPr id="19487" name="Text Box 35"/>
            <p:cNvSpPr txBox="1">
              <a:spLocks noChangeArrowheads="1"/>
            </p:cNvSpPr>
            <p:nvPr/>
          </p:nvSpPr>
          <p:spPr bwMode="auto">
            <a:xfrm>
              <a:off x="624" y="3198"/>
              <a:ext cx="11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[HCl]</a:t>
              </a:r>
              <a:r>
                <a:rPr lang="en-US" altLang="en-US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9488" name="Line 36"/>
            <p:cNvSpPr>
              <a:spLocks noChangeShapeType="1"/>
            </p:cNvSpPr>
            <p:nvPr/>
          </p:nvSpPr>
          <p:spPr bwMode="auto">
            <a:xfrm flipV="1">
              <a:off x="720" y="3198"/>
              <a:ext cx="96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37"/>
            <p:cNvSpPr txBox="1">
              <a:spLocks noChangeArrowheads="1"/>
            </p:cNvSpPr>
            <p:nvPr/>
          </p:nvSpPr>
          <p:spPr bwMode="auto">
            <a:xfrm>
              <a:off x="96" y="2986"/>
              <a:ext cx="7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Kc =</a:t>
              </a:r>
            </a:p>
          </p:txBody>
        </p:sp>
        <p:sp>
          <p:nvSpPr>
            <p:cNvPr id="19490" name="Text Box 38"/>
            <p:cNvSpPr txBox="1">
              <a:spLocks noChangeArrowheads="1"/>
            </p:cNvSpPr>
            <p:nvPr/>
          </p:nvSpPr>
          <p:spPr bwMode="auto">
            <a:xfrm>
              <a:off x="528" y="2833"/>
              <a:ext cx="129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[H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]</a:t>
              </a:r>
              <a:r>
                <a:rPr lang="en-US" altLang="en-US" baseline="30000">
                  <a:latin typeface="Arial" panose="020B0604020202020204" pitchFamily="34" charset="0"/>
                </a:rPr>
                <a:t> </a:t>
              </a:r>
              <a:r>
                <a:rPr lang="en-US" altLang="en-US">
                  <a:latin typeface="Arial" panose="020B0604020202020204" pitchFamily="34" charset="0"/>
                </a:rPr>
                <a:t>[Cl</a:t>
              </a:r>
              <a:r>
                <a:rPr lang="en-US" altLang="en-US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19491" name="Text Box 39"/>
            <p:cNvSpPr txBox="1">
              <a:spLocks noChangeArrowheads="1"/>
            </p:cNvSpPr>
            <p:nvPr/>
          </p:nvSpPr>
          <p:spPr bwMode="auto">
            <a:xfrm>
              <a:off x="1680" y="3034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2743200" y="4497388"/>
            <a:ext cx="2286000" cy="1190625"/>
            <a:chOff x="1728" y="2833"/>
            <a:chExt cx="1440" cy="750"/>
          </a:xfrm>
        </p:grpSpPr>
        <p:sp>
          <p:nvSpPr>
            <p:cNvPr id="19483" name="Text Box 41"/>
            <p:cNvSpPr txBox="1">
              <a:spLocks noChangeArrowheads="1"/>
            </p:cNvSpPr>
            <p:nvPr/>
          </p:nvSpPr>
          <p:spPr bwMode="auto">
            <a:xfrm>
              <a:off x="1872" y="3218"/>
              <a:ext cx="11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[2-2x]</a:t>
              </a:r>
              <a:r>
                <a:rPr lang="en-US" altLang="en-US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9484" name="Line 42"/>
            <p:cNvSpPr>
              <a:spLocks noChangeShapeType="1"/>
            </p:cNvSpPr>
            <p:nvPr/>
          </p:nvSpPr>
          <p:spPr bwMode="auto">
            <a:xfrm>
              <a:off x="1920" y="3246"/>
              <a:ext cx="91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Text Box 43"/>
            <p:cNvSpPr txBox="1">
              <a:spLocks noChangeArrowheads="1"/>
            </p:cNvSpPr>
            <p:nvPr/>
          </p:nvSpPr>
          <p:spPr bwMode="auto">
            <a:xfrm>
              <a:off x="1728" y="2833"/>
              <a:ext cx="129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[1+x] [x]</a:t>
              </a:r>
            </a:p>
          </p:txBody>
        </p:sp>
        <p:sp>
          <p:nvSpPr>
            <p:cNvPr id="19486" name="Text Box 44"/>
            <p:cNvSpPr txBox="1">
              <a:spLocks noChangeArrowheads="1"/>
            </p:cNvSpPr>
            <p:nvPr/>
          </p:nvSpPr>
          <p:spPr bwMode="auto">
            <a:xfrm>
              <a:off x="2880" y="3033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4648200" y="4495800"/>
            <a:ext cx="2057400" cy="1190625"/>
            <a:chOff x="2928" y="2832"/>
            <a:chExt cx="1296" cy="750"/>
          </a:xfrm>
        </p:grpSpPr>
        <p:sp>
          <p:nvSpPr>
            <p:cNvPr id="19480" name="Text Box 46"/>
            <p:cNvSpPr txBox="1">
              <a:spLocks noChangeArrowheads="1"/>
            </p:cNvSpPr>
            <p:nvPr/>
          </p:nvSpPr>
          <p:spPr bwMode="auto">
            <a:xfrm>
              <a:off x="3024" y="3217"/>
              <a:ext cx="11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[2]</a:t>
              </a:r>
              <a:r>
                <a:rPr lang="en-US" altLang="en-US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9481" name="Line 47"/>
            <p:cNvSpPr>
              <a:spLocks noChangeShapeType="1"/>
            </p:cNvSpPr>
            <p:nvPr/>
          </p:nvSpPr>
          <p:spPr bwMode="auto">
            <a:xfrm>
              <a:off x="3120" y="3245"/>
              <a:ext cx="912" cy="1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Text Box 48"/>
            <p:cNvSpPr txBox="1">
              <a:spLocks noChangeArrowheads="1"/>
            </p:cNvSpPr>
            <p:nvPr/>
          </p:nvSpPr>
          <p:spPr bwMode="auto">
            <a:xfrm>
              <a:off x="2928" y="2832"/>
              <a:ext cx="129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[1] [x]</a:t>
              </a:r>
            </a:p>
          </p:txBody>
        </p:sp>
      </p:grp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304800" y="5641975"/>
            <a:ext cx="84582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1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x = (</a:t>
            </a:r>
            <a:r>
              <a:rPr lang="en-GB" altLang="en-US">
                <a:latin typeface="Arial" panose="020B0604020202020204" pitchFamily="34" charset="0"/>
                <a:sym typeface="Symbol" panose="05050102010706020507" pitchFamily="18" charset="2"/>
              </a:rPr>
              <a:t>3.2 x 10</a:t>
            </a:r>
            <a:r>
              <a:rPr lang="en-GB" altLang="en-US" b="1" baseline="30000">
                <a:latin typeface="Arial" panose="020B0604020202020204" pitchFamily="34" charset="0"/>
                <a:sym typeface="Symbol" panose="05050102010706020507" pitchFamily="18" charset="2"/>
              </a:rPr>
              <a:t>–</a:t>
            </a:r>
            <a:r>
              <a:rPr lang="en-GB" altLang="en-US" baseline="30000">
                <a:latin typeface="Arial" panose="020B0604020202020204" pitchFamily="34" charset="0"/>
                <a:sym typeface="Symbol" panose="05050102010706020507" pitchFamily="18" charset="2"/>
              </a:rPr>
              <a:t>34</a:t>
            </a:r>
            <a:r>
              <a:rPr lang="en-GB" altLang="en-US">
                <a:latin typeface="Arial" panose="020B0604020202020204" pitchFamily="34" charset="0"/>
                <a:sym typeface="Symbol" panose="05050102010706020507" pitchFamily="18" charset="2"/>
              </a:rPr>
              <a:t>)(4) = 1.3 x 10</a:t>
            </a:r>
            <a:r>
              <a:rPr lang="en-GB" altLang="en-US" b="1" baseline="30000">
                <a:latin typeface="Arial" panose="020B0604020202020204" pitchFamily="34" charset="0"/>
                <a:sym typeface="Symbol" panose="05050102010706020507" pitchFamily="18" charset="2"/>
              </a:rPr>
              <a:t>–</a:t>
            </a:r>
            <a:r>
              <a:rPr lang="en-GB" altLang="en-US" baseline="30000">
                <a:latin typeface="Arial" panose="020B0604020202020204" pitchFamily="34" charset="0"/>
                <a:sym typeface="Symbol" panose="05050102010706020507" pitchFamily="18" charset="2"/>
              </a:rPr>
              <a:t>33</a:t>
            </a:r>
            <a:endParaRPr lang="en-GB" altLang="en-US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algn="ctr">
              <a:spcBef>
                <a:spcPct val="15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  <a:sym typeface="Symbol" panose="05050102010706020507" pitchFamily="18" charset="2"/>
              </a:rPr>
              <a:t>[equil] are 2, 1 and 1.3 x 10</a:t>
            </a:r>
            <a:r>
              <a:rPr lang="en-GB" altLang="en-US" b="1" baseline="30000">
                <a:latin typeface="Arial" panose="020B0604020202020204" pitchFamily="34" charset="0"/>
                <a:sym typeface="Symbol" panose="05050102010706020507" pitchFamily="18" charset="2"/>
              </a:rPr>
              <a:t>–</a:t>
            </a:r>
            <a:r>
              <a:rPr lang="en-GB" altLang="en-US" baseline="30000">
                <a:latin typeface="Arial" panose="020B0604020202020204" pitchFamily="34" charset="0"/>
                <a:sym typeface="Symbol" panose="05050102010706020507" pitchFamily="18" charset="2"/>
              </a:rPr>
              <a:t>33</a:t>
            </a:r>
            <a:endParaRPr lang="en-US" altLang="en-US" baseline="300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6400800" y="4800600"/>
            <a:ext cx="2438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15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= </a:t>
            </a:r>
            <a:r>
              <a:rPr lang="en-GB" altLang="en-US">
                <a:latin typeface="Arial" panose="020B0604020202020204" pitchFamily="34" charset="0"/>
                <a:sym typeface="Symbol" panose="05050102010706020507" pitchFamily="18" charset="2"/>
              </a:rPr>
              <a:t>3.2 x 10</a:t>
            </a:r>
            <a:r>
              <a:rPr lang="en-GB" altLang="en-US" b="1" baseline="30000">
                <a:latin typeface="Arial" panose="020B0604020202020204" pitchFamily="34" charset="0"/>
                <a:sym typeface="Symbol" panose="05050102010706020507" pitchFamily="18" charset="2"/>
              </a:rPr>
              <a:t>–34</a:t>
            </a:r>
            <a:endParaRPr lang="en-US" altLang="en-US" baseline="3000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autoUpdateAnimBg="0"/>
      <p:bldP spid="44036" grpId="0" autoUpdateAnimBg="0"/>
      <p:bldP spid="44037" grpId="0" autoUpdateAnimBg="0"/>
      <p:bldP spid="44038" grpId="0" autoUpdateAnimBg="0"/>
      <p:bldP spid="44039" grpId="0" autoUpdateAnimBg="0"/>
      <p:bldP spid="44040" grpId="0" autoUpdateAnimBg="0"/>
      <p:bldP spid="44041" grpId="0" autoUpdateAnimBg="0"/>
      <p:bldP spid="44042" grpId="0" autoUpdateAnimBg="0"/>
      <p:bldP spid="44043" grpId="0" autoUpdateAnimBg="0"/>
      <p:bldP spid="44044" grpId="0" autoUpdateAnimBg="0"/>
      <p:bldP spid="44045" grpId="0" autoUpdateAnimBg="0"/>
      <p:bldP spid="44046" grpId="0" autoUpdateAnimBg="0"/>
      <p:bldP spid="44047" grpId="0" autoUpdateAnimBg="0"/>
      <p:bldP spid="44048" grpId="0" autoUpdateAnimBg="0"/>
      <p:bldP spid="44081" grpId="0" autoUpdateAnimBg="0"/>
      <p:bldP spid="4408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905000" y="1066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HCl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267200" y="1066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6781800" y="1066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Cl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905000" y="1676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267200" y="1676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781800" y="1676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600200" y="2362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267200" y="2362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781800" y="2362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6477000" y="3048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962400" y="3048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600200" y="3048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-2x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600200" y="3733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2-2x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3962400" y="3733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6477000" y="3733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x</a:t>
            </a:r>
          </a:p>
        </p:txBody>
      </p: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762000" y="1066800"/>
            <a:ext cx="7772400" cy="3352800"/>
            <a:chOff x="528" y="912"/>
            <a:chExt cx="4896" cy="2112"/>
          </a:xfrm>
        </p:grpSpPr>
        <p:sp>
          <p:nvSpPr>
            <p:cNvPr id="20510" name="Line 18"/>
            <p:cNvSpPr>
              <a:spLocks noChangeShapeType="1"/>
            </p:cNvSpPr>
            <p:nvPr/>
          </p:nvSpPr>
          <p:spPr bwMode="auto">
            <a:xfrm>
              <a:off x="2304" y="912"/>
              <a:ext cx="0" cy="211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19"/>
            <p:cNvSpPr>
              <a:spLocks noChangeShapeType="1"/>
            </p:cNvSpPr>
            <p:nvPr/>
          </p:nvSpPr>
          <p:spPr bwMode="auto">
            <a:xfrm flipV="1">
              <a:off x="528" y="91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Line 20"/>
            <p:cNvSpPr>
              <a:spLocks noChangeShapeType="1"/>
            </p:cNvSpPr>
            <p:nvPr/>
          </p:nvSpPr>
          <p:spPr bwMode="auto">
            <a:xfrm>
              <a:off x="528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Line 21"/>
            <p:cNvSpPr>
              <a:spLocks noChangeShapeType="1"/>
            </p:cNvSpPr>
            <p:nvPr/>
          </p:nvSpPr>
          <p:spPr bwMode="auto">
            <a:xfrm>
              <a:off x="528" y="3024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Line 22"/>
            <p:cNvSpPr>
              <a:spLocks noChangeShapeType="1"/>
            </p:cNvSpPr>
            <p:nvPr/>
          </p:nvSpPr>
          <p:spPr bwMode="auto">
            <a:xfrm>
              <a:off x="5424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Line 23"/>
            <p:cNvSpPr>
              <a:spLocks noChangeShapeType="1"/>
            </p:cNvSpPr>
            <p:nvPr/>
          </p:nvSpPr>
          <p:spPr bwMode="auto">
            <a:xfrm>
              <a:off x="912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Line 24"/>
            <p:cNvSpPr>
              <a:spLocks noChangeShapeType="1"/>
            </p:cNvSpPr>
            <p:nvPr/>
          </p:nvSpPr>
          <p:spPr bwMode="auto">
            <a:xfrm>
              <a:off x="3888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Line 25"/>
            <p:cNvSpPr>
              <a:spLocks noChangeShapeType="1"/>
            </p:cNvSpPr>
            <p:nvPr/>
          </p:nvSpPr>
          <p:spPr bwMode="auto">
            <a:xfrm>
              <a:off x="528" y="1296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Line 26"/>
            <p:cNvSpPr>
              <a:spLocks noChangeShapeType="1"/>
            </p:cNvSpPr>
            <p:nvPr/>
          </p:nvSpPr>
          <p:spPr bwMode="auto">
            <a:xfrm>
              <a:off x="528" y="1728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Line 27"/>
            <p:cNvSpPr>
              <a:spLocks noChangeShapeType="1"/>
            </p:cNvSpPr>
            <p:nvPr/>
          </p:nvSpPr>
          <p:spPr bwMode="auto">
            <a:xfrm>
              <a:off x="528" y="2160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Line 28"/>
            <p:cNvSpPr>
              <a:spLocks noChangeShapeType="1"/>
            </p:cNvSpPr>
            <p:nvPr/>
          </p:nvSpPr>
          <p:spPr bwMode="auto">
            <a:xfrm>
              <a:off x="528" y="259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Text Box 29"/>
            <p:cNvSpPr txBox="1">
              <a:spLocks noChangeArrowheads="1"/>
            </p:cNvSpPr>
            <p:nvPr/>
          </p:nvSpPr>
          <p:spPr bwMode="auto">
            <a:xfrm>
              <a:off x="576" y="129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20522" name="Text Box 30"/>
            <p:cNvSpPr txBox="1">
              <a:spLocks noChangeArrowheads="1"/>
            </p:cNvSpPr>
            <p:nvPr/>
          </p:nvSpPr>
          <p:spPr bwMode="auto">
            <a:xfrm>
              <a:off x="576" y="177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20523" name="Text Box 31"/>
            <p:cNvSpPr txBox="1">
              <a:spLocks noChangeArrowheads="1"/>
            </p:cNvSpPr>
            <p:nvPr/>
          </p:nvSpPr>
          <p:spPr bwMode="auto">
            <a:xfrm>
              <a:off x="576" y="22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20524" name="Text Box 32"/>
            <p:cNvSpPr txBox="1">
              <a:spLocks noChangeArrowheads="1"/>
            </p:cNvSpPr>
            <p:nvPr/>
          </p:nvSpPr>
          <p:spPr bwMode="auto">
            <a:xfrm>
              <a:off x="576" y="2592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E</a:t>
              </a:r>
            </a:p>
          </p:txBody>
        </p:sp>
      </p:grpSp>
      <p:sp>
        <p:nvSpPr>
          <p:cNvPr id="20498" name="Rectangle 33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</a:rPr>
              <a:t>RE 14.42 - pg. 590  2HCl 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 H</a:t>
            </a:r>
            <a:r>
              <a:rPr lang="en-GB" altLang="en-US" sz="36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 + Cl</a:t>
            </a:r>
            <a:r>
              <a:rPr lang="en-GB" altLang="en-US" sz="36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endParaRPr lang="en-GB" altLang="en-US" sz="3600" smtClean="0">
              <a:latin typeface="Arial" panose="020B0604020202020204" pitchFamily="34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33400" y="4724400"/>
            <a:ext cx="3886200" cy="1479550"/>
            <a:chOff x="336" y="2976"/>
            <a:chExt cx="2448" cy="932"/>
          </a:xfrm>
        </p:grpSpPr>
        <p:sp>
          <p:nvSpPr>
            <p:cNvPr id="20505" name="Text Box 35"/>
            <p:cNvSpPr txBox="1">
              <a:spLocks noChangeArrowheads="1"/>
            </p:cNvSpPr>
            <p:nvPr/>
          </p:nvSpPr>
          <p:spPr bwMode="auto">
            <a:xfrm>
              <a:off x="1200" y="3504"/>
              <a:ext cx="11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[2-2x]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2</a:t>
              </a:r>
              <a:endParaRPr lang="en-US" altLang="en-US" sz="3600">
                <a:latin typeface="Arial" panose="020B0604020202020204" pitchFamily="34" charset="0"/>
              </a:endParaRPr>
            </a:p>
          </p:txBody>
        </p:sp>
        <p:sp>
          <p:nvSpPr>
            <p:cNvPr id="20506" name="Line 36"/>
            <p:cNvSpPr>
              <a:spLocks noChangeShapeType="1"/>
            </p:cNvSpPr>
            <p:nvPr/>
          </p:nvSpPr>
          <p:spPr bwMode="auto">
            <a:xfrm>
              <a:off x="1104" y="3456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Text Box 37"/>
            <p:cNvSpPr txBox="1">
              <a:spLocks noChangeArrowheads="1"/>
            </p:cNvSpPr>
            <p:nvPr/>
          </p:nvSpPr>
          <p:spPr bwMode="auto">
            <a:xfrm>
              <a:off x="336" y="3216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  <p:sp>
          <p:nvSpPr>
            <p:cNvPr id="20508" name="Text Box 38"/>
            <p:cNvSpPr txBox="1">
              <a:spLocks noChangeArrowheads="1"/>
            </p:cNvSpPr>
            <p:nvPr/>
          </p:nvSpPr>
          <p:spPr bwMode="auto">
            <a:xfrm>
              <a:off x="1104" y="2976"/>
              <a:ext cx="12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[x]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[x]</a:t>
              </a:r>
            </a:p>
          </p:txBody>
        </p:sp>
        <p:sp>
          <p:nvSpPr>
            <p:cNvPr id="20509" name="Text Box 39"/>
            <p:cNvSpPr txBox="1">
              <a:spLocks noChangeArrowheads="1"/>
            </p:cNvSpPr>
            <p:nvPr/>
          </p:nvSpPr>
          <p:spPr bwMode="auto">
            <a:xfrm>
              <a:off x="2496" y="3264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572000" y="4724400"/>
            <a:ext cx="2057400" cy="1479550"/>
            <a:chOff x="2880" y="2976"/>
            <a:chExt cx="1296" cy="932"/>
          </a:xfrm>
        </p:grpSpPr>
        <p:sp>
          <p:nvSpPr>
            <p:cNvPr id="20502" name="Text Box 41"/>
            <p:cNvSpPr txBox="1">
              <a:spLocks noChangeArrowheads="1"/>
            </p:cNvSpPr>
            <p:nvPr/>
          </p:nvSpPr>
          <p:spPr bwMode="auto">
            <a:xfrm>
              <a:off x="3024" y="3504"/>
              <a:ext cx="11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[.24]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2</a:t>
              </a:r>
              <a:endParaRPr lang="en-US" altLang="en-US" sz="3600">
                <a:latin typeface="Arial" panose="020B0604020202020204" pitchFamily="34" charset="0"/>
              </a:endParaRPr>
            </a:p>
          </p:txBody>
        </p:sp>
        <p:sp>
          <p:nvSpPr>
            <p:cNvPr id="20503" name="Line 42"/>
            <p:cNvSpPr>
              <a:spLocks noChangeShapeType="1"/>
            </p:cNvSpPr>
            <p:nvPr/>
          </p:nvSpPr>
          <p:spPr bwMode="auto">
            <a:xfrm>
              <a:off x="2880" y="3456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Text Box 43"/>
            <p:cNvSpPr txBox="1">
              <a:spLocks noChangeArrowheads="1"/>
            </p:cNvSpPr>
            <p:nvPr/>
          </p:nvSpPr>
          <p:spPr bwMode="auto">
            <a:xfrm>
              <a:off x="2880" y="2976"/>
              <a:ext cx="12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[x]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2</a:t>
              </a:r>
              <a:endParaRPr lang="en-US" altLang="en-US" sz="3600">
                <a:latin typeface="Arial" panose="020B0604020202020204" pitchFamily="34" charset="0"/>
              </a:endParaRPr>
            </a:p>
          </p:txBody>
        </p:sp>
      </p:grpSp>
      <p:sp>
        <p:nvSpPr>
          <p:cNvPr id="45100" name="Text Box 44"/>
          <p:cNvSpPr txBox="1">
            <a:spLocks noChangeArrowheads="1"/>
          </p:cNvSpPr>
          <p:nvPr/>
        </p:nvSpPr>
        <p:spPr bwMode="auto">
          <a:xfrm>
            <a:off x="6781800" y="51816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= 0.293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autoUpdateAnimBg="0"/>
      <p:bldP spid="45060" grpId="0" autoUpdateAnimBg="0"/>
      <p:bldP spid="45061" grpId="0" autoUpdateAnimBg="0"/>
      <p:bldP spid="45062" grpId="0" autoUpdateAnimBg="0"/>
      <p:bldP spid="45063" grpId="0" autoUpdateAnimBg="0"/>
      <p:bldP spid="45064" grpId="0" autoUpdateAnimBg="0"/>
      <p:bldP spid="45065" grpId="0" autoUpdateAnimBg="0"/>
      <p:bldP spid="45066" grpId="0" autoUpdateAnimBg="0"/>
      <p:bldP spid="45067" grpId="0" autoUpdateAnimBg="0"/>
      <p:bldP spid="45068" grpId="0" autoUpdateAnimBg="0"/>
      <p:bldP spid="45069" grpId="0" autoUpdateAnimBg="0"/>
      <p:bldP spid="45070" grpId="0" autoUpdateAnimBg="0"/>
      <p:bldP spid="45071" grpId="0" autoUpdateAnimBg="0"/>
      <p:bldP spid="45072" grpId="0" autoUpdateAnimBg="0"/>
      <p:bldP spid="4510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</a:rPr>
              <a:t>2Na + 2H</a:t>
            </a:r>
            <a:r>
              <a:rPr lang="en-GB" altLang="en-US" sz="3600" baseline="-25000" smtClean="0">
                <a:latin typeface="Arial" panose="020B0604020202020204" pitchFamily="34" charset="0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</a:rPr>
              <a:t>O 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 2NaOH + H</a:t>
            </a:r>
            <a:r>
              <a:rPr lang="en-GB" altLang="en-US" sz="36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endParaRPr lang="en-GB" altLang="en-US" sz="3600" smtClean="0">
              <a:latin typeface="Arial" panose="020B0604020202020204" pitchFamily="34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371600" y="990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Na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200400" y="990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r>
              <a:rPr lang="en-GB" altLang="en-US" sz="36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953000" y="990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NaOH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447800" y="1600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048000" y="16002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5257800" y="1600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990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0.100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2667000" y="22860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0.100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257800" y="2286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066800" y="2971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-2x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895600" y="2971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-2x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4953000" y="2971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+2x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066800" y="3657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0.10-2x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2895600" y="3657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0.10-2x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4953000" y="3657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2x</a:t>
            </a:r>
          </a:p>
        </p:txBody>
      </p:sp>
      <p:grpSp>
        <p:nvGrpSpPr>
          <p:cNvPr id="21522" name="Group 18"/>
          <p:cNvGrpSpPr>
            <a:grpSpLocks/>
          </p:cNvGrpSpPr>
          <p:nvPr/>
        </p:nvGrpSpPr>
        <p:grpSpPr bwMode="auto">
          <a:xfrm>
            <a:off x="533400" y="990600"/>
            <a:ext cx="8153400" cy="3352800"/>
            <a:chOff x="336" y="624"/>
            <a:chExt cx="5136" cy="2112"/>
          </a:xfrm>
        </p:grpSpPr>
        <p:sp>
          <p:nvSpPr>
            <p:cNvPr id="21539" name="Line 19"/>
            <p:cNvSpPr>
              <a:spLocks noChangeShapeType="1"/>
            </p:cNvSpPr>
            <p:nvPr/>
          </p:nvSpPr>
          <p:spPr bwMode="auto">
            <a:xfrm flipV="1">
              <a:off x="336" y="624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Line 20"/>
            <p:cNvSpPr>
              <a:spLocks noChangeShapeType="1"/>
            </p:cNvSpPr>
            <p:nvPr/>
          </p:nvSpPr>
          <p:spPr bwMode="auto">
            <a:xfrm>
              <a:off x="336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Line 21"/>
            <p:cNvSpPr>
              <a:spLocks noChangeShapeType="1"/>
            </p:cNvSpPr>
            <p:nvPr/>
          </p:nvSpPr>
          <p:spPr bwMode="auto">
            <a:xfrm>
              <a:off x="336" y="2736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Line 22"/>
            <p:cNvSpPr>
              <a:spLocks noChangeShapeType="1"/>
            </p:cNvSpPr>
            <p:nvPr/>
          </p:nvSpPr>
          <p:spPr bwMode="auto">
            <a:xfrm>
              <a:off x="5472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Line 23"/>
            <p:cNvSpPr>
              <a:spLocks noChangeShapeType="1"/>
            </p:cNvSpPr>
            <p:nvPr/>
          </p:nvSpPr>
          <p:spPr bwMode="auto">
            <a:xfrm>
              <a:off x="720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4" name="Line 24"/>
            <p:cNvSpPr>
              <a:spLocks noChangeShapeType="1"/>
            </p:cNvSpPr>
            <p:nvPr/>
          </p:nvSpPr>
          <p:spPr bwMode="auto">
            <a:xfrm>
              <a:off x="1776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Line 25"/>
            <p:cNvSpPr>
              <a:spLocks noChangeShapeType="1"/>
            </p:cNvSpPr>
            <p:nvPr/>
          </p:nvSpPr>
          <p:spPr bwMode="auto">
            <a:xfrm>
              <a:off x="3024" y="624"/>
              <a:ext cx="0" cy="211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6" name="Line 26"/>
            <p:cNvSpPr>
              <a:spLocks noChangeShapeType="1"/>
            </p:cNvSpPr>
            <p:nvPr/>
          </p:nvSpPr>
          <p:spPr bwMode="auto">
            <a:xfrm>
              <a:off x="336" y="1008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7" name="Line 27"/>
            <p:cNvSpPr>
              <a:spLocks noChangeShapeType="1"/>
            </p:cNvSpPr>
            <p:nvPr/>
          </p:nvSpPr>
          <p:spPr bwMode="auto">
            <a:xfrm>
              <a:off x="336" y="1440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8" name="Line 28"/>
            <p:cNvSpPr>
              <a:spLocks noChangeShapeType="1"/>
            </p:cNvSpPr>
            <p:nvPr/>
          </p:nvSpPr>
          <p:spPr bwMode="auto">
            <a:xfrm>
              <a:off x="336" y="1872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9" name="Line 29"/>
            <p:cNvSpPr>
              <a:spLocks noChangeShapeType="1"/>
            </p:cNvSpPr>
            <p:nvPr/>
          </p:nvSpPr>
          <p:spPr bwMode="auto">
            <a:xfrm>
              <a:off x="336" y="2304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0" name="Text Box 30"/>
            <p:cNvSpPr txBox="1">
              <a:spLocks noChangeArrowheads="1"/>
            </p:cNvSpPr>
            <p:nvPr/>
          </p:nvSpPr>
          <p:spPr bwMode="auto">
            <a:xfrm>
              <a:off x="384" y="10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21551" name="Text Box 31"/>
            <p:cNvSpPr txBox="1">
              <a:spLocks noChangeArrowheads="1"/>
            </p:cNvSpPr>
            <p:nvPr/>
          </p:nvSpPr>
          <p:spPr bwMode="auto">
            <a:xfrm>
              <a:off x="384" y="148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21552" name="Text Box 32"/>
            <p:cNvSpPr txBox="1">
              <a:spLocks noChangeArrowheads="1"/>
            </p:cNvSpPr>
            <p:nvPr/>
          </p:nvSpPr>
          <p:spPr bwMode="auto">
            <a:xfrm>
              <a:off x="384" y="1920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21553" name="Text Box 33"/>
            <p:cNvSpPr txBox="1">
              <a:spLocks noChangeArrowheads="1"/>
            </p:cNvSpPr>
            <p:nvPr/>
          </p:nvSpPr>
          <p:spPr bwMode="auto">
            <a:xfrm>
              <a:off x="384" y="2304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21554" name="Line 34"/>
            <p:cNvSpPr>
              <a:spLocks noChangeShapeType="1"/>
            </p:cNvSpPr>
            <p:nvPr/>
          </p:nvSpPr>
          <p:spPr bwMode="auto">
            <a:xfrm>
              <a:off x="4272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7162800" y="990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7162800" y="1600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162800" y="2286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6858000" y="2971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6858000" y="3657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CC0099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4419600" y="5257800"/>
            <a:ext cx="434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[0.10-2x]</a:t>
            </a:r>
            <a:r>
              <a:rPr lang="en-US" altLang="en-US" sz="3600" baseline="30000">
                <a:latin typeface="Arial" panose="020B0604020202020204" pitchFamily="34" charset="0"/>
              </a:rPr>
              <a:t>2 </a:t>
            </a:r>
            <a:r>
              <a:rPr lang="en-US" altLang="en-US" sz="3600">
                <a:latin typeface="Arial" panose="020B0604020202020204" pitchFamily="34" charset="0"/>
              </a:rPr>
              <a:t>[0.10-2x]</a:t>
            </a:r>
            <a:r>
              <a:rPr lang="en-US" altLang="en-US" sz="3600" baseline="30000"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070350" y="4419600"/>
            <a:ext cx="4692650" cy="1098550"/>
            <a:chOff x="2564" y="2784"/>
            <a:chExt cx="2956" cy="692"/>
          </a:xfrm>
        </p:grpSpPr>
        <p:sp>
          <p:nvSpPr>
            <p:cNvPr id="21536" name="Text Box 42"/>
            <p:cNvSpPr txBox="1">
              <a:spLocks noChangeArrowheads="1"/>
            </p:cNvSpPr>
            <p:nvPr/>
          </p:nvSpPr>
          <p:spPr bwMode="auto">
            <a:xfrm>
              <a:off x="2564" y="3072"/>
              <a:ext cx="3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21537" name="Line 43"/>
            <p:cNvSpPr>
              <a:spLocks noChangeShapeType="1"/>
            </p:cNvSpPr>
            <p:nvPr/>
          </p:nvSpPr>
          <p:spPr bwMode="auto">
            <a:xfrm>
              <a:off x="2880" y="3264"/>
              <a:ext cx="259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Text Box 44"/>
            <p:cNvSpPr txBox="1">
              <a:spLocks noChangeArrowheads="1"/>
            </p:cNvSpPr>
            <p:nvPr/>
          </p:nvSpPr>
          <p:spPr bwMode="auto">
            <a:xfrm>
              <a:off x="2736" y="2784"/>
              <a:ext cx="27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  [2x]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latin typeface="Arial" panose="020B0604020202020204" pitchFamily="34" charset="0"/>
                </a:rPr>
                <a:t>[x]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304800" y="4419600"/>
            <a:ext cx="3886200" cy="1479550"/>
            <a:chOff x="192" y="2784"/>
            <a:chExt cx="2448" cy="932"/>
          </a:xfrm>
        </p:grpSpPr>
        <p:sp>
          <p:nvSpPr>
            <p:cNvPr id="21532" name="Line 46"/>
            <p:cNvSpPr>
              <a:spLocks noChangeShapeType="1"/>
            </p:cNvSpPr>
            <p:nvPr/>
          </p:nvSpPr>
          <p:spPr bwMode="auto">
            <a:xfrm>
              <a:off x="1035" y="3264"/>
              <a:ext cx="142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Text Box 47"/>
            <p:cNvSpPr txBox="1">
              <a:spLocks noChangeArrowheads="1"/>
            </p:cNvSpPr>
            <p:nvPr/>
          </p:nvSpPr>
          <p:spPr bwMode="auto">
            <a:xfrm>
              <a:off x="192" y="3024"/>
              <a:ext cx="84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 Kc =</a:t>
              </a:r>
            </a:p>
          </p:txBody>
        </p:sp>
        <p:sp>
          <p:nvSpPr>
            <p:cNvPr id="21534" name="Text Box 48"/>
            <p:cNvSpPr txBox="1">
              <a:spLocks noChangeArrowheads="1"/>
            </p:cNvSpPr>
            <p:nvPr/>
          </p:nvSpPr>
          <p:spPr bwMode="auto">
            <a:xfrm>
              <a:off x="912" y="2784"/>
              <a:ext cx="17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[NaOH]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latin typeface="Arial" panose="020B0604020202020204" pitchFamily="34" charset="0"/>
                </a:rPr>
                <a:t>[H</a:t>
              </a:r>
              <a:r>
                <a:rPr lang="en-US" altLang="en-US" sz="3600" baseline="-25000"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21535" name="Rectangle 49"/>
            <p:cNvSpPr>
              <a:spLocks noChangeArrowheads="1"/>
            </p:cNvSpPr>
            <p:nvPr/>
          </p:nvSpPr>
          <p:spPr bwMode="auto">
            <a:xfrm>
              <a:off x="1056" y="3312"/>
              <a:ext cx="155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[Na]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latin typeface="Arial" panose="020B0604020202020204" pitchFamily="34" charset="0"/>
                </a:rPr>
                <a:t>[H</a:t>
              </a:r>
              <a:r>
                <a:rPr lang="en-US" altLang="en-US" sz="3600" baseline="-25000"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latin typeface="Arial" panose="020B0604020202020204" pitchFamily="34" charset="0"/>
                </a:rPr>
                <a:t>O]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2</a:t>
              </a:r>
              <a:endParaRPr lang="en-GB" altLang="en-US" sz="3600">
                <a:latin typeface="Arial" panose="020B0604020202020204" pitchFamily="34" charset="0"/>
              </a:endParaRPr>
            </a:p>
          </p:txBody>
        </p:sp>
      </p:grpSp>
      <p:sp>
        <p:nvSpPr>
          <p:cNvPr id="21531" name="Text Box 50"/>
          <p:cNvSpPr txBox="1">
            <a:spLocks noChangeArrowheads="1"/>
          </p:cNvSpPr>
          <p:nvPr/>
        </p:nvSpPr>
        <p:spPr bwMode="auto">
          <a:xfrm>
            <a:off x="7772400" y="6464300"/>
            <a:ext cx="1295400" cy="317500"/>
          </a:xfrm>
          <a:prstGeom prst="rect">
            <a:avLst/>
          </a:prstGeom>
          <a:solidFill>
            <a:srgbClr val="80808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000"/>
              <a:t>For more lessons, visit </a:t>
            </a:r>
            <a:r>
              <a:rPr lang="en-US" altLang="en-US" sz="1000">
                <a:hlinkClick r:id="rId2"/>
              </a:rPr>
              <a:t>www.chalkbored.com</a:t>
            </a:r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6084" grpId="0" autoUpdateAnimBg="0"/>
      <p:bldP spid="46085" grpId="0" autoUpdateAnimBg="0"/>
      <p:bldP spid="46086" grpId="0" autoUpdateAnimBg="0"/>
      <p:bldP spid="46087" grpId="0" autoUpdateAnimBg="0"/>
      <p:bldP spid="46088" grpId="0" autoUpdateAnimBg="0"/>
      <p:bldP spid="46089" grpId="0" autoUpdateAnimBg="0"/>
      <p:bldP spid="46090" grpId="0" autoUpdateAnimBg="0"/>
      <p:bldP spid="46091" grpId="0" autoUpdateAnimBg="0"/>
      <p:bldP spid="46092" grpId="0" autoUpdateAnimBg="0"/>
      <p:bldP spid="46093" grpId="0" autoUpdateAnimBg="0"/>
      <p:bldP spid="46094" grpId="0" autoUpdateAnimBg="0"/>
      <p:bldP spid="46095" grpId="0" autoUpdateAnimBg="0"/>
      <p:bldP spid="46096" grpId="0" autoUpdateAnimBg="0"/>
      <p:bldP spid="46097" grpId="0" autoUpdateAnimBg="0"/>
      <p:bldP spid="46115" grpId="0" autoUpdateAnimBg="0"/>
      <p:bldP spid="46116" grpId="0" autoUpdateAnimBg="0"/>
      <p:bldP spid="46117" grpId="0" autoUpdateAnimBg="0"/>
      <p:bldP spid="46118" grpId="0" autoUpdateAnimBg="0"/>
      <p:bldP spid="46119" grpId="0" autoUpdateAnimBg="0"/>
      <p:bldP spid="461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125538"/>
            <a:ext cx="8610600" cy="398462"/>
          </a:xfrm>
        </p:spPr>
        <p:txBody>
          <a:bodyPr/>
          <a:lstStyle/>
          <a:p>
            <a:r>
              <a:rPr lang="en-GB" altLang="en-US" sz="3200" smtClean="0">
                <a:latin typeface="Arial" panose="020B0604020202020204" pitchFamily="34" charset="0"/>
              </a:rPr>
              <a:t>H</a:t>
            </a:r>
            <a:r>
              <a:rPr lang="en-GB" altLang="en-US" sz="3200" b="1" baseline="-25000" smtClean="0">
                <a:latin typeface="Arial" panose="020B0604020202020204" pitchFamily="34" charset="0"/>
              </a:rPr>
              <a:t>2</a:t>
            </a:r>
            <a:r>
              <a:rPr lang="en-GB" altLang="en-US" sz="3200" smtClean="0">
                <a:latin typeface="Arial" panose="020B0604020202020204" pitchFamily="34" charset="0"/>
              </a:rPr>
              <a:t> + I</a:t>
            </a:r>
            <a:r>
              <a:rPr lang="en-GB" altLang="en-US" sz="3200" b="1" baseline="-25000" smtClean="0">
                <a:latin typeface="Arial" panose="020B0604020202020204" pitchFamily="34" charset="0"/>
              </a:rPr>
              <a:t>2</a:t>
            </a:r>
            <a:r>
              <a:rPr lang="en-GB" altLang="en-US" sz="3200" smtClean="0">
                <a:latin typeface="Arial" panose="020B0604020202020204" pitchFamily="34" charset="0"/>
              </a:rPr>
              <a:t> </a:t>
            </a:r>
            <a:r>
              <a:rPr lang="en-GB" altLang="en-US" sz="3200" smtClean="0">
                <a:latin typeface="Arial" panose="020B0604020202020204" pitchFamily="34" charset="0"/>
                <a:sym typeface="Symbol" panose="05050102010706020507" pitchFamily="18" charset="2"/>
              </a:rPr>
              <a:t> 2HI</a:t>
            </a:r>
            <a:endParaRPr lang="en-GB" altLang="en-US" sz="3200" smtClean="0">
              <a:latin typeface="Arial" panose="020B0604020202020204" pitchFamily="34" charset="0"/>
            </a:endParaRP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68313" y="1628775"/>
            <a:ext cx="7772400" cy="3352800"/>
            <a:chOff x="528" y="912"/>
            <a:chExt cx="4896" cy="2112"/>
          </a:xfrm>
        </p:grpSpPr>
        <p:sp>
          <p:nvSpPr>
            <p:cNvPr id="5152" name="Line 4"/>
            <p:cNvSpPr>
              <a:spLocks noChangeShapeType="1"/>
            </p:cNvSpPr>
            <p:nvPr/>
          </p:nvSpPr>
          <p:spPr bwMode="auto">
            <a:xfrm flipV="1">
              <a:off x="528" y="91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Line 5"/>
            <p:cNvSpPr>
              <a:spLocks noChangeShapeType="1"/>
            </p:cNvSpPr>
            <p:nvPr/>
          </p:nvSpPr>
          <p:spPr bwMode="auto">
            <a:xfrm>
              <a:off x="528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Line 6"/>
            <p:cNvSpPr>
              <a:spLocks noChangeShapeType="1"/>
            </p:cNvSpPr>
            <p:nvPr/>
          </p:nvSpPr>
          <p:spPr bwMode="auto">
            <a:xfrm>
              <a:off x="528" y="3024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Line 7"/>
            <p:cNvSpPr>
              <a:spLocks noChangeShapeType="1"/>
            </p:cNvSpPr>
            <p:nvPr/>
          </p:nvSpPr>
          <p:spPr bwMode="auto">
            <a:xfrm>
              <a:off x="5424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Line 8"/>
            <p:cNvSpPr>
              <a:spLocks noChangeShapeType="1"/>
            </p:cNvSpPr>
            <p:nvPr/>
          </p:nvSpPr>
          <p:spPr bwMode="auto">
            <a:xfrm>
              <a:off x="912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Line 9"/>
            <p:cNvSpPr>
              <a:spLocks noChangeShapeType="1"/>
            </p:cNvSpPr>
            <p:nvPr/>
          </p:nvSpPr>
          <p:spPr bwMode="auto">
            <a:xfrm>
              <a:off x="2304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Line 10"/>
            <p:cNvSpPr>
              <a:spLocks noChangeShapeType="1"/>
            </p:cNvSpPr>
            <p:nvPr/>
          </p:nvSpPr>
          <p:spPr bwMode="auto">
            <a:xfrm>
              <a:off x="3936" y="912"/>
              <a:ext cx="0" cy="211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Line 11"/>
            <p:cNvSpPr>
              <a:spLocks noChangeShapeType="1"/>
            </p:cNvSpPr>
            <p:nvPr/>
          </p:nvSpPr>
          <p:spPr bwMode="auto">
            <a:xfrm>
              <a:off x="528" y="1296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Line 12"/>
            <p:cNvSpPr>
              <a:spLocks noChangeShapeType="1"/>
            </p:cNvSpPr>
            <p:nvPr/>
          </p:nvSpPr>
          <p:spPr bwMode="auto">
            <a:xfrm>
              <a:off x="528" y="1728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" name="Line 13"/>
            <p:cNvSpPr>
              <a:spLocks noChangeShapeType="1"/>
            </p:cNvSpPr>
            <p:nvPr/>
          </p:nvSpPr>
          <p:spPr bwMode="auto">
            <a:xfrm>
              <a:off x="528" y="2160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2" name="Line 14"/>
            <p:cNvSpPr>
              <a:spLocks noChangeShapeType="1"/>
            </p:cNvSpPr>
            <p:nvPr/>
          </p:nvSpPr>
          <p:spPr bwMode="auto">
            <a:xfrm>
              <a:off x="528" y="259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3" name="Text Box 15"/>
            <p:cNvSpPr txBox="1">
              <a:spLocks noChangeArrowheads="1"/>
            </p:cNvSpPr>
            <p:nvPr/>
          </p:nvSpPr>
          <p:spPr bwMode="auto">
            <a:xfrm>
              <a:off x="576" y="129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5164" name="Text Box 16"/>
            <p:cNvSpPr txBox="1">
              <a:spLocks noChangeArrowheads="1"/>
            </p:cNvSpPr>
            <p:nvPr/>
          </p:nvSpPr>
          <p:spPr bwMode="auto">
            <a:xfrm>
              <a:off x="576" y="177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5165" name="Text Box 17"/>
            <p:cNvSpPr txBox="1">
              <a:spLocks noChangeArrowheads="1"/>
            </p:cNvSpPr>
            <p:nvPr/>
          </p:nvSpPr>
          <p:spPr bwMode="auto">
            <a:xfrm>
              <a:off x="576" y="22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5166" name="Text Box 18"/>
            <p:cNvSpPr txBox="1">
              <a:spLocks noChangeArrowheads="1"/>
            </p:cNvSpPr>
            <p:nvPr/>
          </p:nvSpPr>
          <p:spPr bwMode="auto">
            <a:xfrm>
              <a:off x="576" y="2592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E</a:t>
              </a:r>
            </a:p>
          </p:txBody>
        </p:sp>
      </p:grp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600200" y="15240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H</a:t>
            </a:r>
            <a:r>
              <a:rPr lang="en-GB" altLang="en-US" b="1" baseline="-25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962400" y="15240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I</a:t>
            </a:r>
            <a:r>
              <a:rPr lang="en-GB" altLang="en-US" b="1" baseline="-25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477000" y="15240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  <a:sym typeface="Symbol" panose="05050102010706020507" pitchFamily="18" charset="2"/>
              </a:rPr>
              <a:t>HI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143000" y="21336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352800" y="21336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6477000" y="2133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143000" y="281940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0.100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352800" y="28194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0.100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477000" y="2819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1295400" y="3505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-0.08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657600" y="3505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-0.08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6172200" y="3505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+0.16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295400" y="4191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0.02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657600" y="4191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0.02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172200" y="4191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0.16</a:t>
            </a:r>
          </a:p>
        </p:txBody>
      </p:sp>
      <p:sp>
        <p:nvSpPr>
          <p:cNvPr id="5139" name="Text Box 36"/>
          <p:cNvSpPr txBox="1">
            <a:spLocks noChangeArrowheads="1"/>
          </p:cNvSpPr>
          <p:nvPr/>
        </p:nvSpPr>
        <p:spPr bwMode="auto">
          <a:xfrm>
            <a:off x="0" y="492125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 b="1" u="sng">
                <a:latin typeface="Arial" panose="020B0604020202020204" pitchFamily="34" charset="0"/>
              </a:rPr>
              <a:t>R</a:t>
            </a:r>
            <a:r>
              <a:rPr lang="en-GB" altLang="en-US" sz="3600">
                <a:latin typeface="Arial" panose="020B0604020202020204" pitchFamily="34" charset="0"/>
              </a:rPr>
              <a:t>atio, </a:t>
            </a:r>
            <a:r>
              <a:rPr lang="en-GB" altLang="en-US" sz="3600" b="1" u="sng">
                <a:latin typeface="Arial" panose="020B0604020202020204" pitchFamily="34" charset="0"/>
              </a:rPr>
              <a:t>I</a:t>
            </a:r>
            <a:r>
              <a:rPr lang="en-GB" altLang="en-US" sz="3600">
                <a:latin typeface="Arial" panose="020B0604020202020204" pitchFamily="34" charset="0"/>
              </a:rPr>
              <a:t>nitial, </a:t>
            </a:r>
            <a:r>
              <a:rPr lang="en-GB" altLang="en-US" sz="3600" b="1" u="sng">
                <a:latin typeface="Arial" panose="020B0604020202020204" pitchFamily="34" charset="0"/>
              </a:rPr>
              <a:t>C</a:t>
            </a:r>
            <a:r>
              <a:rPr lang="en-GB" altLang="en-US" sz="3600">
                <a:latin typeface="Arial" panose="020B0604020202020204" pitchFamily="34" charset="0"/>
              </a:rPr>
              <a:t>hange, </a:t>
            </a:r>
            <a:r>
              <a:rPr lang="en-GB" altLang="en-US" sz="3600" b="1" u="sng">
                <a:latin typeface="Arial" panose="020B0604020202020204" pitchFamily="34" charset="0"/>
              </a:rPr>
              <a:t>E</a:t>
            </a:r>
            <a:r>
              <a:rPr lang="en-GB" altLang="en-US" sz="3600">
                <a:latin typeface="Arial" panose="020B0604020202020204" pitchFamily="34" charset="0"/>
              </a:rPr>
              <a:t>quilibrium</a:t>
            </a:r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0" y="5486400"/>
            <a:ext cx="3505200" cy="1358900"/>
            <a:chOff x="336" y="3004"/>
            <a:chExt cx="2448" cy="856"/>
          </a:xfrm>
        </p:grpSpPr>
        <p:sp>
          <p:nvSpPr>
            <p:cNvPr id="5147" name="Text Box 38"/>
            <p:cNvSpPr txBox="1">
              <a:spLocks noChangeArrowheads="1"/>
            </p:cNvSpPr>
            <p:nvPr/>
          </p:nvSpPr>
          <p:spPr bwMode="auto">
            <a:xfrm>
              <a:off x="1200" y="3456"/>
              <a:ext cx="11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[H</a:t>
              </a:r>
              <a:r>
                <a:rPr lang="en-US" altLang="en-US" sz="3600" b="1" baseline="-25000"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latin typeface="Arial" panose="020B0604020202020204" pitchFamily="34" charset="0"/>
                </a:rPr>
                <a:t>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[I</a:t>
              </a:r>
              <a:r>
                <a:rPr lang="en-US" altLang="en-US" sz="3600" b="1" baseline="-25000"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latin typeface="Arial" panose="020B0604020202020204" pitchFamily="34" charset="0"/>
                </a:rPr>
                <a:t>]</a:t>
              </a:r>
              <a:endParaRPr lang="en-US" altLang="en-US" sz="3600" baseline="30000">
                <a:latin typeface="Arial" panose="020B0604020202020204" pitchFamily="34" charset="0"/>
              </a:endParaRPr>
            </a:p>
          </p:txBody>
        </p:sp>
        <p:sp>
          <p:nvSpPr>
            <p:cNvPr id="5148" name="Line 39"/>
            <p:cNvSpPr>
              <a:spLocks noChangeShapeType="1"/>
            </p:cNvSpPr>
            <p:nvPr/>
          </p:nvSpPr>
          <p:spPr bwMode="auto">
            <a:xfrm>
              <a:off x="1104" y="3456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Text Box 40"/>
            <p:cNvSpPr txBox="1">
              <a:spLocks noChangeArrowheads="1"/>
            </p:cNvSpPr>
            <p:nvPr/>
          </p:nvSpPr>
          <p:spPr bwMode="auto">
            <a:xfrm>
              <a:off x="336" y="3216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Kc=</a:t>
              </a:r>
            </a:p>
          </p:txBody>
        </p:sp>
        <p:sp>
          <p:nvSpPr>
            <p:cNvPr id="5150" name="Text Box 41"/>
            <p:cNvSpPr txBox="1">
              <a:spLocks noChangeArrowheads="1"/>
            </p:cNvSpPr>
            <p:nvPr/>
          </p:nvSpPr>
          <p:spPr bwMode="auto">
            <a:xfrm>
              <a:off x="1104" y="3004"/>
              <a:ext cx="12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[HI]</a:t>
              </a:r>
              <a:r>
                <a:rPr lang="en-US" altLang="en-US" sz="3600" b="1" baseline="30000">
                  <a:latin typeface="Arial" panose="020B0604020202020204" pitchFamily="34" charset="0"/>
                </a:rPr>
                <a:t>2</a:t>
              </a:r>
              <a:endParaRPr lang="en-US" altLang="en-US" sz="3600">
                <a:latin typeface="Arial" panose="020B0604020202020204" pitchFamily="34" charset="0"/>
              </a:endParaRPr>
            </a:p>
          </p:txBody>
        </p:sp>
        <p:sp>
          <p:nvSpPr>
            <p:cNvPr id="5151" name="Text Box 42"/>
            <p:cNvSpPr txBox="1">
              <a:spLocks noChangeArrowheads="1"/>
            </p:cNvSpPr>
            <p:nvPr/>
          </p:nvSpPr>
          <p:spPr bwMode="auto">
            <a:xfrm>
              <a:off x="2496" y="3264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3505200" y="5486400"/>
            <a:ext cx="2667000" cy="1358900"/>
            <a:chOff x="2688" y="3004"/>
            <a:chExt cx="1680" cy="856"/>
          </a:xfrm>
        </p:grpSpPr>
        <p:sp>
          <p:nvSpPr>
            <p:cNvPr id="5144" name="Text Box 44"/>
            <p:cNvSpPr txBox="1">
              <a:spLocks noChangeArrowheads="1"/>
            </p:cNvSpPr>
            <p:nvPr/>
          </p:nvSpPr>
          <p:spPr bwMode="auto">
            <a:xfrm>
              <a:off x="2688" y="3456"/>
              <a:ext cx="16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[.020]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[.020]</a:t>
              </a:r>
            </a:p>
          </p:txBody>
        </p:sp>
        <p:sp>
          <p:nvSpPr>
            <p:cNvPr id="5145" name="Line 45"/>
            <p:cNvSpPr>
              <a:spLocks noChangeShapeType="1"/>
            </p:cNvSpPr>
            <p:nvPr/>
          </p:nvSpPr>
          <p:spPr bwMode="auto">
            <a:xfrm>
              <a:off x="2736" y="3456"/>
              <a:ext cx="153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Text Box 46"/>
            <p:cNvSpPr txBox="1">
              <a:spLocks noChangeArrowheads="1"/>
            </p:cNvSpPr>
            <p:nvPr/>
          </p:nvSpPr>
          <p:spPr bwMode="auto">
            <a:xfrm>
              <a:off x="2736" y="3004"/>
              <a:ext cx="15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[.160]</a:t>
              </a:r>
              <a:r>
                <a:rPr lang="en-US" altLang="en-US" sz="3600" b="1" baseline="30000">
                  <a:latin typeface="Arial" panose="020B0604020202020204" pitchFamily="34" charset="0"/>
                </a:rPr>
                <a:t>2</a:t>
              </a:r>
              <a:endParaRPr lang="en-US" altLang="en-US" sz="3600">
                <a:latin typeface="Arial" panose="020B0604020202020204" pitchFamily="34" charset="0"/>
              </a:endParaRPr>
            </a:p>
          </p:txBody>
        </p:sp>
      </p:grp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6172200" y="582295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= 64</a:t>
            </a:r>
          </a:p>
        </p:txBody>
      </p:sp>
      <p:sp>
        <p:nvSpPr>
          <p:cNvPr id="5143" name="Rectangle 51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839200" cy="990600"/>
          </a:xfrm>
          <a:noFill/>
        </p:spPr>
        <p:txBody>
          <a:bodyPr/>
          <a:lstStyle/>
          <a:p>
            <a:pPr>
              <a:spcBef>
                <a:spcPct val="10000"/>
              </a:spcBef>
              <a:buFontTx/>
              <a:buNone/>
            </a:pPr>
            <a:r>
              <a:rPr lang="en-US" altLang="en-US" sz="2300" smtClean="0">
                <a:latin typeface="Arial" panose="020B0604020202020204" pitchFamily="34" charset="0"/>
              </a:rPr>
              <a:t>A reaction occurs with equimolar amounts of hydrogen and iodine at 0.100 moles in a 1 L container.  At equilibrium, iodine has a concentration of 0.02M.  Calculate the K</a:t>
            </a:r>
            <a:r>
              <a:rPr lang="en-US" altLang="en-US" sz="2300" baseline="-25000" smtClean="0">
                <a:latin typeface="Arial" panose="020B0604020202020204" pitchFamily="34" charset="0"/>
              </a:rPr>
              <a:t>eq</a:t>
            </a:r>
            <a:r>
              <a:rPr lang="en-US" altLang="en-US" sz="2300" smtClean="0">
                <a:latin typeface="Arial" panose="020B0604020202020204" pitchFamily="34" charset="0"/>
              </a:rPr>
              <a:t> for the reaction.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 autoUpdateAnimBg="0"/>
      <p:bldP spid="16404" grpId="0" autoUpdateAnimBg="0"/>
      <p:bldP spid="16405" grpId="0" autoUpdateAnimBg="0"/>
      <p:bldP spid="16406" grpId="0" autoUpdateAnimBg="0"/>
      <p:bldP spid="16407" grpId="0" autoUpdateAnimBg="0"/>
      <p:bldP spid="16408" grpId="0" autoUpdateAnimBg="0"/>
      <p:bldP spid="16409" grpId="0" autoUpdateAnimBg="0"/>
      <p:bldP spid="16410" grpId="0" autoUpdateAnimBg="0"/>
      <p:bldP spid="16411" grpId="0" autoUpdateAnimBg="0"/>
      <p:bldP spid="16412" grpId="0" autoUpdateAnimBg="0"/>
      <p:bldP spid="16413" grpId="0" autoUpdateAnimBg="0"/>
      <p:bldP spid="16414" grpId="0" autoUpdateAnimBg="0"/>
      <p:bldP spid="16415" grpId="0" autoUpdateAnimBg="0"/>
      <p:bldP spid="16416" grpId="0" autoUpdateAnimBg="0"/>
      <p:bldP spid="16417" grpId="0" autoUpdateAnimBg="0"/>
      <p:bldP spid="1643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685800" y="1052513"/>
            <a:ext cx="7772400" cy="51133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smtClean="0"/>
              <a:t>0.2 moles of phosphorus trichloride react with 0.1 moles of chlorine gas.  At equilibrium, there is 0.12 M of phoshorus trichloride.  Calculate the K.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533400"/>
          </a:xfrm>
        </p:spPr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</a:rPr>
              <a:t>PCl</a:t>
            </a:r>
            <a:r>
              <a:rPr lang="en-GB" altLang="en-US" sz="3600" b="1" baseline="-25000" smtClean="0">
                <a:latin typeface="Arial" panose="020B0604020202020204" pitchFamily="34" charset="0"/>
              </a:rPr>
              <a:t>3</a:t>
            </a:r>
            <a:r>
              <a:rPr lang="en-GB" altLang="en-US" sz="3600" smtClean="0">
                <a:latin typeface="Arial" panose="020B0604020202020204" pitchFamily="34" charset="0"/>
              </a:rPr>
              <a:t> + Cl</a:t>
            </a:r>
            <a:r>
              <a:rPr lang="en-GB" altLang="en-US" sz="3600" b="1" baseline="-25000" smtClean="0">
                <a:latin typeface="Arial" panose="020B0604020202020204" pitchFamily="34" charset="0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</a:rPr>
              <a:t> 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 PCl</a:t>
            </a:r>
            <a:r>
              <a:rPr lang="en-GB" altLang="en-US" sz="3600" b="1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5</a:t>
            </a:r>
            <a:endParaRPr lang="en-GB" altLang="en-US" sz="3600" smtClean="0">
              <a:latin typeface="Arial" panose="020B0604020202020204" pitchFamily="34" charset="0"/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762000" y="685800"/>
            <a:ext cx="7772400" cy="3352800"/>
            <a:chOff x="528" y="912"/>
            <a:chExt cx="4896" cy="2112"/>
          </a:xfrm>
        </p:grpSpPr>
        <p:sp>
          <p:nvSpPr>
            <p:cNvPr id="7200" name="Line 4"/>
            <p:cNvSpPr>
              <a:spLocks noChangeShapeType="1"/>
            </p:cNvSpPr>
            <p:nvPr/>
          </p:nvSpPr>
          <p:spPr bwMode="auto">
            <a:xfrm flipV="1">
              <a:off x="528" y="91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Line 5"/>
            <p:cNvSpPr>
              <a:spLocks noChangeShapeType="1"/>
            </p:cNvSpPr>
            <p:nvPr/>
          </p:nvSpPr>
          <p:spPr bwMode="auto">
            <a:xfrm>
              <a:off x="528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Line 6"/>
            <p:cNvSpPr>
              <a:spLocks noChangeShapeType="1"/>
            </p:cNvSpPr>
            <p:nvPr/>
          </p:nvSpPr>
          <p:spPr bwMode="auto">
            <a:xfrm>
              <a:off x="528" y="3024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Line 7"/>
            <p:cNvSpPr>
              <a:spLocks noChangeShapeType="1"/>
            </p:cNvSpPr>
            <p:nvPr/>
          </p:nvSpPr>
          <p:spPr bwMode="auto">
            <a:xfrm>
              <a:off x="5424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8"/>
            <p:cNvSpPr>
              <a:spLocks noChangeShapeType="1"/>
            </p:cNvSpPr>
            <p:nvPr/>
          </p:nvSpPr>
          <p:spPr bwMode="auto">
            <a:xfrm>
              <a:off x="912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Line 9"/>
            <p:cNvSpPr>
              <a:spLocks noChangeShapeType="1"/>
            </p:cNvSpPr>
            <p:nvPr/>
          </p:nvSpPr>
          <p:spPr bwMode="auto">
            <a:xfrm>
              <a:off x="2304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Line 10"/>
            <p:cNvSpPr>
              <a:spLocks noChangeShapeType="1"/>
            </p:cNvSpPr>
            <p:nvPr/>
          </p:nvSpPr>
          <p:spPr bwMode="auto">
            <a:xfrm>
              <a:off x="3936" y="912"/>
              <a:ext cx="0" cy="211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Line 11"/>
            <p:cNvSpPr>
              <a:spLocks noChangeShapeType="1"/>
            </p:cNvSpPr>
            <p:nvPr/>
          </p:nvSpPr>
          <p:spPr bwMode="auto">
            <a:xfrm>
              <a:off x="528" y="1296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Line 12"/>
            <p:cNvSpPr>
              <a:spLocks noChangeShapeType="1"/>
            </p:cNvSpPr>
            <p:nvPr/>
          </p:nvSpPr>
          <p:spPr bwMode="auto">
            <a:xfrm>
              <a:off x="528" y="1728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Line 13"/>
            <p:cNvSpPr>
              <a:spLocks noChangeShapeType="1"/>
            </p:cNvSpPr>
            <p:nvPr/>
          </p:nvSpPr>
          <p:spPr bwMode="auto">
            <a:xfrm>
              <a:off x="528" y="2160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Line 14"/>
            <p:cNvSpPr>
              <a:spLocks noChangeShapeType="1"/>
            </p:cNvSpPr>
            <p:nvPr/>
          </p:nvSpPr>
          <p:spPr bwMode="auto">
            <a:xfrm>
              <a:off x="528" y="259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Text Box 15"/>
            <p:cNvSpPr txBox="1">
              <a:spLocks noChangeArrowheads="1"/>
            </p:cNvSpPr>
            <p:nvPr/>
          </p:nvSpPr>
          <p:spPr bwMode="auto">
            <a:xfrm>
              <a:off x="576" y="129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7212" name="Text Box 16"/>
            <p:cNvSpPr txBox="1">
              <a:spLocks noChangeArrowheads="1"/>
            </p:cNvSpPr>
            <p:nvPr/>
          </p:nvSpPr>
          <p:spPr bwMode="auto">
            <a:xfrm>
              <a:off x="576" y="177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7213" name="Text Box 17"/>
            <p:cNvSpPr txBox="1">
              <a:spLocks noChangeArrowheads="1"/>
            </p:cNvSpPr>
            <p:nvPr/>
          </p:nvSpPr>
          <p:spPr bwMode="auto">
            <a:xfrm>
              <a:off x="576" y="22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214" name="Text Box 18"/>
            <p:cNvSpPr txBox="1">
              <a:spLocks noChangeArrowheads="1"/>
            </p:cNvSpPr>
            <p:nvPr/>
          </p:nvSpPr>
          <p:spPr bwMode="auto">
            <a:xfrm>
              <a:off x="576" y="2592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E</a:t>
              </a:r>
            </a:p>
          </p:txBody>
        </p:sp>
      </p:grp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1905000" y="685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PCl</a:t>
            </a:r>
            <a:r>
              <a:rPr lang="en-GB" altLang="en-US" sz="3600" b="1" baseline="-25000">
                <a:latin typeface="Arial" panose="020B0604020202020204" pitchFamily="34" charset="0"/>
              </a:rPr>
              <a:t>3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4267200" y="685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Cl</a:t>
            </a:r>
            <a:r>
              <a:rPr lang="en-GB" altLang="en-US" sz="3600" b="1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6781800" y="685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PCl</a:t>
            </a:r>
            <a:r>
              <a:rPr lang="en-GB" altLang="en-US" sz="3600" b="1" baseline="-25000">
                <a:latin typeface="Arial" panose="020B0604020202020204" pitchFamily="34" charset="0"/>
              </a:rPr>
              <a:t>5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1905000" y="1295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4267200" y="1295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6781800" y="1295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1905000" y="1981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0.2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4267200" y="1981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0.1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6781800" y="1981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1600200" y="2667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-0.08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3962400" y="2667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-0.08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6477000" y="2667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+0.08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1600200" y="3352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0.12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3962400" y="3352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0.02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6477000" y="3352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0.08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685800" y="621665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Q - Try 14.38, 14.39 pg. 589</a:t>
            </a:r>
          </a:p>
        </p:txBody>
      </p:sp>
      <p:sp>
        <p:nvSpPr>
          <p:cNvPr id="7188" name="Text Box 35"/>
          <p:cNvSpPr txBox="1">
            <a:spLocks noChangeArrowheads="1"/>
          </p:cNvSpPr>
          <p:nvPr/>
        </p:nvSpPr>
        <p:spPr bwMode="auto">
          <a:xfrm>
            <a:off x="762000" y="41148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 b="1" u="sng">
                <a:latin typeface="Arial" panose="020B0604020202020204" pitchFamily="34" charset="0"/>
              </a:rPr>
              <a:t>R</a:t>
            </a:r>
            <a:r>
              <a:rPr lang="en-GB" altLang="en-US" sz="3600">
                <a:latin typeface="Arial" panose="020B0604020202020204" pitchFamily="34" charset="0"/>
              </a:rPr>
              <a:t>atio, </a:t>
            </a:r>
            <a:r>
              <a:rPr lang="en-GB" altLang="en-US" sz="3600" b="1" u="sng">
                <a:latin typeface="Arial" panose="020B0604020202020204" pitchFamily="34" charset="0"/>
              </a:rPr>
              <a:t>I</a:t>
            </a:r>
            <a:r>
              <a:rPr lang="en-GB" altLang="en-US" sz="3600">
                <a:latin typeface="Arial" panose="020B0604020202020204" pitchFamily="34" charset="0"/>
              </a:rPr>
              <a:t>nitial, </a:t>
            </a:r>
            <a:r>
              <a:rPr lang="en-GB" altLang="en-US" sz="3600" b="1" u="sng">
                <a:latin typeface="Arial" panose="020B0604020202020204" pitchFamily="34" charset="0"/>
              </a:rPr>
              <a:t>C</a:t>
            </a:r>
            <a:r>
              <a:rPr lang="en-GB" altLang="en-US" sz="3600">
                <a:latin typeface="Arial" panose="020B0604020202020204" pitchFamily="34" charset="0"/>
              </a:rPr>
              <a:t>hange, </a:t>
            </a:r>
            <a:r>
              <a:rPr lang="en-GB" altLang="en-US" sz="3600" b="1" u="sng">
                <a:latin typeface="Arial" panose="020B0604020202020204" pitchFamily="34" charset="0"/>
              </a:rPr>
              <a:t>E</a:t>
            </a:r>
            <a:r>
              <a:rPr lang="en-GB" altLang="en-US" sz="3600">
                <a:latin typeface="Arial" panose="020B0604020202020204" pitchFamily="34" charset="0"/>
              </a:rPr>
              <a:t>quilibrium</a:t>
            </a:r>
          </a:p>
        </p:txBody>
      </p:sp>
      <p:grpSp>
        <p:nvGrpSpPr>
          <p:cNvPr id="7189" name="Group 36"/>
          <p:cNvGrpSpPr>
            <a:grpSpLocks/>
          </p:cNvGrpSpPr>
          <p:nvPr/>
        </p:nvGrpSpPr>
        <p:grpSpPr bwMode="auto">
          <a:xfrm>
            <a:off x="304800" y="4800600"/>
            <a:ext cx="3962400" cy="1358900"/>
            <a:chOff x="192" y="3024"/>
            <a:chExt cx="2496" cy="856"/>
          </a:xfrm>
        </p:grpSpPr>
        <p:sp>
          <p:nvSpPr>
            <p:cNvPr id="7195" name="Text Box 37"/>
            <p:cNvSpPr txBox="1">
              <a:spLocks noChangeArrowheads="1"/>
            </p:cNvSpPr>
            <p:nvPr/>
          </p:nvSpPr>
          <p:spPr bwMode="auto">
            <a:xfrm>
              <a:off x="864" y="3476"/>
              <a:ext cx="15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[PCl</a:t>
              </a:r>
              <a:r>
                <a:rPr lang="en-US" altLang="en-US" sz="3600" b="1" baseline="-25000">
                  <a:latin typeface="Arial" panose="020B0604020202020204" pitchFamily="34" charset="0"/>
                </a:rPr>
                <a:t>3</a:t>
              </a:r>
              <a:r>
                <a:rPr lang="en-US" altLang="en-US" sz="3600">
                  <a:latin typeface="Arial" panose="020B0604020202020204" pitchFamily="34" charset="0"/>
                </a:rPr>
                <a:t>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[Cl</a:t>
              </a:r>
              <a:r>
                <a:rPr lang="en-US" altLang="en-US" sz="3600" b="1" baseline="-25000"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latin typeface="Arial" panose="020B0604020202020204" pitchFamily="34" charset="0"/>
                </a:rPr>
                <a:t>]</a:t>
              </a:r>
              <a:endParaRPr lang="en-US" altLang="en-US" sz="3600" baseline="30000">
                <a:latin typeface="Arial" panose="020B0604020202020204" pitchFamily="34" charset="0"/>
              </a:endParaRPr>
            </a:p>
          </p:txBody>
        </p:sp>
        <p:sp>
          <p:nvSpPr>
            <p:cNvPr id="7196" name="Line 38"/>
            <p:cNvSpPr>
              <a:spLocks noChangeShapeType="1"/>
            </p:cNvSpPr>
            <p:nvPr/>
          </p:nvSpPr>
          <p:spPr bwMode="auto">
            <a:xfrm>
              <a:off x="975" y="3476"/>
              <a:ext cx="1321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Text Box 39"/>
            <p:cNvSpPr txBox="1">
              <a:spLocks noChangeArrowheads="1"/>
            </p:cNvSpPr>
            <p:nvPr/>
          </p:nvSpPr>
          <p:spPr bwMode="auto">
            <a:xfrm>
              <a:off x="192" y="3236"/>
              <a:ext cx="78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  <p:sp>
          <p:nvSpPr>
            <p:cNvPr id="7198" name="Text Box 40"/>
            <p:cNvSpPr txBox="1">
              <a:spLocks noChangeArrowheads="1"/>
            </p:cNvSpPr>
            <p:nvPr/>
          </p:nvSpPr>
          <p:spPr bwMode="auto">
            <a:xfrm>
              <a:off x="975" y="3024"/>
              <a:ext cx="13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</a:t>
              </a:r>
              <a:r>
                <a:rPr lang="en-GB" altLang="en-US" sz="3600">
                  <a:latin typeface="Arial" panose="020B0604020202020204" pitchFamily="34" charset="0"/>
                  <a:sym typeface="Symbol" panose="05050102010706020507" pitchFamily="18" charset="2"/>
                </a:rPr>
                <a:t>PCl</a:t>
              </a:r>
              <a:r>
                <a:rPr lang="en-GB" altLang="en-US" sz="3600" b="1" baseline="-25000">
                  <a:latin typeface="Arial" panose="020B0604020202020204" pitchFamily="34" charset="0"/>
                  <a:sym typeface="Symbol" panose="05050102010706020507" pitchFamily="18" charset="2"/>
                </a:rPr>
                <a:t>5</a:t>
              </a:r>
              <a:r>
                <a:rPr lang="en-US" altLang="en-US" sz="3600">
                  <a:latin typeface="Arial" panose="020B0604020202020204" pitchFamily="34" charset="0"/>
                </a:rPr>
                <a:t>]</a:t>
              </a:r>
              <a:endParaRPr lang="en-US" altLang="en-US" sz="3600" b="1" baseline="30000">
                <a:latin typeface="Arial" panose="020B0604020202020204" pitchFamily="34" charset="0"/>
              </a:endParaRPr>
            </a:p>
          </p:txBody>
        </p:sp>
        <p:sp>
          <p:nvSpPr>
            <p:cNvPr id="7199" name="Text Box 41"/>
            <p:cNvSpPr txBox="1">
              <a:spLocks noChangeArrowheads="1"/>
            </p:cNvSpPr>
            <p:nvPr/>
          </p:nvSpPr>
          <p:spPr bwMode="auto">
            <a:xfrm>
              <a:off x="2394" y="3284"/>
              <a:ext cx="29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4114800" y="4800600"/>
            <a:ext cx="2667000" cy="1358900"/>
            <a:chOff x="2688" y="3004"/>
            <a:chExt cx="1680" cy="856"/>
          </a:xfrm>
        </p:grpSpPr>
        <p:sp>
          <p:nvSpPr>
            <p:cNvPr id="7192" name="Text Box 43"/>
            <p:cNvSpPr txBox="1">
              <a:spLocks noChangeArrowheads="1"/>
            </p:cNvSpPr>
            <p:nvPr/>
          </p:nvSpPr>
          <p:spPr bwMode="auto">
            <a:xfrm>
              <a:off x="2688" y="3456"/>
              <a:ext cx="16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[.12]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[.02]</a:t>
              </a:r>
            </a:p>
          </p:txBody>
        </p:sp>
        <p:sp>
          <p:nvSpPr>
            <p:cNvPr id="7193" name="Line 44"/>
            <p:cNvSpPr>
              <a:spLocks noChangeShapeType="1"/>
            </p:cNvSpPr>
            <p:nvPr/>
          </p:nvSpPr>
          <p:spPr bwMode="auto">
            <a:xfrm>
              <a:off x="2736" y="3456"/>
              <a:ext cx="153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Text Box 45"/>
            <p:cNvSpPr txBox="1">
              <a:spLocks noChangeArrowheads="1"/>
            </p:cNvSpPr>
            <p:nvPr/>
          </p:nvSpPr>
          <p:spPr bwMode="auto">
            <a:xfrm>
              <a:off x="2736" y="3004"/>
              <a:ext cx="15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[.08]</a:t>
              </a:r>
            </a:p>
          </p:txBody>
        </p:sp>
      </p:grp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6629400" y="521335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= 33.3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 autoUpdateAnimBg="0"/>
      <p:bldP spid="38932" grpId="0" autoUpdateAnimBg="0"/>
      <p:bldP spid="38933" grpId="0" autoUpdateAnimBg="0"/>
      <p:bldP spid="38934" grpId="0" autoUpdateAnimBg="0"/>
      <p:bldP spid="38935" grpId="0" autoUpdateAnimBg="0"/>
      <p:bldP spid="38936" grpId="0" autoUpdateAnimBg="0"/>
      <p:bldP spid="38937" grpId="0" autoUpdateAnimBg="0"/>
      <p:bldP spid="38938" grpId="0" autoUpdateAnimBg="0"/>
      <p:bldP spid="38939" grpId="0" autoUpdateAnimBg="0"/>
      <p:bldP spid="38940" grpId="0" autoUpdateAnimBg="0"/>
      <p:bldP spid="38941" grpId="0" autoUpdateAnimBg="0"/>
      <p:bldP spid="38942" grpId="0" autoUpdateAnimBg="0"/>
      <p:bldP spid="38943" grpId="0" autoUpdateAnimBg="0"/>
      <p:bldP spid="38944" grpId="0" autoUpdateAnimBg="0"/>
      <p:bldP spid="38945" grpId="0" autoUpdateAnimBg="0"/>
      <p:bldP spid="38946" grpId="0" autoUpdateAnimBg="0"/>
      <p:bldP spid="389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685800" y="908050"/>
            <a:ext cx="7772400" cy="51879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5400" smtClean="0"/>
              <a:t>39.45 g of HBr in a 1 L container are allowed to decompose to equilibrium.  At equilibrium the molarity of Br</a:t>
            </a:r>
            <a:r>
              <a:rPr lang="en-US" altLang="en-US" sz="5400" baseline="-25000" smtClean="0"/>
              <a:t>2 </a:t>
            </a:r>
            <a:r>
              <a:rPr lang="en-US" altLang="en-US" sz="5400" smtClean="0"/>
              <a:t> is found to be 0.130.  Calculate K.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905000" y="1066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HBr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267200" y="1066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781800" y="1066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Br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1905000" y="1676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267200" y="1676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781800" y="1676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600200" y="2362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0.500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267200" y="2362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6781800" y="2362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6477000" y="3048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+0.130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962400" y="3048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+0.130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1600200" y="3048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-0.260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1600200" y="3733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0.240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3962400" y="3733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0.130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6477000" y="3733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0.130</a:t>
            </a:r>
          </a:p>
        </p:txBody>
      </p:sp>
      <p:grpSp>
        <p:nvGrpSpPr>
          <p:cNvPr id="9233" name="Group 36"/>
          <p:cNvGrpSpPr>
            <a:grpSpLocks/>
          </p:cNvGrpSpPr>
          <p:nvPr/>
        </p:nvGrpSpPr>
        <p:grpSpPr bwMode="auto">
          <a:xfrm>
            <a:off x="762000" y="1066800"/>
            <a:ext cx="7772400" cy="3352800"/>
            <a:chOff x="528" y="912"/>
            <a:chExt cx="4896" cy="2112"/>
          </a:xfrm>
        </p:grpSpPr>
        <p:sp>
          <p:nvSpPr>
            <p:cNvPr id="9246" name="Line 37"/>
            <p:cNvSpPr>
              <a:spLocks noChangeShapeType="1"/>
            </p:cNvSpPr>
            <p:nvPr/>
          </p:nvSpPr>
          <p:spPr bwMode="auto">
            <a:xfrm>
              <a:off x="2304" y="912"/>
              <a:ext cx="0" cy="211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Line 38"/>
            <p:cNvSpPr>
              <a:spLocks noChangeShapeType="1"/>
            </p:cNvSpPr>
            <p:nvPr/>
          </p:nvSpPr>
          <p:spPr bwMode="auto">
            <a:xfrm flipV="1">
              <a:off x="528" y="91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Line 39"/>
            <p:cNvSpPr>
              <a:spLocks noChangeShapeType="1"/>
            </p:cNvSpPr>
            <p:nvPr/>
          </p:nvSpPr>
          <p:spPr bwMode="auto">
            <a:xfrm>
              <a:off x="528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Line 40"/>
            <p:cNvSpPr>
              <a:spLocks noChangeShapeType="1"/>
            </p:cNvSpPr>
            <p:nvPr/>
          </p:nvSpPr>
          <p:spPr bwMode="auto">
            <a:xfrm>
              <a:off x="528" y="3024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Line 41"/>
            <p:cNvSpPr>
              <a:spLocks noChangeShapeType="1"/>
            </p:cNvSpPr>
            <p:nvPr/>
          </p:nvSpPr>
          <p:spPr bwMode="auto">
            <a:xfrm>
              <a:off x="5424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Line 42"/>
            <p:cNvSpPr>
              <a:spLocks noChangeShapeType="1"/>
            </p:cNvSpPr>
            <p:nvPr/>
          </p:nvSpPr>
          <p:spPr bwMode="auto">
            <a:xfrm>
              <a:off x="912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2" name="Line 43"/>
            <p:cNvSpPr>
              <a:spLocks noChangeShapeType="1"/>
            </p:cNvSpPr>
            <p:nvPr/>
          </p:nvSpPr>
          <p:spPr bwMode="auto">
            <a:xfrm>
              <a:off x="3888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3" name="Line 44"/>
            <p:cNvSpPr>
              <a:spLocks noChangeShapeType="1"/>
            </p:cNvSpPr>
            <p:nvPr/>
          </p:nvSpPr>
          <p:spPr bwMode="auto">
            <a:xfrm>
              <a:off x="528" y="1296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Line 45"/>
            <p:cNvSpPr>
              <a:spLocks noChangeShapeType="1"/>
            </p:cNvSpPr>
            <p:nvPr/>
          </p:nvSpPr>
          <p:spPr bwMode="auto">
            <a:xfrm>
              <a:off x="528" y="1728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46"/>
            <p:cNvSpPr>
              <a:spLocks noChangeShapeType="1"/>
            </p:cNvSpPr>
            <p:nvPr/>
          </p:nvSpPr>
          <p:spPr bwMode="auto">
            <a:xfrm>
              <a:off x="528" y="2160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Line 47"/>
            <p:cNvSpPr>
              <a:spLocks noChangeShapeType="1"/>
            </p:cNvSpPr>
            <p:nvPr/>
          </p:nvSpPr>
          <p:spPr bwMode="auto">
            <a:xfrm>
              <a:off x="528" y="259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Text Box 48"/>
            <p:cNvSpPr txBox="1">
              <a:spLocks noChangeArrowheads="1"/>
            </p:cNvSpPr>
            <p:nvPr/>
          </p:nvSpPr>
          <p:spPr bwMode="auto">
            <a:xfrm>
              <a:off x="576" y="129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9258" name="Text Box 49"/>
            <p:cNvSpPr txBox="1">
              <a:spLocks noChangeArrowheads="1"/>
            </p:cNvSpPr>
            <p:nvPr/>
          </p:nvSpPr>
          <p:spPr bwMode="auto">
            <a:xfrm>
              <a:off x="576" y="177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9259" name="Text Box 50"/>
            <p:cNvSpPr txBox="1">
              <a:spLocks noChangeArrowheads="1"/>
            </p:cNvSpPr>
            <p:nvPr/>
          </p:nvSpPr>
          <p:spPr bwMode="auto">
            <a:xfrm>
              <a:off x="576" y="22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9260" name="Text Box 51"/>
            <p:cNvSpPr txBox="1">
              <a:spLocks noChangeArrowheads="1"/>
            </p:cNvSpPr>
            <p:nvPr/>
          </p:nvSpPr>
          <p:spPr bwMode="auto">
            <a:xfrm>
              <a:off x="576" y="2592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E</a:t>
              </a:r>
            </a:p>
          </p:txBody>
        </p:sp>
      </p:grpSp>
      <p:sp>
        <p:nvSpPr>
          <p:cNvPr id="9234" name="Rectangle 54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533400"/>
          </a:xfrm>
          <a:noFill/>
        </p:spPr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</a:rPr>
              <a:t>RE 14.38 - pg. 589  2HBr 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 H</a:t>
            </a:r>
            <a:r>
              <a:rPr lang="en-GB" altLang="en-US" sz="36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 + Br</a:t>
            </a:r>
            <a:r>
              <a:rPr lang="en-GB" altLang="en-US" sz="36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endParaRPr lang="en-GB" altLang="en-US" sz="3600" smtClean="0">
              <a:latin typeface="Arial" panose="020B0604020202020204" pitchFamily="34" charset="0"/>
            </a:endParaRP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533400" y="4724400"/>
            <a:ext cx="3886200" cy="1479550"/>
            <a:chOff x="336" y="2976"/>
            <a:chExt cx="2448" cy="932"/>
          </a:xfrm>
        </p:grpSpPr>
        <p:sp>
          <p:nvSpPr>
            <p:cNvPr id="9241" name="Text Box 55"/>
            <p:cNvSpPr txBox="1">
              <a:spLocks noChangeArrowheads="1"/>
            </p:cNvSpPr>
            <p:nvPr/>
          </p:nvSpPr>
          <p:spPr bwMode="auto">
            <a:xfrm>
              <a:off x="1200" y="3504"/>
              <a:ext cx="11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[HBr]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2</a:t>
              </a:r>
              <a:endParaRPr lang="en-US" altLang="en-US" sz="3600">
                <a:latin typeface="Arial" panose="020B0604020202020204" pitchFamily="34" charset="0"/>
              </a:endParaRPr>
            </a:p>
          </p:txBody>
        </p:sp>
        <p:sp>
          <p:nvSpPr>
            <p:cNvPr id="9242" name="Line 57"/>
            <p:cNvSpPr>
              <a:spLocks noChangeShapeType="1"/>
            </p:cNvSpPr>
            <p:nvPr/>
          </p:nvSpPr>
          <p:spPr bwMode="auto">
            <a:xfrm>
              <a:off x="1104" y="3456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Text Box 58"/>
            <p:cNvSpPr txBox="1">
              <a:spLocks noChangeArrowheads="1"/>
            </p:cNvSpPr>
            <p:nvPr/>
          </p:nvSpPr>
          <p:spPr bwMode="auto">
            <a:xfrm>
              <a:off x="336" y="3216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  <p:sp>
          <p:nvSpPr>
            <p:cNvPr id="9244" name="Text Box 59"/>
            <p:cNvSpPr txBox="1">
              <a:spLocks noChangeArrowheads="1"/>
            </p:cNvSpPr>
            <p:nvPr/>
          </p:nvSpPr>
          <p:spPr bwMode="auto">
            <a:xfrm>
              <a:off x="1104" y="2976"/>
              <a:ext cx="12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[H</a:t>
              </a:r>
              <a:r>
                <a:rPr lang="en-US" altLang="en-US" sz="3600" baseline="-25000"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latin typeface="Arial" panose="020B0604020202020204" pitchFamily="34" charset="0"/>
                </a:rPr>
                <a:t>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[Br</a:t>
              </a:r>
              <a:r>
                <a:rPr lang="en-US" altLang="en-US" sz="3600" baseline="-25000"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9245" name="Text Box 60"/>
            <p:cNvSpPr txBox="1">
              <a:spLocks noChangeArrowheads="1"/>
            </p:cNvSpPr>
            <p:nvPr/>
          </p:nvSpPr>
          <p:spPr bwMode="auto">
            <a:xfrm>
              <a:off x="2496" y="3264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4572000" y="4724400"/>
            <a:ext cx="2057400" cy="1479550"/>
            <a:chOff x="2880" y="2976"/>
            <a:chExt cx="1296" cy="932"/>
          </a:xfrm>
        </p:grpSpPr>
        <p:sp>
          <p:nvSpPr>
            <p:cNvPr id="9238" name="Text Box 61"/>
            <p:cNvSpPr txBox="1">
              <a:spLocks noChangeArrowheads="1"/>
            </p:cNvSpPr>
            <p:nvPr/>
          </p:nvSpPr>
          <p:spPr bwMode="auto">
            <a:xfrm>
              <a:off x="3024" y="3504"/>
              <a:ext cx="11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[.24]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2</a:t>
              </a:r>
              <a:endParaRPr lang="en-US" altLang="en-US" sz="3600">
                <a:latin typeface="Arial" panose="020B0604020202020204" pitchFamily="34" charset="0"/>
              </a:endParaRPr>
            </a:p>
          </p:txBody>
        </p:sp>
        <p:sp>
          <p:nvSpPr>
            <p:cNvPr id="9239" name="Line 62"/>
            <p:cNvSpPr>
              <a:spLocks noChangeShapeType="1"/>
            </p:cNvSpPr>
            <p:nvPr/>
          </p:nvSpPr>
          <p:spPr bwMode="auto">
            <a:xfrm>
              <a:off x="2880" y="3456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Text Box 63"/>
            <p:cNvSpPr txBox="1">
              <a:spLocks noChangeArrowheads="1"/>
            </p:cNvSpPr>
            <p:nvPr/>
          </p:nvSpPr>
          <p:spPr bwMode="auto">
            <a:xfrm>
              <a:off x="2880" y="2976"/>
              <a:ext cx="12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[.13]</a:t>
              </a:r>
              <a:r>
                <a:rPr lang="en-US" altLang="en-US" sz="3600" baseline="300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[.13]</a:t>
              </a:r>
            </a:p>
          </p:txBody>
        </p:sp>
      </p:grp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6781800" y="51816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= 0.293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utoUpdateAnimBg="0"/>
      <p:bldP spid="4116" grpId="0" autoUpdateAnimBg="0"/>
      <p:bldP spid="4117" grpId="0" autoUpdateAnimBg="0"/>
      <p:bldP spid="4118" grpId="0" autoUpdateAnimBg="0"/>
      <p:bldP spid="4119" grpId="0" autoUpdateAnimBg="0"/>
      <p:bldP spid="4120" grpId="0" autoUpdateAnimBg="0"/>
      <p:bldP spid="4121" grpId="0" autoUpdateAnimBg="0"/>
      <p:bldP spid="4122" grpId="0" autoUpdateAnimBg="0"/>
      <p:bldP spid="4123" grpId="0" autoUpdateAnimBg="0"/>
      <p:bldP spid="4124" grpId="0" autoUpdateAnimBg="0"/>
      <p:bldP spid="4125" grpId="0" autoUpdateAnimBg="0"/>
      <p:bldP spid="4126" grpId="0" autoUpdateAnimBg="0"/>
      <p:bldP spid="4127" grpId="0" autoUpdateAnimBg="0"/>
      <p:bldP spid="4128" grpId="0" autoUpdateAnimBg="0"/>
      <p:bldP spid="4129" grpId="0" autoUpdateAnimBg="0"/>
      <p:bldP spid="416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00200" y="1066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CH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r>
              <a:rPr lang="en-GB" altLang="en-US" sz="36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267200" y="1066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781800" y="1066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CO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905000" y="1676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267200" y="1676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781800" y="1676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600200" y="23622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0.100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267200" y="2362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781800" y="2362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600200" y="3048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-0.020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962400" y="3048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+0.020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400800" y="30480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+0.020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477000" y="3733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0.020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962400" y="3733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FF"/>
                </a:solidFill>
                <a:latin typeface="Arial" panose="020B0604020202020204" pitchFamily="34" charset="0"/>
              </a:rPr>
              <a:t>0.020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600200" y="3733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0.080</a:t>
            </a:r>
          </a:p>
        </p:txBody>
      </p: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762000" y="1066800"/>
            <a:ext cx="7772400" cy="3352800"/>
            <a:chOff x="528" y="912"/>
            <a:chExt cx="4896" cy="2112"/>
          </a:xfrm>
        </p:grpSpPr>
        <p:sp>
          <p:nvSpPr>
            <p:cNvPr id="10270" name="Line 18"/>
            <p:cNvSpPr>
              <a:spLocks noChangeShapeType="1"/>
            </p:cNvSpPr>
            <p:nvPr/>
          </p:nvSpPr>
          <p:spPr bwMode="auto">
            <a:xfrm>
              <a:off x="2304" y="912"/>
              <a:ext cx="0" cy="211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Line 19"/>
            <p:cNvSpPr>
              <a:spLocks noChangeShapeType="1"/>
            </p:cNvSpPr>
            <p:nvPr/>
          </p:nvSpPr>
          <p:spPr bwMode="auto">
            <a:xfrm flipV="1">
              <a:off x="528" y="91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Line 20"/>
            <p:cNvSpPr>
              <a:spLocks noChangeShapeType="1"/>
            </p:cNvSpPr>
            <p:nvPr/>
          </p:nvSpPr>
          <p:spPr bwMode="auto">
            <a:xfrm>
              <a:off x="528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Line 21"/>
            <p:cNvSpPr>
              <a:spLocks noChangeShapeType="1"/>
            </p:cNvSpPr>
            <p:nvPr/>
          </p:nvSpPr>
          <p:spPr bwMode="auto">
            <a:xfrm>
              <a:off x="528" y="3024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Line 22"/>
            <p:cNvSpPr>
              <a:spLocks noChangeShapeType="1"/>
            </p:cNvSpPr>
            <p:nvPr/>
          </p:nvSpPr>
          <p:spPr bwMode="auto">
            <a:xfrm>
              <a:off x="5424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Line 23"/>
            <p:cNvSpPr>
              <a:spLocks noChangeShapeType="1"/>
            </p:cNvSpPr>
            <p:nvPr/>
          </p:nvSpPr>
          <p:spPr bwMode="auto">
            <a:xfrm>
              <a:off x="912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Line 24"/>
            <p:cNvSpPr>
              <a:spLocks noChangeShapeType="1"/>
            </p:cNvSpPr>
            <p:nvPr/>
          </p:nvSpPr>
          <p:spPr bwMode="auto">
            <a:xfrm>
              <a:off x="3888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Line 25"/>
            <p:cNvSpPr>
              <a:spLocks noChangeShapeType="1"/>
            </p:cNvSpPr>
            <p:nvPr/>
          </p:nvSpPr>
          <p:spPr bwMode="auto">
            <a:xfrm>
              <a:off x="528" y="1296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Line 26"/>
            <p:cNvSpPr>
              <a:spLocks noChangeShapeType="1"/>
            </p:cNvSpPr>
            <p:nvPr/>
          </p:nvSpPr>
          <p:spPr bwMode="auto">
            <a:xfrm>
              <a:off x="528" y="1728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Line 27"/>
            <p:cNvSpPr>
              <a:spLocks noChangeShapeType="1"/>
            </p:cNvSpPr>
            <p:nvPr/>
          </p:nvSpPr>
          <p:spPr bwMode="auto">
            <a:xfrm>
              <a:off x="528" y="2160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Line 28"/>
            <p:cNvSpPr>
              <a:spLocks noChangeShapeType="1"/>
            </p:cNvSpPr>
            <p:nvPr/>
          </p:nvSpPr>
          <p:spPr bwMode="auto">
            <a:xfrm>
              <a:off x="528" y="259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Text Box 29"/>
            <p:cNvSpPr txBox="1">
              <a:spLocks noChangeArrowheads="1"/>
            </p:cNvSpPr>
            <p:nvPr/>
          </p:nvSpPr>
          <p:spPr bwMode="auto">
            <a:xfrm>
              <a:off x="576" y="129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10282" name="Text Box 30"/>
            <p:cNvSpPr txBox="1">
              <a:spLocks noChangeArrowheads="1"/>
            </p:cNvSpPr>
            <p:nvPr/>
          </p:nvSpPr>
          <p:spPr bwMode="auto">
            <a:xfrm>
              <a:off x="576" y="177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10283" name="Text Box 31"/>
            <p:cNvSpPr txBox="1">
              <a:spLocks noChangeArrowheads="1"/>
            </p:cNvSpPr>
            <p:nvPr/>
          </p:nvSpPr>
          <p:spPr bwMode="auto">
            <a:xfrm>
              <a:off x="576" y="22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0284" name="Text Box 32"/>
            <p:cNvSpPr txBox="1">
              <a:spLocks noChangeArrowheads="1"/>
            </p:cNvSpPr>
            <p:nvPr/>
          </p:nvSpPr>
          <p:spPr bwMode="auto">
            <a:xfrm>
              <a:off x="576" y="2592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E</a:t>
              </a:r>
            </a:p>
          </p:txBody>
        </p:sp>
      </p:grpSp>
      <p:sp>
        <p:nvSpPr>
          <p:cNvPr id="10258" name="Rectangle 3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  <a:noFill/>
        </p:spPr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</a:rPr>
              <a:t>RE 14.39 - pg. 589  CH</a:t>
            </a:r>
            <a:r>
              <a:rPr lang="en-GB" altLang="en-US" sz="3600" baseline="-25000" smtClean="0">
                <a:latin typeface="Arial" panose="020B0604020202020204" pitchFamily="34" charset="0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</a:rPr>
              <a:t>O 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 H</a:t>
            </a:r>
            <a:r>
              <a:rPr lang="en-GB" altLang="en-US" sz="36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 + CO</a:t>
            </a:r>
            <a:endParaRPr lang="en-GB" altLang="en-US" sz="3600" smtClean="0">
              <a:latin typeface="Arial" panose="020B0604020202020204" pitchFamily="34" charset="0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28600" y="4724400"/>
            <a:ext cx="4267200" cy="1479550"/>
            <a:chOff x="336" y="2976"/>
            <a:chExt cx="2448" cy="932"/>
          </a:xfrm>
        </p:grpSpPr>
        <p:sp>
          <p:nvSpPr>
            <p:cNvPr id="10265" name="Text Box 35"/>
            <p:cNvSpPr txBox="1">
              <a:spLocks noChangeArrowheads="1"/>
            </p:cNvSpPr>
            <p:nvPr/>
          </p:nvSpPr>
          <p:spPr bwMode="auto">
            <a:xfrm>
              <a:off x="1200" y="3504"/>
              <a:ext cx="11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[CH</a:t>
              </a:r>
              <a:r>
                <a:rPr lang="en-US" altLang="en-US" sz="3600" baseline="-25000"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latin typeface="Arial" panose="020B0604020202020204" pitchFamily="34" charset="0"/>
                </a:rPr>
                <a:t>O]</a:t>
              </a:r>
            </a:p>
          </p:txBody>
        </p:sp>
        <p:sp>
          <p:nvSpPr>
            <p:cNvPr id="10266" name="Line 36"/>
            <p:cNvSpPr>
              <a:spLocks noChangeShapeType="1"/>
            </p:cNvSpPr>
            <p:nvPr/>
          </p:nvSpPr>
          <p:spPr bwMode="auto">
            <a:xfrm>
              <a:off x="1104" y="3456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Text Box 37"/>
            <p:cNvSpPr txBox="1">
              <a:spLocks noChangeArrowheads="1"/>
            </p:cNvSpPr>
            <p:nvPr/>
          </p:nvSpPr>
          <p:spPr bwMode="auto">
            <a:xfrm>
              <a:off x="336" y="3216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 Kc =</a:t>
              </a:r>
            </a:p>
          </p:txBody>
        </p:sp>
        <p:sp>
          <p:nvSpPr>
            <p:cNvPr id="10268" name="Text Box 38"/>
            <p:cNvSpPr txBox="1">
              <a:spLocks noChangeArrowheads="1"/>
            </p:cNvSpPr>
            <p:nvPr/>
          </p:nvSpPr>
          <p:spPr bwMode="auto">
            <a:xfrm>
              <a:off x="1104" y="2976"/>
              <a:ext cx="12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[H</a:t>
              </a:r>
              <a:r>
                <a:rPr lang="en-US" altLang="en-US" sz="3600" baseline="-25000">
                  <a:latin typeface="Arial" panose="020B0604020202020204" pitchFamily="34" charset="0"/>
                </a:rPr>
                <a:t>2</a:t>
              </a:r>
              <a:r>
                <a:rPr lang="en-US" altLang="en-US" sz="3600">
                  <a:latin typeface="Arial" panose="020B0604020202020204" pitchFamily="34" charset="0"/>
                </a:rPr>
                <a:t>][CO]</a:t>
              </a:r>
            </a:p>
          </p:txBody>
        </p:sp>
        <p:sp>
          <p:nvSpPr>
            <p:cNvPr id="10269" name="Text Box 39"/>
            <p:cNvSpPr txBox="1">
              <a:spLocks noChangeArrowheads="1"/>
            </p:cNvSpPr>
            <p:nvPr/>
          </p:nvSpPr>
          <p:spPr bwMode="auto">
            <a:xfrm>
              <a:off x="2496" y="3264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495800" y="4724400"/>
            <a:ext cx="2209800" cy="1479550"/>
            <a:chOff x="2880" y="2976"/>
            <a:chExt cx="1296" cy="932"/>
          </a:xfrm>
        </p:grpSpPr>
        <p:sp>
          <p:nvSpPr>
            <p:cNvPr id="10262" name="Text Box 41"/>
            <p:cNvSpPr txBox="1">
              <a:spLocks noChangeArrowheads="1"/>
            </p:cNvSpPr>
            <p:nvPr/>
          </p:nvSpPr>
          <p:spPr bwMode="auto">
            <a:xfrm>
              <a:off x="3024" y="3504"/>
              <a:ext cx="11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[.08]</a:t>
              </a:r>
            </a:p>
          </p:txBody>
        </p:sp>
        <p:sp>
          <p:nvSpPr>
            <p:cNvPr id="10263" name="Line 42"/>
            <p:cNvSpPr>
              <a:spLocks noChangeShapeType="1"/>
            </p:cNvSpPr>
            <p:nvPr/>
          </p:nvSpPr>
          <p:spPr bwMode="auto">
            <a:xfrm>
              <a:off x="2880" y="3456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Text Box 43"/>
            <p:cNvSpPr txBox="1">
              <a:spLocks noChangeArrowheads="1"/>
            </p:cNvSpPr>
            <p:nvPr/>
          </p:nvSpPr>
          <p:spPr bwMode="auto">
            <a:xfrm>
              <a:off x="2880" y="2976"/>
              <a:ext cx="12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3600">
                  <a:latin typeface="Arial" panose="020B0604020202020204" pitchFamily="34" charset="0"/>
                </a:rPr>
                <a:t>[.02][.02]</a:t>
              </a:r>
            </a:p>
          </p:txBody>
        </p:sp>
      </p:grp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6781800" y="51816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= 0.0050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  <p:bldP spid="6149" grpId="0" autoUpdateAnimBg="0"/>
      <p:bldP spid="6150" grpId="0" autoUpdateAnimBg="0"/>
      <p:bldP spid="6151" grpId="0" autoUpdateAnimBg="0"/>
      <p:bldP spid="6152" grpId="0" autoUpdateAnimBg="0"/>
      <p:bldP spid="6153" grpId="0" autoUpdateAnimBg="0"/>
      <p:bldP spid="6154" grpId="0" autoUpdateAnimBg="0"/>
      <p:bldP spid="6155" grpId="0" autoUpdateAnimBg="0"/>
      <p:bldP spid="6156" grpId="0" autoUpdateAnimBg="0"/>
      <p:bldP spid="6157" grpId="0" autoUpdateAnimBg="0"/>
      <p:bldP spid="6158" grpId="0" autoUpdateAnimBg="0"/>
      <p:bldP spid="6159" grpId="0" autoUpdateAnimBg="0"/>
      <p:bldP spid="6160" grpId="0" autoUpdateAnimBg="0"/>
      <p:bldP spid="618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</a:rPr>
              <a:t>14.9 - pg. 570    CO + H</a:t>
            </a:r>
            <a:r>
              <a:rPr lang="en-GB" altLang="en-US" sz="3600" baseline="-25000" smtClean="0">
                <a:latin typeface="Arial" panose="020B0604020202020204" pitchFamily="34" charset="0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</a:rPr>
              <a:t>O 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 CO</a:t>
            </a:r>
            <a:r>
              <a:rPr lang="en-GB" altLang="en-US" sz="36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 + H</a:t>
            </a:r>
            <a:r>
              <a:rPr lang="en-GB" altLang="en-US" sz="3600" baseline="-25000" smtClean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endParaRPr lang="en-GB" altLang="en-US" sz="3600" smtClean="0">
              <a:latin typeface="Arial" panose="020B0604020202020204" pitchFamily="34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1371600" y="914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CO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3200400" y="914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r>
              <a:rPr lang="en-GB" altLang="en-US" sz="36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5257800" y="914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CO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1447800" y="1524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3048000" y="15240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5257800" y="1524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990600" y="22860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0.100</a:t>
            </a:r>
          </a:p>
        </p:txBody>
      </p:sp>
      <p:sp>
        <p:nvSpPr>
          <p:cNvPr id="3117" name="Text Box 45"/>
          <p:cNvSpPr txBox="1">
            <a:spLocks noChangeArrowheads="1"/>
          </p:cNvSpPr>
          <p:nvPr/>
        </p:nvSpPr>
        <p:spPr bwMode="auto">
          <a:xfrm>
            <a:off x="2667000" y="22098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0.100</a:t>
            </a: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5257800" y="2209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1066800" y="2895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-x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2895600" y="2895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-x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4953000" y="2895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1066800" y="3581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0.10 - x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2895600" y="3581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0.10 - x</a:t>
            </a: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4953000" y="3581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x</a:t>
            </a:r>
          </a:p>
        </p:txBody>
      </p:sp>
      <p:grpSp>
        <p:nvGrpSpPr>
          <p:cNvPr id="11282" name="Group 53"/>
          <p:cNvGrpSpPr>
            <a:grpSpLocks/>
          </p:cNvGrpSpPr>
          <p:nvPr/>
        </p:nvGrpSpPr>
        <p:grpSpPr bwMode="auto">
          <a:xfrm>
            <a:off x="533400" y="914400"/>
            <a:ext cx="8153400" cy="3352800"/>
            <a:chOff x="336" y="624"/>
            <a:chExt cx="5136" cy="2112"/>
          </a:xfrm>
        </p:grpSpPr>
        <p:sp>
          <p:nvSpPr>
            <p:cNvPr id="11302" name="Line 54"/>
            <p:cNvSpPr>
              <a:spLocks noChangeShapeType="1"/>
            </p:cNvSpPr>
            <p:nvPr/>
          </p:nvSpPr>
          <p:spPr bwMode="auto">
            <a:xfrm flipV="1">
              <a:off x="336" y="624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Line 55"/>
            <p:cNvSpPr>
              <a:spLocks noChangeShapeType="1"/>
            </p:cNvSpPr>
            <p:nvPr/>
          </p:nvSpPr>
          <p:spPr bwMode="auto">
            <a:xfrm>
              <a:off x="336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Line 56"/>
            <p:cNvSpPr>
              <a:spLocks noChangeShapeType="1"/>
            </p:cNvSpPr>
            <p:nvPr/>
          </p:nvSpPr>
          <p:spPr bwMode="auto">
            <a:xfrm>
              <a:off x="336" y="2736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Line 57"/>
            <p:cNvSpPr>
              <a:spLocks noChangeShapeType="1"/>
            </p:cNvSpPr>
            <p:nvPr/>
          </p:nvSpPr>
          <p:spPr bwMode="auto">
            <a:xfrm>
              <a:off x="5472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Line 58"/>
            <p:cNvSpPr>
              <a:spLocks noChangeShapeType="1"/>
            </p:cNvSpPr>
            <p:nvPr/>
          </p:nvSpPr>
          <p:spPr bwMode="auto">
            <a:xfrm>
              <a:off x="720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Line 59"/>
            <p:cNvSpPr>
              <a:spLocks noChangeShapeType="1"/>
            </p:cNvSpPr>
            <p:nvPr/>
          </p:nvSpPr>
          <p:spPr bwMode="auto">
            <a:xfrm>
              <a:off x="1776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Line 60"/>
            <p:cNvSpPr>
              <a:spLocks noChangeShapeType="1"/>
            </p:cNvSpPr>
            <p:nvPr/>
          </p:nvSpPr>
          <p:spPr bwMode="auto">
            <a:xfrm>
              <a:off x="3024" y="624"/>
              <a:ext cx="0" cy="211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Line 61"/>
            <p:cNvSpPr>
              <a:spLocks noChangeShapeType="1"/>
            </p:cNvSpPr>
            <p:nvPr/>
          </p:nvSpPr>
          <p:spPr bwMode="auto">
            <a:xfrm>
              <a:off x="336" y="1008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Line 62"/>
            <p:cNvSpPr>
              <a:spLocks noChangeShapeType="1"/>
            </p:cNvSpPr>
            <p:nvPr/>
          </p:nvSpPr>
          <p:spPr bwMode="auto">
            <a:xfrm>
              <a:off x="336" y="1440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Line 63"/>
            <p:cNvSpPr>
              <a:spLocks noChangeShapeType="1"/>
            </p:cNvSpPr>
            <p:nvPr/>
          </p:nvSpPr>
          <p:spPr bwMode="auto">
            <a:xfrm>
              <a:off x="336" y="1872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Line 64"/>
            <p:cNvSpPr>
              <a:spLocks noChangeShapeType="1"/>
            </p:cNvSpPr>
            <p:nvPr/>
          </p:nvSpPr>
          <p:spPr bwMode="auto">
            <a:xfrm>
              <a:off x="336" y="2304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Text Box 65"/>
            <p:cNvSpPr txBox="1">
              <a:spLocks noChangeArrowheads="1"/>
            </p:cNvSpPr>
            <p:nvPr/>
          </p:nvSpPr>
          <p:spPr bwMode="auto">
            <a:xfrm>
              <a:off x="384" y="10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11314" name="Text Box 66"/>
            <p:cNvSpPr txBox="1">
              <a:spLocks noChangeArrowheads="1"/>
            </p:cNvSpPr>
            <p:nvPr/>
          </p:nvSpPr>
          <p:spPr bwMode="auto">
            <a:xfrm>
              <a:off x="384" y="148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11315" name="Text Box 67"/>
            <p:cNvSpPr txBox="1">
              <a:spLocks noChangeArrowheads="1"/>
            </p:cNvSpPr>
            <p:nvPr/>
          </p:nvSpPr>
          <p:spPr bwMode="auto">
            <a:xfrm>
              <a:off x="384" y="1920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1316" name="Text Box 68"/>
            <p:cNvSpPr txBox="1">
              <a:spLocks noChangeArrowheads="1"/>
            </p:cNvSpPr>
            <p:nvPr/>
          </p:nvSpPr>
          <p:spPr bwMode="auto">
            <a:xfrm>
              <a:off x="384" y="2304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11317" name="Line 69"/>
            <p:cNvSpPr>
              <a:spLocks noChangeShapeType="1"/>
            </p:cNvSpPr>
            <p:nvPr/>
          </p:nvSpPr>
          <p:spPr bwMode="auto">
            <a:xfrm>
              <a:off x="4272" y="624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7162800" y="9144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7162800" y="1524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144" name="Text Box 72"/>
          <p:cNvSpPr txBox="1">
            <a:spLocks noChangeArrowheads="1"/>
          </p:cNvSpPr>
          <p:nvPr/>
        </p:nvSpPr>
        <p:spPr bwMode="auto">
          <a:xfrm>
            <a:off x="7162800" y="2209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6858000" y="2895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+x</a:t>
            </a: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6858000" y="35814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0099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3159" name="Text Box 87"/>
          <p:cNvSpPr txBox="1">
            <a:spLocks noChangeArrowheads="1"/>
          </p:cNvSpPr>
          <p:nvPr/>
        </p:nvSpPr>
        <p:spPr bwMode="auto">
          <a:xfrm>
            <a:off x="7239000" y="4572000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= 4.06</a:t>
            </a:r>
          </a:p>
        </p:txBody>
      </p: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4222750" y="4267200"/>
            <a:ext cx="2863850" cy="1112838"/>
            <a:chOff x="2564" y="2899"/>
            <a:chExt cx="1804" cy="701"/>
          </a:xfrm>
        </p:grpSpPr>
        <p:sp>
          <p:nvSpPr>
            <p:cNvPr id="11298" name="Text Box 88"/>
            <p:cNvSpPr txBox="1">
              <a:spLocks noChangeArrowheads="1"/>
            </p:cNvSpPr>
            <p:nvPr/>
          </p:nvSpPr>
          <p:spPr bwMode="auto">
            <a:xfrm>
              <a:off x="2564" y="3072"/>
              <a:ext cx="31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11299" name="Text Box 90"/>
            <p:cNvSpPr txBox="1">
              <a:spLocks noChangeArrowheads="1"/>
            </p:cNvSpPr>
            <p:nvPr/>
          </p:nvSpPr>
          <p:spPr bwMode="auto">
            <a:xfrm>
              <a:off x="3003" y="3235"/>
              <a:ext cx="13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[0.10 -x]</a:t>
              </a:r>
              <a:r>
                <a:rPr lang="en-US" altLang="en-US" b="1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1300" name="Line 91"/>
            <p:cNvSpPr>
              <a:spLocks noChangeShapeType="1"/>
            </p:cNvSpPr>
            <p:nvPr/>
          </p:nvSpPr>
          <p:spPr bwMode="auto">
            <a:xfrm>
              <a:off x="2832" y="3264"/>
              <a:ext cx="153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1" name="Text Box 92"/>
            <p:cNvSpPr txBox="1">
              <a:spLocks noChangeArrowheads="1"/>
            </p:cNvSpPr>
            <p:nvPr/>
          </p:nvSpPr>
          <p:spPr bwMode="auto">
            <a:xfrm>
              <a:off x="2832" y="2899"/>
              <a:ext cx="15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  [x]</a:t>
              </a:r>
              <a:r>
                <a:rPr lang="en-US" altLang="en-US" b="1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99"/>
          <p:cNvGrpSpPr>
            <a:grpSpLocks/>
          </p:cNvGrpSpPr>
          <p:nvPr/>
        </p:nvGrpSpPr>
        <p:grpSpPr bwMode="auto">
          <a:xfrm>
            <a:off x="457200" y="4267200"/>
            <a:ext cx="3810000" cy="1158875"/>
            <a:chOff x="192" y="2899"/>
            <a:chExt cx="2400" cy="730"/>
          </a:xfrm>
        </p:grpSpPr>
        <p:sp>
          <p:nvSpPr>
            <p:cNvPr id="11294" name="Line 94"/>
            <p:cNvSpPr>
              <a:spLocks noChangeShapeType="1"/>
            </p:cNvSpPr>
            <p:nvPr/>
          </p:nvSpPr>
          <p:spPr bwMode="auto">
            <a:xfrm>
              <a:off x="1035" y="3264"/>
              <a:ext cx="142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Text Box 95"/>
            <p:cNvSpPr txBox="1">
              <a:spLocks noChangeArrowheads="1"/>
            </p:cNvSpPr>
            <p:nvPr/>
          </p:nvSpPr>
          <p:spPr bwMode="auto">
            <a:xfrm>
              <a:off x="192" y="3024"/>
              <a:ext cx="8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 Kc =</a:t>
              </a:r>
            </a:p>
          </p:txBody>
        </p:sp>
        <p:sp>
          <p:nvSpPr>
            <p:cNvPr id="11296" name="Text Box 96"/>
            <p:cNvSpPr txBox="1">
              <a:spLocks noChangeArrowheads="1"/>
            </p:cNvSpPr>
            <p:nvPr/>
          </p:nvSpPr>
          <p:spPr bwMode="auto">
            <a:xfrm>
              <a:off x="864" y="2899"/>
              <a:ext cx="17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[CO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][H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11297" name="Rectangle 97"/>
            <p:cNvSpPr>
              <a:spLocks noChangeArrowheads="1"/>
            </p:cNvSpPr>
            <p:nvPr/>
          </p:nvSpPr>
          <p:spPr bwMode="auto">
            <a:xfrm>
              <a:off x="1091" y="3264"/>
              <a:ext cx="126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[CO][H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O]</a:t>
              </a:r>
              <a:endParaRPr lang="en-GB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173" name="Text Box 101"/>
          <p:cNvSpPr txBox="1">
            <a:spLocks noChangeArrowheads="1"/>
          </p:cNvSpPr>
          <p:nvPr/>
        </p:nvSpPr>
        <p:spPr bwMode="auto">
          <a:xfrm>
            <a:off x="304800" y="5334000"/>
            <a:ext cx="88392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x/[0.10-x] = 2.01, x = 0.201-2.01x, 3.01x = 0.201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GB" altLang="en-US">
                <a:solidFill>
                  <a:srgbClr val="000099"/>
                </a:solidFill>
                <a:latin typeface="Arial" panose="020B0604020202020204" pitchFamily="34" charset="0"/>
              </a:rPr>
              <a:t>x=0.0668</a:t>
            </a:r>
          </a:p>
        </p:txBody>
      </p:sp>
      <p:sp>
        <p:nvSpPr>
          <p:cNvPr id="11292" name="Rectangle 102"/>
          <p:cNvSpPr>
            <a:spLocks noGrp="1" noChangeArrowheads="1"/>
          </p:cNvSpPr>
          <p:nvPr>
            <p:ph type="body" idx="1"/>
          </p:nvPr>
        </p:nvSpPr>
        <p:spPr>
          <a:xfrm>
            <a:off x="152400" y="-76200"/>
            <a:ext cx="8991600" cy="533400"/>
          </a:xfrm>
          <a:noFill/>
        </p:spPr>
        <p:txBody>
          <a:bodyPr/>
          <a:lstStyle/>
          <a:p>
            <a:pPr marL="0" indent="0">
              <a:spcBef>
                <a:spcPct val="10000"/>
              </a:spcBef>
              <a:buFontTx/>
              <a:buNone/>
            </a:pPr>
            <a:r>
              <a:rPr lang="en-US" altLang="en-US" smtClean="0">
                <a:latin typeface="Arial" panose="020B0604020202020204" pitchFamily="34" charset="0"/>
              </a:rPr>
              <a:t>Read 570-1. Follow sample calculation carefully. </a:t>
            </a:r>
          </a:p>
          <a:p>
            <a:pPr marL="0" indent="0">
              <a:spcBef>
                <a:spcPct val="10000"/>
              </a:spcBef>
              <a:buFontTx/>
              <a:buNone/>
            </a:pPr>
            <a:r>
              <a:rPr lang="en-US" altLang="en-US" smtClean="0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11293" name="Rectangle 103"/>
          <p:cNvSpPr>
            <a:spLocks noChangeArrowheads="1"/>
          </p:cNvSpPr>
          <p:nvPr/>
        </p:nvSpPr>
        <p:spPr bwMode="auto">
          <a:xfrm>
            <a:off x="76200" y="624840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PE 11, </a:t>
            </a:r>
            <a:r>
              <a:rPr lang="en-GB" altLang="en-US">
                <a:latin typeface="Arial" panose="020B0604020202020204" pitchFamily="34" charset="0"/>
              </a:rPr>
              <a:t>14.40, 14.41 pg. 589 (notice [ ] for 14.41)</a:t>
            </a: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 autoUpdateAnimBg="0"/>
      <p:bldP spid="3111" grpId="0" autoUpdateAnimBg="0"/>
      <p:bldP spid="3112" grpId="0" autoUpdateAnimBg="0"/>
      <p:bldP spid="3113" grpId="0" autoUpdateAnimBg="0"/>
      <p:bldP spid="3114" grpId="0" autoUpdateAnimBg="0"/>
      <p:bldP spid="3115" grpId="0" autoUpdateAnimBg="0"/>
      <p:bldP spid="3116" grpId="0" autoUpdateAnimBg="0"/>
      <p:bldP spid="3117" grpId="0" autoUpdateAnimBg="0"/>
      <p:bldP spid="3118" grpId="0" autoUpdateAnimBg="0"/>
      <p:bldP spid="3119" grpId="0" autoUpdateAnimBg="0"/>
      <p:bldP spid="3120" grpId="0" autoUpdateAnimBg="0"/>
      <p:bldP spid="3121" grpId="0" autoUpdateAnimBg="0"/>
      <p:bldP spid="3122" grpId="0" autoUpdateAnimBg="0"/>
      <p:bldP spid="3123" grpId="0" autoUpdateAnimBg="0"/>
      <p:bldP spid="3124" grpId="0" autoUpdateAnimBg="0"/>
      <p:bldP spid="3142" grpId="0" autoUpdateAnimBg="0"/>
      <p:bldP spid="3143" grpId="0" autoUpdateAnimBg="0"/>
      <p:bldP spid="3144" grpId="0" autoUpdateAnimBg="0"/>
      <p:bldP spid="3145" grpId="0" autoUpdateAnimBg="0"/>
      <p:bldP spid="3146" grpId="0" autoUpdateAnimBg="0"/>
      <p:bldP spid="3159" grpId="0" autoUpdateAnimBg="0"/>
      <p:bldP spid="317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533400"/>
          </a:xfrm>
        </p:spPr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</a:rPr>
              <a:t>PE 11 - pg. 571  H</a:t>
            </a:r>
            <a:r>
              <a:rPr lang="en-GB" altLang="en-US" sz="3600" baseline="-25000" smtClean="0">
                <a:latin typeface="Arial" panose="020B0604020202020204" pitchFamily="34" charset="0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</a:rPr>
              <a:t> + I</a:t>
            </a:r>
            <a:r>
              <a:rPr lang="en-GB" altLang="en-US" sz="3600" baseline="-25000" smtClean="0">
                <a:latin typeface="Arial" panose="020B0604020202020204" pitchFamily="34" charset="0"/>
              </a:rPr>
              <a:t>2</a:t>
            </a:r>
            <a:r>
              <a:rPr lang="en-GB" altLang="en-US" sz="3600" smtClean="0">
                <a:latin typeface="Arial" panose="020B0604020202020204" pitchFamily="34" charset="0"/>
              </a:rPr>
              <a:t> </a:t>
            </a:r>
            <a:r>
              <a:rPr lang="en-GB" altLang="en-US" sz="3600" smtClean="0">
                <a:latin typeface="Arial" panose="020B0604020202020204" pitchFamily="34" charset="0"/>
                <a:sym typeface="Symbol" panose="05050102010706020507" pitchFamily="18" charset="2"/>
              </a:rPr>
              <a:t> 2HI</a:t>
            </a:r>
            <a:endParaRPr lang="en-GB" altLang="en-US" sz="3600" smtClean="0">
              <a:latin typeface="Arial" panose="020B0604020202020204" pitchFamily="34" charset="0"/>
            </a:endParaRP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762000" y="609600"/>
            <a:ext cx="7772400" cy="3352800"/>
            <a:chOff x="528" y="912"/>
            <a:chExt cx="4896" cy="2112"/>
          </a:xfrm>
        </p:grpSpPr>
        <p:sp>
          <p:nvSpPr>
            <p:cNvPr id="12321" name="Line 4"/>
            <p:cNvSpPr>
              <a:spLocks noChangeShapeType="1"/>
            </p:cNvSpPr>
            <p:nvPr/>
          </p:nvSpPr>
          <p:spPr bwMode="auto">
            <a:xfrm flipV="1">
              <a:off x="528" y="91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Line 5"/>
            <p:cNvSpPr>
              <a:spLocks noChangeShapeType="1"/>
            </p:cNvSpPr>
            <p:nvPr/>
          </p:nvSpPr>
          <p:spPr bwMode="auto">
            <a:xfrm>
              <a:off x="528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Line 6"/>
            <p:cNvSpPr>
              <a:spLocks noChangeShapeType="1"/>
            </p:cNvSpPr>
            <p:nvPr/>
          </p:nvSpPr>
          <p:spPr bwMode="auto">
            <a:xfrm>
              <a:off x="528" y="3024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Line 7"/>
            <p:cNvSpPr>
              <a:spLocks noChangeShapeType="1"/>
            </p:cNvSpPr>
            <p:nvPr/>
          </p:nvSpPr>
          <p:spPr bwMode="auto">
            <a:xfrm>
              <a:off x="5424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Line 8"/>
            <p:cNvSpPr>
              <a:spLocks noChangeShapeType="1"/>
            </p:cNvSpPr>
            <p:nvPr/>
          </p:nvSpPr>
          <p:spPr bwMode="auto">
            <a:xfrm>
              <a:off x="912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Line 9"/>
            <p:cNvSpPr>
              <a:spLocks noChangeShapeType="1"/>
            </p:cNvSpPr>
            <p:nvPr/>
          </p:nvSpPr>
          <p:spPr bwMode="auto">
            <a:xfrm>
              <a:off x="2304" y="912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7" name="Line 10"/>
            <p:cNvSpPr>
              <a:spLocks noChangeShapeType="1"/>
            </p:cNvSpPr>
            <p:nvPr/>
          </p:nvSpPr>
          <p:spPr bwMode="auto">
            <a:xfrm>
              <a:off x="3936" y="912"/>
              <a:ext cx="0" cy="211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Line 11"/>
            <p:cNvSpPr>
              <a:spLocks noChangeShapeType="1"/>
            </p:cNvSpPr>
            <p:nvPr/>
          </p:nvSpPr>
          <p:spPr bwMode="auto">
            <a:xfrm>
              <a:off x="528" y="1296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Line 12"/>
            <p:cNvSpPr>
              <a:spLocks noChangeShapeType="1"/>
            </p:cNvSpPr>
            <p:nvPr/>
          </p:nvSpPr>
          <p:spPr bwMode="auto">
            <a:xfrm>
              <a:off x="528" y="1728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Line 13"/>
            <p:cNvSpPr>
              <a:spLocks noChangeShapeType="1"/>
            </p:cNvSpPr>
            <p:nvPr/>
          </p:nvSpPr>
          <p:spPr bwMode="auto">
            <a:xfrm>
              <a:off x="528" y="2160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Line 14"/>
            <p:cNvSpPr>
              <a:spLocks noChangeShapeType="1"/>
            </p:cNvSpPr>
            <p:nvPr/>
          </p:nvSpPr>
          <p:spPr bwMode="auto">
            <a:xfrm>
              <a:off x="528" y="2592"/>
              <a:ext cx="48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Text Box 15"/>
            <p:cNvSpPr txBox="1">
              <a:spLocks noChangeArrowheads="1"/>
            </p:cNvSpPr>
            <p:nvPr/>
          </p:nvSpPr>
          <p:spPr bwMode="auto">
            <a:xfrm>
              <a:off x="576" y="129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12333" name="Text Box 16"/>
            <p:cNvSpPr txBox="1">
              <a:spLocks noChangeArrowheads="1"/>
            </p:cNvSpPr>
            <p:nvPr/>
          </p:nvSpPr>
          <p:spPr bwMode="auto">
            <a:xfrm>
              <a:off x="576" y="1776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I</a:t>
              </a:r>
            </a:p>
          </p:txBody>
        </p:sp>
        <p:sp>
          <p:nvSpPr>
            <p:cNvPr id="12334" name="Text Box 17"/>
            <p:cNvSpPr txBox="1">
              <a:spLocks noChangeArrowheads="1"/>
            </p:cNvSpPr>
            <p:nvPr/>
          </p:nvSpPr>
          <p:spPr bwMode="auto">
            <a:xfrm>
              <a:off x="576" y="2208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2335" name="Text Box 18"/>
            <p:cNvSpPr txBox="1">
              <a:spLocks noChangeArrowheads="1"/>
            </p:cNvSpPr>
            <p:nvPr/>
          </p:nvSpPr>
          <p:spPr bwMode="auto">
            <a:xfrm>
              <a:off x="576" y="2592"/>
              <a:ext cx="2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latin typeface="Arial" panose="020B0604020202020204" pitchFamily="34" charset="0"/>
                </a:rPr>
                <a:t>E</a:t>
              </a:r>
            </a:p>
          </p:txBody>
        </p:sp>
      </p:grp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905000" y="609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267200" y="609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I</a:t>
            </a:r>
            <a:r>
              <a:rPr lang="en-GB" altLang="en-US" sz="3600" baseline="-25000">
                <a:latin typeface="Arial" panose="020B0604020202020204" pitchFamily="34" charset="0"/>
              </a:rPr>
              <a:t>2</a:t>
            </a:r>
            <a:endParaRPr lang="en-GB" altLang="en-US" sz="3600">
              <a:latin typeface="Arial" panose="020B0604020202020204" pitchFamily="34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781800" y="6096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HI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905000" y="1219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267200" y="1219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781800" y="1219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1524000" y="19050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0.200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733800" y="19050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0.200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781800" y="1905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16002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6600"/>
                </a:solidFill>
                <a:latin typeface="Arial" panose="020B0604020202020204" pitchFamily="34" charset="0"/>
              </a:rPr>
              <a:t>-x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9624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6600"/>
                </a:solidFill>
                <a:latin typeface="Arial" panose="020B0604020202020204" pitchFamily="34" charset="0"/>
              </a:rPr>
              <a:t>-x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477000" y="2590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6600"/>
                </a:solidFill>
                <a:latin typeface="Arial" panose="020B0604020202020204" pitchFamily="34" charset="0"/>
              </a:rPr>
              <a:t>+2x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600200" y="3276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6600"/>
                </a:solidFill>
                <a:latin typeface="Arial" panose="020B0604020202020204" pitchFamily="34" charset="0"/>
              </a:rPr>
              <a:t>0.2 - x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3962400" y="3276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6600"/>
                </a:solidFill>
                <a:latin typeface="Arial" panose="020B0604020202020204" pitchFamily="34" charset="0"/>
              </a:rPr>
              <a:t>0.2 - x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477000" y="3276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3600">
                <a:solidFill>
                  <a:srgbClr val="006600"/>
                </a:solidFill>
                <a:latin typeface="Arial" panose="020B0604020202020204" pitchFamily="34" charset="0"/>
              </a:rPr>
              <a:t>2x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0" y="502920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2x/[0.2-x] = 7.04, 2x = 1.408-7.04x, </a:t>
            </a:r>
            <a:r>
              <a:rPr lang="en-GB" altLang="en-US">
                <a:solidFill>
                  <a:srgbClr val="006600"/>
                </a:solidFill>
                <a:latin typeface="Arial" panose="020B0604020202020204" pitchFamily="34" charset="0"/>
              </a:rPr>
              <a:t>x=0.156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381000" y="3962400"/>
            <a:ext cx="3597275" cy="1082675"/>
            <a:chOff x="192" y="2515"/>
            <a:chExt cx="2266" cy="682"/>
          </a:xfrm>
        </p:grpSpPr>
        <p:sp>
          <p:nvSpPr>
            <p:cNvPr id="12317" name="Text Box 52"/>
            <p:cNvSpPr txBox="1">
              <a:spLocks noChangeArrowheads="1"/>
            </p:cNvSpPr>
            <p:nvPr/>
          </p:nvSpPr>
          <p:spPr bwMode="auto">
            <a:xfrm>
              <a:off x="1141" y="2832"/>
              <a:ext cx="12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[H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][I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12318" name="Line 53"/>
            <p:cNvSpPr>
              <a:spLocks noChangeShapeType="1"/>
            </p:cNvSpPr>
            <p:nvPr/>
          </p:nvSpPr>
          <p:spPr bwMode="auto">
            <a:xfrm>
              <a:off x="1035" y="2880"/>
              <a:ext cx="142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Text Box 54"/>
            <p:cNvSpPr txBox="1">
              <a:spLocks noChangeArrowheads="1"/>
            </p:cNvSpPr>
            <p:nvPr/>
          </p:nvSpPr>
          <p:spPr bwMode="auto">
            <a:xfrm>
              <a:off x="192" y="2640"/>
              <a:ext cx="8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 Kc =</a:t>
              </a:r>
            </a:p>
          </p:txBody>
        </p:sp>
        <p:sp>
          <p:nvSpPr>
            <p:cNvPr id="12320" name="Text Box 55"/>
            <p:cNvSpPr txBox="1">
              <a:spLocks noChangeArrowheads="1"/>
            </p:cNvSpPr>
            <p:nvPr/>
          </p:nvSpPr>
          <p:spPr bwMode="auto">
            <a:xfrm>
              <a:off x="1035" y="2515"/>
              <a:ext cx="142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[HI]</a:t>
              </a:r>
              <a:r>
                <a:rPr lang="en-US" altLang="en-US" b="1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146550" y="3962400"/>
            <a:ext cx="2711450" cy="1082675"/>
            <a:chOff x="2564" y="2515"/>
            <a:chExt cx="1708" cy="682"/>
          </a:xfrm>
        </p:grpSpPr>
        <p:sp>
          <p:nvSpPr>
            <p:cNvPr id="12313" name="Text Box 56"/>
            <p:cNvSpPr txBox="1">
              <a:spLocks noChangeArrowheads="1"/>
            </p:cNvSpPr>
            <p:nvPr/>
          </p:nvSpPr>
          <p:spPr bwMode="auto">
            <a:xfrm>
              <a:off x="2564" y="2688"/>
              <a:ext cx="31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12314" name="Text Box 58"/>
            <p:cNvSpPr txBox="1">
              <a:spLocks noChangeArrowheads="1"/>
            </p:cNvSpPr>
            <p:nvPr/>
          </p:nvSpPr>
          <p:spPr bwMode="auto">
            <a:xfrm>
              <a:off x="3035" y="2832"/>
              <a:ext cx="118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[0.2 -x]</a:t>
              </a:r>
              <a:r>
                <a:rPr lang="en-US" altLang="en-US" b="1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12315" name="Line 59"/>
            <p:cNvSpPr>
              <a:spLocks noChangeShapeType="1"/>
            </p:cNvSpPr>
            <p:nvPr/>
          </p:nvSpPr>
          <p:spPr bwMode="auto">
            <a:xfrm>
              <a:off x="2880" y="2880"/>
              <a:ext cx="139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Text Box 60"/>
            <p:cNvSpPr txBox="1">
              <a:spLocks noChangeArrowheads="1"/>
            </p:cNvSpPr>
            <p:nvPr/>
          </p:nvSpPr>
          <p:spPr bwMode="auto">
            <a:xfrm>
              <a:off x="2880" y="2515"/>
              <a:ext cx="139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[2x]</a:t>
              </a:r>
              <a:r>
                <a:rPr lang="en-US" altLang="en-US" b="1" baseline="30000">
                  <a:latin typeface="Arial" panose="020B0604020202020204" pitchFamily="34" charset="0"/>
                </a:rPr>
                <a:t>2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6934200" y="4237038"/>
            <a:ext cx="198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= 49.5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152400" y="56388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H</a:t>
            </a:r>
            <a:r>
              <a:rPr lang="en-GB" altLang="en-US" b="1" baseline="-25000">
                <a:latin typeface="Arial" panose="020B0604020202020204" pitchFamily="34" charset="0"/>
              </a:rPr>
              <a:t>2</a:t>
            </a:r>
            <a:r>
              <a:rPr lang="en-GB" altLang="en-US">
                <a:latin typeface="Arial" panose="020B0604020202020204" pitchFamily="34" charset="0"/>
              </a:rPr>
              <a:t> (I</a:t>
            </a:r>
            <a:r>
              <a:rPr lang="en-GB" altLang="en-US" b="1" baseline="-25000">
                <a:latin typeface="Arial" panose="020B0604020202020204" pitchFamily="34" charset="0"/>
              </a:rPr>
              <a:t>2</a:t>
            </a:r>
            <a:r>
              <a:rPr lang="en-GB" altLang="en-US">
                <a:latin typeface="Arial" panose="020B0604020202020204" pitchFamily="34" charset="0"/>
              </a:rPr>
              <a:t> also): 0.2 - 0.156 = </a:t>
            </a:r>
            <a:r>
              <a:rPr lang="en-GB" altLang="en-US">
                <a:solidFill>
                  <a:srgbClr val="006600"/>
                </a:solidFill>
                <a:latin typeface="Arial" panose="020B0604020202020204" pitchFamily="34" charset="0"/>
              </a:rPr>
              <a:t>0.044 M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33400" y="621665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HI: 2(0.156) = </a:t>
            </a:r>
            <a:r>
              <a:rPr lang="en-GB" altLang="en-US">
                <a:solidFill>
                  <a:srgbClr val="006600"/>
                </a:solidFill>
                <a:latin typeface="Arial" panose="020B0604020202020204" pitchFamily="34" charset="0"/>
              </a:rPr>
              <a:t>0.312 M</a:t>
            </a:r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 autoUpdateAnimBg="0"/>
      <p:bldP spid="7188" grpId="0" autoUpdateAnimBg="0"/>
      <p:bldP spid="7189" grpId="0" autoUpdateAnimBg="0"/>
      <p:bldP spid="7190" grpId="0" autoUpdateAnimBg="0"/>
      <p:bldP spid="7191" grpId="0" autoUpdateAnimBg="0"/>
      <p:bldP spid="7192" grpId="0" autoUpdateAnimBg="0"/>
      <p:bldP spid="7193" grpId="0" autoUpdateAnimBg="0"/>
      <p:bldP spid="7194" grpId="0" autoUpdateAnimBg="0"/>
      <p:bldP spid="7195" grpId="0" autoUpdateAnimBg="0"/>
      <p:bldP spid="7196" grpId="0" autoUpdateAnimBg="0"/>
      <p:bldP spid="7197" grpId="0" autoUpdateAnimBg="0"/>
      <p:bldP spid="7198" grpId="0" autoUpdateAnimBg="0"/>
      <p:bldP spid="7199" grpId="0" autoUpdateAnimBg="0"/>
      <p:bldP spid="7200" grpId="0" autoUpdateAnimBg="0"/>
      <p:bldP spid="7201" grpId="0" autoUpdateAnimBg="0"/>
      <p:bldP spid="7218" grpId="0" autoUpdateAnimBg="0"/>
      <p:bldP spid="7229" grpId="0" autoUpdateAnimBg="0"/>
      <p:bldP spid="7230" grpId="0" autoUpdateAnimBg="0"/>
      <p:bldP spid="723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1234</Words>
  <Application>Microsoft Office PowerPoint</Application>
  <PresentationFormat>On-screen Show (4:3)</PresentationFormat>
  <Paragraphs>405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Times New Roman</vt:lpstr>
      <vt:lpstr>Arial</vt:lpstr>
      <vt:lpstr>Symbol</vt:lpstr>
      <vt:lpstr>Default Design</vt:lpstr>
      <vt:lpstr>Equilibrium Law Calculations</vt:lpstr>
      <vt:lpstr>H2 + I2  2HI</vt:lpstr>
      <vt:lpstr>PowerPoint Presentation</vt:lpstr>
      <vt:lpstr>PCl3 + Cl2  PCl5</vt:lpstr>
      <vt:lpstr>PowerPoint Presentation</vt:lpstr>
      <vt:lpstr>RE 14.38 - pg. 589  2HBr  H2 + Br2</vt:lpstr>
      <vt:lpstr>RE 14.39 - pg. 589  CH2O  H2 + CO</vt:lpstr>
      <vt:lpstr>14.9 - pg. 570    CO + H2O  CO2 + H2</vt:lpstr>
      <vt:lpstr>PE 11 - pg. 571  H2 + I2  2HI</vt:lpstr>
      <vt:lpstr>14.40 -      SO3 + NO  NO2 + SO2</vt:lpstr>
      <vt:lpstr>14.41 -      CO + H2O  CO2 + H2</vt:lpstr>
      <vt:lpstr>Equilibrium calculations when Kc is very small</vt:lpstr>
      <vt:lpstr>Equilibrium calculations when Kc is small</vt:lpstr>
      <vt:lpstr>PE 12 - pg. 573        N2 + O2  2NO</vt:lpstr>
      <vt:lpstr>PE 12 - pg. 573        N2 + O2  2NO</vt:lpstr>
      <vt:lpstr>2HCl  H2 + Cl2  Kc= 3.2 x 10–34  determine [equil], if [initial] are 2.0 M, 1.0 M, 0 M</vt:lpstr>
      <vt:lpstr>RE 14.42 - pg. 590  2HCl  H2 + Cl2</vt:lpstr>
      <vt:lpstr>2Na + 2H2O  2NaOH + H2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- Equilibrium Law Calculations - Kc, RICE Charts</dc:title>
  <dc:subject>Chemistry Resources for High School Teachers and Students - PowerPoint Lessons, Notes, Labs, Worksheets, Handouts, Practice Problems, and Solutions.</dc:subject>
  <dc:creator>Jeremy Schneider</dc:creator>
  <dc:description>Copyright 2007 - All Rights Reserved -_x000d_
visit www.chalkbored.com for details</dc:description>
  <cp:lastModifiedBy>GARCIA, XAVIER</cp:lastModifiedBy>
  <cp:revision>39</cp:revision>
  <dcterms:created xsi:type="dcterms:W3CDTF">1999-05-14T15:00:54Z</dcterms:created>
  <dcterms:modified xsi:type="dcterms:W3CDTF">2018-03-19T16:06:25Z</dcterms:modified>
</cp:coreProperties>
</file>