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0" r:id="rId4"/>
    <p:sldId id="269" r:id="rId5"/>
    <p:sldId id="286" r:id="rId6"/>
    <p:sldId id="270" r:id="rId7"/>
    <p:sldId id="279" r:id="rId8"/>
  </p:sldIdLst>
  <p:sldSz cx="9144000" cy="6858000" type="screen4x3"/>
  <p:notesSz cx="6858000" cy="90328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90" autoAdjust="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7" d="100"/>
          <a:sy n="27" d="100"/>
        </p:scale>
        <p:origin x="-1229" y="-82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2FD35C43-13F5-4281-A7EA-F34A423EEE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116C9BCF-9EC9-42B6-9980-9A57E0ED6E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7DABF9-CB77-4BDC-A830-F32F133A52F0}" type="datetime1">
              <a:rPr lang="en-US" altLang="en-US"/>
              <a:pPr/>
              <a:t>3/19/2018</a:t>
            </a:fld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xmlns="" id="{238843CC-59F2-4669-A758-AFA34A8D52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2025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xmlns="" id="{CA2CBD0D-151D-4B89-A6EC-A42CC59239C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82025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698000-8B2D-4A80-8C0D-8B845AA1E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041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33D5AE8C-3A17-4745-8FFC-C4A268CF6A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977B722F-01CF-4C42-A892-F45F4C63BF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28532C-F1B6-4FB3-91E4-5CC59E3A4E14}" type="datetime1">
              <a:rPr lang="en-US" altLang="en-US"/>
              <a:pPr/>
              <a:t>3/19/2018</a:t>
            </a:fld>
            <a:endParaRPr lang="en-US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xmlns="" id="{C0D394F1-6A8C-49F4-8645-6874FB4882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xmlns="" id="{E25C3924-0F7B-4E1F-B7BE-1A518353F1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91013"/>
            <a:ext cx="5029200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xmlns="" id="{9F9AF1B3-0139-4A06-858F-627E89530D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2025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xmlns="" id="{EE5B4DE9-51D2-44A0-AC6D-2E0517BCA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82025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6F7F1-97A2-4D56-9C69-30ED29E2E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18991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9E6C903-940D-4622-9580-73505420B5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E63BD4C-C8C2-448D-B2C9-5350C84CF370}" type="datetime1">
              <a:rPr lang="en-US" altLang="en-US"/>
              <a:pPr/>
              <a:t>3/19/2018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08BE7186-548C-4523-B500-B3B310644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C462E5-001C-4C42-8C7D-2AFA87D2A66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FD9EF9D4-2017-4B3F-BAAE-193F6740C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AC9DD2BC-2E52-4830-B81B-522B9DAB0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48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A32A05-FF8D-420D-A0AC-A1138144E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3D11900-160D-4C32-BDCC-3FD8E441E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AF1832-32C9-473A-BB10-BBB11904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BD2F9C-2347-49AF-B084-3766F19A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3A1F0D-8196-4CF5-87D9-3DFBB2C7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80282-811E-40F3-A113-89E8D8D61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7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228FEE-39E2-4AA5-B837-B0F48655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535015-6C8B-4C3D-BAD0-B281254DB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310D04-FB7A-40AF-97DC-B1230EFF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C21D80-1CE5-451E-93CC-ED2CB2463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17DC25-6861-431C-A5A2-9E8D0BEF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2329-F5DA-4B8E-9081-E991E3F43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50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84D74E-2C38-4188-8EC6-785BB6310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BB3CA4-324B-41D7-ABFE-A67B82176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8A7CC7-FA64-4C01-9938-212E20E70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B8BD72-120F-4210-9214-D2507A50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B4B641-C8E9-4521-86C9-CD43BE02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FD559-1C9A-408C-8536-33F99809CC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92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9F253-BEE0-4B00-AA4A-63DE46BD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2B8F6-2956-4CC8-9B0C-28620B0B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0BE3E5-0489-447E-A624-9DC2939A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0554DA-0553-4C9F-BFE2-04CF8286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323DD6-DA51-4AED-9B83-27EF6868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5B31B-D4C3-4056-8E87-0073E4B55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59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E955C-041B-4FE5-B53E-2C1337EAB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25EDE4-F590-4447-86FF-3BE2D1152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FB377A-32F6-4448-BE89-745BC1D9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CD7AE4-A2E0-45FE-84FD-695EE498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C9B191-D178-4AA8-9DC1-C8E1980D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D12A1-F4D5-4C94-864E-0A6882314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22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8EA8A-B223-4DCF-AEEC-8B0046E5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51426-BA43-4699-937F-1DFCD71B6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246AD8-1832-472F-9A0E-26F323C40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1E14F9-E3BE-4D98-8688-86562626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C8039B-D221-49D0-8F89-29BA3530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99BE4A-E8C1-4E5B-9723-787949EE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88E91-E87A-4807-9E38-FA25D119D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17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9A813A-6EF1-49D3-8D2A-9C5CD2B6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38C716-C85D-4C08-8037-88E32F055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B973CE-CC44-480A-ACEC-51285FE1C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5E9CABA-3CFA-46FE-904D-D29AA26E3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A1AB92-9395-4130-B35C-4891BC2EE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8670D00-AA62-42AF-912E-1F55068B8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52AEFD-6FE2-4124-BC05-09F39143D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2232418-D94D-477D-A9C6-2CA476DB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12091-D12B-4071-ACD9-A415A3076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0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C7F2E-405B-4AB3-B641-0FEF5EF4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80ACDB4-AB8B-46E6-8B87-5DFD9B42B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7DBA3B-720B-457C-981D-952EFDFFD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2F5B0BC-4284-427A-9E51-2A2EC599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FF36-DB56-4241-998D-F6167D5AE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8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10A8348-B1E1-436D-96B3-B3FBBC03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240DFD-7820-402C-B017-A9482677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1971E7-8598-4274-BB5C-34A64270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0C800-1B72-4616-9D0A-F392C9E0A4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08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22E482-C3F9-4EF1-948F-2F61213A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40219C-1520-4C8F-8828-24D005221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58D14C-89DE-4E58-8DDE-44B8CE077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3EA719-85AE-4BC2-A12D-BFFFC43E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23465D-B8D7-4D89-8409-BFBA7615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F044D7-0EB7-4696-AC46-AE53662B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30942-F0B0-42C9-B3C3-05F24C688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55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66DCA7-BED9-43A7-9C17-1F5EFCFE7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47F49C3-2781-43CB-80A4-43D3EB5E3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D81D13E-8390-4AE5-B94F-188CB73D3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65EA10-22ED-4B66-80DD-41F86549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418A40-53DB-4192-823E-89B3FEF02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72F023-2FB0-40FF-ADC1-F00D8ADC8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275A2-6280-4A24-8C0E-10A04EEF4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92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B673387-F280-4A6E-9477-7A8B50464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AC5301E8-A029-4A54-8070-57B607C05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195D3E2-546B-4776-9FAA-29B7135B58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F6C704C7-965D-4B03-9678-880C02A421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BE936CC2-0A7D-47BA-BA25-7F9786C376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6F4A6C-C2AF-4929-93CE-5B80139559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lkbored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FCFF8A8-C885-4E95-9BB4-3194E49170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267200" y="838200"/>
            <a:ext cx="4648200" cy="2743200"/>
          </a:xfrm>
        </p:spPr>
        <p:txBody>
          <a:bodyPr anchor="ctr"/>
          <a:lstStyle/>
          <a:p>
            <a:r>
              <a:rPr lang="en-US" altLang="en-US" sz="7200"/>
              <a:t>Equilibrium Law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2275A778-5106-4A97-AA80-67884FB1D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5257800" cy="507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2671C0EB-61AC-4BFC-9507-691268D1A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382000" cy="5334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Introduction to the Equilibrium law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7480FDC4-3ECC-4AD1-8517-4BD5D3570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915400" cy="4572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Read 14.3 to PE1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7A79B9E9-B53C-4916-B47C-A759134FB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362200"/>
            <a:ext cx="510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2H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2H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 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3E85327F-8253-45F5-8DDC-2746049A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76600"/>
            <a:ext cx="89900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/>
          <a:lstStyle>
            <a:lvl1pPr marL="1338263" indent="-1338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08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336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527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71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529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86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43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00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Step 1:	Set up the “equilibrium law” equation</a:t>
            </a:r>
          </a:p>
        </p:txBody>
      </p:sp>
      <p:grpSp>
        <p:nvGrpSpPr>
          <p:cNvPr id="4114" name="Group 18">
            <a:extLst>
              <a:ext uri="{FF2B5EF4-FFF2-40B4-BE49-F238E27FC236}">
                <a16:creationId xmlns:a16="http://schemas.microsoft.com/office/drawing/2014/main" xmlns="" id="{1AEE6AC4-48B3-41CF-9E94-7696BAD9FDFB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1219200"/>
            <a:ext cx="3276600" cy="641350"/>
            <a:chOff x="1776" y="1488"/>
            <a:chExt cx="2064" cy="404"/>
          </a:xfrm>
        </p:grpSpPr>
        <p:sp>
          <p:nvSpPr>
            <p:cNvPr id="4103" name="Line 7">
              <a:extLst>
                <a:ext uri="{FF2B5EF4-FFF2-40B4-BE49-F238E27FC236}">
                  <a16:creationId xmlns:a16="http://schemas.microsoft.com/office/drawing/2014/main" xmlns="" id="{B83F89C2-6D8B-463C-8E3A-CED63A3C6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728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xmlns="" id="{C300C512-D507-42BA-9E6B-DF8BC198A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488"/>
              <a:ext cx="7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4105" name="Rectangle 9">
            <a:extLst>
              <a:ext uri="{FF2B5EF4-FFF2-40B4-BE49-F238E27FC236}">
                <a16:creationId xmlns:a16="http://schemas.microsoft.com/office/drawing/2014/main" xmlns="" id="{57014843-13AD-4CEC-9097-CE41681F1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33800"/>
            <a:ext cx="906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/>
          <a:lstStyle>
            <a:lvl1pPr marL="1338263" indent="-1338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08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336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527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71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529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86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43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00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Step 2:	Product concentrations go in numerator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xmlns="" id="{DB08FAAD-91BF-4777-ABDF-9FF2CB7D6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9144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[H</a:t>
            </a:r>
            <a:r>
              <a:rPr lang="en-US" altLang="en-US" sz="3600" b="1" baseline="-25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O]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xmlns="" id="{8F87947E-ADD2-4CD1-8570-99243B49C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362200"/>
            <a:ext cx="510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2H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2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b="1" baseline="-25000">
                <a:solidFill>
                  <a:srgbClr val="CC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O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 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xmlns="" id="{BB4B1ED5-3F94-4F9C-A01E-B82FD33A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91440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[H</a:t>
            </a:r>
            <a:r>
              <a:rPr lang="en-US" altLang="en-US" sz="3600" b="1" baseline="-25000"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O]</a:t>
            </a:r>
            <a:r>
              <a:rPr lang="en-US" altLang="en-US" sz="3600" b="1" baseline="30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xmlns="" id="{719466F7-CB22-4155-BFD3-1BA06F7C8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362200"/>
            <a:ext cx="510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2H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 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xmlns="" id="{A7B46DD1-C646-4E1D-9F4F-B21054C73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91000"/>
            <a:ext cx="906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/>
          <a:lstStyle>
            <a:lvl1pPr marL="1338263" indent="-1338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08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336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527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71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529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86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43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00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Step 3:	Concentration in mass action expression is raised to the coefficient of the product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xmlns="" id="{CEE5F6E5-43B6-4287-B037-B87670150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362200"/>
            <a:ext cx="510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2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</a:t>
            </a: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O</a:t>
            </a:r>
            <a:r>
              <a:rPr lang="en-US" altLang="en-US" b="1" baseline="-25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2H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 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xmlns="" id="{5761082F-2D8B-430F-B8AA-991EC2B4B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[H</a:t>
            </a:r>
            <a:r>
              <a:rPr lang="en-US" altLang="en-US" sz="3600" b="1" baseline="-25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]</a:t>
            </a:r>
            <a:r>
              <a:rPr lang="en-US" altLang="en-US" sz="3600" b="1" baseline="3000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[O</a:t>
            </a:r>
            <a:r>
              <a:rPr lang="en-US" altLang="en-US" sz="3600" b="1" baseline="-25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xmlns="" id="{E5215B46-1199-4621-91E8-2263C1704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40325"/>
            <a:ext cx="944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/>
          <a:lstStyle>
            <a:lvl1pPr marL="1338263" indent="-1338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08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336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527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71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529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86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43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00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Step 4:	Reactant concentrations go in denominator</a:t>
            </a:r>
          </a:p>
        </p:txBody>
      </p:sp>
      <p:sp>
        <p:nvSpPr>
          <p:cNvPr id="4116" name="Rectangle 20">
            <a:extLst>
              <a:ext uri="{FF2B5EF4-FFF2-40B4-BE49-F238E27FC236}">
                <a16:creationId xmlns:a16="http://schemas.microsoft.com/office/drawing/2014/main" xmlns="" id="{11B76D04-B254-44A5-91F4-F02A5E047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38800"/>
            <a:ext cx="914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tIns="10800" rIns="54000" bIns="10800"/>
          <a:lstStyle>
            <a:lvl1pPr marL="1338263" indent="-13382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208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336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6527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071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529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86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443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900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Arial" panose="020B0604020202020204" pitchFamily="34" charset="0"/>
              </a:rPr>
              <a:t>Step 5:	Concentrations in mass action expression are raised to the coefficients of reactants</a:t>
            </a:r>
          </a:p>
        </p:txBody>
      </p:sp>
      <p:sp>
        <p:nvSpPr>
          <p:cNvPr id="4117" name="Rectangle 21">
            <a:extLst>
              <a:ext uri="{FF2B5EF4-FFF2-40B4-BE49-F238E27FC236}">
                <a16:creationId xmlns:a16="http://schemas.microsoft.com/office/drawing/2014/main" xmlns="" id="{023215EF-BFBC-4ADD-9442-3AB9DC439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362200"/>
            <a:ext cx="5105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2H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 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xmlns="" id="{C301E060-BFEB-4D9D-8C2A-C831E9C40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240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latin typeface="Arial" panose="020B0604020202020204" pitchFamily="34" charset="0"/>
              </a:rPr>
              <a:t>[H</a:t>
            </a:r>
            <a:r>
              <a:rPr lang="en-US" altLang="en-US" sz="3600" b="1" baseline="-25000"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]</a:t>
            </a:r>
            <a:r>
              <a:rPr lang="en-US" altLang="en-US" sz="3600" b="1" baseline="3000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[O</a:t>
            </a:r>
            <a:r>
              <a:rPr lang="en-US" altLang="en-US" sz="3600" b="1" baseline="-25000">
                <a:latin typeface="Arial" panose="020B0604020202020204" pitchFamily="34" charset="0"/>
              </a:rPr>
              <a:t>2</a:t>
            </a:r>
            <a:r>
              <a:rPr lang="en-US" altLang="en-US" sz="3600">
                <a:latin typeface="Arial" panose="020B0604020202020204" pitchFamily="34" charset="0"/>
              </a:rPr>
              <a:t>]</a:t>
            </a:r>
          </a:p>
        </p:txBody>
      </p:sp>
      <p:grpSp>
        <p:nvGrpSpPr>
          <p:cNvPr id="4121" name="Group 25">
            <a:extLst>
              <a:ext uri="{FF2B5EF4-FFF2-40B4-BE49-F238E27FC236}">
                <a16:creationId xmlns:a16="http://schemas.microsoft.com/office/drawing/2014/main" xmlns="" id="{57D33BC4-7EBC-4123-B26C-CEFE0BB22D6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685800"/>
            <a:ext cx="3276600" cy="1066800"/>
            <a:chOff x="3696" y="432"/>
            <a:chExt cx="2064" cy="672"/>
          </a:xfrm>
        </p:grpSpPr>
        <p:sp>
          <p:nvSpPr>
            <p:cNvPr id="4119" name="Text Box 23">
              <a:extLst>
                <a:ext uri="{FF2B5EF4-FFF2-40B4-BE49-F238E27FC236}">
                  <a16:creationId xmlns:a16="http://schemas.microsoft.com/office/drawing/2014/main" xmlns="" id="{67E20A94-E3A5-472A-9D4D-950A4AAC2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432"/>
              <a:ext cx="153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Mass action expression</a:t>
              </a:r>
            </a:p>
          </p:txBody>
        </p:sp>
        <p:sp>
          <p:nvSpPr>
            <p:cNvPr id="4120" name="Line 24">
              <a:extLst>
                <a:ext uri="{FF2B5EF4-FFF2-40B4-BE49-F238E27FC236}">
                  <a16:creationId xmlns:a16="http://schemas.microsoft.com/office/drawing/2014/main" xmlns="" id="{C866CB2D-315F-46A5-A08F-8AEB8F4C02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624"/>
              <a:ext cx="52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5" name="Group 29">
            <a:extLst>
              <a:ext uri="{FF2B5EF4-FFF2-40B4-BE49-F238E27FC236}">
                <a16:creationId xmlns:a16="http://schemas.microsoft.com/office/drawing/2014/main" xmlns="" id="{EA56AE13-49B6-4B33-B3FC-E665903AD104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2590800" cy="1066800"/>
            <a:chOff x="0" y="960"/>
            <a:chExt cx="1632" cy="672"/>
          </a:xfrm>
        </p:grpSpPr>
        <p:sp>
          <p:nvSpPr>
            <p:cNvPr id="4123" name="Text Box 27">
              <a:extLst>
                <a:ext uri="{FF2B5EF4-FFF2-40B4-BE49-F238E27FC236}">
                  <a16:creationId xmlns:a16="http://schemas.microsoft.com/office/drawing/2014/main" xmlns="" id="{87DBC656-78A9-4FA5-B126-BF8AE4D9E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60"/>
              <a:ext cx="153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Equilibrium constant</a:t>
              </a:r>
            </a:p>
          </p:txBody>
        </p:sp>
        <p:sp>
          <p:nvSpPr>
            <p:cNvPr id="4124" name="Line 28">
              <a:extLst>
                <a:ext uri="{FF2B5EF4-FFF2-40B4-BE49-F238E27FC236}">
                  <a16:creationId xmlns:a16="http://schemas.microsoft.com/office/drawing/2014/main" xmlns="" id="{BBF4B79E-BD7B-47D9-85DB-DEF888FB4E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056"/>
              <a:ext cx="28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animBg="1" autoUpdateAnimBg="0"/>
      <p:bldP spid="4101" grpId="0" autoUpdateAnimBg="0"/>
      <p:bldP spid="4105" grpId="0" autoUpdateAnimBg="0"/>
      <p:bldP spid="4106" grpId="0" autoUpdateAnimBg="0"/>
      <p:bldP spid="4107" grpId="0" animBg="1" autoUpdateAnimBg="0"/>
      <p:bldP spid="4108" grpId="0" autoUpdateAnimBg="0"/>
      <p:bldP spid="4109" grpId="0" animBg="1" autoUpdateAnimBg="0"/>
      <p:bldP spid="4110" grpId="0" autoUpdateAnimBg="0"/>
      <p:bldP spid="4111" grpId="0" animBg="1" autoUpdateAnimBg="0"/>
      <p:bldP spid="4112" grpId="0" autoUpdateAnimBg="0"/>
      <p:bldP spid="4113" grpId="0" autoUpdateAnimBg="0"/>
      <p:bldP spid="4116" grpId="0" autoUpdateAnimBg="0"/>
      <p:bldP spid="4117" grpId="0" animBg="1" autoUpdateAnimBg="0"/>
      <p:bldP spid="41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B0E5B7BA-D17C-4791-A970-9B37EAD6D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Equilibrium law: important points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B1C92F9-3F35-4C2C-B660-6D9E031E9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4953000"/>
          </a:xfrm>
        </p:spPr>
        <p:txBody>
          <a:bodyPr/>
          <a:lstStyle/>
          <a:p>
            <a:pPr marL="288925" indent="-288925"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State (g, l, s, aq) may or may not be added at this point since we will only be dealing with gasses for this section.  Later it will matter.</a:t>
            </a:r>
          </a:p>
          <a:p>
            <a:pPr marL="288925" indent="-288925"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The equilibrium law includes concentrations of products and reactants in </a:t>
            </a:r>
            <a:r>
              <a:rPr lang="en-US" altLang="en-US" u="sng">
                <a:latin typeface="Arial" panose="020B0604020202020204" pitchFamily="34" charset="0"/>
              </a:rPr>
              <a:t>mol/L</a:t>
            </a:r>
            <a:r>
              <a:rPr lang="en-US" altLang="en-US">
                <a:latin typeface="Arial" panose="020B0604020202020204" pitchFamily="34" charset="0"/>
              </a:rPr>
              <a:t> (M)</a:t>
            </a:r>
          </a:p>
          <a:p>
            <a:pPr marL="288925" indent="-288925"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The value of Kc will depend on temperature, thus this is listed along with the Kc value</a:t>
            </a:r>
          </a:p>
          <a:p>
            <a:pPr marL="288925" indent="-288925"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Tabulated values of Kc are unitless</a:t>
            </a:r>
          </a:p>
          <a:p>
            <a:pPr marL="288925" indent="-288925"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By substituting equilibrium concentrations into equilibrium law, we can calculate Kc … </a:t>
            </a:r>
          </a:p>
          <a:p>
            <a:pPr marL="288925" indent="-288925">
              <a:spcBef>
                <a:spcPct val="5000"/>
              </a:spcBef>
            </a:pPr>
            <a:r>
              <a:rPr lang="en-US" altLang="en-US">
                <a:latin typeface="Arial" panose="020B0604020202020204" pitchFamily="34" charset="0"/>
              </a:rPr>
              <a:t>Do RE 14.31, 35, 36, 37 (pg. 589)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xmlns="" id="{B69B74FF-2AF0-40CF-B366-79CA3514F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5562600" cy="685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CO(g) + 2H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CH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OH(g)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xmlns="" id="{F91E7A1A-8F6D-4491-BBB2-8E711D827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965325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[CH</a:t>
            </a:r>
            <a:r>
              <a:rPr lang="en-US" altLang="en-US" sz="3200" b="1" baseline="-25000">
                <a:latin typeface="Arial" panose="020B0604020202020204" pitchFamily="34" charset="0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OH]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6E73BC7C-1723-45CD-AEEF-62CFA77B6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Equilibrium law: RE 14.31, 14.35</a:t>
            </a:r>
          </a:p>
        </p:txBody>
      </p:sp>
      <p:grpSp>
        <p:nvGrpSpPr>
          <p:cNvPr id="15377" name="Group 17">
            <a:extLst>
              <a:ext uri="{FF2B5EF4-FFF2-40B4-BE49-F238E27FC236}">
                <a16:creationId xmlns:a16="http://schemas.microsoft.com/office/drawing/2014/main" xmlns="" id="{1BA7FE85-19CF-4650-AB03-771C5C8F4D5A}"/>
              </a:ext>
            </a:extLst>
          </p:cNvPr>
          <p:cNvGrpSpPr>
            <a:grpSpLocks/>
          </p:cNvGrpSpPr>
          <p:nvPr/>
        </p:nvGrpSpPr>
        <p:grpSpPr bwMode="auto">
          <a:xfrm>
            <a:off x="0" y="2239963"/>
            <a:ext cx="3200400" cy="641350"/>
            <a:chOff x="672" y="1200"/>
            <a:chExt cx="2016" cy="404"/>
          </a:xfrm>
        </p:grpSpPr>
        <p:sp>
          <p:nvSpPr>
            <p:cNvPr id="15365" name="Line 5">
              <a:extLst>
                <a:ext uri="{FF2B5EF4-FFF2-40B4-BE49-F238E27FC236}">
                  <a16:creationId xmlns:a16="http://schemas.microsoft.com/office/drawing/2014/main" xmlns="" id="{D08C8603-31AB-4CDC-BCE4-DAC07B552D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xmlns="" id="{F91FF616-4FA1-4290-BF50-A6BCE5B426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15367" name="Text Box 7">
            <a:extLst>
              <a:ext uri="{FF2B5EF4-FFF2-40B4-BE49-F238E27FC236}">
                <a16:creationId xmlns:a16="http://schemas.microsoft.com/office/drawing/2014/main" xmlns="" id="{E09BC9D9-A7FB-453C-BD84-3F72CCF8B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620963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[CO]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[H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grpSp>
        <p:nvGrpSpPr>
          <p:cNvPr id="15378" name="Group 18">
            <a:extLst>
              <a:ext uri="{FF2B5EF4-FFF2-40B4-BE49-F238E27FC236}">
                <a16:creationId xmlns:a16="http://schemas.microsoft.com/office/drawing/2014/main" xmlns="" id="{A98E7E0E-11B2-4A16-B199-120ADD4E8246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2041525"/>
            <a:ext cx="4191000" cy="1158875"/>
            <a:chOff x="336" y="1824"/>
            <a:chExt cx="2640" cy="730"/>
          </a:xfrm>
        </p:grpSpPr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xmlns="" id="{68E6C4FD-AE7B-4881-B9B1-FD41AC153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[0.00261]</a:t>
              </a:r>
            </a:p>
          </p:txBody>
        </p:sp>
        <p:sp>
          <p:nvSpPr>
            <p:cNvPr id="15369" name="Line 9">
              <a:extLst>
                <a:ext uri="{FF2B5EF4-FFF2-40B4-BE49-F238E27FC236}">
                  <a16:creationId xmlns:a16="http://schemas.microsoft.com/office/drawing/2014/main" xmlns="" id="{578D47EA-6AAE-496D-9D2C-247F78FCB9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189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Text Box 10">
              <a:extLst>
                <a:ext uri="{FF2B5EF4-FFF2-40B4-BE49-F238E27FC236}">
                  <a16:creationId xmlns:a16="http://schemas.microsoft.com/office/drawing/2014/main" xmlns="" id="{6F6A6E47-C0A0-4C7E-BD7A-0AB883A207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949"/>
              <a:ext cx="8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5371" name="Text Box 11">
              <a:extLst>
                <a:ext uri="{FF2B5EF4-FFF2-40B4-BE49-F238E27FC236}">
                  <a16:creationId xmlns:a16="http://schemas.microsoft.com/office/drawing/2014/main" xmlns="" id="{9EE97F25-06F1-443B-AC72-0A43923C44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89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[0.105]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[0.250]</a:t>
              </a:r>
              <a:r>
                <a:rPr lang="en-US" altLang="en-US" sz="3200" b="1" baseline="30000">
                  <a:latin typeface="Arial" panose="020B0604020202020204" pitchFamily="34" charset="0"/>
                </a:rPr>
                <a:t>2</a:t>
              </a:r>
              <a:endParaRPr lang="en-US" altLang="en-US" sz="3200">
                <a:latin typeface="Arial" panose="020B0604020202020204" pitchFamily="34" charset="0"/>
              </a:endParaRPr>
            </a:p>
          </p:txBody>
        </p:sp>
      </p:grpSp>
      <p:sp>
        <p:nvSpPr>
          <p:cNvPr id="15376" name="Text Box 16">
            <a:extLst>
              <a:ext uri="{FF2B5EF4-FFF2-40B4-BE49-F238E27FC236}">
                <a16:creationId xmlns:a16="http://schemas.microsoft.com/office/drawing/2014/main" xmlns="" id="{132B5052-72EF-44E5-9721-0ADE2AEDC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2270125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=0.398 </a:t>
            </a:r>
          </a:p>
        </p:txBody>
      </p:sp>
      <p:sp>
        <p:nvSpPr>
          <p:cNvPr id="15379" name="Rectangle 19">
            <a:extLst>
              <a:ext uri="{FF2B5EF4-FFF2-40B4-BE49-F238E27FC236}">
                <a16:creationId xmlns:a16="http://schemas.microsoft.com/office/drawing/2014/main" xmlns="" id="{C62BA3BA-87B0-4711-85C2-F955450B2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810000"/>
            <a:ext cx="647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(g) + 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C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OH(g)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80" name="Text Box 20">
            <a:extLst>
              <a:ext uri="{FF2B5EF4-FFF2-40B4-BE49-F238E27FC236}">
                <a16:creationId xmlns:a16="http://schemas.microsoft.com/office/drawing/2014/main" xmlns="" id="{CA20527A-B215-4741-A974-3D93F419A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602163"/>
            <a:ext cx="2667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H</a:t>
            </a:r>
            <a:r>
              <a:rPr lang="en-US" altLang="en-US" sz="3200" b="1" baseline="-25000">
                <a:latin typeface="Arial" panose="020B0604020202020204" pitchFamily="34" charset="0"/>
              </a:rPr>
              <a:t>5</a:t>
            </a:r>
            <a:r>
              <a:rPr lang="en-US" altLang="en-US" sz="3200">
                <a:latin typeface="Arial" panose="020B0604020202020204" pitchFamily="34" charset="0"/>
              </a:rPr>
              <a:t>OH]</a:t>
            </a:r>
          </a:p>
        </p:txBody>
      </p:sp>
      <p:sp>
        <p:nvSpPr>
          <p:cNvPr id="15384" name="Text Box 24">
            <a:extLst>
              <a:ext uri="{FF2B5EF4-FFF2-40B4-BE49-F238E27FC236}">
                <a16:creationId xmlns:a16="http://schemas.microsoft.com/office/drawing/2014/main" xmlns="" id="{B516A963-2501-45C0-89E2-7662C89BB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87963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H</a:t>
            </a:r>
            <a:r>
              <a:rPr lang="en-US" altLang="en-US" sz="3200" b="1" baseline="-25000">
                <a:latin typeface="Arial" panose="020B0604020202020204" pitchFamily="34" charset="0"/>
              </a:rPr>
              <a:t>4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[H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O]</a:t>
            </a:r>
          </a:p>
        </p:txBody>
      </p:sp>
      <p:grpSp>
        <p:nvGrpSpPr>
          <p:cNvPr id="15395" name="Group 35">
            <a:extLst>
              <a:ext uri="{FF2B5EF4-FFF2-40B4-BE49-F238E27FC236}">
                <a16:creationId xmlns:a16="http://schemas.microsoft.com/office/drawing/2014/main" xmlns="" id="{E8DD22E1-5D5C-4C47-A7EB-940FCF6444BC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4784725"/>
            <a:ext cx="4267200" cy="1158875"/>
            <a:chOff x="2208" y="2275"/>
            <a:chExt cx="2688" cy="730"/>
          </a:xfrm>
        </p:grpSpPr>
        <p:sp>
          <p:nvSpPr>
            <p:cNvPr id="15386" name="Text Box 26">
              <a:extLst>
                <a:ext uri="{FF2B5EF4-FFF2-40B4-BE49-F238E27FC236}">
                  <a16:creationId xmlns:a16="http://schemas.microsoft.com/office/drawing/2014/main" xmlns="" id="{22396C9D-FCA2-4264-954A-4409C0C45C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275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[0.150]</a:t>
              </a:r>
            </a:p>
          </p:txBody>
        </p:sp>
        <p:sp>
          <p:nvSpPr>
            <p:cNvPr id="15387" name="Line 27">
              <a:extLst>
                <a:ext uri="{FF2B5EF4-FFF2-40B4-BE49-F238E27FC236}">
                  <a16:creationId xmlns:a16="http://schemas.microsoft.com/office/drawing/2014/main" xmlns="" id="{28557873-2ED0-4FDB-BF48-FF0BC3CD4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Text Box 28">
              <a:extLst>
                <a:ext uri="{FF2B5EF4-FFF2-40B4-BE49-F238E27FC236}">
                  <a16:creationId xmlns:a16="http://schemas.microsoft.com/office/drawing/2014/main" xmlns="" id="{AE4E0869-DD3B-4EA7-834C-B5986F7C46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00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5389" name="Text Box 29">
              <a:extLst>
                <a:ext uri="{FF2B5EF4-FFF2-40B4-BE49-F238E27FC236}">
                  <a16:creationId xmlns:a16="http://schemas.microsoft.com/office/drawing/2014/main" xmlns="" id="{358A612F-EA47-4840-9A86-7D1C17B316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40"/>
              <a:ext cx="21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[0.0222]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[0.0225]</a:t>
              </a:r>
            </a:p>
          </p:txBody>
        </p:sp>
      </p:grpSp>
      <p:grpSp>
        <p:nvGrpSpPr>
          <p:cNvPr id="15391" name="Group 31">
            <a:extLst>
              <a:ext uri="{FF2B5EF4-FFF2-40B4-BE49-F238E27FC236}">
                <a16:creationId xmlns:a16="http://schemas.microsoft.com/office/drawing/2014/main" xmlns="" id="{6A1DD5D2-5153-4175-BC51-74D8FCFD2DD3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906963"/>
            <a:ext cx="3200400" cy="641350"/>
            <a:chOff x="672" y="1200"/>
            <a:chExt cx="2016" cy="404"/>
          </a:xfrm>
        </p:grpSpPr>
        <p:sp>
          <p:nvSpPr>
            <p:cNvPr id="15392" name="Line 32">
              <a:extLst>
                <a:ext uri="{FF2B5EF4-FFF2-40B4-BE49-F238E27FC236}">
                  <a16:creationId xmlns:a16="http://schemas.microsoft.com/office/drawing/2014/main" xmlns="" id="{3B6656E2-9559-40F8-8737-D063C7D93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Text Box 33">
              <a:extLst>
                <a:ext uri="{FF2B5EF4-FFF2-40B4-BE49-F238E27FC236}">
                  <a16:creationId xmlns:a16="http://schemas.microsoft.com/office/drawing/2014/main" xmlns="" id="{FC62F68B-2499-4C61-90BD-3E07BCA6F6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15394" name="Text Box 34">
            <a:extLst>
              <a:ext uri="{FF2B5EF4-FFF2-40B4-BE49-F238E27FC236}">
                <a16:creationId xmlns:a16="http://schemas.microsoft.com/office/drawing/2014/main" xmlns="" id="{95EE731C-2098-4174-96E8-EA04BB543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59363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 300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7" grpId="0" autoUpdateAnimBg="0"/>
      <p:bldP spid="15376" grpId="0" autoUpdateAnimBg="0"/>
      <p:bldP spid="15379" grpId="0" animBg="1" autoUpdateAnimBg="0"/>
      <p:bldP spid="15380" grpId="0" autoUpdateAnimBg="0"/>
      <p:bldP spid="15384" grpId="0" autoUpdateAnimBg="0"/>
      <p:bldP spid="1539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xmlns="" id="{65460321-05A6-40F1-AA03-4A4D06141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6002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[CH</a:t>
            </a:r>
            <a:r>
              <a:rPr lang="en-US" altLang="en-US" sz="3200" b="1" baseline="-25000">
                <a:latin typeface="Arial" panose="020B0604020202020204" pitchFamily="34" charset="0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OH]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163F912E-305A-43CB-8EA0-A470BD31A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Equilibrium law: RE 14.36, 14.37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xmlns="" id="{3909FD6D-83BF-49B9-9145-E6A30FF2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838200"/>
            <a:ext cx="5562600" cy="685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CO(g) + 2H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CH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OH(g)</a:t>
            </a:r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33797" name="Group 5">
            <a:extLst>
              <a:ext uri="{FF2B5EF4-FFF2-40B4-BE49-F238E27FC236}">
                <a16:creationId xmlns:a16="http://schemas.microsoft.com/office/drawing/2014/main" xmlns="" id="{D12A1F4D-CC7B-4CFF-9588-423719791422}"/>
              </a:ext>
            </a:extLst>
          </p:cNvPr>
          <p:cNvGrpSpPr>
            <a:grpSpLocks/>
          </p:cNvGrpSpPr>
          <p:nvPr/>
        </p:nvGrpSpPr>
        <p:grpSpPr bwMode="auto">
          <a:xfrm>
            <a:off x="0" y="1874838"/>
            <a:ext cx="3200400" cy="641350"/>
            <a:chOff x="672" y="1200"/>
            <a:chExt cx="2016" cy="404"/>
          </a:xfrm>
        </p:grpSpPr>
        <p:sp>
          <p:nvSpPr>
            <p:cNvPr id="33798" name="Line 6">
              <a:extLst>
                <a:ext uri="{FF2B5EF4-FFF2-40B4-BE49-F238E27FC236}">
                  <a16:creationId xmlns:a16="http://schemas.microsoft.com/office/drawing/2014/main" xmlns="" id="{55B9BBD7-AB8B-42DB-8949-44F8F2EB8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Text Box 7">
              <a:extLst>
                <a:ext uri="{FF2B5EF4-FFF2-40B4-BE49-F238E27FC236}">
                  <a16:creationId xmlns:a16="http://schemas.microsoft.com/office/drawing/2014/main" xmlns="" id="{98E6FAB1-2AFD-4C79-AE31-FFF8ADFD30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33800" name="Text Box 8">
            <a:extLst>
              <a:ext uri="{FF2B5EF4-FFF2-40B4-BE49-F238E27FC236}">
                <a16:creationId xmlns:a16="http://schemas.microsoft.com/office/drawing/2014/main" xmlns="" id="{32DFD000-2BDB-43D9-9994-E553A83D6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55838"/>
            <a:ext cx="2057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[CO]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[H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grpSp>
        <p:nvGrpSpPr>
          <p:cNvPr id="33801" name="Group 9">
            <a:extLst>
              <a:ext uri="{FF2B5EF4-FFF2-40B4-BE49-F238E27FC236}">
                <a16:creationId xmlns:a16="http://schemas.microsoft.com/office/drawing/2014/main" xmlns="" id="{C8F1087A-0264-406B-A9D2-DC542EF2FF0C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76400"/>
            <a:ext cx="4191000" cy="1158875"/>
            <a:chOff x="336" y="1824"/>
            <a:chExt cx="2640" cy="730"/>
          </a:xfrm>
        </p:grpSpPr>
        <p:sp>
          <p:nvSpPr>
            <p:cNvPr id="33802" name="Text Box 10">
              <a:extLst>
                <a:ext uri="{FF2B5EF4-FFF2-40B4-BE49-F238E27FC236}">
                  <a16:creationId xmlns:a16="http://schemas.microsoft.com/office/drawing/2014/main" xmlns="" id="{0A449746-B1A4-43EC-91FD-F00BDE005B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1824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     [x]</a:t>
              </a:r>
            </a:p>
          </p:txBody>
        </p:sp>
        <p:sp>
          <p:nvSpPr>
            <p:cNvPr id="33803" name="Line 11">
              <a:extLst>
                <a:ext uri="{FF2B5EF4-FFF2-40B4-BE49-F238E27FC236}">
                  <a16:creationId xmlns:a16="http://schemas.microsoft.com/office/drawing/2014/main" xmlns="" id="{FAB9B791-E18B-4538-AF29-080E38AF3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189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Text Box 12">
              <a:extLst>
                <a:ext uri="{FF2B5EF4-FFF2-40B4-BE49-F238E27FC236}">
                  <a16:creationId xmlns:a16="http://schemas.microsoft.com/office/drawing/2014/main" xmlns="" id="{A9467CA4-22B1-41C8-83E8-4220A09D51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949"/>
              <a:ext cx="8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33805" name="Text Box 13">
              <a:extLst>
                <a:ext uri="{FF2B5EF4-FFF2-40B4-BE49-F238E27FC236}">
                  <a16:creationId xmlns:a16="http://schemas.microsoft.com/office/drawing/2014/main" xmlns="" id="{14C27398-E230-4DF0-97F9-C507976F0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189"/>
              <a:ext cx="19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[0.210]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[0.100]</a:t>
              </a:r>
              <a:r>
                <a:rPr lang="en-US" altLang="en-US" sz="3200" b="1" baseline="30000">
                  <a:latin typeface="Arial" panose="020B0604020202020204" pitchFamily="34" charset="0"/>
                </a:rPr>
                <a:t>2</a:t>
              </a:r>
              <a:endParaRPr lang="en-US" altLang="en-US" sz="3200" baseline="30000">
                <a:latin typeface="Arial" panose="020B0604020202020204" pitchFamily="34" charset="0"/>
              </a:endParaRPr>
            </a:p>
          </p:txBody>
        </p:sp>
      </p:grpSp>
      <p:sp>
        <p:nvSpPr>
          <p:cNvPr id="33806" name="Text Box 14">
            <a:extLst>
              <a:ext uri="{FF2B5EF4-FFF2-40B4-BE49-F238E27FC236}">
                <a16:creationId xmlns:a16="http://schemas.microsoft.com/office/drawing/2014/main" xmlns="" id="{362C0630-D2E1-42E4-8151-E688B045F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905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 0.500 </a:t>
            </a:r>
          </a:p>
        </p:txBody>
      </p:sp>
      <p:sp>
        <p:nvSpPr>
          <p:cNvPr id="33807" name="Rectangle 15">
            <a:extLst>
              <a:ext uri="{FF2B5EF4-FFF2-40B4-BE49-F238E27FC236}">
                <a16:creationId xmlns:a16="http://schemas.microsoft.com/office/drawing/2014/main" xmlns="" id="{361118B4-B404-4D4D-A16E-6050FFE22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6477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N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+ 3H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2NH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(g)</a:t>
            </a:r>
          </a:p>
        </p:txBody>
      </p:sp>
      <p:sp>
        <p:nvSpPr>
          <p:cNvPr id="33808" name="Text Box 16">
            <a:extLst>
              <a:ext uri="{FF2B5EF4-FFF2-40B4-BE49-F238E27FC236}">
                <a16:creationId xmlns:a16="http://schemas.microsoft.com/office/drawing/2014/main" xmlns="" id="{6B0FB4B0-631C-4CB2-B9C6-ABB5D55B4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2672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  [</a:t>
            </a:r>
            <a:r>
              <a:rPr lang="en-US" altLang="en-US" sz="3200">
                <a:latin typeface="Arial" panose="020B0604020202020204" pitchFamily="34" charset="0"/>
                <a:sym typeface="Symbol" panose="05050102010706020507" pitchFamily="18" charset="2"/>
              </a:rPr>
              <a:t>NH</a:t>
            </a:r>
            <a:r>
              <a:rPr lang="en-US" altLang="en-US" sz="3200" b="1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33809" name="Text Box 17">
            <a:extLst>
              <a:ext uri="{FF2B5EF4-FFF2-40B4-BE49-F238E27FC236}">
                <a16:creationId xmlns:a16="http://schemas.microsoft.com/office/drawing/2014/main" xmlns="" id="{3BB7561F-3033-418B-80A2-6CBEB0CE3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9530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[N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[H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="1" baseline="30000">
                <a:latin typeface="Arial" panose="020B0604020202020204" pitchFamily="34" charset="0"/>
              </a:rPr>
              <a:t>3</a:t>
            </a:r>
            <a:endParaRPr lang="en-US" altLang="en-US" sz="3200" baseline="30000">
              <a:latin typeface="Arial" panose="020B0604020202020204" pitchFamily="34" charset="0"/>
            </a:endParaRPr>
          </a:p>
        </p:txBody>
      </p:sp>
      <p:grpSp>
        <p:nvGrpSpPr>
          <p:cNvPr id="33810" name="Group 18">
            <a:extLst>
              <a:ext uri="{FF2B5EF4-FFF2-40B4-BE49-F238E27FC236}">
                <a16:creationId xmlns:a16="http://schemas.microsoft.com/office/drawing/2014/main" xmlns="" id="{F85BD185-CB9E-45B5-90C1-014BC52571CA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4449763"/>
            <a:ext cx="4267200" cy="1158875"/>
            <a:chOff x="2208" y="2275"/>
            <a:chExt cx="2688" cy="730"/>
          </a:xfrm>
        </p:grpSpPr>
        <p:sp>
          <p:nvSpPr>
            <p:cNvPr id="33811" name="Text Box 19">
              <a:extLst>
                <a:ext uri="{FF2B5EF4-FFF2-40B4-BE49-F238E27FC236}">
                  <a16:creationId xmlns:a16="http://schemas.microsoft.com/office/drawing/2014/main" xmlns="" id="{33E6FB01-ED14-452D-851C-9EED11EC3F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275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[0.280]</a:t>
              </a:r>
              <a:r>
                <a:rPr lang="en-US" altLang="en-US" sz="3200" b="1" baseline="30000">
                  <a:latin typeface="Arial" panose="020B0604020202020204" pitchFamily="34" charset="0"/>
                </a:rPr>
                <a:t>2</a:t>
              </a:r>
              <a:endParaRPr lang="en-US" altLang="en-US" sz="3200" baseline="30000">
                <a:latin typeface="Arial" panose="020B0604020202020204" pitchFamily="34" charset="0"/>
              </a:endParaRPr>
            </a:p>
          </p:txBody>
        </p:sp>
        <p:sp>
          <p:nvSpPr>
            <p:cNvPr id="33812" name="Line 20">
              <a:extLst>
                <a:ext uri="{FF2B5EF4-FFF2-40B4-BE49-F238E27FC236}">
                  <a16:creationId xmlns:a16="http://schemas.microsoft.com/office/drawing/2014/main" xmlns="" id="{11ADEB75-4193-47FD-973F-58EE0F7991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Text Box 21">
              <a:extLst>
                <a:ext uri="{FF2B5EF4-FFF2-40B4-BE49-F238E27FC236}">
                  <a16:creationId xmlns:a16="http://schemas.microsoft.com/office/drawing/2014/main" xmlns="" id="{D3F27497-89C2-423F-9F23-F12BAE1E03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00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33814" name="Text Box 22">
              <a:extLst>
                <a:ext uri="{FF2B5EF4-FFF2-40B4-BE49-F238E27FC236}">
                  <a16:creationId xmlns:a16="http://schemas.microsoft.com/office/drawing/2014/main" xmlns="" id="{C08074A2-338A-49ED-8683-19F1D1BDF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40"/>
              <a:ext cx="21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   [0.00840]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[x]</a:t>
              </a:r>
              <a:r>
                <a:rPr lang="en-US" altLang="en-US" sz="3200" b="1" baseline="30000">
                  <a:latin typeface="Arial" panose="020B0604020202020204" pitchFamily="34" charset="0"/>
                </a:rPr>
                <a:t>3</a:t>
              </a:r>
              <a:endParaRPr lang="en-US" altLang="en-US" sz="3200" baseline="30000">
                <a:latin typeface="Arial" panose="020B0604020202020204" pitchFamily="34" charset="0"/>
              </a:endParaRPr>
            </a:p>
          </p:txBody>
        </p:sp>
      </p:grpSp>
      <p:grpSp>
        <p:nvGrpSpPr>
          <p:cNvPr id="33815" name="Group 23">
            <a:extLst>
              <a:ext uri="{FF2B5EF4-FFF2-40B4-BE49-F238E27FC236}">
                <a16:creationId xmlns:a16="http://schemas.microsoft.com/office/drawing/2014/main" xmlns="" id="{83F68C2B-0E9F-4A21-ACD0-A614262C9F4F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572000"/>
            <a:ext cx="3200400" cy="641350"/>
            <a:chOff x="672" y="1200"/>
            <a:chExt cx="2016" cy="404"/>
          </a:xfrm>
        </p:grpSpPr>
        <p:sp>
          <p:nvSpPr>
            <p:cNvPr id="33816" name="Line 24">
              <a:extLst>
                <a:ext uri="{FF2B5EF4-FFF2-40B4-BE49-F238E27FC236}">
                  <a16:creationId xmlns:a16="http://schemas.microsoft.com/office/drawing/2014/main" xmlns="" id="{D94D10AC-9C91-4543-BDBF-C799754B1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Text Box 25">
              <a:extLst>
                <a:ext uri="{FF2B5EF4-FFF2-40B4-BE49-F238E27FC236}">
                  <a16:creationId xmlns:a16="http://schemas.microsoft.com/office/drawing/2014/main" xmlns="" id="{3AC5F63F-DAAB-41CB-A2E7-D73036892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33818" name="Text Box 26">
            <a:extLst>
              <a:ext uri="{FF2B5EF4-FFF2-40B4-BE49-F238E27FC236}">
                <a16:creationId xmlns:a16="http://schemas.microsoft.com/office/drawing/2014/main" xmlns="" id="{464E5CD9-20DE-41EA-8791-8C036CEC3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7244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 64 </a:t>
            </a:r>
          </a:p>
        </p:txBody>
      </p:sp>
      <p:sp>
        <p:nvSpPr>
          <p:cNvPr id="33819" name="Text Box 27">
            <a:extLst>
              <a:ext uri="{FF2B5EF4-FFF2-40B4-BE49-F238E27FC236}">
                <a16:creationId xmlns:a16="http://schemas.microsoft.com/office/drawing/2014/main" xmlns="" id="{5461A1A5-EEA1-4DF6-A00A-28BE89725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35275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x = [0.210]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[0.100]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 (0.500) =</a:t>
            </a:r>
          </a:p>
        </p:txBody>
      </p:sp>
      <p:sp>
        <p:nvSpPr>
          <p:cNvPr id="33820" name="Text Box 28">
            <a:extLst>
              <a:ext uri="{FF2B5EF4-FFF2-40B4-BE49-F238E27FC236}">
                <a16:creationId xmlns:a16="http://schemas.microsoft.com/office/drawing/2014/main" xmlns="" id="{977E075B-E4A8-4692-A27F-88F4093E7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35275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0.00105 </a:t>
            </a:r>
            <a:r>
              <a:rPr lang="en-US" altLang="en-US" sz="3200">
                <a:solidFill>
                  <a:srgbClr val="A50021"/>
                </a:solidFill>
                <a:latin typeface="Arial" panose="020B0604020202020204" pitchFamily="34" charset="0"/>
              </a:rPr>
              <a:t>M</a:t>
            </a:r>
            <a:r>
              <a:rPr lang="en-US" altLang="en-US" sz="3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3821" name="Text Box 29">
            <a:extLst>
              <a:ext uri="{FF2B5EF4-FFF2-40B4-BE49-F238E27FC236}">
                <a16:creationId xmlns:a16="http://schemas.microsoft.com/office/drawing/2014/main" xmlns="" id="{62DB6038-C48C-4A76-B0C0-30AB96F10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6388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x</a:t>
            </a:r>
            <a:r>
              <a:rPr lang="en-US" altLang="en-US" sz="3200" b="1" baseline="30000">
                <a:latin typeface="Arial" panose="020B0604020202020204" pitchFamily="34" charset="0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 = [0.280]</a:t>
            </a:r>
            <a:r>
              <a:rPr lang="en-US" altLang="en-US" sz="3200" b="1" baseline="30000">
                <a:latin typeface="Arial" panose="020B0604020202020204" pitchFamily="34" charset="0"/>
              </a:rPr>
              <a:t>2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/ [0.00840] (64)  =</a:t>
            </a:r>
          </a:p>
        </p:txBody>
      </p:sp>
      <p:sp>
        <p:nvSpPr>
          <p:cNvPr id="33822" name="Text Box 30">
            <a:extLst>
              <a:ext uri="{FF2B5EF4-FFF2-40B4-BE49-F238E27FC236}">
                <a16:creationId xmlns:a16="http://schemas.microsoft.com/office/drawing/2014/main" xmlns="" id="{DAC43455-E7CB-4C7B-901C-81A8B5A45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6388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0.146</a:t>
            </a:r>
          </a:p>
        </p:txBody>
      </p:sp>
      <p:sp>
        <p:nvSpPr>
          <p:cNvPr id="33823" name="Text Box 31">
            <a:extLst>
              <a:ext uri="{FF2B5EF4-FFF2-40B4-BE49-F238E27FC236}">
                <a16:creationId xmlns:a16="http://schemas.microsoft.com/office/drawing/2014/main" xmlns="" id="{B6B991C2-DC9D-48E2-9E19-3ED03C14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248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x</a:t>
            </a:r>
            <a:r>
              <a:rPr lang="en-US" altLang="en-US" sz="3200" b="1" baseline="30000">
                <a:latin typeface="Arial" panose="020B0604020202020204" pitchFamily="34" charset="0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 = 0.146</a:t>
            </a:r>
          </a:p>
        </p:txBody>
      </p:sp>
      <p:sp>
        <p:nvSpPr>
          <p:cNvPr id="33824" name="Text Box 32">
            <a:extLst>
              <a:ext uri="{FF2B5EF4-FFF2-40B4-BE49-F238E27FC236}">
                <a16:creationId xmlns:a16="http://schemas.microsoft.com/office/drawing/2014/main" xmlns="" id="{868A16DF-9C99-4B0D-A00B-511018492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248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x = 0.53 </a:t>
            </a:r>
            <a:r>
              <a:rPr lang="en-US" altLang="en-US" sz="3200">
                <a:solidFill>
                  <a:srgbClr val="A50021"/>
                </a:solidFill>
                <a:latin typeface="Arial" panose="020B0604020202020204" pitchFamily="34" charset="0"/>
              </a:rPr>
              <a:t>M</a:t>
            </a:r>
            <a:endParaRPr lang="en-US" altLang="en-US" sz="32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800" grpId="0" autoUpdateAnimBg="0"/>
      <p:bldP spid="33806" grpId="0" autoUpdateAnimBg="0"/>
      <p:bldP spid="33807" grpId="0" animBg="1" autoUpdateAnimBg="0"/>
      <p:bldP spid="33808" grpId="0" autoUpdateAnimBg="0"/>
      <p:bldP spid="33809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  <p:bldP spid="33823" grpId="0" autoUpdateAnimBg="0"/>
      <p:bldP spid="338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E69CE7BF-7534-4F91-8FC7-C3198F050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When Kc </a:t>
            </a:r>
            <a:r>
              <a:rPr lang="en-US" altLang="en-US" sz="4000" b="1">
                <a:latin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en-US" altLang="en-US" sz="4000">
                <a:latin typeface="Arial" panose="020B0604020202020204" pitchFamily="34" charset="0"/>
                <a:sym typeface="Symbol" panose="05050102010706020507" pitchFamily="18" charset="2"/>
              </a:rPr>
              <a:t> mass action expression</a:t>
            </a:r>
            <a:endParaRPr lang="en-US" altLang="en-US" sz="4000"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BDA70208-3112-4EAF-87F5-30C305F7C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839200" cy="3581400"/>
          </a:xfrm>
        </p:spPr>
        <p:txBody>
          <a:bodyPr/>
          <a:lstStyle/>
          <a:p>
            <a:pPr marL="185738" indent="-185738"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We can use the equilibrium law to determine if an equation is at equilibrium or not</a:t>
            </a:r>
          </a:p>
          <a:p>
            <a:pPr marL="185738" indent="-185738"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If mass action expression equals equilibrium constant then equilibrium exists</a:t>
            </a:r>
          </a:p>
          <a:p>
            <a:pPr marL="185738" indent="-185738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Q - consider:  C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</a:rPr>
              <a:t>4</a:t>
            </a:r>
            <a:r>
              <a:rPr lang="en-US" altLang="en-US">
                <a:latin typeface="Arial" panose="020B0604020202020204" pitchFamily="34" charset="0"/>
              </a:rPr>
              <a:t>(g) + H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O(g)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C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H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5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OH(g)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  <a:p>
            <a:pPr marL="185738" indent="-185738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If Kc = 300, []s = 0.0197 M, 0.0200 M, 0.175 M which direction will the reaction need to shift?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xmlns="" id="{84D6C243-3CA3-499C-92DF-8A8FD0F82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40163"/>
            <a:ext cx="2667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H</a:t>
            </a:r>
            <a:r>
              <a:rPr lang="en-US" altLang="en-US" sz="3200" b="1" baseline="-25000">
                <a:latin typeface="Arial" panose="020B0604020202020204" pitchFamily="34" charset="0"/>
              </a:rPr>
              <a:t>5</a:t>
            </a:r>
            <a:r>
              <a:rPr lang="en-US" altLang="en-US" sz="3200">
                <a:latin typeface="Arial" panose="020B0604020202020204" pitchFamily="34" charset="0"/>
              </a:rPr>
              <a:t>OH]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xmlns="" id="{9F931F62-754D-43D9-B865-1C3CDE60B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19600"/>
            <a:ext cx="3048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[C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H</a:t>
            </a:r>
            <a:r>
              <a:rPr lang="en-US" altLang="en-US" sz="3200" b="1" baseline="-25000">
                <a:latin typeface="Arial" panose="020B0604020202020204" pitchFamily="34" charset="0"/>
              </a:rPr>
              <a:t>4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[H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O]</a:t>
            </a:r>
          </a:p>
        </p:txBody>
      </p:sp>
      <p:grpSp>
        <p:nvGrpSpPr>
          <p:cNvPr id="16390" name="Group 6">
            <a:extLst>
              <a:ext uri="{FF2B5EF4-FFF2-40B4-BE49-F238E27FC236}">
                <a16:creationId xmlns:a16="http://schemas.microsoft.com/office/drawing/2014/main" xmlns="" id="{8AFDA005-73C5-40E9-846C-78A1DECD75E2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840163"/>
            <a:ext cx="4267200" cy="1158875"/>
            <a:chOff x="2208" y="2275"/>
            <a:chExt cx="2688" cy="730"/>
          </a:xfrm>
        </p:grpSpPr>
        <p:sp>
          <p:nvSpPr>
            <p:cNvPr id="16391" name="Text Box 7">
              <a:extLst>
                <a:ext uri="{FF2B5EF4-FFF2-40B4-BE49-F238E27FC236}">
                  <a16:creationId xmlns:a16="http://schemas.microsoft.com/office/drawing/2014/main" xmlns="" id="{C7033DFC-2780-46FA-885E-C46A64D9F2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2275"/>
              <a:ext cx="10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[0.175]</a:t>
              </a:r>
            </a:p>
          </p:txBody>
        </p:sp>
        <p:sp>
          <p:nvSpPr>
            <p:cNvPr id="16392" name="Line 8">
              <a:extLst>
                <a:ext uri="{FF2B5EF4-FFF2-40B4-BE49-F238E27FC236}">
                  <a16:creationId xmlns:a16="http://schemas.microsoft.com/office/drawing/2014/main" xmlns="" id="{BE8A682C-526B-4CB6-81A1-7D40F5B49F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640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Text Box 9">
              <a:extLst>
                <a:ext uri="{FF2B5EF4-FFF2-40B4-BE49-F238E27FC236}">
                  <a16:creationId xmlns:a16="http://schemas.microsoft.com/office/drawing/2014/main" xmlns="" id="{0DCA0654-F21D-4490-979B-C8B000DB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00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16394" name="Text Box 10">
              <a:extLst>
                <a:ext uri="{FF2B5EF4-FFF2-40B4-BE49-F238E27FC236}">
                  <a16:creationId xmlns:a16="http://schemas.microsoft.com/office/drawing/2014/main" xmlns="" id="{BDA3E7E0-4EA3-4B24-A9A2-9126D0881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640"/>
              <a:ext cx="21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[0.0197]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[0.0200]</a:t>
              </a:r>
            </a:p>
          </p:txBody>
        </p:sp>
      </p:grpSp>
      <p:grpSp>
        <p:nvGrpSpPr>
          <p:cNvPr id="16395" name="Group 11">
            <a:extLst>
              <a:ext uri="{FF2B5EF4-FFF2-40B4-BE49-F238E27FC236}">
                <a16:creationId xmlns:a16="http://schemas.microsoft.com/office/drawing/2014/main" xmlns="" id="{6A4474EA-C17D-4C3C-BF31-09C1C117434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038600"/>
            <a:ext cx="3200400" cy="641350"/>
            <a:chOff x="672" y="1200"/>
            <a:chExt cx="2016" cy="404"/>
          </a:xfrm>
        </p:grpSpPr>
        <p:sp>
          <p:nvSpPr>
            <p:cNvPr id="16396" name="Line 12">
              <a:extLst>
                <a:ext uri="{FF2B5EF4-FFF2-40B4-BE49-F238E27FC236}">
                  <a16:creationId xmlns:a16="http://schemas.microsoft.com/office/drawing/2014/main" xmlns="" id="{50D5DFDD-B0D0-41E8-B333-ABB6D9FE87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Text Box 13">
              <a:extLst>
                <a:ext uri="{FF2B5EF4-FFF2-40B4-BE49-F238E27FC236}">
                  <a16:creationId xmlns:a16="http://schemas.microsoft.com/office/drawing/2014/main" xmlns="" id="{775F662A-58EC-4B43-8AD6-28C8BA96B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16398" name="Text Box 14">
            <a:extLst>
              <a:ext uri="{FF2B5EF4-FFF2-40B4-BE49-F238E27FC236}">
                <a16:creationId xmlns:a16="http://schemas.microsoft.com/office/drawing/2014/main" xmlns="" id="{24DFD51D-7390-4620-B865-6C80D7BA6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11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 300 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xmlns="" id="{2BF31B61-0953-488E-96D4-A1882CCB0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9069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       444         </a:t>
            </a:r>
            <a:r>
              <a:rPr lang="en-US" altLang="en-US" sz="3200" b="1">
                <a:latin typeface="Arial" panose="020B0604020202020204" pitchFamily="34" charset="0"/>
                <a:sym typeface="Symbol" panose="05050102010706020507" pitchFamily="18" charset="2"/>
              </a:rPr>
              <a:t> </a:t>
            </a:r>
            <a:r>
              <a:rPr lang="en-US" altLang="en-US" sz="3200">
                <a:latin typeface="Arial" panose="020B0604020202020204" pitchFamily="34" charset="0"/>
              </a:rPr>
              <a:t>300</a:t>
            </a: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xmlns="" id="{C3F38D0C-26ED-4224-AF64-F10EA3B97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5334000"/>
            <a:ext cx="8915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444 must be reduced to 300.  Thus, the top must decrease and the bottom must increase. A shift to left is required to establish equilibrium.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autoUpdateAnimBg="0"/>
      <p:bldP spid="16389" grpId="0" autoUpdateAnimBg="0"/>
      <p:bldP spid="16398" grpId="0" autoUpdateAnimBg="0"/>
      <p:bldP spid="16399" grpId="0" autoUpdateAnimBg="0"/>
      <p:bldP spid="164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xmlns="" id="{5F97D27F-0DB8-41F6-8FF4-AF051EE07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</a:rPr>
              <a:t>More equilibrium law problems</a:t>
            </a:r>
          </a:p>
        </p:txBody>
      </p:sp>
      <p:sp>
        <p:nvSpPr>
          <p:cNvPr id="26627" name="Rectangle 1027">
            <a:extLst>
              <a:ext uri="{FF2B5EF4-FFF2-40B4-BE49-F238E27FC236}">
                <a16:creationId xmlns:a16="http://schemas.microsoft.com/office/drawing/2014/main" xmlns="" id="{9B59BCA0-09F3-4546-9DB8-93FC47561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en-US">
                <a:latin typeface="Arial" panose="020B0604020202020204" pitchFamily="34" charset="0"/>
              </a:rPr>
              <a:t>Do RE 14.32, 33 (pg. 589).  For each, state in which direction the reaction needs to shift</a:t>
            </a:r>
          </a:p>
        </p:txBody>
      </p:sp>
      <p:sp>
        <p:nvSpPr>
          <p:cNvPr id="26641" name="Text Box 1041">
            <a:extLst>
              <a:ext uri="{FF2B5EF4-FFF2-40B4-BE49-F238E27FC236}">
                <a16:creationId xmlns:a16="http://schemas.microsoft.com/office/drawing/2014/main" xmlns="" id="{2CD33D08-2A97-4652-BC2B-EEF1C70F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1336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 [PCl</a:t>
            </a:r>
            <a:r>
              <a:rPr lang="en-US" altLang="en-US" sz="3200" b="1" baseline="-25000">
                <a:latin typeface="Arial" panose="020B0604020202020204" pitchFamily="34" charset="0"/>
              </a:rPr>
              <a:t>5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26642" name="Text Box 1042">
            <a:extLst>
              <a:ext uri="{FF2B5EF4-FFF2-40B4-BE49-F238E27FC236}">
                <a16:creationId xmlns:a16="http://schemas.microsoft.com/office/drawing/2014/main" xmlns="" id="{B0E8B801-C618-4B0E-9DC1-3FCB038C1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713038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[PCl</a:t>
            </a:r>
            <a:r>
              <a:rPr lang="en-US" altLang="en-US" sz="3200" b="1" baseline="-25000">
                <a:latin typeface="Arial" panose="020B0604020202020204" pitchFamily="34" charset="0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[Cl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</a:p>
        </p:txBody>
      </p:sp>
      <p:grpSp>
        <p:nvGrpSpPr>
          <p:cNvPr id="26653" name="Group 1053">
            <a:extLst>
              <a:ext uri="{FF2B5EF4-FFF2-40B4-BE49-F238E27FC236}">
                <a16:creationId xmlns:a16="http://schemas.microsoft.com/office/drawing/2014/main" xmlns="" id="{563FB450-BCDD-4995-825F-BE03372AA227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133600"/>
            <a:ext cx="4267200" cy="1158875"/>
            <a:chOff x="2208" y="1920"/>
            <a:chExt cx="2688" cy="730"/>
          </a:xfrm>
        </p:grpSpPr>
        <p:sp>
          <p:nvSpPr>
            <p:cNvPr id="26644" name="Text Box 1044">
              <a:extLst>
                <a:ext uri="{FF2B5EF4-FFF2-40B4-BE49-F238E27FC236}">
                  <a16:creationId xmlns:a16="http://schemas.microsoft.com/office/drawing/2014/main" xmlns="" id="{1094BC9D-85FE-4977-AF01-27C1B6739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920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[0.00600]</a:t>
              </a:r>
            </a:p>
          </p:txBody>
        </p:sp>
        <p:sp>
          <p:nvSpPr>
            <p:cNvPr id="26645" name="Line 1045">
              <a:extLst>
                <a:ext uri="{FF2B5EF4-FFF2-40B4-BE49-F238E27FC236}">
                  <a16:creationId xmlns:a16="http://schemas.microsoft.com/office/drawing/2014/main" xmlns="" id="{E1DADD0C-2247-4018-A90F-A053798709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285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Text Box 1046">
              <a:extLst>
                <a:ext uri="{FF2B5EF4-FFF2-40B4-BE49-F238E27FC236}">
                  <a16:creationId xmlns:a16="http://schemas.microsoft.com/office/drawing/2014/main" xmlns="" id="{07328B41-B958-4C78-9392-283495C72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045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26647" name="Text Box 1047">
              <a:extLst>
                <a:ext uri="{FF2B5EF4-FFF2-40B4-BE49-F238E27FC236}">
                  <a16:creationId xmlns:a16="http://schemas.microsoft.com/office/drawing/2014/main" xmlns="" id="{26D5E5C9-A9CD-4095-BA7B-CE28B188A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285"/>
              <a:ext cx="21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 [0.0520]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[0.0140]</a:t>
              </a:r>
            </a:p>
          </p:txBody>
        </p:sp>
      </p:grpSp>
      <p:grpSp>
        <p:nvGrpSpPr>
          <p:cNvPr id="26648" name="Group 1048">
            <a:extLst>
              <a:ext uri="{FF2B5EF4-FFF2-40B4-BE49-F238E27FC236}">
                <a16:creationId xmlns:a16="http://schemas.microsoft.com/office/drawing/2014/main" xmlns="" id="{9907AB5C-D7C5-409F-AA07-E38CCAEF9EBB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332038"/>
            <a:ext cx="3200400" cy="641350"/>
            <a:chOff x="672" y="1200"/>
            <a:chExt cx="2016" cy="404"/>
          </a:xfrm>
        </p:grpSpPr>
        <p:sp>
          <p:nvSpPr>
            <p:cNvPr id="26649" name="Line 1049">
              <a:extLst>
                <a:ext uri="{FF2B5EF4-FFF2-40B4-BE49-F238E27FC236}">
                  <a16:creationId xmlns:a16="http://schemas.microsoft.com/office/drawing/2014/main" xmlns="" id="{08859FF4-F765-4F3C-81DA-350CE49AD9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Text Box 1050">
              <a:extLst>
                <a:ext uri="{FF2B5EF4-FFF2-40B4-BE49-F238E27FC236}">
                  <a16:creationId xmlns:a16="http://schemas.microsoft.com/office/drawing/2014/main" xmlns="" id="{2E6E43FC-2F4C-4369-B26A-6CFBA38CDD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26651" name="Text Box 1051">
            <a:extLst>
              <a:ext uri="{FF2B5EF4-FFF2-40B4-BE49-F238E27FC236}">
                <a16:creationId xmlns:a16="http://schemas.microsoft.com/office/drawing/2014/main" xmlns="" id="{14BDCD68-9237-41F6-91ED-626A2986B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408238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 0.18 </a:t>
            </a:r>
          </a:p>
        </p:txBody>
      </p:sp>
      <p:sp>
        <p:nvSpPr>
          <p:cNvPr id="26652" name="Text Box 1052">
            <a:extLst>
              <a:ext uri="{FF2B5EF4-FFF2-40B4-BE49-F238E27FC236}">
                <a16:creationId xmlns:a16="http://schemas.microsoft.com/office/drawing/2014/main" xmlns="" id="{48F1CC64-2AFB-4871-9385-198F87739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159125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      8.24         </a:t>
            </a:r>
            <a:r>
              <a:rPr lang="en-US" altLang="en-US" sz="3200" b="1">
                <a:latin typeface="Arial" panose="020B0604020202020204" pitchFamily="34" charset="0"/>
                <a:sym typeface="Symbol" panose="05050102010706020507" pitchFamily="18" charset="2"/>
              </a:rPr>
              <a:t> </a:t>
            </a:r>
            <a:r>
              <a:rPr lang="en-US" altLang="en-US" sz="3200">
                <a:latin typeface="Arial" panose="020B0604020202020204" pitchFamily="34" charset="0"/>
              </a:rPr>
              <a:t>0.18 </a:t>
            </a:r>
          </a:p>
        </p:txBody>
      </p:sp>
      <p:sp>
        <p:nvSpPr>
          <p:cNvPr id="26654" name="Rectangle 1054">
            <a:extLst>
              <a:ext uri="{FF2B5EF4-FFF2-40B4-BE49-F238E27FC236}">
                <a16:creationId xmlns:a16="http://schemas.microsoft.com/office/drawing/2014/main" xmlns="" id="{67727464-DA95-493D-8DC0-41B8A45E3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35814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Top must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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, bottom must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shift to left is needed</a:t>
            </a:r>
          </a:p>
        </p:txBody>
      </p:sp>
      <p:sp>
        <p:nvSpPr>
          <p:cNvPr id="26655" name="Rectangle 1055">
            <a:extLst>
              <a:ext uri="{FF2B5EF4-FFF2-40B4-BE49-F238E27FC236}">
                <a16:creationId xmlns:a16="http://schemas.microsoft.com/office/drawing/2014/main" xmlns="" id="{2AD7B4AC-63DC-4D17-98A6-AEAB652F6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91000"/>
            <a:ext cx="77724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SO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+ NO</a:t>
            </a:r>
            <a:r>
              <a:rPr lang="en-US" altLang="en-US" b="1" baseline="-25000">
                <a:latin typeface="Arial" panose="020B0604020202020204" pitchFamily="34" charset="0"/>
              </a:rPr>
              <a:t>2</a:t>
            </a:r>
            <a:r>
              <a:rPr lang="en-US" altLang="en-US">
                <a:latin typeface="Arial" panose="020B0604020202020204" pitchFamily="34" charset="0"/>
              </a:rPr>
              <a:t>(g) 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 NO(g) +SO</a:t>
            </a:r>
            <a:r>
              <a:rPr lang="en-US" altLang="en-US" b="1" baseline="-25000">
                <a:latin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(g)</a:t>
            </a:r>
          </a:p>
        </p:txBody>
      </p:sp>
      <p:sp>
        <p:nvSpPr>
          <p:cNvPr id="26656" name="Text Box 1056">
            <a:extLst>
              <a:ext uri="{FF2B5EF4-FFF2-40B4-BE49-F238E27FC236}">
                <a16:creationId xmlns:a16="http://schemas.microsoft.com/office/drawing/2014/main" xmlns="" id="{B0D0CA82-05CE-4561-8B5C-E53D59F19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8006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[NO] [SO</a:t>
            </a:r>
            <a:r>
              <a:rPr lang="en-US" altLang="en-US" sz="3200" b="1" baseline="-25000">
                <a:latin typeface="Arial" panose="020B0604020202020204" pitchFamily="34" charset="0"/>
              </a:rPr>
              <a:t>3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26657" name="Text Box 1057">
            <a:extLst>
              <a:ext uri="{FF2B5EF4-FFF2-40B4-BE49-F238E27FC236}">
                <a16:creationId xmlns:a16="http://schemas.microsoft.com/office/drawing/2014/main" xmlns="" id="{FA0290AA-691F-43AC-B67F-9A0A26552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380038"/>
            <a:ext cx="3048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[SO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  <a:r>
              <a:rPr lang="en-US" altLang="en-US" sz="3200" baseline="30000"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[NO</a:t>
            </a:r>
            <a:r>
              <a:rPr lang="en-US" altLang="en-US" sz="3200" b="1" baseline="-25000">
                <a:latin typeface="Arial" panose="020B0604020202020204" pitchFamily="34" charset="0"/>
              </a:rPr>
              <a:t>2</a:t>
            </a:r>
            <a:r>
              <a:rPr lang="en-US" altLang="en-US" sz="3200">
                <a:latin typeface="Arial" panose="020B0604020202020204" pitchFamily="34" charset="0"/>
              </a:rPr>
              <a:t>]</a:t>
            </a:r>
          </a:p>
        </p:txBody>
      </p:sp>
      <p:grpSp>
        <p:nvGrpSpPr>
          <p:cNvPr id="26670" name="Group 1070">
            <a:extLst>
              <a:ext uri="{FF2B5EF4-FFF2-40B4-BE49-F238E27FC236}">
                <a16:creationId xmlns:a16="http://schemas.microsoft.com/office/drawing/2014/main" xmlns="" id="{D905B96F-8918-4F23-9FC8-B9FAC3A71FC4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4800600"/>
            <a:ext cx="4495800" cy="1158875"/>
            <a:chOff x="2208" y="3024"/>
            <a:chExt cx="2832" cy="730"/>
          </a:xfrm>
        </p:grpSpPr>
        <p:sp>
          <p:nvSpPr>
            <p:cNvPr id="26659" name="Text Box 1059">
              <a:extLst>
                <a:ext uri="{FF2B5EF4-FFF2-40B4-BE49-F238E27FC236}">
                  <a16:creationId xmlns:a16="http://schemas.microsoft.com/office/drawing/2014/main" xmlns="" id="{7D16748E-8D4E-4936-9AD4-7B2DACC10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024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[0.0100][0.0400]</a:t>
              </a:r>
            </a:p>
          </p:txBody>
        </p:sp>
        <p:sp>
          <p:nvSpPr>
            <p:cNvPr id="26660" name="Line 1060">
              <a:extLst>
                <a:ext uri="{FF2B5EF4-FFF2-40B4-BE49-F238E27FC236}">
                  <a16:creationId xmlns:a16="http://schemas.microsoft.com/office/drawing/2014/main" xmlns="" id="{6BF2A807-5A70-4C43-A983-BE731DE601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389"/>
              <a:ext cx="177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Text Box 1061">
              <a:extLst>
                <a:ext uri="{FF2B5EF4-FFF2-40B4-BE49-F238E27FC236}">
                  <a16:creationId xmlns:a16="http://schemas.microsoft.com/office/drawing/2014/main" xmlns="" id="{8607CB71-18A5-485D-B478-E5A2B380A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149"/>
              <a:ext cx="7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,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Kc</a:t>
              </a:r>
              <a:r>
                <a:rPr lang="en-US" altLang="en-US" sz="1200">
                  <a:latin typeface="Arial" panose="020B0604020202020204" pitchFamily="34" charset="0"/>
                </a:rPr>
                <a:t> </a:t>
              </a:r>
              <a:r>
                <a:rPr lang="en-US" altLang="en-US" sz="3600">
                  <a:latin typeface="Arial" panose="020B0604020202020204" pitchFamily="34" charset="0"/>
                </a:rPr>
                <a:t>=</a:t>
              </a:r>
            </a:p>
          </p:txBody>
        </p:sp>
        <p:sp>
          <p:nvSpPr>
            <p:cNvPr id="26662" name="Text Box 1062">
              <a:extLst>
                <a:ext uri="{FF2B5EF4-FFF2-40B4-BE49-F238E27FC236}">
                  <a16:creationId xmlns:a16="http://schemas.microsoft.com/office/drawing/2014/main" xmlns="" id="{3BE840EA-966B-4606-B1C0-8796832767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389"/>
              <a:ext cx="23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>
                  <a:latin typeface="Arial" panose="020B0604020202020204" pitchFamily="34" charset="0"/>
                </a:rPr>
                <a:t>[0.00150]</a:t>
              </a:r>
              <a:r>
                <a:rPr lang="en-US" altLang="en-US" sz="3200" baseline="30000">
                  <a:latin typeface="Arial" panose="020B0604020202020204" pitchFamily="34" charset="0"/>
                </a:rPr>
                <a:t> </a:t>
              </a:r>
              <a:r>
                <a:rPr lang="en-US" altLang="en-US" sz="3200">
                  <a:latin typeface="Arial" panose="020B0604020202020204" pitchFamily="34" charset="0"/>
                </a:rPr>
                <a:t>[0.00300]</a:t>
              </a:r>
            </a:p>
          </p:txBody>
        </p:sp>
      </p:grpSp>
      <p:grpSp>
        <p:nvGrpSpPr>
          <p:cNvPr id="26663" name="Group 1063">
            <a:extLst>
              <a:ext uri="{FF2B5EF4-FFF2-40B4-BE49-F238E27FC236}">
                <a16:creationId xmlns:a16="http://schemas.microsoft.com/office/drawing/2014/main" xmlns="" id="{CF7EB8C1-9AC3-4DC1-B65E-B92E3ED9BA4C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999038"/>
            <a:ext cx="3200400" cy="641350"/>
            <a:chOff x="672" y="1200"/>
            <a:chExt cx="2016" cy="404"/>
          </a:xfrm>
        </p:grpSpPr>
        <p:sp>
          <p:nvSpPr>
            <p:cNvPr id="26664" name="Line 1064">
              <a:extLst>
                <a:ext uri="{FF2B5EF4-FFF2-40B4-BE49-F238E27FC236}">
                  <a16:creationId xmlns:a16="http://schemas.microsoft.com/office/drawing/2014/main" xmlns="" id="{80932CD6-EC38-4F35-B4D0-A5DEC7A04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40"/>
              <a:ext cx="1296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Text Box 1065">
              <a:extLst>
                <a:ext uri="{FF2B5EF4-FFF2-40B4-BE49-F238E27FC236}">
                  <a16:creationId xmlns:a16="http://schemas.microsoft.com/office/drawing/2014/main" xmlns="" id="{C85208AF-1166-4E27-95DC-582A49EB6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200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600">
                  <a:latin typeface="Arial" panose="020B0604020202020204" pitchFamily="34" charset="0"/>
                </a:rPr>
                <a:t>Kc =</a:t>
              </a:r>
            </a:p>
          </p:txBody>
        </p:sp>
      </p:grpSp>
      <p:sp>
        <p:nvSpPr>
          <p:cNvPr id="26666" name="Text Box 1066">
            <a:extLst>
              <a:ext uri="{FF2B5EF4-FFF2-40B4-BE49-F238E27FC236}">
                <a16:creationId xmlns:a16="http://schemas.microsoft.com/office/drawing/2014/main" xmlns="" id="{D231AA83-7432-4569-B9A2-845419750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75238"/>
            <a:ext cx="152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= 85 </a:t>
            </a:r>
          </a:p>
        </p:txBody>
      </p:sp>
      <p:sp>
        <p:nvSpPr>
          <p:cNvPr id="26667" name="Text Box 1067">
            <a:extLst>
              <a:ext uri="{FF2B5EF4-FFF2-40B4-BE49-F238E27FC236}">
                <a16:creationId xmlns:a16="http://schemas.microsoft.com/office/drawing/2014/main" xmlns="" id="{329548D1-5307-42A7-A98F-D2593A60A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867400"/>
            <a:ext cx="426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        88.9         </a:t>
            </a:r>
            <a:r>
              <a:rPr lang="en-US" altLang="en-US" sz="3200" b="1">
                <a:latin typeface="Arial" panose="020B0604020202020204" pitchFamily="34" charset="0"/>
                <a:sym typeface="Symbol" panose="05050102010706020507" pitchFamily="18" charset="2"/>
              </a:rPr>
              <a:t> </a:t>
            </a:r>
            <a:r>
              <a:rPr lang="en-US" altLang="en-US" sz="3200">
                <a:latin typeface="Arial" panose="020B0604020202020204" pitchFamily="34" charset="0"/>
              </a:rPr>
              <a:t>85 </a:t>
            </a:r>
          </a:p>
        </p:txBody>
      </p:sp>
      <p:sp>
        <p:nvSpPr>
          <p:cNvPr id="26668" name="Rectangle 1068">
            <a:extLst>
              <a:ext uri="{FF2B5EF4-FFF2-40B4-BE49-F238E27FC236}">
                <a16:creationId xmlns:a16="http://schemas.microsoft.com/office/drawing/2014/main" xmlns="" id="{ED0CF086-64D1-4FDC-A48A-DD0FBA08C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8991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Top must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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, bottom must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-</a:t>
            </a:r>
            <a:r>
              <a:rPr lang="en-US" altLang="en-US" sz="16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shift to left is needed </a:t>
            </a:r>
          </a:p>
        </p:txBody>
      </p:sp>
      <p:grpSp>
        <p:nvGrpSpPr>
          <p:cNvPr id="26672" name="Group 1072">
            <a:extLst>
              <a:ext uri="{FF2B5EF4-FFF2-40B4-BE49-F238E27FC236}">
                <a16:creationId xmlns:a16="http://schemas.microsoft.com/office/drawing/2014/main" xmlns="" id="{8485C7F1-71A2-454B-B5AD-E2479AE99A6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524000"/>
            <a:ext cx="7772400" cy="609600"/>
            <a:chOff x="432" y="960"/>
            <a:chExt cx="4896" cy="384"/>
          </a:xfrm>
        </p:grpSpPr>
        <p:sp>
          <p:nvSpPr>
            <p:cNvPr id="26628" name="Rectangle 1028">
              <a:extLst>
                <a:ext uri="{FF2B5EF4-FFF2-40B4-BE49-F238E27FC236}">
                  <a16:creationId xmlns:a16="http://schemas.microsoft.com/office/drawing/2014/main" xmlns="" id="{3C453EE4-C8A1-4ADC-887F-1E4D4EABD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960"/>
              <a:ext cx="489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PCl</a:t>
              </a:r>
              <a:r>
                <a:rPr lang="en-US" altLang="en-US" b="1" baseline="-25000">
                  <a:latin typeface="Arial" panose="020B0604020202020204" pitchFamily="34" charset="0"/>
                </a:rPr>
                <a:t>3</a:t>
              </a:r>
              <a:r>
                <a:rPr lang="en-US" altLang="en-US">
                  <a:latin typeface="Arial" panose="020B0604020202020204" pitchFamily="34" charset="0"/>
                </a:rPr>
                <a:t> (g) + Cl</a:t>
              </a:r>
              <a:r>
                <a:rPr lang="en-US" altLang="en-US" b="1" baseline="-25000">
                  <a:latin typeface="Arial" panose="020B0604020202020204" pitchFamily="34" charset="0"/>
                </a:rPr>
                <a:t>2</a:t>
              </a:r>
              <a:r>
                <a:rPr lang="en-US" altLang="en-US">
                  <a:latin typeface="Arial" panose="020B0604020202020204" pitchFamily="34" charset="0"/>
                </a:rPr>
                <a:t>(g) </a:t>
              </a: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 PCl</a:t>
              </a:r>
              <a:r>
                <a:rPr lang="en-US" altLang="en-US" b="1" baseline="-25000">
                  <a:latin typeface="Arial" panose="020B0604020202020204" pitchFamily="34" charset="0"/>
                  <a:sym typeface="Symbol" panose="05050102010706020507" pitchFamily="18" charset="2"/>
                </a:rPr>
                <a:t>5</a:t>
              </a:r>
              <a:r>
                <a:rPr lang="en-US" altLang="en-US">
                  <a:latin typeface="Arial" panose="020B0604020202020204" pitchFamily="34" charset="0"/>
                  <a:sym typeface="Symbol" panose="05050102010706020507" pitchFamily="18" charset="2"/>
                </a:rPr>
                <a:t>(g)</a:t>
              </a:r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26671" name="Rectangle 1071">
              <a:extLst>
                <a:ext uri="{FF2B5EF4-FFF2-40B4-BE49-F238E27FC236}">
                  <a16:creationId xmlns:a16="http://schemas.microsoft.com/office/drawing/2014/main" xmlns="" id="{6DF43C92-9AC4-4AF8-9A6A-6B8F3906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960"/>
              <a:ext cx="321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73" name="Text Box 1073">
            <a:extLst>
              <a:ext uri="{FF2B5EF4-FFF2-40B4-BE49-F238E27FC236}">
                <a16:creationId xmlns:a16="http://schemas.microsoft.com/office/drawing/2014/main" xmlns="" id="{2E5DBF3C-4825-4C97-9085-0AB95BC75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6464300"/>
            <a:ext cx="1295400" cy="3175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/>
              <a:t>For more lessons, visit </a:t>
            </a:r>
            <a:r>
              <a:rPr lang="en-US" altLang="en-US" sz="1000">
                <a:hlinkClick r:id="rId2"/>
              </a:rPr>
              <a:t>www.chalkbored.com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41" grpId="0" autoUpdateAnimBg="0"/>
      <p:bldP spid="26642" grpId="0" autoUpdateAnimBg="0"/>
      <p:bldP spid="26651" grpId="0" autoUpdateAnimBg="0"/>
      <p:bldP spid="26652" grpId="0" autoUpdateAnimBg="0"/>
      <p:bldP spid="26654" grpId="0" autoUpdateAnimBg="0"/>
      <p:bldP spid="26655" grpId="0" animBg="1" autoUpdateAnimBg="0"/>
      <p:bldP spid="26656" grpId="0" autoUpdateAnimBg="0"/>
      <p:bldP spid="26657" grpId="0" autoUpdateAnimBg="0"/>
      <p:bldP spid="26666" grpId="0" autoUpdateAnimBg="0"/>
      <p:bldP spid="26667" grpId="0" autoUpdateAnimBg="0"/>
      <p:bldP spid="26668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631</Words>
  <Application>Microsoft Office PowerPoint</Application>
  <PresentationFormat>On-screen Show (4:3)</PresentationFormat>
  <Paragraphs>106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Symbol</vt:lpstr>
      <vt:lpstr>Times New Roman</vt:lpstr>
      <vt:lpstr>Default Design</vt:lpstr>
      <vt:lpstr>Equilibrium Law</vt:lpstr>
      <vt:lpstr>Introduction to the Equilibrium law</vt:lpstr>
      <vt:lpstr>Equilibrium law: important points</vt:lpstr>
      <vt:lpstr>Equilibrium law: RE 14.31, 14.35</vt:lpstr>
      <vt:lpstr>Equilibrium law: RE 14.36, 14.37</vt:lpstr>
      <vt:lpstr>When Kc  mass action expression</vt:lpstr>
      <vt:lpstr>More equilibrium law problems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Equilibrium Law - Concentration, Kc, Mass Action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GARCIA, XAVIER</cp:lastModifiedBy>
  <cp:revision>42</cp:revision>
  <cp:lastPrinted>1999-12-06T05:42:38Z</cp:lastPrinted>
  <dcterms:created xsi:type="dcterms:W3CDTF">1999-05-11T02:11:24Z</dcterms:created>
  <dcterms:modified xsi:type="dcterms:W3CDTF">2018-03-19T16:07:02Z</dcterms:modified>
</cp:coreProperties>
</file>