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90" r:id="rId9"/>
    <p:sldId id="274" r:id="rId10"/>
    <p:sldId id="276" r:id="rId11"/>
    <p:sldId id="277" r:id="rId12"/>
    <p:sldId id="278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EEFA02"/>
    <a:srgbClr val="E77FCE"/>
    <a:srgbClr val="80008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9FBD5-72B4-4E6D-AD9F-D3E7C4819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907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28" name="AutoShape 1055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29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anose="030F0702030302020204" pitchFamily="66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32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808A23-6F3C-4378-B91B-CB78B97C0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05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E2F05-97F1-458B-BED3-04032C672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2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0347-CE24-45ED-8722-EC7DE4B76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1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A9799-452A-4058-8C66-E94A800D9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30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ED65D-7FC3-44FE-8FF3-52F7DE165A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8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6C2B9-854E-4BE8-9A69-1B33B7657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5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BF066-5887-48BE-8EDF-EB1396ED4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36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580E9-D3CC-4496-A7C9-B5CD2188A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8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82378-2E1F-4F5E-95D0-F8FD08F3E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16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8286C-5E1B-48A1-81CB-4F2531FAC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51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4BC5A-003B-4C67-9494-019A9ABC7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30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10 h 385"/>
                <a:gd name="T2" fmla="*/ 4320 w 5762"/>
                <a:gd name="T3" fmla="*/ 201 h 385"/>
                <a:gd name="T4" fmla="*/ 4320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4319 w 5761"/>
                <a:gd name="T3" fmla="*/ 0 h 189"/>
                <a:gd name="T4" fmla="*/ 4319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fld id="{DB88485E-0D31-45C3-A06B-DEA1791F7D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anose="030F0702030302020204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pic>
        <p:nvPicPr>
          <p:cNvPr id="4099" name="Picture 7" descr="trigonal bipyrami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5250"/>
            <a:ext cx="24352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1682750" y="4864100"/>
          <a:ext cx="1754188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hoto Editor Photo" r:id="rId4" imgW="1265030" imgH="1417443" progId="MSPhotoEd.3">
                  <p:embed/>
                </p:oleObj>
              </mc:Choice>
              <mc:Fallback>
                <p:oleObj name="Photo Editor Photo" r:id="rId4" imgW="1265030" imgH="1417443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4864100"/>
                        <a:ext cx="1754188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2589213" y="2971800"/>
          <a:ext cx="1673225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Photo Editor Photo" r:id="rId6" imgW="1402202" imgH="1737511" progId="MSPhotoEd.3">
                  <p:embed/>
                </p:oleObj>
              </mc:Choice>
              <mc:Fallback>
                <p:oleObj name="Photo Editor Photo" r:id="rId6" imgW="1402202" imgH="1737511" progId="MSPhotoEd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2971800"/>
                        <a:ext cx="1673225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083050" y="3462338"/>
            <a:ext cx="4891088" cy="2155825"/>
          </a:xfrm>
        </p:spPr>
        <p:txBody>
          <a:bodyPr/>
          <a:lstStyle/>
          <a:p>
            <a:r>
              <a:rPr lang="en-US" altLang="en-US" smtClean="0"/>
              <a:t>II. Molecular Geometry</a:t>
            </a:r>
            <a:br>
              <a:rPr lang="en-US" altLang="en-US" smtClean="0"/>
            </a:br>
            <a:r>
              <a:rPr lang="en-US" altLang="en-US" b="0" smtClean="0"/>
              <a:t>(p. 183 – 187)</a:t>
            </a:r>
          </a:p>
        </p:txBody>
      </p:sp>
      <p:sp>
        <p:nvSpPr>
          <p:cNvPr id="4103" name="Rectangle 1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6 – Molecular Structure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1 lone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28950" y="5226050"/>
            <a:ext cx="61150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087438" y="3613150"/>
            <a:ext cx="2317750" cy="2138363"/>
            <a:chOff x="693" y="2330"/>
            <a:chExt cx="1460" cy="1347"/>
          </a:xfrm>
        </p:grpSpPr>
        <p:sp>
          <p:nvSpPr>
            <p:cNvPr id="13320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NH</a:t>
              </a:r>
              <a:r>
                <a:rPr kumimoji="1" lang="en-US" altLang="en-US" sz="6600" baseline="-25000">
                  <a:latin typeface="Arial" charset="0"/>
                </a:rPr>
                <a:t>3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4585" name="Picture 9" descr="TRIGPYR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1335088"/>
            <a:ext cx="38862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2 lone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40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104.5°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389063" y="4284663"/>
            <a:ext cx="2317750" cy="2138362"/>
            <a:chOff x="693" y="2330"/>
            <a:chExt cx="1460" cy="1347"/>
          </a:xfrm>
        </p:grpSpPr>
        <p:sp>
          <p:nvSpPr>
            <p:cNvPr id="14344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H</a:t>
              </a:r>
              <a:r>
                <a:rPr kumimoji="1" lang="en-US" altLang="en-US" sz="6600" baseline="-25000">
                  <a:latin typeface="Arial" charset="0"/>
                </a:rPr>
                <a:t>2</a:t>
              </a:r>
              <a:r>
                <a:rPr kumimoji="1" lang="en-US" altLang="en-US" sz="6600">
                  <a:latin typeface="Arial" charset="0"/>
                </a:rPr>
                <a:t>O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5609" name="Picture 9" descr="BENT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1244600"/>
            <a:ext cx="3630612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5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5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0 lone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25750" y="4822825"/>
            <a:ext cx="62515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TRIGONAL BIPYRAMIDAL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400">
                <a:solidFill>
                  <a:schemeClr val="bg1"/>
                </a:solidFill>
                <a:latin typeface="Arial" charset="0"/>
              </a:rPr>
              <a:t>120°/90°</a:t>
            </a:r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1381125" y="4243388"/>
            <a:ext cx="2317750" cy="2138362"/>
            <a:chOff x="870" y="2561"/>
            <a:chExt cx="1460" cy="1347"/>
          </a:xfrm>
        </p:grpSpPr>
        <p:sp>
          <p:nvSpPr>
            <p:cNvPr id="15368" name="AutoShape 6"/>
            <p:cNvSpPr>
              <a:spLocks noChangeArrowheads="1"/>
            </p:cNvSpPr>
            <p:nvPr/>
          </p:nvSpPr>
          <p:spPr bwMode="auto">
            <a:xfrm>
              <a:off x="870" y="2561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Rectangle 7"/>
            <p:cNvSpPr>
              <a:spLocks noChangeArrowheads="1"/>
            </p:cNvSpPr>
            <p:nvPr/>
          </p:nvSpPr>
          <p:spPr bwMode="auto">
            <a:xfrm>
              <a:off x="960" y="2886"/>
              <a:ext cx="1280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PCl</a:t>
              </a:r>
              <a:r>
                <a:rPr kumimoji="1" lang="en-US" altLang="en-US" sz="6600" baseline="-25000">
                  <a:latin typeface="Arial" charset="0"/>
                </a:rPr>
                <a:t>5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6633" name="Picture 9" descr="TRIBIPYR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1277938"/>
            <a:ext cx="3413125" cy="351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6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6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0 lone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400">
                <a:solidFill>
                  <a:schemeClr val="bg1"/>
                </a:solidFill>
                <a:latin typeface="Comic Sans MS" pitchFamily="66" charset="0"/>
              </a:rPr>
              <a:t>OCTAHEDRAL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90°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338263" y="4284663"/>
            <a:ext cx="2317750" cy="2138362"/>
            <a:chOff x="693" y="2330"/>
            <a:chExt cx="1460" cy="1347"/>
          </a:xfrm>
        </p:grpSpPr>
        <p:sp>
          <p:nvSpPr>
            <p:cNvPr id="16392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SF</a:t>
              </a:r>
              <a:r>
                <a:rPr kumimoji="1" lang="en-US" altLang="en-US" sz="6600" baseline="-25000">
                  <a:latin typeface="Arial" charset="0"/>
                </a:rPr>
                <a:t>6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7657" name="Picture 9" descr="OCTAHED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1270000"/>
            <a:ext cx="3367088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z="3200" smtClean="0"/>
              <a:t>PF</a:t>
            </a:r>
            <a:r>
              <a:rPr lang="en-US" altLang="en-US" sz="3200" baseline="-25000" smtClean="0"/>
              <a:t>3</a:t>
            </a:r>
            <a:endParaRPr lang="en-US" altLang="en-US" sz="3200" smtClean="0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66863" y="2093913"/>
            <a:ext cx="1824037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4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3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1 lone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33888" y="4033838"/>
            <a:ext cx="43307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4122738" y="427038"/>
            <a:ext cx="4953000" cy="3489325"/>
            <a:chOff x="2486" y="269"/>
            <a:chExt cx="3120" cy="2198"/>
          </a:xfrm>
        </p:grpSpPr>
        <p:sp>
          <p:nvSpPr>
            <p:cNvPr id="17417" name="AutoShape 5"/>
            <p:cNvSpPr>
              <a:spLocks noChangeArrowheads="1"/>
            </p:cNvSpPr>
            <p:nvPr/>
          </p:nvSpPr>
          <p:spPr bwMode="auto">
            <a:xfrm>
              <a:off x="2892" y="839"/>
              <a:ext cx="2307" cy="16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8" name="Group 59"/>
            <p:cNvGrpSpPr>
              <a:grpSpLocks/>
            </p:cNvGrpSpPr>
            <p:nvPr/>
          </p:nvGrpSpPr>
          <p:grpSpPr bwMode="auto">
            <a:xfrm>
              <a:off x="2486" y="269"/>
              <a:ext cx="3120" cy="2099"/>
              <a:chOff x="2641" y="1861"/>
              <a:chExt cx="3120" cy="2099"/>
            </a:xfrm>
          </p:grpSpPr>
          <p:sp>
            <p:nvSpPr>
              <p:cNvPr id="17419" name="Text Box 2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20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10000"/>
                  </a:spcBef>
                </a:pPr>
                <a:endParaRPr lang="en-US" alt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altLang="en-US" sz="6600">
                    <a:latin typeface="Arial" charset="0"/>
                  </a:rPr>
                  <a:t>F  P  F</a:t>
                </a:r>
              </a:p>
              <a:p>
                <a:pPr algn="ctr">
                  <a:spcBef>
                    <a:spcPct val="10000"/>
                  </a:spcBef>
                </a:pPr>
                <a:r>
                  <a:rPr lang="en-US" altLang="en-US" sz="6600">
                    <a:latin typeface="Arial" charset="0"/>
                  </a:rPr>
                  <a:t>F</a:t>
                </a:r>
                <a:endParaRPr lang="en-US" alt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17420" name="Group 58"/>
              <p:cNvGrpSpPr>
                <a:grpSpLocks/>
              </p:cNvGrpSpPr>
              <p:nvPr/>
            </p:nvGrpSpPr>
            <p:grpSpPr bwMode="auto">
              <a:xfrm>
                <a:off x="3265" y="2560"/>
                <a:ext cx="1872" cy="1400"/>
                <a:chOff x="3265" y="2560"/>
                <a:chExt cx="1872" cy="1400"/>
              </a:xfrm>
            </p:grpSpPr>
            <p:sp>
              <p:nvSpPr>
                <p:cNvPr id="17421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2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3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4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5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6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7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8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9" name="Oval 4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0" name="Oval 4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1" name="Oval 4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2" name="Oval 4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Oval 4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4" name="Oval 4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5" name="Oval 4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6" name="Oval 4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7" name="Oval 4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8" name="Oval 5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9" name="Oval 5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0" name="Oval 5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1" name="Line 54"/>
                <p:cNvSpPr>
                  <a:spLocks noChangeShapeType="1"/>
                </p:cNvSpPr>
                <p:nvPr/>
              </p:nvSpPr>
              <p:spPr bwMode="auto">
                <a:xfrm>
                  <a:off x="4417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2" name="Line 55"/>
                <p:cNvSpPr>
                  <a:spLocks noChangeShapeType="1"/>
                </p:cNvSpPr>
                <p:nvPr/>
              </p:nvSpPr>
              <p:spPr bwMode="auto">
                <a:xfrm>
                  <a:off x="3745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43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4105" y="3264"/>
                  <a:ext cx="19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1806" name="Object 62"/>
          <p:cNvGraphicFramePr>
            <a:graphicFrameLocks noChangeAspect="1"/>
          </p:cNvGraphicFramePr>
          <p:nvPr/>
        </p:nvGraphicFramePr>
        <p:xfrm>
          <a:off x="1227138" y="4633913"/>
          <a:ext cx="3817937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PhotoPaint!" r:id="rId3" imgW="487433" imgH="228600" progId="CPaint4">
                  <p:embed/>
                </p:oleObj>
              </mc:Choice>
              <mc:Fallback>
                <p:oleObj name="PhotoPaint!" r:id="rId3" imgW="487433" imgH="228600" progId="CPain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8000" contrast="2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4633913"/>
                        <a:ext cx="3817937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D.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utoUpdateAnimBg="0"/>
      <p:bldP spid="317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z="3200" smtClean="0"/>
              <a:t>CO</a:t>
            </a:r>
            <a:r>
              <a:rPr lang="en-US" altLang="en-US" sz="3200" baseline="-25000" smtClean="0"/>
              <a:t>2</a:t>
            </a:r>
            <a:endParaRPr lang="en-US" altLang="en-US" sz="3200" smtClean="0"/>
          </a:p>
        </p:txBody>
      </p: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3803650" y="693738"/>
            <a:ext cx="4953000" cy="2222500"/>
            <a:chOff x="2641" y="1861"/>
            <a:chExt cx="3120" cy="1400"/>
          </a:xfrm>
        </p:grpSpPr>
        <p:sp>
          <p:nvSpPr>
            <p:cNvPr id="18442" name="AutoShape 34"/>
            <p:cNvSpPr>
              <a:spLocks noChangeArrowheads="1"/>
            </p:cNvSpPr>
            <p:nvPr/>
          </p:nvSpPr>
          <p:spPr bwMode="auto">
            <a:xfrm>
              <a:off x="2969" y="2455"/>
              <a:ext cx="2438" cy="80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3" name="Group 33"/>
            <p:cNvGrpSpPr>
              <a:grpSpLocks/>
            </p:cNvGrpSpPr>
            <p:nvPr/>
          </p:nvGrpSpPr>
          <p:grpSpPr bwMode="auto">
            <a:xfrm>
              <a:off x="2641" y="1861"/>
              <a:ext cx="3120" cy="1389"/>
              <a:chOff x="2641" y="1861"/>
              <a:chExt cx="3120" cy="1389"/>
            </a:xfrm>
          </p:grpSpPr>
          <p:sp>
            <p:nvSpPr>
              <p:cNvPr id="18444" name="Text Box 1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1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10000"/>
                  </a:spcBef>
                </a:pPr>
                <a:endParaRPr lang="en-US" alt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altLang="en-US" sz="6600">
                    <a:latin typeface="Arial" charset="0"/>
                  </a:rPr>
                  <a:t>O</a:t>
                </a:r>
                <a:r>
                  <a:rPr lang="en-US" altLang="en-US" sz="5400">
                    <a:latin typeface="Arial" charset="0"/>
                  </a:rPr>
                  <a:t>   </a:t>
                </a:r>
                <a:r>
                  <a:rPr lang="en-US" altLang="en-US" sz="6600">
                    <a:latin typeface="Arial" charset="0"/>
                  </a:rPr>
                  <a:t>C</a:t>
                </a:r>
                <a:r>
                  <a:rPr lang="en-US" altLang="en-US" sz="5400">
                    <a:latin typeface="Arial" charset="0"/>
                  </a:rPr>
                  <a:t>   </a:t>
                </a:r>
                <a:r>
                  <a:rPr lang="en-US" altLang="en-US" sz="6600">
                    <a:latin typeface="Arial" charset="0"/>
                  </a:rPr>
                  <a:t>O</a:t>
                </a:r>
                <a:endParaRPr lang="en-US" alt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18445" name="Group 18"/>
              <p:cNvGrpSpPr>
                <a:grpSpLocks/>
              </p:cNvGrpSpPr>
              <p:nvPr/>
            </p:nvGrpSpPr>
            <p:grpSpPr bwMode="auto">
              <a:xfrm>
                <a:off x="3121" y="2568"/>
                <a:ext cx="2160" cy="505"/>
                <a:chOff x="3264" y="2568"/>
                <a:chExt cx="2160" cy="505"/>
              </a:xfrm>
            </p:grpSpPr>
            <p:sp>
              <p:nvSpPr>
                <p:cNvPr id="1845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3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4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Oval 2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3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7" name="Oval 2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4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8" name="Oval 2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4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9" name="Oval 2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5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46" name="Group 27"/>
              <p:cNvGrpSpPr>
                <a:grpSpLocks/>
              </p:cNvGrpSpPr>
              <p:nvPr/>
            </p:nvGrpSpPr>
            <p:grpSpPr bwMode="auto">
              <a:xfrm>
                <a:off x="3697" y="2880"/>
                <a:ext cx="1008" cy="0"/>
                <a:chOff x="3840" y="2880"/>
                <a:chExt cx="1008" cy="0"/>
              </a:xfrm>
            </p:grpSpPr>
            <p:sp>
              <p:nvSpPr>
                <p:cNvPr id="18450" name="Line 28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29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47" name="Group 30"/>
              <p:cNvGrpSpPr>
                <a:grpSpLocks/>
              </p:cNvGrpSpPr>
              <p:nvPr/>
            </p:nvGrpSpPr>
            <p:grpSpPr bwMode="auto">
              <a:xfrm>
                <a:off x="3697" y="2976"/>
                <a:ext cx="1008" cy="0"/>
                <a:chOff x="3840" y="2880"/>
                <a:chExt cx="1008" cy="0"/>
              </a:xfrm>
            </p:grpSpPr>
            <p:sp>
              <p:nvSpPr>
                <p:cNvPr id="18448" name="Line 31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Line 32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566863" y="2347913"/>
            <a:ext cx="1824037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2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2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0 lone</a:t>
            </a:r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7116763" y="5024438"/>
          <a:ext cx="17922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PhotoPaint!" r:id="rId3" imgW="548641" imgH="399255" progId="CPaint4">
                  <p:embed/>
                </p:oleObj>
              </mc:Choice>
              <mc:Fallback>
                <p:oleObj name="PhotoPaint!" r:id="rId3" imgW="548641" imgH="399255" progId="CPain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8000" contrast="2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5024438"/>
                        <a:ext cx="1792287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3962400" y="3224213"/>
            <a:ext cx="46132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sp>
        <p:nvSpPr>
          <p:cNvPr id="1844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D. Examples</a:t>
            </a:r>
          </a:p>
        </p:txBody>
      </p:sp>
      <p:graphicFrame>
        <p:nvGraphicFramePr>
          <p:cNvPr id="30761" name="Object 41"/>
          <p:cNvGraphicFramePr>
            <a:graphicFrameLocks noChangeAspect="1"/>
          </p:cNvGraphicFramePr>
          <p:nvPr/>
        </p:nvGraphicFramePr>
        <p:xfrm>
          <a:off x="1260475" y="5022850"/>
          <a:ext cx="5348288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Photo Editor Photo" r:id="rId5" imgW="1867062" imgH="457240" progId="MSPhotoEd.3">
                  <p:embed/>
                </p:oleObj>
              </mc:Choice>
              <mc:Fallback>
                <p:oleObj name="Photo Editor Photo" r:id="rId5" imgW="1867062" imgH="457240" progId="MSPhotoEd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8000" contrast="2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5022850"/>
                        <a:ext cx="5348288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6" grpId="0" autoUpdateAnimBg="0"/>
      <p:bldP spid="307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VSEPR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smtClean="0"/>
              <a:t>V</a:t>
            </a:r>
            <a:r>
              <a:rPr lang="en-US" altLang="en-US" smtClean="0"/>
              <a:t>alence Shell Electron Pair Repulsion Theory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mtClean="0"/>
              <a:t>Electron pairs orient themselves in order to minimize repulsive forces.</a:t>
            </a:r>
          </a:p>
        </p:txBody>
      </p:sp>
      <p:pic>
        <p:nvPicPr>
          <p:cNvPr id="16405" name="Picture 21" descr="LINEAR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75263"/>
            <a:ext cx="6629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VSEPR Theory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362200"/>
          </a:xfrm>
        </p:spPr>
        <p:txBody>
          <a:bodyPr/>
          <a:lstStyle/>
          <a:p>
            <a:r>
              <a:rPr lang="en-US" altLang="en-US" b="1" smtClean="0"/>
              <a:t>Types of e</a:t>
            </a:r>
            <a:r>
              <a:rPr lang="en-US" altLang="en-US" b="1" baseline="30000" smtClean="0"/>
              <a:t>-</a:t>
            </a:r>
            <a:r>
              <a:rPr lang="en-US" altLang="en-US" b="1" smtClean="0"/>
              <a:t> Pairs</a:t>
            </a:r>
            <a:endParaRPr lang="en-US" altLang="en-US" smtClean="0"/>
          </a:p>
          <a:p>
            <a:pPr lvl="1"/>
            <a:r>
              <a:rPr lang="en-US" altLang="en-US" u="sng" smtClean="0"/>
              <a:t>Bonding pairs</a:t>
            </a:r>
            <a:r>
              <a:rPr lang="en-US" altLang="en-US" smtClean="0"/>
              <a:t> - form bonds</a:t>
            </a:r>
          </a:p>
          <a:p>
            <a:pPr lvl="1"/>
            <a:r>
              <a:rPr lang="en-US" altLang="en-US" u="sng" smtClean="0"/>
              <a:t>Lone pairs</a:t>
            </a:r>
            <a:r>
              <a:rPr lang="en-US" altLang="en-US" smtClean="0"/>
              <a:t> - nonbonding e</a:t>
            </a:r>
            <a:r>
              <a:rPr lang="en-US" altLang="en-US" baseline="30000" smtClean="0"/>
              <a:t>-</a:t>
            </a:r>
            <a:endParaRPr lang="en-US" altLang="en-US" smtClean="0"/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219200" y="3581400"/>
            <a:ext cx="7772400" cy="3124200"/>
            <a:chOff x="768" y="2256"/>
            <a:chExt cx="4896" cy="1968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768" y="2256"/>
              <a:ext cx="4896" cy="1968"/>
            </a:xfrm>
            <a:prstGeom prst="star24">
              <a:avLst>
                <a:gd name="adj" fmla="val 4348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368" y="2519"/>
              <a:ext cx="3696" cy="1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25000"/>
                </a:lnSpc>
              </a:pPr>
              <a:r>
                <a:rPr lang="en-US" altLang="en-US" sz="4000">
                  <a:latin typeface="Comic Sans MS" pitchFamily="66" charset="0"/>
                </a:rPr>
                <a:t>Lone pairs repel </a:t>
              </a:r>
              <a:br>
                <a:rPr lang="en-US" altLang="en-US" sz="4000">
                  <a:latin typeface="Comic Sans MS" pitchFamily="66" charset="0"/>
                </a:rPr>
              </a:br>
              <a:r>
                <a:rPr lang="en-US" altLang="en-US" sz="4000">
                  <a:latin typeface="Comic Sans MS" pitchFamily="66" charset="0"/>
                </a:rPr>
                <a:t>more strongly than bonding pairs!!!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VSEPR Theory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33500"/>
            <a:ext cx="7772400" cy="2362200"/>
          </a:xfrm>
        </p:spPr>
        <p:txBody>
          <a:bodyPr/>
          <a:lstStyle/>
          <a:p>
            <a:r>
              <a:rPr lang="en-US" altLang="en-US" smtClean="0"/>
              <a:t>Lone pairs reduce the bond angle between atoms.</a:t>
            </a:r>
          </a:p>
          <a:p>
            <a:pPr lvl="1"/>
            <a:endParaRPr lang="en-US" altLang="en-US" smtClean="0"/>
          </a:p>
        </p:txBody>
      </p: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2754313" y="2847975"/>
            <a:ext cx="4500562" cy="3335338"/>
            <a:chOff x="1735" y="1794"/>
            <a:chExt cx="2835" cy="2101"/>
          </a:xfrm>
        </p:grpSpPr>
        <p:sp>
          <p:nvSpPr>
            <p:cNvPr id="7174" name="Rectangle 45"/>
            <p:cNvSpPr>
              <a:spLocks noChangeAspect="1" noChangeArrowheads="1"/>
            </p:cNvSpPr>
            <p:nvPr/>
          </p:nvSpPr>
          <p:spPr bwMode="auto">
            <a:xfrm>
              <a:off x="2442" y="3655"/>
              <a:ext cx="141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r>
                <a:rPr lang="en-US" altLang="en-US" sz="2800">
                  <a:solidFill>
                    <a:schemeClr val="bg1"/>
                  </a:solidFill>
                  <a:latin typeface="Arial Rounded MT Bold" pitchFamily="34" charset="0"/>
                </a:rPr>
                <a:t>Bond Angle</a:t>
              </a:r>
              <a:endParaRPr lang="en-US" altLang="en-US" sz="2800" b="1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grpSp>
          <p:nvGrpSpPr>
            <p:cNvPr id="7175" name="Group 63"/>
            <p:cNvGrpSpPr>
              <a:grpSpLocks/>
            </p:cNvGrpSpPr>
            <p:nvPr/>
          </p:nvGrpSpPr>
          <p:grpSpPr bwMode="auto">
            <a:xfrm>
              <a:off x="1735" y="1794"/>
              <a:ext cx="2835" cy="1923"/>
              <a:chOff x="1735" y="1794"/>
              <a:chExt cx="2835" cy="1923"/>
            </a:xfrm>
          </p:grpSpPr>
          <p:sp>
            <p:nvSpPr>
              <p:cNvPr id="7177" name="Oval 53"/>
              <p:cNvSpPr>
                <a:spLocks noChangeAspect="1" noChangeArrowheads="1"/>
              </p:cNvSpPr>
              <p:nvPr/>
            </p:nvSpPr>
            <p:spPr bwMode="auto">
              <a:xfrm rot="-866489">
                <a:off x="2332" y="1794"/>
                <a:ext cx="1657" cy="1613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Oval 46"/>
              <p:cNvSpPr>
                <a:spLocks noChangeAspect="1" noChangeArrowheads="1"/>
              </p:cNvSpPr>
              <p:nvPr/>
            </p:nvSpPr>
            <p:spPr bwMode="auto">
              <a:xfrm rot="-866489">
                <a:off x="1735" y="2909"/>
                <a:ext cx="827" cy="806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Oval 47"/>
              <p:cNvSpPr>
                <a:spLocks noChangeAspect="1" noChangeArrowheads="1"/>
              </p:cNvSpPr>
              <p:nvPr/>
            </p:nvSpPr>
            <p:spPr bwMode="auto">
              <a:xfrm rot="-866489">
                <a:off x="3743" y="2910"/>
                <a:ext cx="827" cy="807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Oval 48"/>
              <p:cNvSpPr>
                <a:spLocks noChangeAspect="1" noChangeArrowheads="1"/>
              </p:cNvSpPr>
              <p:nvPr/>
            </p:nvSpPr>
            <p:spPr bwMode="auto">
              <a:xfrm rot="-866489">
                <a:off x="2123" y="3286"/>
                <a:ext cx="56" cy="5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Oval 49"/>
              <p:cNvSpPr>
                <a:spLocks noChangeAspect="1" noChangeArrowheads="1"/>
              </p:cNvSpPr>
              <p:nvPr/>
            </p:nvSpPr>
            <p:spPr bwMode="auto">
              <a:xfrm rot="-866489">
                <a:off x="3133" y="2574"/>
                <a:ext cx="54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Oval 50"/>
              <p:cNvSpPr>
                <a:spLocks noChangeAspect="1" noChangeArrowheads="1"/>
              </p:cNvSpPr>
              <p:nvPr/>
            </p:nvSpPr>
            <p:spPr bwMode="auto">
              <a:xfrm rot="-866489">
                <a:off x="4128" y="3287"/>
                <a:ext cx="55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51"/>
              <p:cNvSpPr>
                <a:spLocks noChangeAspect="1" noChangeShapeType="1"/>
              </p:cNvSpPr>
              <p:nvPr/>
            </p:nvSpPr>
            <p:spPr bwMode="auto">
              <a:xfrm rot="20733511" flipH="1">
                <a:off x="2077" y="2740"/>
                <a:ext cx="1147" cy="4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52"/>
              <p:cNvSpPr>
                <a:spLocks noChangeAspect="1" noChangeShapeType="1"/>
              </p:cNvSpPr>
              <p:nvPr/>
            </p:nvSpPr>
            <p:spPr bwMode="auto">
              <a:xfrm rot="-866489">
                <a:off x="3270" y="2487"/>
                <a:ext cx="795" cy="95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AutoShape 55"/>
              <p:cNvSpPr>
                <a:spLocks noChangeAspect="1" noChangeArrowheads="1"/>
              </p:cNvSpPr>
              <p:nvPr/>
            </p:nvSpPr>
            <p:spPr bwMode="auto">
              <a:xfrm rot="21458899" flipV="1">
                <a:off x="2861" y="2645"/>
                <a:ext cx="573" cy="325"/>
              </a:xfrm>
              <a:custGeom>
                <a:avLst/>
                <a:gdLst>
                  <a:gd name="T0" fmla="*/ 287 w 21600"/>
                  <a:gd name="T1" fmla="*/ 0 h 21600"/>
                  <a:gd name="T2" fmla="*/ 9 w 21600"/>
                  <a:gd name="T3" fmla="*/ 166 h 21600"/>
                  <a:gd name="T4" fmla="*/ 287 w 21600"/>
                  <a:gd name="T5" fmla="*/ 10 h 21600"/>
                  <a:gd name="T6" fmla="*/ 564 w 21600"/>
                  <a:gd name="T7" fmla="*/ 16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660" y="11037"/>
                    </a:moveTo>
                    <a:cubicBezTo>
                      <a:pt x="658" y="10958"/>
                      <a:pt x="658" y="10879"/>
                      <a:pt x="658" y="10800"/>
                    </a:cubicBezTo>
                    <a:cubicBezTo>
                      <a:pt x="658" y="5198"/>
                      <a:pt x="5198" y="658"/>
                      <a:pt x="10800" y="658"/>
                    </a:cubicBezTo>
                    <a:cubicBezTo>
                      <a:pt x="16401" y="658"/>
                      <a:pt x="20942" y="5198"/>
                      <a:pt x="20942" y="10800"/>
                    </a:cubicBezTo>
                    <a:cubicBezTo>
                      <a:pt x="20942" y="10879"/>
                      <a:pt x="20941" y="10958"/>
                      <a:pt x="20939" y="11037"/>
                    </a:cubicBezTo>
                    <a:lnTo>
                      <a:pt x="21597" y="11053"/>
                    </a:lnTo>
                    <a:cubicBezTo>
                      <a:pt x="21599" y="10968"/>
                      <a:pt x="21600" y="1088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0884"/>
                      <a:pt x="0" y="10968"/>
                      <a:pt x="2" y="11053"/>
                    </a:cubicBezTo>
                    <a:lnTo>
                      <a:pt x="660" y="11037"/>
                    </a:ln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Line 54"/>
            <p:cNvSpPr>
              <a:spLocks noChangeAspect="1" noChangeShapeType="1"/>
            </p:cNvSpPr>
            <p:nvPr/>
          </p:nvSpPr>
          <p:spPr bwMode="auto">
            <a:xfrm flipV="1">
              <a:off x="2639" y="3013"/>
              <a:ext cx="479" cy="67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9065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Draw the Lewis Diagram.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Tally up e</a:t>
            </a:r>
            <a:r>
              <a:rPr lang="en-US" altLang="en-US" baseline="30000" smtClean="0"/>
              <a:t>-</a:t>
            </a:r>
            <a:r>
              <a:rPr lang="en-US" altLang="en-US" smtClean="0"/>
              <a:t> pairs on central atom.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double/triple bonds = ONE pair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Shape is determined by the # of bonding pairs and lone pairs.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1136650" y="4729163"/>
            <a:ext cx="7861300" cy="2046287"/>
            <a:chOff x="716" y="2815"/>
            <a:chExt cx="4952" cy="1453"/>
          </a:xfrm>
        </p:grpSpPr>
        <p:sp>
          <p:nvSpPr>
            <p:cNvPr id="8198" name="AutoShape 5"/>
            <p:cNvSpPr>
              <a:spLocks noChangeArrowheads="1"/>
            </p:cNvSpPr>
            <p:nvPr/>
          </p:nvSpPr>
          <p:spPr bwMode="auto">
            <a:xfrm>
              <a:off x="716" y="2815"/>
              <a:ext cx="4952" cy="1453"/>
            </a:xfrm>
            <a:prstGeom prst="star32">
              <a:avLst>
                <a:gd name="adj" fmla="val 4571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altLang="en-US" sz="3200"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946" y="3149"/>
              <a:ext cx="4485" cy="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3600">
                  <a:latin typeface="Comic Sans MS" pitchFamily="66" charset="0"/>
                  <a:sym typeface="Symbol" pitchFamily="18" charset="2"/>
                </a:rPr>
                <a:t>Know the 8 common shapes </a:t>
              </a:r>
            </a:p>
            <a:p>
              <a:pPr algn="ctr"/>
              <a:r>
                <a:rPr lang="en-US" altLang="en-US" sz="3600">
                  <a:latin typeface="Comic Sans MS" pitchFamily="66" charset="0"/>
                  <a:sym typeface="Symbol" pitchFamily="18" charset="2"/>
                </a:rPr>
                <a:t>&amp; their bond angles!</a:t>
              </a:r>
            </a:p>
          </p:txBody>
        </p:sp>
      </p:grpSp>
      <p:sp>
        <p:nvSpPr>
          <p:cNvPr id="819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B. Determining Molecular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2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0 lone</a:t>
            </a:r>
          </a:p>
        </p:txBody>
      </p:sp>
      <p:pic>
        <p:nvPicPr>
          <p:cNvPr id="20484" name="Picture 4" descr="LINEAR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50" y="2058988"/>
            <a:ext cx="6019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40175" y="3956050"/>
            <a:ext cx="502285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6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altLang="en-US" sz="50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56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566863" y="3992563"/>
            <a:ext cx="2635250" cy="2432050"/>
            <a:chOff x="764" y="2330"/>
            <a:chExt cx="1660" cy="1532"/>
          </a:xfrm>
        </p:grpSpPr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BeH</a:t>
              </a:r>
              <a:r>
                <a:rPr kumimoji="1" lang="en-US" altLang="en-US" sz="6600" baseline="-25000">
                  <a:latin typeface="Arial" charset="0"/>
                </a:rPr>
                <a:t>2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0 lone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771775" y="5226050"/>
            <a:ext cx="62499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TRIGONAL PLANAR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120°</a:t>
            </a:r>
          </a:p>
        </p:txBody>
      </p:sp>
      <p:pic>
        <p:nvPicPr>
          <p:cNvPr id="21511" name="Picture 7" descr="TRIGPLAN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1401763"/>
            <a:ext cx="4557712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1147763" y="3844925"/>
            <a:ext cx="2317750" cy="2138363"/>
            <a:chOff x="693" y="2330"/>
            <a:chExt cx="1460" cy="1347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899" y="2655"/>
              <a:ext cx="1049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BF</a:t>
              </a:r>
              <a:r>
                <a:rPr kumimoji="1" lang="en-US" altLang="en-US" sz="6600" baseline="-25000">
                  <a:latin typeface="Arial" charset="0"/>
                </a:rPr>
                <a:t>3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02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1126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1 lone</a:t>
            </a:r>
          </a:p>
        </p:txBody>
      </p:sp>
      <p:sp>
        <p:nvSpPr>
          <p:cNvPr id="40965" name="Rectangle 2053"/>
          <p:cNvSpPr>
            <a:spLocks noChangeArrowheads="1"/>
          </p:cNvSpPr>
          <p:nvPr/>
        </p:nvSpPr>
        <p:spPr bwMode="auto">
          <a:xfrm>
            <a:off x="3940175" y="5227638"/>
            <a:ext cx="50228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00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altLang="en-US" sz="46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&lt;120°</a:t>
            </a:r>
          </a:p>
        </p:txBody>
      </p:sp>
      <p:grpSp>
        <p:nvGrpSpPr>
          <p:cNvPr id="40966" name="Group 2054"/>
          <p:cNvGrpSpPr>
            <a:grpSpLocks/>
          </p:cNvGrpSpPr>
          <p:nvPr/>
        </p:nvGrpSpPr>
        <p:grpSpPr bwMode="auto">
          <a:xfrm>
            <a:off x="1397000" y="3992563"/>
            <a:ext cx="2635250" cy="2432050"/>
            <a:chOff x="764" y="2330"/>
            <a:chExt cx="1660" cy="1532"/>
          </a:xfrm>
        </p:grpSpPr>
        <p:sp>
          <p:nvSpPr>
            <p:cNvPr id="11272" name="AutoShape 2055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2056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SO</a:t>
              </a:r>
              <a:r>
                <a:rPr kumimoji="1" lang="en-US" altLang="en-US" sz="6600" baseline="-25000">
                  <a:latin typeface="Arial" charset="0"/>
                </a:rPr>
                <a:t>2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aphicFrame>
        <p:nvGraphicFramePr>
          <p:cNvPr id="11271" name="Object 2057"/>
          <p:cNvGraphicFramePr>
            <a:graphicFrameLocks noChangeAspect="1"/>
          </p:cNvGraphicFramePr>
          <p:nvPr/>
        </p:nvGraphicFramePr>
        <p:xfrm>
          <a:off x="4335463" y="1416050"/>
          <a:ext cx="4232275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Photo Editor Photo" r:id="rId3" imgW="1933333" imgH="1704762" progId="MSPhotoEd.3">
                  <p:embed/>
                </p:oleObj>
              </mc:Choice>
              <mc:Fallback>
                <p:oleObj name="Photo Editor Photo" r:id="rId3" imgW="1933333" imgH="1704762" progId="MSPhotoEd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2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1416050"/>
                        <a:ext cx="4232275" cy="373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Johannesson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4 bond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/>
              <a:t>0 lone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400">
                <a:solidFill>
                  <a:schemeClr val="bg1"/>
                </a:solidFill>
                <a:latin typeface="Comic Sans MS" pitchFamily="66" charset="0"/>
              </a:rPr>
              <a:t>TETRAHEDRAL</a:t>
            </a:r>
            <a:endParaRPr kumimoji="1" lang="en-US" alt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4800">
                <a:solidFill>
                  <a:schemeClr val="bg1"/>
                </a:solidFill>
                <a:latin typeface="Arial" charset="0"/>
              </a:rPr>
              <a:t>109.5°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1312863" y="4284663"/>
            <a:ext cx="2317750" cy="2138362"/>
            <a:chOff x="693" y="2330"/>
            <a:chExt cx="1460" cy="1347"/>
          </a:xfrm>
        </p:grpSpPr>
        <p:sp>
          <p:nvSpPr>
            <p:cNvPr id="12296" name="AutoShape 7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altLang="en-US" sz="6600">
                  <a:latin typeface="Arial" charset="0"/>
                </a:rPr>
                <a:t>CH</a:t>
              </a:r>
              <a:r>
                <a:rPr kumimoji="1" lang="en-US" altLang="en-US" sz="6600" baseline="-25000">
                  <a:latin typeface="Arial" charset="0"/>
                </a:rPr>
                <a:t>4</a:t>
              </a:r>
              <a:endParaRPr kumimoji="1" lang="en-US" alt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2538" name="Picture 10" descr="TETRAHED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1308100"/>
            <a:ext cx="37750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 smtClean="0"/>
              <a:t>C. Common Molecular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build="p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940</TotalTime>
  <Words>318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Times New Roman</vt:lpstr>
      <vt:lpstr>Arial</vt:lpstr>
      <vt:lpstr>Comic Sans MS</vt:lpstr>
      <vt:lpstr>Monotype Sorts</vt:lpstr>
      <vt:lpstr>Symbol</vt:lpstr>
      <vt:lpstr>CommonBullets</vt:lpstr>
      <vt:lpstr>Arial Rounded MT Bold</vt:lpstr>
      <vt:lpstr>Dads Tie</vt:lpstr>
      <vt:lpstr>Microsoft Photo Editor 3.0 Photo</vt:lpstr>
      <vt:lpstr>Unknown</vt:lpstr>
      <vt:lpstr>II. Molecular Geometry (p. 183 – 187)</vt:lpstr>
      <vt:lpstr>A. VSEPR Theory</vt:lpstr>
      <vt:lpstr>A. VSEPR Theory</vt:lpstr>
      <vt:lpstr>A. VSEPR Theory</vt:lpstr>
      <vt:lpstr>B. Determining Molecular Shape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C. Common Molecular Shapes</vt:lpstr>
      <vt:lpstr>D. Examples</vt:lpstr>
      <vt:lpstr>D.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GARCIA, XAVIER</cp:lastModifiedBy>
  <cp:revision>66</cp:revision>
  <dcterms:created xsi:type="dcterms:W3CDTF">2000-01-04T23:14:30Z</dcterms:created>
  <dcterms:modified xsi:type="dcterms:W3CDTF">2017-09-22T21:23:01Z</dcterms:modified>
</cp:coreProperties>
</file>