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71" r:id="rId8"/>
    <p:sldId id="263" r:id="rId9"/>
    <p:sldId id="265" r:id="rId10"/>
    <p:sldId id="266" r:id="rId11"/>
    <p:sldId id="272" r:id="rId12"/>
    <p:sldId id="268" r:id="rId13"/>
    <p:sldId id="273" r:id="rId14"/>
    <p:sldId id="274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A02B9-6650-4488-9BED-7B9DA3947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72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E217-5ECC-45E2-87B6-BD6002528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2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F5D33-EA06-46DA-8F3A-6D491202A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8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E1214-4B50-4778-B227-30613E4A9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71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8813E-97ED-4C17-A24A-C05A51DD4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84290-92A1-4255-B34E-B91502129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83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F6241-F38A-4350-A146-0851CEEAC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6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5AFE5-BD88-4943-AF2B-BAAE6459A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2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A5AA81-13C7-4B3C-91E3-0E514FD63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2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B4633-91E2-4CE8-8E3B-0027A2F01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10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D3576-B2A3-40D7-9D36-3A65CFB0A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5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44134B-9B9F-4DFD-890F-29D8C5071E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 Basics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8862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Now let’s try our previous example from meters to kilometers: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rgbClr val="6600FF"/>
                </a:solidFill>
              </a:rPr>
              <a:t>16093 meters = 1609.3 decameters = 160.93 hectometers = 16.093 kilometers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smtClean="0">
                <a:solidFill>
                  <a:schemeClr val="bg1"/>
                </a:solidFill>
              </a:rPr>
              <a:t>So for every “step” from the base unit to kilo, we moved the decimal 1 place to the left </a:t>
            </a:r>
            <a:br>
              <a:rPr lang="en-US" altLang="en-US" sz="2800" smtClean="0">
                <a:solidFill>
                  <a:schemeClr val="bg1"/>
                </a:solidFill>
              </a:rPr>
            </a:br>
            <a:r>
              <a:rPr lang="en-US" altLang="en-US" sz="2800" smtClean="0">
                <a:solidFill>
                  <a:schemeClr val="bg1"/>
                </a:solidFill>
              </a:rPr>
              <a:t>(</a:t>
            </a:r>
            <a:r>
              <a:rPr lang="en-US" altLang="en-US" sz="2800" smtClean="0">
                <a:solidFill>
                  <a:srgbClr val="6600FF"/>
                </a:solidFill>
              </a:rPr>
              <a:t>the same direction as in the diagram below</a:t>
            </a:r>
            <a:r>
              <a:rPr lang="en-US" altLang="en-US" sz="2800" smtClean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13316" name="Group 4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6" name="AutoShape 25"/>
          <p:cNvSpPr>
            <a:spLocks noChangeArrowheads="1"/>
          </p:cNvSpPr>
          <p:nvPr/>
        </p:nvSpPr>
        <p:spPr bwMode="auto">
          <a:xfrm>
            <a:off x="14478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7" name="AutoShape 26"/>
          <p:cNvSpPr>
            <a:spLocks noChangeArrowheads="1"/>
          </p:cNvSpPr>
          <p:nvPr/>
        </p:nvSpPr>
        <p:spPr bwMode="auto">
          <a:xfrm>
            <a:off x="26670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8" name="AutoShape 27"/>
          <p:cNvSpPr>
            <a:spLocks noChangeArrowheads="1"/>
          </p:cNvSpPr>
          <p:nvPr/>
        </p:nvSpPr>
        <p:spPr bwMode="auto">
          <a:xfrm>
            <a:off x="3886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886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If you move to the </a:t>
            </a:r>
            <a:r>
              <a:rPr lang="en-US" altLang="en-US" smtClean="0">
                <a:solidFill>
                  <a:srgbClr val="6600FF"/>
                </a:solidFill>
              </a:rPr>
              <a:t>left</a:t>
            </a:r>
            <a:r>
              <a:rPr lang="en-US" altLang="en-US" smtClean="0">
                <a:solidFill>
                  <a:schemeClr val="bg1"/>
                </a:solidFill>
              </a:rPr>
              <a:t> in the diagram, move the decimal to the </a:t>
            </a:r>
            <a:r>
              <a:rPr lang="en-US" altLang="en-US" smtClean="0">
                <a:solidFill>
                  <a:srgbClr val="6600FF"/>
                </a:solidFill>
              </a:rPr>
              <a:t>left.  </a:t>
            </a:r>
            <a:r>
              <a:rPr lang="en-US" altLang="en-US" smtClean="0">
                <a:solidFill>
                  <a:srgbClr val="FFFF00"/>
                </a:solidFill>
              </a:rPr>
              <a:t>Each “step” is a division of 10!</a:t>
            </a:r>
            <a:endParaRPr lang="en-US" altLang="en-US" smtClean="0">
              <a:solidFill>
                <a:srgbClr val="6600FF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If you move to the </a:t>
            </a:r>
            <a:r>
              <a:rPr lang="en-US" altLang="en-US" smtClean="0">
                <a:solidFill>
                  <a:srgbClr val="CC0066"/>
                </a:solidFill>
              </a:rPr>
              <a:t>right</a:t>
            </a:r>
            <a:r>
              <a:rPr lang="en-US" altLang="en-US" smtClean="0">
                <a:solidFill>
                  <a:schemeClr val="bg1"/>
                </a:solidFill>
              </a:rPr>
              <a:t> in the diagram, move the decimal to the </a:t>
            </a:r>
            <a:r>
              <a:rPr lang="en-US" altLang="en-US" smtClean="0">
                <a:solidFill>
                  <a:srgbClr val="CC0066"/>
                </a:solidFill>
              </a:rPr>
              <a:t>right. </a:t>
            </a:r>
            <a:r>
              <a:rPr lang="en-US" altLang="en-US" smtClean="0">
                <a:solidFill>
                  <a:srgbClr val="FFFF00"/>
                </a:solidFill>
              </a:rPr>
              <a:t>Each “step” is a multiplication of 10!</a:t>
            </a:r>
            <a:endParaRPr lang="en-US" altLang="en-US" smtClean="0">
              <a:solidFill>
                <a:srgbClr val="CC0066"/>
              </a:solidFill>
            </a:endParaRPr>
          </a:p>
        </p:txBody>
      </p:sp>
      <p:graphicFrame>
        <p:nvGraphicFramePr>
          <p:cNvPr id="19460" name="Group 4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14478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26670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38862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50292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74676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5" name="AutoShape 27"/>
          <p:cNvSpPr>
            <a:spLocks noChangeArrowheads="1"/>
          </p:cNvSpPr>
          <p:nvPr/>
        </p:nvSpPr>
        <p:spPr bwMode="auto">
          <a:xfrm>
            <a:off x="6248400" y="5791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 rot="10800000">
            <a:off x="15240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 rot="10800000">
            <a:off x="26670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 rot="10800000">
            <a:off x="38862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 rot="10800000">
            <a:off x="50292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 rot="10800000">
            <a:off x="62484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 rot="10800000">
            <a:off x="7467600" y="6248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191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Now let’s start from centimeters and convert to kilometers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400000 centimeters = 4 kilometers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olidFill>
                <a:schemeClr val="bg1"/>
              </a:solidFill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400 000 cm     1 m         1 km         =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		      100 cm	 1000 m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Each unit CANCELS…the math is easy!  </a:t>
            </a:r>
            <a:r>
              <a:rPr lang="en-US" altLang="en-US" sz="2400" smtClean="0">
                <a:solidFill>
                  <a:srgbClr val="FFFF00"/>
                </a:solidFill>
              </a:rPr>
              <a:t>;-)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solidFill>
                  <a:srgbClr val="FFFF00"/>
                </a:solidFill>
              </a:rPr>
              <a:t>                      </a:t>
            </a:r>
            <a:r>
              <a:rPr lang="en-US" altLang="en-US" sz="3600" b="1" smtClean="0">
                <a:solidFill>
                  <a:srgbClr val="FFFF00"/>
                </a:solidFill>
              </a:rPr>
              <a:t>ANSWER= 4 km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olidFill>
                <a:schemeClr val="bg1"/>
              </a:solidFill>
            </a:endParaRPr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3886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26670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14478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7" name="AutoShape 26"/>
          <p:cNvSpPr>
            <a:spLocks noChangeArrowheads="1"/>
          </p:cNvSpPr>
          <p:nvPr/>
        </p:nvSpPr>
        <p:spPr bwMode="auto">
          <a:xfrm>
            <a:off x="5105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8" name="AutoShape 27"/>
          <p:cNvSpPr>
            <a:spLocks noChangeArrowheads="1"/>
          </p:cNvSpPr>
          <p:nvPr/>
        </p:nvSpPr>
        <p:spPr bwMode="auto">
          <a:xfrm>
            <a:off x="6248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219200" y="3200400"/>
            <a:ext cx="4572000" cy="760413"/>
            <a:chOff x="1219200" y="3963194"/>
            <a:chExt cx="4572000" cy="761206"/>
          </a:xfrm>
        </p:grpSpPr>
        <p:cxnSp>
          <p:nvCxnSpPr>
            <p:cNvPr id="13344" name="Straight Connector 30"/>
            <p:cNvCxnSpPr>
              <a:cxnSpLocks noChangeShapeType="1"/>
            </p:cNvCxnSpPr>
            <p:nvPr/>
          </p:nvCxnSpPr>
          <p:spPr bwMode="auto">
            <a:xfrm>
              <a:off x="1219200" y="4267200"/>
              <a:ext cx="4572000" cy="1588"/>
            </a:xfrm>
            <a:prstGeom prst="line">
              <a:avLst/>
            </a:prstGeom>
            <a:noFill/>
            <a:ln w="476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3345" name="Straight Connector 32"/>
            <p:cNvCxnSpPr>
              <a:cxnSpLocks noChangeShapeType="1"/>
            </p:cNvCxnSpPr>
            <p:nvPr/>
          </p:nvCxnSpPr>
          <p:spPr bwMode="auto">
            <a:xfrm rot="5400000">
              <a:off x="2667794" y="4343400"/>
              <a:ext cx="761206" cy="794"/>
            </a:xfrm>
            <a:prstGeom prst="line">
              <a:avLst/>
            </a:prstGeom>
            <a:noFill/>
            <a:ln w="47625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3346" name="Straight Connector 33"/>
            <p:cNvCxnSpPr>
              <a:cxnSpLocks noChangeShapeType="1"/>
            </p:cNvCxnSpPr>
            <p:nvPr/>
          </p:nvCxnSpPr>
          <p:spPr bwMode="auto">
            <a:xfrm rot="5400000">
              <a:off x="4000500" y="4305300"/>
              <a:ext cx="685800" cy="1588"/>
            </a:xfrm>
            <a:prstGeom prst="line">
              <a:avLst/>
            </a:prstGeom>
            <a:noFill/>
            <a:ln w="47625" algn="ctr">
              <a:solidFill>
                <a:schemeClr val="bg1"/>
              </a:solidFill>
              <a:round/>
              <a:headEnd/>
              <a:tailEnd/>
            </a:ln>
          </p:spPr>
        </p:cxnSp>
      </p:grp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10800000" flipV="1">
            <a:off x="2438400" y="3200400"/>
            <a:ext cx="457200" cy="30480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0800000" flipV="1">
            <a:off x="3733800" y="3657600"/>
            <a:ext cx="457200" cy="30480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10800000" flipV="1">
            <a:off x="3505200" y="3200400"/>
            <a:ext cx="457200" cy="30480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 rot="10800000" flipV="1">
            <a:off x="5181600" y="3581400"/>
            <a:ext cx="457200" cy="304800"/>
          </a:xfrm>
          <a:prstGeom prst="lin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16002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bg1"/>
                </a:solidFill>
              </a:rPr>
              <a:t>Now let’s start from meters and convert to kilometers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bg1"/>
                </a:solidFill>
              </a:rPr>
              <a:t>			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bg1"/>
                </a:solidFill>
              </a:rPr>
              <a:t>			4000 meters = 4 kilometers</a:t>
            </a: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457200" y="2936875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3886200" y="33178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2667000" y="33178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1447800" y="33178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457200" y="5756275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AutoShape 47"/>
          <p:cNvSpPr>
            <a:spLocks noChangeArrowheads="1"/>
          </p:cNvSpPr>
          <p:nvPr/>
        </p:nvSpPr>
        <p:spPr bwMode="auto">
          <a:xfrm>
            <a:off x="5105400" y="61372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80" name="AutoShape 48"/>
          <p:cNvSpPr>
            <a:spLocks noChangeArrowheads="1"/>
          </p:cNvSpPr>
          <p:nvPr/>
        </p:nvSpPr>
        <p:spPr bwMode="auto">
          <a:xfrm>
            <a:off x="6248400" y="6137275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81" name="Rectangle 50"/>
          <p:cNvSpPr>
            <a:spLocks noChangeArrowheads="1"/>
          </p:cNvSpPr>
          <p:nvPr/>
        </p:nvSpPr>
        <p:spPr bwMode="auto">
          <a:xfrm>
            <a:off x="685800" y="4495800"/>
            <a:ext cx="8458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Now let’s start from centimeters and convert to meters</a:t>
            </a: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			4000 centimeters = 40 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16002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bg1"/>
                </a:solidFill>
              </a:rPr>
              <a:t>Now let’s start from meters and convert to centimeters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bg1"/>
                </a:solidFill>
              </a:rPr>
              <a:t>			</a:t>
            </a:r>
          </a:p>
          <a:p>
            <a:pPr lvl="1" eaLnBrk="1" hangingPunct="1">
              <a:buFontTx/>
              <a:buNone/>
            </a:pPr>
            <a:r>
              <a:rPr lang="en-US" altLang="en-US" sz="2000" smtClean="0">
                <a:solidFill>
                  <a:schemeClr val="bg1"/>
                </a:solidFill>
              </a:rPr>
              <a:t>			5 meters = 500 centimeters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457200" y="2936875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9" name="Group 25"/>
          <p:cNvGraphicFramePr>
            <a:graphicFrameLocks noGrp="1"/>
          </p:cNvGraphicFramePr>
          <p:nvPr/>
        </p:nvGraphicFramePr>
        <p:xfrm>
          <a:off x="457200" y="5756275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Rectangle 45"/>
          <p:cNvSpPr>
            <a:spLocks noChangeArrowheads="1"/>
          </p:cNvSpPr>
          <p:nvPr/>
        </p:nvSpPr>
        <p:spPr bwMode="auto">
          <a:xfrm>
            <a:off x="685800" y="4495800"/>
            <a:ext cx="8458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Now let’s start from kilometers and convert to meters</a:t>
            </a: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			</a:t>
            </a:r>
          </a:p>
          <a:p>
            <a:pPr lvl="1" algn="l" eaLnBrk="1" hangingPunct="1">
              <a:spcBef>
                <a:spcPct val="2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			.3 kilometers = 300 meters</a:t>
            </a:r>
          </a:p>
        </p:txBody>
      </p:sp>
      <p:sp>
        <p:nvSpPr>
          <p:cNvPr id="15401" name="AutoShape 46"/>
          <p:cNvSpPr>
            <a:spLocks noChangeArrowheads="1"/>
          </p:cNvSpPr>
          <p:nvPr/>
        </p:nvSpPr>
        <p:spPr bwMode="auto">
          <a:xfrm rot="10800000">
            <a:off x="5029200" y="3352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02" name="AutoShape 47"/>
          <p:cNvSpPr>
            <a:spLocks noChangeArrowheads="1"/>
          </p:cNvSpPr>
          <p:nvPr/>
        </p:nvSpPr>
        <p:spPr bwMode="auto">
          <a:xfrm rot="10800000">
            <a:off x="6248400" y="3352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03" name="AutoShape 48"/>
          <p:cNvSpPr>
            <a:spLocks noChangeArrowheads="1"/>
          </p:cNvSpPr>
          <p:nvPr/>
        </p:nvSpPr>
        <p:spPr bwMode="auto">
          <a:xfrm rot="10800000">
            <a:off x="1447800" y="6172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04" name="AutoShape 49"/>
          <p:cNvSpPr>
            <a:spLocks noChangeArrowheads="1"/>
          </p:cNvSpPr>
          <p:nvPr/>
        </p:nvSpPr>
        <p:spPr bwMode="auto">
          <a:xfrm rot="10800000">
            <a:off x="2667000" y="6172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05" name="AutoShape 50"/>
          <p:cNvSpPr>
            <a:spLocks noChangeArrowheads="1"/>
          </p:cNvSpPr>
          <p:nvPr/>
        </p:nvSpPr>
        <p:spPr bwMode="auto">
          <a:xfrm rot="10800000">
            <a:off x="3886200" y="61722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581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Now let’s start from kilometers and convert to millimeters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olidFill>
                <a:schemeClr val="bg1"/>
              </a:solidFill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4 kilometers = 4000000 millimeters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			or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4 kilometers = 40 hectometers = 400 decameters 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	= 4000 meters = 40000 decimeters 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	    = 400000 centimeters = 4000000 millimeters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6" name="AutoShape 24"/>
          <p:cNvSpPr>
            <a:spLocks noChangeArrowheads="1"/>
          </p:cNvSpPr>
          <p:nvPr/>
        </p:nvSpPr>
        <p:spPr bwMode="auto">
          <a:xfrm rot="10800000">
            <a:off x="14478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7" name="AutoShape 28"/>
          <p:cNvSpPr>
            <a:spLocks noChangeArrowheads="1"/>
          </p:cNvSpPr>
          <p:nvPr/>
        </p:nvSpPr>
        <p:spPr bwMode="auto">
          <a:xfrm rot="10800000">
            <a:off x="3886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8" name="AutoShape 29"/>
          <p:cNvSpPr>
            <a:spLocks noChangeArrowheads="1"/>
          </p:cNvSpPr>
          <p:nvPr/>
        </p:nvSpPr>
        <p:spPr bwMode="auto">
          <a:xfrm rot="10800000">
            <a:off x="5105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9" name="AutoShape 30"/>
          <p:cNvSpPr>
            <a:spLocks noChangeArrowheads="1"/>
          </p:cNvSpPr>
          <p:nvPr/>
        </p:nvSpPr>
        <p:spPr bwMode="auto">
          <a:xfrm rot="10800000">
            <a:off x="6248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0" name="AutoShape 31"/>
          <p:cNvSpPr>
            <a:spLocks noChangeArrowheads="1"/>
          </p:cNvSpPr>
          <p:nvPr/>
        </p:nvSpPr>
        <p:spPr bwMode="auto">
          <a:xfrm rot="10800000">
            <a:off x="74676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1" name="AutoShape 32"/>
          <p:cNvSpPr>
            <a:spLocks noChangeArrowheads="1"/>
          </p:cNvSpPr>
          <p:nvPr/>
        </p:nvSpPr>
        <p:spPr bwMode="auto">
          <a:xfrm rot="10800000">
            <a:off x="26670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276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Summary</a:t>
            </a:r>
          </a:p>
          <a:p>
            <a:pPr lvl="1" eaLnBrk="1" hangingPunct="1"/>
            <a:r>
              <a:rPr lang="en-US" altLang="en-US" sz="2400" smtClean="0">
                <a:solidFill>
                  <a:schemeClr val="bg1"/>
                </a:solidFill>
              </a:rPr>
              <a:t>Base units in the metric system are meter, liter, gram</a:t>
            </a:r>
          </a:p>
          <a:p>
            <a:pPr lvl="1" eaLnBrk="1" hangingPunct="1"/>
            <a:r>
              <a:rPr lang="en-US" altLang="en-US" sz="2400" smtClean="0">
                <a:solidFill>
                  <a:schemeClr val="bg1"/>
                </a:solidFill>
              </a:rPr>
              <a:t>Metric system is based on powers of 10</a:t>
            </a:r>
          </a:p>
          <a:p>
            <a:pPr lvl="1" eaLnBrk="1" hangingPunct="1"/>
            <a:r>
              <a:rPr lang="en-US" altLang="en-US" sz="2400" smtClean="0">
                <a:solidFill>
                  <a:schemeClr val="bg1"/>
                </a:solidFill>
              </a:rPr>
              <a:t>For conversions within the metric system, each “step” is 1 decimal place.  It’s either a division or multiplication of 10.</a:t>
            </a:r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The metric system is based on a base unit that corresponds to a certain kind of measurement</a:t>
            </a:r>
          </a:p>
          <a:p>
            <a:pPr lvl="2" eaLnBrk="1" hangingPunct="1"/>
            <a:r>
              <a:rPr lang="en-US" altLang="en-US" sz="2000" smtClean="0">
                <a:solidFill>
                  <a:schemeClr val="bg1"/>
                </a:solidFill>
              </a:rPr>
              <a:t>Length = meter</a:t>
            </a:r>
          </a:p>
          <a:p>
            <a:pPr lvl="2" eaLnBrk="1" hangingPunct="1"/>
            <a:r>
              <a:rPr lang="en-US" altLang="en-US" sz="2000" smtClean="0">
                <a:solidFill>
                  <a:schemeClr val="bg1"/>
                </a:solidFill>
              </a:rPr>
              <a:t>Volume = liter</a:t>
            </a:r>
          </a:p>
          <a:p>
            <a:pPr lvl="2" eaLnBrk="1" hangingPunct="1"/>
            <a:r>
              <a:rPr lang="en-US" altLang="en-US" sz="2000" smtClean="0">
                <a:solidFill>
                  <a:schemeClr val="bg1"/>
                </a:solidFill>
              </a:rPr>
              <a:t>Weight (Mass) = gram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smtClean="0">
                <a:solidFill>
                  <a:schemeClr val="bg1"/>
                </a:solidFill>
              </a:rPr>
              <a:t>Prefixes plus base units make up the metric system </a:t>
            </a:r>
          </a:p>
          <a:p>
            <a:pPr lvl="1" eaLnBrk="1" hangingPunct="1"/>
            <a:r>
              <a:rPr lang="en-US" altLang="en-US" sz="2400" smtClean="0">
                <a:solidFill>
                  <a:schemeClr val="bg1"/>
                </a:solidFill>
              </a:rPr>
              <a:t>Example:</a:t>
            </a:r>
          </a:p>
          <a:p>
            <a:pPr lvl="2" eaLnBrk="1" hangingPunct="1"/>
            <a:r>
              <a:rPr lang="en-US" altLang="en-US" sz="2000" smtClean="0">
                <a:solidFill>
                  <a:schemeClr val="bg1"/>
                </a:solidFill>
              </a:rPr>
              <a:t>Centi + meter = Centimeter</a:t>
            </a:r>
          </a:p>
          <a:p>
            <a:pPr lvl="2" eaLnBrk="1" hangingPunct="1"/>
            <a:r>
              <a:rPr lang="en-US" altLang="en-US" sz="2000" smtClean="0">
                <a:solidFill>
                  <a:schemeClr val="bg1"/>
                </a:solidFill>
              </a:rPr>
              <a:t>Kilo + liter = Kiloliter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743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three prefixes that we will use the most are: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kilo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centi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milli</a:t>
            </a:r>
          </a:p>
        </p:txBody>
      </p:sp>
      <p:graphicFrame>
        <p:nvGraphicFramePr>
          <p:cNvPr id="8359" name="Group 167"/>
          <p:cNvGraphicFramePr>
            <a:graphicFrameLocks noGrp="1"/>
          </p:cNvGraphicFramePr>
          <p:nvPr/>
        </p:nvGraphicFramePr>
        <p:xfrm>
          <a:off x="152400" y="4648200"/>
          <a:ext cx="8915400" cy="1371600"/>
        </p:xfrm>
        <a:graphic>
          <a:graphicData uri="http://schemas.openxmlformats.org/drawingml/2006/table">
            <a:tbl>
              <a:tblPr/>
              <a:tblGrid>
                <a:gridCol w="1274763"/>
                <a:gridCol w="1271587"/>
                <a:gridCol w="1274763"/>
                <a:gridCol w="1273175"/>
                <a:gridCol w="1274762"/>
                <a:gridCol w="1271588"/>
                <a:gridCol w="127476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Base Units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So if you needed to measure length you would choose </a:t>
            </a:r>
            <a:r>
              <a:rPr lang="en-US" altLang="en-US" smtClean="0">
                <a:solidFill>
                  <a:srgbClr val="6600FF"/>
                </a:solidFill>
              </a:rPr>
              <a:t>meter</a:t>
            </a:r>
            <a:r>
              <a:rPr lang="en-US" altLang="en-US" smtClean="0">
                <a:solidFill>
                  <a:schemeClr val="bg1"/>
                </a:solidFill>
              </a:rPr>
              <a:t> as your base unit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Length of a tree branch</a:t>
            </a:r>
          </a:p>
          <a:p>
            <a:pPr lvl="2" eaLnBrk="1" hangingPunct="1"/>
            <a:r>
              <a:rPr lang="en-US" altLang="en-US" smtClean="0">
                <a:solidFill>
                  <a:schemeClr val="bg1"/>
                </a:solidFill>
              </a:rPr>
              <a:t>1.5 meters 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Length of a room </a:t>
            </a:r>
          </a:p>
          <a:p>
            <a:pPr lvl="2" eaLnBrk="1" hangingPunct="1"/>
            <a:r>
              <a:rPr lang="en-US" altLang="en-US" smtClean="0">
                <a:solidFill>
                  <a:schemeClr val="bg1"/>
                </a:solidFill>
              </a:rPr>
              <a:t>5 meters 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Length of a ball of twine stretched out</a:t>
            </a:r>
          </a:p>
          <a:p>
            <a:pPr lvl="2" eaLnBrk="1" hangingPunct="1"/>
            <a:r>
              <a:rPr lang="en-US" altLang="en-US" smtClean="0">
                <a:solidFill>
                  <a:schemeClr val="bg1"/>
                </a:solidFill>
              </a:rPr>
              <a:t>25 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bg1"/>
                </a:solidFill>
              </a:rPr>
              <a:t>But what if you need to measure a longer distance, like from your house to school?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>
                <a:solidFill>
                  <a:schemeClr val="bg1"/>
                </a:solidFill>
              </a:rPr>
              <a:t>Let’s say you live approximately 10 miles from school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>
                <a:solidFill>
                  <a:schemeClr val="bg1"/>
                </a:solidFill>
              </a:rPr>
              <a:t>10 miles = 16093 meters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>
                <a:solidFill>
                  <a:schemeClr val="bg1"/>
                </a:solidFill>
              </a:rPr>
              <a:t>16093 is a big number, but what if you could add a </a:t>
            </a:r>
            <a:r>
              <a:rPr lang="en-US" altLang="en-US" smtClean="0">
                <a:solidFill>
                  <a:srgbClr val="6600FF"/>
                </a:solidFill>
              </a:rPr>
              <a:t>prefix </a:t>
            </a:r>
            <a:r>
              <a:rPr lang="en-US" altLang="en-US" smtClean="0">
                <a:solidFill>
                  <a:schemeClr val="bg1"/>
                </a:solidFill>
              </a:rPr>
              <a:t>onto the base unit to make it easier to manage:</a:t>
            </a:r>
          </a:p>
          <a:p>
            <a:pPr lvl="2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>
                <a:solidFill>
                  <a:schemeClr val="bg1"/>
                </a:solidFill>
              </a:rPr>
              <a:t>16093 meters = 16.093 kilometers (or 16.1 if rounded to 1 decimal place)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These prefixes are based on powers of 10. What does this mean?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>
                <a:solidFill>
                  <a:schemeClr val="bg1"/>
                </a:solidFill>
              </a:rPr>
              <a:t>From each prefix every “step” is either: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bg1"/>
                </a:solidFill>
              </a:rPr>
              <a:t>10 times larger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solidFill>
                  <a:schemeClr val="bg1"/>
                </a:solidFill>
              </a:rPr>
              <a:t>  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bg1"/>
                </a:solidFill>
              </a:rPr>
              <a:t>10 times smaller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smtClean="0">
                <a:solidFill>
                  <a:schemeClr val="bg1"/>
                </a:solidFill>
              </a:rPr>
              <a:t>For 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bg1"/>
                </a:solidFill>
              </a:rPr>
              <a:t>Centimeters are 10 times larger than millimeters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bg1"/>
                </a:solidFill>
              </a:rPr>
              <a:t>1 centimeter = 10 millimeters 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152400" y="5257800"/>
          <a:ext cx="8915400" cy="1371600"/>
        </p:xfrm>
        <a:graphic>
          <a:graphicData uri="http://schemas.openxmlformats.org/drawingml/2006/table">
            <a:tbl>
              <a:tblPr/>
              <a:tblGrid>
                <a:gridCol w="1274763"/>
                <a:gridCol w="1271587"/>
                <a:gridCol w="1274763"/>
                <a:gridCol w="1273175"/>
                <a:gridCol w="1274762"/>
                <a:gridCol w="1271588"/>
                <a:gridCol w="127476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Base Units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752600"/>
            <a:ext cx="5943600" cy="2971800"/>
          </a:xfrm>
        </p:spPr>
        <p:txBody>
          <a:bodyPr/>
          <a:lstStyle/>
          <a:p>
            <a:pPr lvl="1" eaLnBrk="1" hangingPunct="1">
              <a:spcBef>
                <a:spcPct val="40000"/>
              </a:spcBef>
            </a:pPr>
            <a:r>
              <a:rPr lang="en-US" altLang="en-US" smtClean="0">
                <a:solidFill>
                  <a:schemeClr val="bg1"/>
                </a:solidFill>
              </a:rPr>
              <a:t>Centimeters are 10 times larger than millimeters so it takes </a:t>
            </a:r>
            <a:r>
              <a:rPr lang="en-US" altLang="en-US" smtClean="0">
                <a:solidFill>
                  <a:srgbClr val="6600FF"/>
                </a:solidFill>
              </a:rPr>
              <a:t>more</a:t>
            </a:r>
            <a:r>
              <a:rPr lang="en-US" altLang="en-US" smtClean="0">
                <a:solidFill>
                  <a:schemeClr val="bg1"/>
                </a:solidFill>
              </a:rPr>
              <a:t> millimeters for the same length 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	1 centimeter = 10 millimeters</a:t>
            </a:r>
          </a:p>
          <a:p>
            <a:pPr lvl="2" eaLnBrk="1" hangingPunct="1">
              <a:buFontTx/>
              <a:buNone/>
            </a:pPr>
            <a:r>
              <a:rPr lang="en-US" altLang="en-US" sz="1600" i="1" smtClean="0">
                <a:solidFill>
                  <a:schemeClr val="bg1"/>
                </a:solidFill>
              </a:rPr>
              <a:t>		Example not to scale</a:t>
            </a:r>
            <a:r>
              <a:rPr lang="en-US" altLang="en-US" smtClean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8810" name="Group 378"/>
          <p:cNvGraphicFramePr>
            <a:graphicFrameLocks noGrp="1"/>
          </p:cNvGraphicFramePr>
          <p:nvPr/>
        </p:nvGraphicFramePr>
        <p:xfrm>
          <a:off x="1524000" y="5213350"/>
          <a:ext cx="6248400" cy="274638"/>
        </p:xfrm>
        <a:graphic>
          <a:graphicData uri="http://schemas.openxmlformats.org/drawingml/2006/table">
            <a:tbl>
              <a:tblPr/>
              <a:tblGrid>
                <a:gridCol w="625475"/>
                <a:gridCol w="623888"/>
                <a:gridCol w="625475"/>
                <a:gridCol w="623887"/>
                <a:gridCol w="625475"/>
                <a:gridCol w="625475"/>
                <a:gridCol w="623888"/>
                <a:gridCol w="625475"/>
                <a:gridCol w="623887"/>
                <a:gridCol w="6254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1 mm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0" name="Rectangle 222"/>
          <p:cNvSpPr>
            <a:spLocks noChangeArrowheads="1"/>
          </p:cNvSpPr>
          <p:nvPr/>
        </p:nvSpPr>
        <p:spPr bwMode="auto">
          <a:xfrm>
            <a:off x="1524000" y="5975350"/>
            <a:ext cx="6248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1 cm</a:t>
            </a:r>
          </a:p>
        </p:txBody>
      </p:sp>
      <p:sp>
        <p:nvSpPr>
          <p:cNvPr id="8221" name="Line 224"/>
          <p:cNvSpPr>
            <a:spLocks noChangeShapeType="1"/>
          </p:cNvSpPr>
          <p:nvPr/>
        </p:nvSpPr>
        <p:spPr bwMode="auto">
          <a:xfrm>
            <a:off x="1524000" y="5975350"/>
            <a:ext cx="6248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225"/>
          <p:cNvSpPr>
            <a:spLocks noChangeShapeType="1"/>
          </p:cNvSpPr>
          <p:nvPr/>
        </p:nvSpPr>
        <p:spPr bwMode="auto">
          <a:xfrm>
            <a:off x="1524000" y="62484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226"/>
          <p:cNvSpPr>
            <a:spLocks noChangeShapeType="1"/>
          </p:cNvSpPr>
          <p:nvPr/>
        </p:nvSpPr>
        <p:spPr bwMode="auto">
          <a:xfrm>
            <a:off x="1524000" y="5975350"/>
            <a:ext cx="0" cy="2730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236"/>
          <p:cNvSpPr>
            <a:spLocks noChangeShapeType="1"/>
          </p:cNvSpPr>
          <p:nvPr/>
        </p:nvSpPr>
        <p:spPr bwMode="auto">
          <a:xfrm>
            <a:off x="7772400" y="5975350"/>
            <a:ext cx="0" cy="2730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25" name="Picture 370" descr="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8738"/>
            <a:ext cx="30400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6" name="Text Box 371"/>
          <p:cNvSpPr txBox="1">
            <a:spLocks noChangeArrowheads="1"/>
          </p:cNvSpPr>
          <p:nvPr/>
        </p:nvSpPr>
        <p:spPr bwMode="auto">
          <a:xfrm>
            <a:off x="1295400" y="49228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8227" name="Text Box 372"/>
          <p:cNvSpPr txBox="1">
            <a:spLocks noChangeArrowheads="1"/>
          </p:cNvSpPr>
          <p:nvPr/>
        </p:nvSpPr>
        <p:spPr bwMode="auto">
          <a:xfrm>
            <a:off x="7543800" y="56848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8228" name="Text Box 373"/>
          <p:cNvSpPr txBox="1">
            <a:spLocks noChangeArrowheads="1"/>
          </p:cNvSpPr>
          <p:nvPr/>
        </p:nvSpPr>
        <p:spPr bwMode="auto">
          <a:xfrm>
            <a:off x="7543800" y="49228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8229" name="Text Box 374"/>
          <p:cNvSpPr txBox="1">
            <a:spLocks noChangeArrowheads="1"/>
          </p:cNvSpPr>
          <p:nvPr/>
        </p:nvSpPr>
        <p:spPr bwMode="auto">
          <a:xfrm>
            <a:off x="1295400" y="56848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bg1"/>
                </a:solidFill>
              </a:rPr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3276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For each “step” to right, </a:t>
            </a:r>
            <a:br>
              <a:rPr lang="en-US" altLang="en-US" sz="2800" smtClean="0">
                <a:solidFill>
                  <a:schemeClr val="bg1"/>
                </a:solidFill>
              </a:rPr>
            </a:br>
            <a:r>
              <a:rPr lang="en-US" altLang="en-US" sz="2800" smtClean="0">
                <a:solidFill>
                  <a:schemeClr val="bg1"/>
                </a:solidFill>
              </a:rPr>
              <a:t>			you are multiplying by 10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800" smtClean="0">
                <a:solidFill>
                  <a:schemeClr val="bg1"/>
                </a:solidFill>
              </a:rPr>
              <a:t>For example, let’s go from a base unit to centi</a:t>
            </a:r>
          </a:p>
          <a:p>
            <a:pPr lvl="1" eaLnBrk="1" hangingPunct="1">
              <a:spcBef>
                <a:spcPct val="70000"/>
              </a:spcBef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1 liter =  10 deciliters = 100 centiliters</a:t>
            </a:r>
          </a:p>
          <a:p>
            <a:pPr lvl="1" eaLnBrk="1" hangingPunct="1">
              <a:spcBef>
                <a:spcPct val="70000"/>
              </a:spcBef>
              <a:buFontTx/>
              <a:buNone/>
            </a:pPr>
            <a:endParaRPr lang="en-US" altLang="en-US" sz="1600" smtClean="0">
              <a:solidFill>
                <a:schemeClr val="bg1"/>
              </a:solidFill>
            </a:endParaRP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2 grams = 20 decigrams = 200 centigrams</a:t>
            </a:r>
            <a:endParaRPr lang="en-US" altLang="en-US" sz="1600" smtClean="0">
              <a:solidFill>
                <a:schemeClr val="bg1"/>
              </a:solidFill>
            </a:endParaRPr>
          </a:p>
        </p:txBody>
      </p:sp>
      <p:graphicFrame>
        <p:nvGraphicFramePr>
          <p:cNvPr id="10266" name="Group 26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8" name="Text Box 27"/>
          <p:cNvSpPr txBox="1">
            <a:spLocks noChangeArrowheads="1"/>
          </p:cNvSpPr>
          <p:nvPr/>
        </p:nvSpPr>
        <p:spPr bwMode="auto">
          <a:xfrm>
            <a:off x="2976563" y="3733800"/>
            <a:ext cx="3821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( 1 x 10 = 10)     =    (10 x 10 = 100)</a:t>
            </a:r>
          </a:p>
        </p:txBody>
      </p:sp>
      <p:sp>
        <p:nvSpPr>
          <p:cNvPr id="9239" name="Text Box 28"/>
          <p:cNvSpPr txBox="1">
            <a:spLocks noChangeArrowheads="1"/>
          </p:cNvSpPr>
          <p:nvPr/>
        </p:nvSpPr>
        <p:spPr bwMode="auto">
          <a:xfrm>
            <a:off x="3363913" y="4724400"/>
            <a:ext cx="4329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bg1"/>
                </a:solidFill>
              </a:rPr>
              <a:t>(2 x 10 = 20)           =       (20 x 10 = 200)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Metric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bg1"/>
                </a:solidFill>
              </a:rPr>
              <a:t>An easy way to move within the metric system is by moving the decimal point one place for each “step” desired</a:t>
            </a:r>
          </a:p>
          <a:p>
            <a:pPr lvl="1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Example: change meters to centimeters</a:t>
            </a:r>
          </a:p>
          <a:p>
            <a:pPr lvl="1" eaLnBrk="1" hangingPunct="1">
              <a:lnSpc>
                <a:spcPct val="90000"/>
              </a:lnSpc>
              <a:spcBef>
                <a:spcPct val="100000"/>
              </a:spcBef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1 meter =  10 decimeters = 100 centimeters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			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	1.00 meter = 10.0 decimeters = 100. centimeters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457200" y="5638800"/>
          <a:ext cx="8382000" cy="1023938"/>
        </p:xfrm>
        <a:graphic>
          <a:graphicData uri="http://schemas.openxmlformats.org/drawingml/2006/table">
            <a:tbl>
              <a:tblPr/>
              <a:tblGrid>
                <a:gridCol w="1198563"/>
                <a:gridCol w="1195387"/>
                <a:gridCol w="1200150"/>
                <a:gridCol w="1193800"/>
                <a:gridCol w="1200150"/>
                <a:gridCol w="1195388"/>
                <a:gridCol w="1198562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kilo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hecto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deca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liter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gram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deci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centi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</a:rPr>
                        <a:t>milli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2" name="AutoShape 23"/>
          <p:cNvSpPr>
            <a:spLocks noChangeArrowheads="1"/>
          </p:cNvSpPr>
          <p:nvPr/>
        </p:nvSpPr>
        <p:spPr bwMode="auto">
          <a:xfrm rot="10800000">
            <a:off x="50292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AutoShape 24"/>
          <p:cNvSpPr>
            <a:spLocks noChangeArrowheads="1"/>
          </p:cNvSpPr>
          <p:nvPr/>
        </p:nvSpPr>
        <p:spPr bwMode="auto">
          <a:xfrm rot="10800000">
            <a:off x="6248400" y="60198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699</Words>
  <Application>Microsoft Office PowerPoint</Application>
  <PresentationFormat>On-screen Show (4:3)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Century Gothic</vt:lpstr>
      <vt:lpstr>Arial</vt:lpstr>
      <vt:lpstr>Calibri</vt:lpstr>
      <vt:lpstr>Default Design</vt:lpstr>
      <vt:lpstr>Metric System Basics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  <vt:lpstr>Metric System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 Basics</dc:title>
  <dc:creator>ar</dc:creator>
  <cp:lastModifiedBy>GARCIA, XAVIER</cp:lastModifiedBy>
  <cp:revision>39</cp:revision>
  <dcterms:created xsi:type="dcterms:W3CDTF">2003-11-30T17:37:18Z</dcterms:created>
  <dcterms:modified xsi:type="dcterms:W3CDTF">2017-09-08T17:42:52Z</dcterms:modified>
</cp:coreProperties>
</file>