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82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EEFA02"/>
    <a:srgbClr val="E77FCE"/>
    <a:srgbClr val="80008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042CBF-3C6D-4371-A3AF-DB6E149F7406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2909D4-0C5D-4DFD-AD83-630791F48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58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C6530-FE21-4BD0-8C86-1A29E4B9D6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297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28" name="AutoShape 105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29" name="AutoShape 1056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32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52EBAC8-5EA7-46DB-90E7-0F91D317B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62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368A9-DC12-4258-B70D-6C49ABBE9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53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E3059-E641-4BDC-AFF4-86241BCA0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8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7789F-49CD-48B4-B32D-72C3EFEB6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11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13C4A-7CFA-43DD-A3F5-6A08B16F0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8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1E630-F4BB-4FCF-80D0-E39E57A27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54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086B1-0288-4B9C-BBCA-07C3664B3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61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53251-1494-4EF8-8F05-1D4D35798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9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70F10-2C0B-4F98-A6BC-B1E4FCBFA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75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0313-6B18-4FA7-8319-7DFAC3135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58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DFFEC-D225-48F3-AC69-B6E65188B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43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6" y="1668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3" y="166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1" y="1693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4" y="1720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fld id="{C1A09AEA-1295-4D65-97B9-F56C498BF3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00025" y="2984500"/>
          <a:ext cx="3594100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hoto Editor Photo" r:id="rId3" imgW="1821338" imgH="1676545" progId="MSPhotoEd.3">
                  <p:embed/>
                </p:oleObj>
              </mc:Choice>
              <mc:Fallback>
                <p:oleObj name="Photo Editor Photo" r:id="rId3" imgW="1821338" imgH="1676545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984500"/>
                        <a:ext cx="3594100" cy="330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798888" y="3505200"/>
            <a:ext cx="4792662" cy="2155825"/>
          </a:xfrm>
        </p:spPr>
        <p:txBody>
          <a:bodyPr/>
          <a:lstStyle/>
          <a:p>
            <a:r>
              <a:rPr lang="en-US" altLang="en-US" smtClean="0"/>
              <a:t>III. Molecular Polarity</a:t>
            </a:r>
            <a:br>
              <a:rPr lang="en-US" altLang="en-US" smtClean="0"/>
            </a:br>
            <a:r>
              <a:rPr lang="en-US" altLang="en-US" b="0" smtClean="0"/>
              <a:t>(p. 183)</a:t>
            </a:r>
          </a:p>
        </p:txBody>
      </p:sp>
      <p:sp>
        <p:nvSpPr>
          <p:cNvPr id="5125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6 – Molecular Structure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Dipole Moment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r>
              <a:rPr lang="en-US" altLang="en-US" smtClean="0"/>
              <a:t>Direction of the polar bond in a molecule.</a:t>
            </a:r>
          </a:p>
          <a:p>
            <a:pPr>
              <a:spcBef>
                <a:spcPct val="30000"/>
              </a:spcBef>
            </a:pPr>
            <a:r>
              <a:rPr lang="en-US" altLang="en-US" smtClean="0"/>
              <a:t>Arrow points toward the more e</a:t>
            </a:r>
            <a:r>
              <a:rPr lang="en-US" altLang="en-US" baseline="30000" smtClean="0"/>
              <a:t>-</a:t>
            </a:r>
            <a:r>
              <a:rPr lang="en-US" altLang="en-US" smtClean="0"/>
              <a:t>neg atom.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38563" y="3633788"/>
            <a:ext cx="2830512" cy="2032000"/>
            <a:chOff x="2170" y="2289"/>
            <a:chExt cx="1783" cy="1280"/>
          </a:xfrm>
        </p:grpSpPr>
        <p:pic>
          <p:nvPicPr>
            <p:cNvPr id="6156" name="Picture 5" descr="HCl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99" b="14430"/>
            <a:stretch>
              <a:fillRect/>
            </a:stretch>
          </p:blipFill>
          <p:spPr bwMode="auto">
            <a:xfrm>
              <a:off x="2170" y="2289"/>
              <a:ext cx="1783" cy="128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2385" y="2731"/>
              <a:ext cx="12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0" lang="en-US" altLang="en-US" sz="4000">
                  <a:solidFill>
                    <a:schemeClr val="tx1"/>
                  </a:solidFill>
                  <a:latin typeface="Arial Black" pitchFamily="34" charset="0"/>
                </a:rPr>
                <a:t>H    Cl</a:t>
              </a:r>
              <a:endParaRPr kumimoji="0" lang="en-US" alt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476500" y="3711575"/>
            <a:ext cx="5800725" cy="1874838"/>
            <a:chOff x="1375" y="2338"/>
            <a:chExt cx="3654" cy="1181"/>
          </a:xfrm>
        </p:grpSpPr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1375" y="2338"/>
              <a:ext cx="1005" cy="1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9000">
                  <a:solidFill>
                    <a:schemeClr val="folHlink"/>
                  </a:solidFill>
                  <a:sym typeface="Symbol" pitchFamily="18" charset="2"/>
                </a:rPr>
                <a:t></a:t>
              </a:r>
              <a:r>
                <a:rPr lang="en-US" altLang="en-US" sz="9000" baseline="30000">
                  <a:solidFill>
                    <a:schemeClr val="folHlink"/>
                  </a:solidFill>
                  <a:sym typeface="Symbol" pitchFamily="18" charset="2"/>
                </a:rPr>
                <a:t>+</a:t>
              </a:r>
              <a:endParaRPr lang="en-US" altLang="en-US" sz="9000">
                <a:solidFill>
                  <a:schemeClr val="folHlink"/>
                </a:solidFill>
              </a:endParaRP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4024" y="2338"/>
              <a:ext cx="1005" cy="1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>
                <a:lnSpc>
                  <a:spcPct val="130000"/>
                </a:lnSpc>
                <a:spcBef>
                  <a:spcPct val="5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lang="en-US" altLang="en-US" sz="9000">
                  <a:solidFill>
                    <a:schemeClr val="folHlink"/>
                  </a:solidFill>
                  <a:sym typeface="Symbol" pitchFamily="18" charset="2"/>
                </a:rPr>
                <a:t></a:t>
              </a:r>
              <a:r>
                <a:rPr lang="en-US" altLang="en-US" sz="9000" baseline="30000">
                  <a:solidFill>
                    <a:schemeClr val="folHlink"/>
                  </a:solidFill>
                  <a:sym typeface="Symbol" pitchFamily="18" charset="2"/>
                </a:rPr>
                <a:t>-</a:t>
              </a:r>
              <a:endParaRPr lang="en-US" altLang="en-US" sz="9000">
                <a:solidFill>
                  <a:schemeClr val="folHlink"/>
                </a:solidFill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65563" y="5946775"/>
            <a:ext cx="2576512" cy="658813"/>
            <a:chOff x="2238" y="3746"/>
            <a:chExt cx="1623" cy="415"/>
          </a:xfrm>
        </p:grpSpPr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>
              <a:off x="2238" y="3953"/>
              <a:ext cx="1623" cy="0"/>
            </a:xfrm>
            <a:prstGeom prst="line">
              <a:avLst/>
            </a:prstGeom>
            <a:noFill/>
            <a:ln w="1905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12"/>
            <p:cNvSpPr>
              <a:spLocks noChangeShapeType="1"/>
            </p:cNvSpPr>
            <p:nvPr/>
          </p:nvSpPr>
          <p:spPr bwMode="auto">
            <a:xfrm>
              <a:off x="2492" y="3746"/>
              <a:ext cx="0" cy="415"/>
            </a:xfrm>
            <a:prstGeom prst="line">
              <a:avLst/>
            </a:prstGeom>
            <a:noFill/>
            <a:ln w="1905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smtClean="0"/>
              <a:t>B. Determining Molecular Polarity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u="sng" smtClean="0"/>
              <a:t>Depends on</a:t>
            </a:r>
            <a:r>
              <a:rPr lang="en-US" altLang="en-US" smtClean="0"/>
              <a:t>:</a:t>
            </a:r>
          </a:p>
          <a:p>
            <a:pPr lvl="1">
              <a:spcBef>
                <a:spcPct val="10000"/>
              </a:spcBef>
            </a:pPr>
            <a:r>
              <a:rPr lang="en-US" altLang="en-US" smtClean="0"/>
              <a:t>dipole moments</a:t>
            </a:r>
          </a:p>
          <a:p>
            <a:pPr lvl="1">
              <a:spcBef>
                <a:spcPct val="10000"/>
              </a:spcBef>
            </a:pPr>
            <a:r>
              <a:rPr lang="en-US" altLang="en-US" smtClean="0"/>
              <a:t>molecular shape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smtClean="0"/>
              <a:t>B. Determining Molecular Polarity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1" smtClean="0"/>
              <a:t>Nonpolar M</a:t>
            </a:r>
            <a:r>
              <a:rPr lang="en-US" altLang="en-US" b="1" smtClean="0">
                <a:sym typeface="Symbol" pitchFamily="18" charset="2"/>
              </a:rPr>
              <a:t>olecules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Dipole moments are symmetrical and cancel out.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364038" y="3854450"/>
            <a:ext cx="2874962" cy="1811338"/>
            <a:chOff x="2230" y="2500"/>
            <a:chExt cx="1811" cy="1141"/>
          </a:xfrm>
        </p:grpSpPr>
        <p:grpSp>
          <p:nvGrpSpPr>
            <p:cNvPr id="8206" name="Group 9"/>
            <p:cNvGrpSpPr>
              <a:grpSpLocks/>
            </p:cNvGrpSpPr>
            <p:nvPr/>
          </p:nvGrpSpPr>
          <p:grpSpPr bwMode="auto">
            <a:xfrm>
              <a:off x="3215" y="2500"/>
              <a:ext cx="154" cy="723"/>
              <a:chOff x="3246" y="2500"/>
              <a:chExt cx="154" cy="723"/>
            </a:xfrm>
          </p:grpSpPr>
          <p:sp>
            <p:nvSpPr>
              <p:cNvPr id="8213" name="Line 6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7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7" name="Group 13"/>
            <p:cNvGrpSpPr>
              <a:grpSpLocks/>
            </p:cNvGrpSpPr>
            <p:nvPr/>
          </p:nvGrpSpPr>
          <p:grpSpPr bwMode="auto">
            <a:xfrm rot="-7259587">
              <a:off x="2515" y="3202"/>
              <a:ext cx="154" cy="723"/>
              <a:chOff x="3246" y="2500"/>
              <a:chExt cx="154" cy="723"/>
            </a:xfrm>
          </p:grpSpPr>
          <p:sp>
            <p:nvSpPr>
              <p:cNvPr id="8211" name="Line 14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15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8" name="Group 16"/>
            <p:cNvGrpSpPr>
              <a:grpSpLocks/>
            </p:cNvGrpSpPr>
            <p:nvPr/>
          </p:nvGrpSpPr>
          <p:grpSpPr bwMode="auto">
            <a:xfrm rot="7144366" flipH="1">
              <a:off x="3603" y="3170"/>
              <a:ext cx="154" cy="723"/>
              <a:chOff x="3246" y="2500"/>
              <a:chExt cx="154" cy="723"/>
            </a:xfrm>
          </p:grpSpPr>
          <p:sp>
            <p:nvSpPr>
              <p:cNvPr id="8209" name="Line 17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78088" y="3122613"/>
            <a:ext cx="5243512" cy="3552825"/>
            <a:chOff x="1561" y="1967"/>
            <a:chExt cx="3303" cy="2238"/>
          </a:xfrm>
        </p:grpSpPr>
        <p:grpSp>
          <p:nvGrpSpPr>
            <p:cNvPr id="8199" name="Group 23"/>
            <p:cNvGrpSpPr>
              <a:grpSpLocks/>
            </p:cNvGrpSpPr>
            <p:nvPr/>
          </p:nvGrpSpPr>
          <p:grpSpPr bwMode="auto">
            <a:xfrm>
              <a:off x="1561" y="1967"/>
              <a:ext cx="3303" cy="2238"/>
              <a:chOff x="1561" y="2153"/>
              <a:chExt cx="3063" cy="2052"/>
            </a:xfrm>
          </p:grpSpPr>
          <p:sp>
            <p:nvSpPr>
              <p:cNvPr id="8204" name="Text Box 5"/>
              <p:cNvSpPr txBox="1">
                <a:spLocks noChangeArrowheads="1"/>
              </p:cNvSpPr>
              <p:nvPr/>
            </p:nvSpPr>
            <p:spPr bwMode="auto">
              <a:xfrm>
                <a:off x="1561" y="2969"/>
                <a:ext cx="969" cy="4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3pPr>
                <a:lvl4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4pPr>
                <a:lvl5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5pPr>
                <a:lvl6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6pPr>
                <a:lvl7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7pPr>
                <a:lvl8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8pPr>
                <a:lvl9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altLang="en-US" sz="4000" b="1">
                    <a:solidFill>
                      <a:schemeClr val="folHlink"/>
                    </a:solidFill>
                  </a:rPr>
                  <a:t>BF</a:t>
                </a:r>
                <a:r>
                  <a:rPr kumimoji="0" lang="en-US" altLang="en-US" sz="4000" b="1" baseline="-25000">
                    <a:solidFill>
                      <a:schemeClr val="folHlink"/>
                    </a:solidFill>
                  </a:rPr>
                  <a:t>3</a:t>
                </a:r>
                <a:endParaRPr kumimoji="0" lang="en-US" alt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8205" name="Object 0"/>
              <p:cNvGraphicFramePr>
                <a:graphicFrameLocks noChangeAspect="1"/>
              </p:cNvGraphicFramePr>
              <p:nvPr/>
            </p:nvGraphicFramePr>
            <p:xfrm>
              <a:off x="2394" y="2153"/>
              <a:ext cx="2230" cy="20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5" name="Photo Editor Photo" r:id="rId3" imgW="2103302" imgH="1935238" progId="MSPhotoEd.3">
                      <p:embed/>
                    </p:oleObj>
                  </mc:Choice>
                  <mc:Fallback>
                    <p:oleObj name="Photo Editor Photo" r:id="rId3" imgW="2103302" imgH="1935238" progId="MSPhotoEd.3">
                      <p:embed/>
                      <p:pic>
                        <p:nvPicPr>
                          <p:cNvPr id="0" name="Object 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94" y="2153"/>
                            <a:ext cx="2230" cy="20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00" name="Text Box 24"/>
            <p:cNvSpPr txBox="1">
              <a:spLocks noChangeArrowheads="1"/>
            </p:cNvSpPr>
            <p:nvPr/>
          </p:nvSpPr>
          <p:spPr bwMode="auto">
            <a:xfrm>
              <a:off x="3538" y="2069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8201" name="Text Box 25"/>
            <p:cNvSpPr txBox="1">
              <a:spLocks noChangeArrowheads="1"/>
            </p:cNvSpPr>
            <p:nvPr/>
          </p:nvSpPr>
          <p:spPr bwMode="auto">
            <a:xfrm>
              <a:off x="2571" y="3823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8202" name="Text Box 26"/>
            <p:cNvSpPr txBox="1">
              <a:spLocks noChangeArrowheads="1"/>
            </p:cNvSpPr>
            <p:nvPr/>
          </p:nvSpPr>
          <p:spPr bwMode="auto">
            <a:xfrm>
              <a:off x="4518" y="3759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F</a:t>
              </a:r>
            </a:p>
          </p:txBody>
        </p:sp>
        <p:sp>
          <p:nvSpPr>
            <p:cNvPr id="8203" name="Text Box 27"/>
            <p:cNvSpPr txBox="1">
              <a:spLocks noChangeArrowheads="1"/>
            </p:cNvSpPr>
            <p:nvPr/>
          </p:nvSpPr>
          <p:spPr bwMode="auto">
            <a:xfrm>
              <a:off x="3528" y="3211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smtClean="0"/>
              <a:t>B. Determining Molecular Polarity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843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b="1" smtClean="0"/>
              <a:t>Polar M</a:t>
            </a:r>
            <a:r>
              <a:rPr lang="en-US" altLang="en-US" b="1" smtClean="0">
                <a:sym typeface="Symbol" pitchFamily="18" charset="2"/>
              </a:rPr>
              <a:t>olecules</a:t>
            </a:r>
          </a:p>
          <a:p>
            <a:pPr lvl="1"/>
            <a:r>
              <a:rPr lang="en-US" altLang="en-US" smtClean="0">
                <a:sym typeface="Symbol" pitchFamily="18" charset="2"/>
              </a:rPr>
              <a:t>Dipole moments are asymmetrical and don’t cancel 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781300" y="4868863"/>
            <a:ext cx="3754438" cy="444500"/>
            <a:chOff x="2458" y="3067"/>
            <a:chExt cx="2365" cy="280"/>
          </a:xfrm>
        </p:grpSpPr>
        <p:grpSp>
          <p:nvGrpSpPr>
            <p:cNvPr id="9234" name="Group 24"/>
            <p:cNvGrpSpPr>
              <a:grpSpLocks/>
            </p:cNvGrpSpPr>
            <p:nvPr/>
          </p:nvGrpSpPr>
          <p:grpSpPr bwMode="auto">
            <a:xfrm>
              <a:off x="2458" y="3067"/>
              <a:ext cx="907" cy="254"/>
              <a:chOff x="2458" y="3067"/>
              <a:chExt cx="907" cy="254"/>
            </a:xfrm>
          </p:grpSpPr>
          <p:sp>
            <p:nvSpPr>
              <p:cNvPr id="9238" name="Line 12"/>
              <p:cNvSpPr>
                <a:spLocks noChangeShapeType="1"/>
              </p:cNvSpPr>
              <p:nvPr/>
            </p:nvSpPr>
            <p:spPr bwMode="auto">
              <a:xfrm rot="14423557" flipV="1">
                <a:off x="2912" y="2613"/>
                <a:ext cx="0" cy="907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3"/>
              <p:cNvSpPr>
                <a:spLocks noChangeShapeType="1"/>
              </p:cNvSpPr>
              <p:nvPr/>
            </p:nvSpPr>
            <p:spPr bwMode="auto">
              <a:xfrm rot="-7176443">
                <a:off x="2532" y="3234"/>
                <a:ext cx="175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5" name="Group 25"/>
            <p:cNvGrpSpPr>
              <a:grpSpLocks/>
            </p:cNvGrpSpPr>
            <p:nvPr/>
          </p:nvGrpSpPr>
          <p:grpSpPr bwMode="auto">
            <a:xfrm>
              <a:off x="3916" y="3100"/>
              <a:ext cx="907" cy="247"/>
              <a:chOff x="3916" y="3100"/>
              <a:chExt cx="907" cy="247"/>
            </a:xfrm>
          </p:grpSpPr>
          <p:sp>
            <p:nvSpPr>
              <p:cNvPr id="9236" name="Line 19"/>
              <p:cNvSpPr>
                <a:spLocks noChangeShapeType="1"/>
              </p:cNvSpPr>
              <p:nvPr/>
            </p:nvSpPr>
            <p:spPr bwMode="auto">
              <a:xfrm rot="7180651" flipH="1" flipV="1">
                <a:off x="4370" y="2646"/>
                <a:ext cx="0" cy="907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 rot="7180651" flipH="1">
                <a:off x="4574" y="3260"/>
                <a:ext cx="175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7208838" y="4373563"/>
            <a:ext cx="1749425" cy="1530350"/>
            <a:chOff x="4541" y="2755"/>
            <a:chExt cx="1102" cy="964"/>
          </a:xfrm>
        </p:grpSpPr>
        <p:grpSp>
          <p:nvGrpSpPr>
            <p:cNvPr id="9230" name="Group 30"/>
            <p:cNvGrpSpPr>
              <a:grpSpLocks/>
            </p:cNvGrpSpPr>
            <p:nvPr/>
          </p:nvGrpSpPr>
          <p:grpSpPr bwMode="auto">
            <a:xfrm>
              <a:off x="4541" y="2755"/>
              <a:ext cx="151" cy="964"/>
              <a:chOff x="3673" y="2648"/>
              <a:chExt cx="160" cy="524"/>
            </a:xfrm>
          </p:grpSpPr>
          <p:sp>
            <p:nvSpPr>
              <p:cNvPr id="9232" name="Line 31"/>
              <p:cNvSpPr>
                <a:spLocks noChangeShapeType="1"/>
              </p:cNvSpPr>
              <p:nvPr/>
            </p:nvSpPr>
            <p:spPr bwMode="auto">
              <a:xfrm rot="34385" flipH="1" flipV="1">
                <a:off x="3673" y="3096"/>
                <a:ext cx="160" cy="1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Line 32"/>
              <p:cNvSpPr>
                <a:spLocks noChangeShapeType="1"/>
              </p:cNvSpPr>
              <p:nvPr/>
            </p:nvSpPr>
            <p:spPr bwMode="auto">
              <a:xfrm flipV="1">
                <a:off x="3748" y="2648"/>
                <a:ext cx="0" cy="524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1" name="Text Box 34"/>
            <p:cNvSpPr txBox="1">
              <a:spLocks noChangeArrowheads="1"/>
            </p:cNvSpPr>
            <p:nvPr/>
          </p:nvSpPr>
          <p:spPr bwMode="auto">
            <a:xfrm>
              <a:off x="4716" y="2793"/>
              <a:ext cx="92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800"/>
                <a:t>net</a:t>
              </a:r>
            </a:p>
            <a:p>
              <a:r>
                <a:rPr kumimoji="0" lang="en-US" altLang="en-US" sz="2800"/>
                <a:t>dipole</a:t>
              </a:r>
            </a:p>
            <a:p>
              <a:r>
                <a:rPr kumimoji="0" lang="en-US" altLang="en-US" sz="2800"/>
                <a:t>moment</a:t>
              </a: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1190625" y="4152900"/>
            <a:ext cx="5995988" cy="2111375"/>
            <a:chOff x="750" y="2616"/>
            <a:chExt cx="3777" cy="1330"/>
          </a:xfrm>
        </p:grpSpPr>
        <p:grpSp>
          <p:nvGrpSpPr>
            <p:cNvPr id="9224" name="Group 33"/>
            <p:cNvGrpSpPr>
              <a:grpSpLocks/>
            </p:cNvGrpSpPr>
            <p:nvPr/>
          </p:nvGrpSpPr>
          <p:grpSpPr bwMode="auto">
            <a:xfrm>
              <a:off x="750" y="2616"/>
              <a:ext cx="3777" cy="1330"/>
              <a:chOff x="849" y="2616"/>
              <a:chExt cx="3777" cy="1330"/>
            </a:xfrm>
          </p:grpSpPr>
          <p:sp>
            <p:nvSpPr>
              <p:cNvPr id="9228" name="Text Box 22"/>
              <p:cNvSpPr txBox="1">
                <a:spLocks noChangeArrowheads="1"/>
              </p:cNvSpPr>
              <p:nvPr/>
            </p:nvSpPr>
            <p:spPr bwMode="auto">
              <a:xfrm>
                <a:off x="849" y="3065"/>
                <a:ext cx="969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3pPr>
                <a:lvl4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4pPr>
                <a:lvl5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5pPr>
                <a:lvl6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6pPr>
                <a:lvl7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7pPr>
                <a:lvl8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8pPr>
                <a:lvl9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altLang="en-US" sz="4000" b="1">
                    <a:solidFill>
                      <a:schemeClr val="folHlink"/>
                    </a:solidFill>
                  </a:rPr>
                  <a:t>H</a:t>
                </a:r>
                <a:r>
                  <a:rPr kumimoji="0" lang="en-US" altLang="en-US" sz="4000" b="1" baseline="-25000">
                    <a:solidFill>
                      <a:schemeClr val="folHlink"/>
                    </a:solidFill>
                  </a:rPr>
                  <a:t>2</a:t>
                </a:r>
                <a:r>
                  <a:rPr kumimoji="0" lang="en-US" altLang="en-US" sz="4000" b="1">
                    <a:solidFill>
                      <a:schemeClr val="folHlink"/>
                    </a:solidFill>
                  </a:rPr>
                  <a:t>O</a:t>
                </a:r>
                <a:endParaRPr kumimoji="0" lang="en-US" alt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9229" name="Object 28"/>
              <p:cNvGraphicFramePr>
                <a:graphicFrameLocks noChangeAspect="1"/>
              </p:cNvGraphicFramePr>
              <p:nvPr/>
            </p:nvGraphicFramePr>
            <p:xfrm>
              <a:off x="1499" y="2616"/>
              <a:ext cx="3127" cy="13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40" name="Photo Editor Photo" r:id="rId3" imgW="2149026" imgH="914479" progId="MSPhotoEd.3">
                      <p:embed/>
                    </p:oleObj>
                  </mc:Choice>
                  <mc:Fallback>
                    <p:oleObj name="Photo Editor Photo" r:id="rId3" imgW="2149026" imgH="914479" progId="MSPhotoEd.3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9" y="2616"/>
                            <a:ext cx="3127" cy="13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25" name="Text Box 36"/>
            <p:cNvSpPr txBox="1">
              <a:spLocks noChangeArrowheads="1"/>
            </p:cNvSpPr>
            <p:nvPr/>
          </p:nvSpPr>
          <p:spPr bwMode="auto">
            <a:xfrm>
              <a:off x="1597" y="3442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9226" name="Text Box 37"/>
            <p:cNvSpPr txBox="1">
              <a:spLocks noChangeArrowheads="1"/>
            </p:cNvSpPr>
            <p:nvPr/>
          </p:nvSpPr>
          <p:spPr bwMode="auto">
            <a:xfrm>
              <a:off x="4042" y="3487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9227" name="Text Box 38"/>
            <p:cNvSpPr txBox="1">
              <a:spLocks noChangeArrowheads="1"/>
            </p:cNvSpPr>
            <p:nvPr/>
          </p:nvSpPr>
          <p:spPr bwMode="auto">
            <a:xfrm>
              <a:off x="2783" y="2759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339850" y="3376613"/>
            <a:ext cx="5607050" cy="3213100"/>
            <a:chOff x="844" y="2127"/>
            <a:chExt cx="3532" cy="2024"/>
          </a:xfrm>
        </p:grpSpPr>
        <p:grpSp>
          <p:nvGrpSpPr>
            <p:cNvPr id="10264" name="Group 43"/>
            <p:cNvGrpSpPr>
              <a:grpSpLocks/>
            </p:cNvGrpSpPr>
            <p:nvPr/>
          </p:nvGrpSpPr>
          <p:grpSpPr bwMode="auto">
            <a:xfrm>
              <a:off x="844" y="2127"/>
              <a:ext cx="3532" cy="2024"/>
              <a:chOff x="1159" y="2127"/>
              <a:chExt cx="3532" cy="2024"/>
            </a:xfrm>
          </p:grpSpPr>
          <p:graphicFrame>
            <p:nvGraphicFramePr>
              <p:cNvPr id="10269" name="Object 42"/>
              <p:cNvGraphicFramePr>
                <a:graphicFrameLocks noChangeAspect="1"/>
              </p:cNvGraphicFramePr>
              <p:nvPr/>
            </p:nvGraphicFramePr>
            <p:xfrm>
              <a:off x="2167" y="2127"/>
              <a:ext cx="2524" cy="20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1" name="Photo Editor Photo" r:id="rId3" imgW="2232854" imgH="1790476" progId="MSPhotoEd.3">
                      <p:embed/>
                    </p:oleObj>
                  </mc:Choice>
                  <mc:Fallback>
                    <p:oleObj name="Photo Editor Photo" r:id="rId3" imgW="2232854" imgH="1790476" progId="MSPhotoEd.3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7" y="2127"/>
                            <a:ext cx="2524" cy="20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70" name="Text Box 36"/>
              <p:cNvSpPr txBox="1">
                <a:spLocks noChangeArrowheads="1"/>
              </p:cNvSpPr>
              <p:nvPr/>
            </p:nvSpPr>
            <p:spPr bwMode="auto">
              <a:xfrm>
                <a:off x="1159" y="3050"/>
                <a:ext cx="1154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3pPr>
                <a:lvl4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4pPr>
                <a:lvl5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5pPr>
                <a:lvl6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6pPr>
                <a:lvl7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7pPr>
                <a:lvl8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8pPr>
                <a:lvl9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0" lang="en-US" altLang="en-US" sz="4000" b="1">
                    <a:solidFill>
                      <a:schemeClr val="folHlink"/>
                    </a:solidFill>
                  </a:rPr>
                  <a:t>CHCl</a:t>
                </a:r>
                <a:r>
                  <a:rPr kumimoji="0" lang="en-US" altLang="en-US" sz="4000" b="1" baseline="-25000">
                    <a:solidFill>
                      <a:schemeClr val="folHlink"/>
                    </a:solidFill>
                  </a:rPr>
                  <a:t>3</a:t>
                </a:r>
                <a:endParaRPr kumimoji="0" lang="en-US" alt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0265" name="Text Box 50"/>
            <p:cNvSpPr txBox="1">
              <a:spLocks noChangeArrowheads="1"/>
            </p:cNvSpPr>
            <p:nvPr/>
          </p:nvSpPr>
          <p:spPr bwMode="auto">
            <a:xfrm>
              <a:off x="2955" y="2344"/>
              <a:ext cx="2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H</a:t>
              </a:r>
            </a:p>
          </p:txBody>
        </p:sp>
        <p:sp>
          <p:nvSpPr>
            <p:cNvPr id="10266" name="Text Box 51"/>
            <p:cNvSpPr txBox="1">
              <a:spLocks noChangeArrowheads="1"/>
            </p:cNvSpPr>
            <p:nvPr/>
          </p:nvSpPr>
          <p:spPr bwMode="auto">
            <a:xfrm>
              <a:off x="2023" y="3468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Cl</a:t>
              </a:r>
            </a:p>
          </p:txBody>
        </p:sp>
        <p:sp>
          <p:nvSpPr>
            <p:cNvPr id="10267" name="Text Box 52"/>
            <p:cNvSpPr txBox="1">
              <a:spLocks noChangeArrowheads="1"/>
            </p:cNvSpPr>
            <p:nvPr/>
          </p:nvSpPr>
          <p:spPr bwMode="auto">
            <a:xfrm>
              <a:off x="3865" y="3494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Cl</a:t>
              </a:r>
            </a:p>
          </p:txBody>
        </p:sp>
        <p:sp>
          <p:nvSpPr>
            <p:cNvPr id="10268" name="Text Box 53"/>
            <p:cNvSpPr txBox="1">
              <a:spLocks noChangeArrowheads="1"/>
            </p:cNvSpPr>
            <p:nvPr/>
          </p:nvSpPr>
          <p:spPr bwMode="auto">
            <a:xfrm>
              <a:off x="2862" y="3686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400">
                  <a:solidFill>
                    <a:schemeClr val="tx1"/>
                  </a:solidFill>
                  <a:latin typeface="Arial Black" pitchFamily="34" charset="0"/>
                </a:rPr>
                <a:t>Cl</a:t>
              </a:r>
            </a:p>
          </p:txBody>
        </p:sp>
      </p:grp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smtClean="0"/>
              <a:t>B. Determining Molecular Polarity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0463" y="1427163"/>
            <a:ext cx="7772400" cy="1984375"/>
          </a:xfrm>
        </p:spPr>
        <p:txBody>
          <a:bodyPr/>
          <a:lstStyle/>
          <a:p>
            <a:r>
              <a:rPr lang="en-US" altLang="en-US" b="1" smtClean="0"/>
              <a:t>Therefore, polar molecules have...</a:t>
            </a:r>
            <a:endParaRPr lang="en-US" altLang="en-US" smtClean="0"/>
          </a:p>
          <a:p>
            <a:pPr lvl="1"/>
            <a:r>
              <a:rPr lang="en-US" altLang="en-US" smtClean="0"/>
              <a:t>asymmetrical shape (lone pairs) or </a:t>
            </a:r>
          </a:p>
          <a:p>
            <a:pPr lvl="1"/>
            <a:r>
              <a:rPr lang="en-US" altLang="en-US" smtClean="0"/>
              <a:t>asymmetrical atoms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767138" y="5076825"/>
            <a:ext cx="2309812" cy="817563"/>
            <a:chOff x="2333" y="3206"/>
            <a:chExt cx="1578" cy="573"/>
          </a:xfrm>
        </p:grpSpPr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 rot="-6596977">
              <a:off x="2506" y="3033"/>
              <a:ext cx="175" cy="521"/>
              <a:chOff x="3246" y="2500"/>
              <a:chExt cx="154" cy="723"/>
            </a:xfrm>
          </p:grpSpPr>
          <p:sp>
            <p:nvSpPr>
              <p:cNvPr id="10262" name="Line 16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Line 17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6" name="Group 21"/>
            <p:cNvGrpSpPr>
              <a:grpSpLocks/>
            </p:cNvGrpSpPr>
            <p:nvPr/>
          </p:nvGrpSpPr>
          <p:grpSpPr bwMode="auto">
            <a:xfrm rot="6596977" flipH="1">
              <a:off x="3563" y="3060"/>
              <a:ext cx="175" cy="521"/>
              <a:chOff x="3246" y="2500"/>
              <a:chExt cx="154" cy="723"/>
            </a:xfrm>
          </p:grpSpPr>
          <p:sp>
            <p:nvSpPr>
              <p:cNvPr id="10260" name="Line 22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Line 23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7" name="Group 24"/>
            <p:cNvGrpSpPr>
              <a:grpSpLocks/>
            </p:cNvGrpSpPr>
            <p:nvPr/>
          </p:nvGrpSpPr>
          <p:grpSpPr bwMode="auto">
            <a:xfrm rot="-10562921">
              <a:off x="3010" y="3258"/>
              <a:ext cx="175" cy="521"/>
              <a:chOff x="3246" y="2500"/>
              <a:chExt cx="154" cy="723"/>
            </a:xfrm>
          </p:grpSpPr>
          <p:sp>
            <p:nvSpPr>
              <p:cNvPr id="10258" name="Line 25"/>
              <p:cNvSpPr>
                <a:spLocks noChangeShapeType="1"/>
              </p:cNvSpPr>
              <p:nvPr/>
            </p:nvSpPr>
            <p:spPr bwMode="auto">
              <a:xfrm flipV="1">
                <a:off x="3323" y="2500"/>
                <a:ext cx="0" cy="723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26"/>
              <p:cNvSpPr>
                <a:spLocks noChangeShapeType="1"/>
              </p:cNvSpPr>
              <p:nvPr/>
            </p:nvSpPr>
            <p:spPr bwMode="auto">
              <a:xfrm>
                <a:off x="3246" y="3123"/>
                <a:ext cx="154" cy="0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 flipV="1">
            <a:off x="5348288" y="3992563"/>
            <a:ext cx="254000" cy="939800"/>
            <a:chOff x="3673" y="2648"/>
            <a:chExt cx="160" cy="524"/>
          </a:xfrm>
        </p:grpSpPr>
        <p:sp>
          <p:nvSpPr>
            <p:cNvPr id="10253" name="Line 32"/>
            <p:cNvSpPr>
              <a:spLocks noChangeShapeType="1"/>
            </p:cNvSpPr>
            <p:nvPr/>
          </p:nvSpPr>
          <p:spPr bwMode="auto">
            <a:xfrm rot="34385" flipH="1" flipV="1">
              <a:off x="3673" y="3096"/>
              <a:ext cx="160" cy="1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39"/>
            <p:cNvSpPr>
              <a:spLocks noChangeShapeType="1"/>
            </p:cNvSpPr>
            <p:nvPr/>
          </p:nvSpPr>
          <p:spPr bwMode="auto">
            <a:xfrm flipV="1">
              <a:off x="3748" y="2648"/>
              <a:ext cx="0" cy="52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7208838" y="4373563"/>
            <a:ext cx="1749425" cy="1530350"/>
            <a:chOff x="4541" y="2755"/>
            <a:chExt cx="1102" cy="964"/>
          </a:xfrm>
        </p:grpSpPr>
        <p:grpSp>
          <p:nvGrpSpPr>
            <p:cNvPr id="10249" name="Group 45"/>
            <p:cNvGrpSpPr>
              <a:grpSpLocks/>
            </p:cNvGrpSpPr>
            <p:nvPr/>
          </p:nvGrpSpPr>
          <p:grpSpPr bwMode="auto">
            <a:xfrm flipV="1">
              <a:off x="4541" y="2755"/>
              <a:ext cx="151" cy="964"/>
              <a:chOff x="3673" y="2648"/>
              <a:chExt cx="160" cy="524"/>
            </a:xfrm>
          </p:grpSpPr>
          <p:sp>
            <p:nvSpPr>
              <p:cNvPr id="10251" name="Line 46"/>
              <p:cNvSpPr>
                <a:spLocks noChangeShapeType="1"/>
              </p:cNvSpPr>
              <p:nvPr/>
            </p:nvSpPr>
            <p:spPr bwMode="auto">
              <a:xfrm rot="34385" flipH="1" flipV="1">
                <a:off x="3673" y="3096"/>
                <a:ext cx="160" cy="1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Line 47"/>
              <p:cNvSpPr>
                <a:spLocks noChangeShapeType="1"/>
              </p:cNvSpPr>
              <p:nvPr/>
            </p:nvSpPr>
            <p:spPr bwMode="auto">
              <a:xfrm flipV="1">
                <a:off x="3748" y="2648"/>
                <a:ext cx="0" cy="524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0" name="Text Box 48"/>
            <p:cNvSpPr txBox="1">
              <a:spLocks noChangeArrowheads="1"/>
            </p:cNvSpPr>
            <p:nvPr/>
          </p:nvSpPr>
          <p:spPr bwMode="auto">
            <a:xfrm>
              <a:off x="4716" y="2793"/>
              <a:ext cx="927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2800"/>
                <a:t>net</a:t>
              </a:r>
            </a:p>
            <a:p>
              <a:r>
                <a:rPr kumimoji="0" lang="en-US" altLang="en-US" sz="2800"/>
                <a:t>dipole</a:t>
              </a:r>
            </a:p>
            <a:p>
              <a:r>
                <a:rPr kumimoji="0" lang="en-US" altLang="en-US" sz="2800"/>
                <a:t>moment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941</TotalTime>
  <Words>137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Times New Roman</vt:lpstr>
      <vt:lpstr>Arial</vt:lpstr>
      <vt:lpstr>Comic Sans MS</vt:lpstr>
      <vt:lpstr>Monotype Sorts</vt:lpstr>
      <vt:lpstr>Symbol</vt:lpstr>
      <vt:lpstr>CommonBullets</vt:lpstr>
      <vt:lpstr>Arial Black</vt:lpstr>
      <vt:lpstr>Dads Tie</vt:lpstr>
      <vt:lpstr>Microsoft Photo Editor 3.0 Photo</vt:lpstr>
      <vt:lpstr>III. Molecular Polarity (p. 183)</vt:lpstr>
      <vt:lpstr>A. Dipole Moment</vt:lpstr>
      <vt:lpstr>B. Determining Molecular Polarity</vt:lpstr>
      <vt:lpstr>B. Determining Molecular Polarity</vt:lpstr>
      <vt:lpstr>B. Determining Molecular Polarity</vt:lpstr>
      <vt:lpstr>B. Determining Molecular Polarity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GARCIA, XAVIER</cp:lastModifiedBy>
  <cp:revision>67</cp:revision>
  <dcterms:created xsi:type="dcterms:W3CDTF">2000-01-04T23:14:30Z</dcterms:created>
  <dcterms:modified xsi:type="dcterms:W3CDTF">2017-09-22T21:23:41Z</dcterms:modified>
</cp:coreProperties>
</file>