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68" r:id="rId2"/>
    <p:sldId id="273" r:id="rId3"/>
    <p:sldId id="276" r:id="rId4"/>
    <p:sldId id="277" r:id="rId5"/>
    <p:sldId id="271" r:id="rId6"/>
    <p:sldId id="272" r:id="rId7"/>
    <p:sldId id="256" r:id="rId8"/>
    <p:sldId id="257" r:id="rId9"/>
    <p:sldId id="258" r:id="rId10"/>
    <p:sldId id="260" r:id="rId11"/>
    <p:sldId id="261" r:id="rId12"/>
    <p:sldId id="262" r:id="rId13"/>
    <p:sldId id="263" r:id="rId14"/>
    <p:sldId id="274" r:id="rId15"/>
    <p:sldId id="275" r:id="rId16"/>
    <p:sldId id="264" r:id="rId17"/>
    <p:sldId id="266" r:id="rId18"/>
    <p:sldId id="267" r:id="rId19"/>
    <p:sldId id="278" r:id="rId20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14179B3D-9CFF-4E14-9169-4F4920A54A11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D6107797-7471-4416-9679-76667ACD4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5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7-08-25T19:39:57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18584 5546 0,'-42'0'16,"42"-42"-1,-42 42 1,-1 0-16,1 0 16,42 0-16,-42 0 31,-1 0-31,-41 0 15,-86 42 1,43 1-16,85-1 31,0 43 0,42-43-15,0 0 0,0 1-1,0-1-15,42 43 16,85-85-1,-85 84 1,43-41 0,-43-1-16,1 0 15,-43-42 1,42 0-1,43 0-15,-43 0 16,-42 0 0,42-84 15,1 41-31,-43 1 15,0 0 1,42-43 0,-42 85-16,0-42 15,0 42 1,0-43-16,-42 43 31,-43-42-31,43-43 16,-1 85-1,-41 0-15,84-42 16,0 42-1</inkml:trace>
  <inkml:trace contextRef="#ctx0" brushRef="#br0" timeOffset="1500.09">17992 5885 0,'0'0'32,"0"42"-1,0 1-16,0-43 17,-85 84-1,43 1-31,-85 0 15,127-1 1,0-41-16,-43-1 31,1 0-31,42-42 16,0 43 31,0-43-32,42 42-15,1-42 47,-43 0-47,84 0 16,1 0-16,-43 0 15,1 0 1,-1 42-1,43-42-15,-43 0 16,0 0 0,1 0-16,-43 0 31,42-42-16,0 0 1,1-1 0,-43 1-16,0 42 31,0-42-31,0-1 31,-43 1-31,43-43 16,-84 43-1,84 42-15,-43 0 47</inkml:trace>
  <inkml:trace contextRef="#ctx0" brushRef="#br0" timeOffset="2310.1385">18584 6181 0,'43'0'62,"-1"-42"-46,43 0-1,-85-1-15,84 43 16,-84 0-1,43 0 1,-43 0 15</inkml:trace>
  <inkml:trace contextRef="#ctx0" brushRef="#br0" timeOffset="3630.2178">19092 5800 0,'85'0'94,"0"-42"-79,42 42 1,-43 0 0,1 0-16,-43 0 15,1 0-15,-43 0 16,0 42-1,0 1-15,0-43 32,0 84-32,0 1 15,-43 84 1,1-84-16,42-85 31,-42 85-31,42-1 16,-43-84-16,43 85 15,0-85 1,0 42-1,0-42 95,0 0-95,0 0 1,85 0-1,-85 0 1,42 0 0,1 0-16,-1 0 15</inkml:trace>
  <inkml:trace contextRef="#ctx0" brushRef="#br0" timeOffset="5590.3354">20108 5716 0,'0'0'16,"0"0"-1,-42 0-15,0 0 16,42 0 31,-43-43-47,43 43 140,-84 0-124,84 0 15,0 0 47,0 43-62,0-1-1,0 0-15,0 1 16,0-1-1,0 0-15,0-42 78,0 43 0,0-1-62,0 0 31,0-42 15,0 0-46,0-42 15,0 42-15,0 0-1,42 0 1,-42 0-1,42 0 1,-42 0 0,43 0-16,-1 42 15,-42-42 1,42 0 15,-42 0-31,43 43 16,-43-43-1,0 0 1,0 42-16,0-42 31,0 42-15,42 1-1,-42-1-15,0-42 16,0 85-1,0-85 1,0 42-16,0-42 16,0 0-1,0 42-15,-42 1 31,42-43 47</inkml:trace>
  <inkml:trace contextRef="#ctx0" brushRef="#br0" timeOffset="6410.3846">20193 6054 0,'42'0'32,"43"0"14,-85-42-46,85 42 16,-85 0 0,42 0-1,-42 0 1,42 0 15,1 0 16,-43 0-32</inkml:trace>
  <inkml:trace contextRef="#ctx0" brushRef="#br0" timeOffset="7090.4254">20616 5631 0,'0'0'47,"0"42"-32,0 43-15,0 0 16,0-1-16,0 1 31,0 42-31,0-42 16,0 42-1,0-43-15,0-41 31,0-1-31</inkml:trace>
  <inkml:trace contextRef="#ctx0" brushRef="#br0" timeOffset="9310.5597">20870 5758 0,'0'42'140,"0"1"-124,0-1-16,0 0 31,0-42 47,0 0-47,0-42-31,0 0 16,0 42-1,0-43 1,0 43-1,-42-84-15,42 84 32,0-85-32,0 43 15,0 42-15,0 0 109,0 0-77,0 0-1,0 0-31,85 0 15,-85 0 1,42 0-16,-42 42 31,42-42-31,-42 42 16,43-42-16,-43 0 15,0 43 32,42-43 62,-42 0-62,42 0-31,1 0-1,-1 0 79,-42 0 78,0 42-141,0 0-16,0 43 1,0 0 0,0 42-16,0-43 15,0 43 1,0 0-1,-42-42 1,42-43-16,0-42 47,0 0 31</inkml:trace>
  <inkml:trace contextRef="#ctx0" brushRef="#br0" timeOffset="33334.0035">22521 5843 0,'0'0'31,"0"0"1,-42 0 30,0 0-46,-1 0-1,1 0-15,-43 0 16,43 0-1,0 0 1,42 0 31,-43 0 31,43 42-78,-42 43 31,0-85-31,42 42 47,0 0-16,0-42-15,0 43-1,0-43-15,0 42 16,42 0-1,-42 1 1,0-43-16,42 0 16,-42 0 93,43 42-94,-43 0 17,42-42-32,0 0 15,-42 0 1,0 0-16,43 0 31,-43 0-15,42 0-1,0 0-15,43-42 16,0 0-1,-43-43 1,0 85-16</inkml:trace>
  <inkml:trace contextRef="#ctx0" brushRef="#br0" timeOffset="34554.0768">22606 6054 0,'0'0'47,"0"0"-16,0 0-15,127-42-1,0 42-15,-42-42 16,42 42 0,-85 0-1,0 0 1,-42 0-16,43 0 15,-43 0 32,0 0-31,0-43 15,0 43-31,-43-42 16,43 0-1,-42 42 1,42 0-1,0 0 1,-42 0-16,-1-43 16,1 43-1,-43 0 1,43 0-1,0 0-15,42 0 16,0 43 78,0 41-79,-43 43 1,43-42-1,0-43-15,0 43 16,0-85 62,0 0-78,43 0 31,-1 0-31,0 42 16,1-42-16,-1 0 15,0 0 1,-42 0 0,43 0-1,-43 0-15,0 0 31,0 0 16</inkml:trace>
  <inkml:trace contextRef="#ctx0" brushRef="#br0" timeOffset="35274.1199">23283 5673 0,'0'0'32,"0"0"-17,0 43 1,0-43-16,43 84 15,-1-41 1,0 41 0,1 43-16,-1-84 15,-42-1 1,42 43-1,1-85 1,-43 42-16,0 0 16</inkml:trace>
  <inkml:trace contextRef="#ctx0" brushRef="#br0" timeOffset="35914.1584">23707 5631 0,'0'0'16,"42"0"15,0 85-31,1-1 16,-43 1-1,42 0-15,43-1 32,-43-41-32,0 84 15,-42-85 1,43 43-16,-1-85 15,-42 0 48,0 0-48</inkml:trace>
  <inkml:trace contextRef="#ctx0" brushRef="#br0" timeOffset="36834.2135">24215 5758 0,'42'0'78,"85"-42"-63,0 42 1,0-43-1,-42 43 1,84 0-16,-127 0 16,-42 0-1</inkml:trace>
  <inkml:trace contextRef="#ctx0" brushRef="#br0" timeOffset="37354.2448">24680 5716 0,'0'0'16,"0"84"0,0 43-1,43 0 1,-1 0-1,-42 0-15,42 43 16,-42-128-16,43 43 31,-1-85-15</inkml:trace>
  <inkml:trace contextRef="#ctx0" brushRef="#br0" timeOffset="38767.3301">24892 5843 0,'0'0'47,"0"0"-47,0 42 15,0 43-15,85 42 16,-43 0 0,-42-85-1,85 43 1,-85-85-16,0 84 15,0-84 1,0 0 46,0 0-30,0-42-17,0 0 1,0 42-1,0-43 1,0 1 0,-43-43-16,43-42 15,0 43 1,0 41-1,0 43 48,43 0-48,41 0 1,-41 85 0,41-43-1,-84 1-15,43-1 16,-1 0-16,-42-42 31,0 43-15,42-43 124,-42 42-109,0-42-15,0 42 93,0-42-78,0 0 110,0 0-126</inkml:trace>
  <inkml:trace contextRef="#ctx0" brushRef="#br0" timeOffset="40157.4135">25442 6139 0,'0'0'31,"43"-42"62,41 42-93,43-43 16,-84 43 0,-43-42 93,0 42-94,0-42 1,-43-1-16,43 1 31,0 42-31,-42 0 16,0 0-1,42 0-15,-43 0 32,1 0-17,0 0 1,-43 0-1,-42 0 1,-42 0 0,169 0-16,0 42 31,0 1-16,0-1 1,42 0-16,0 43 16,43-85-1,0 85 1,-43-43-16,43-42 15,-43 42 1,0 1 0,-42-43-1,43 0-15,-43 0 16,42 0-1,0 0 1,-42 0 0,43 0-1,-43 0-15,42 0 31,-42 0-15,0 0 156</inkml:trace>
  <inkml:trace contextRef="#ctx0" brushRef="#br0" timeOffset="41317.4831">24807 5800 0,'0'0'140,"0"43"-140,43-1 16,-1 0 0,-42 43-1,42-85-15,-42 42 16,0 1-1,43-43 17,-1 42 15,-42-42 15,0 42-31</inkml:trace>
  <inkml:trace contextRef="#ctx0" brushRef="#br0" timeOffset="42808.5726">25908 5927 0,'0'43'47,"0"-43"-16,0 42-15,0-42-16,0 0 16,0 85-1,0-85 1,0 42-1,0 0 1,0 1 0,0-43-16,42 42 31,-42-42-16,0 42 1,43-42 15,-43 0-15,42 0 15,-42 0-15,42 0-16,-42 0 15,43-42 16,-43 42 63,0-42-63,-43-43-31,43 43 16,-42-1-1,42 1-15,-42 0 32,42 42 108</inkml:trace>
  <inkml:trace contextRef="#ctx0" brushRef="#br0" timeOffset="44918.699">26204 5970 0,'0'42'31,"0"0"-15,0-42 0,0 43-1,43-43 16,-43 84-31,0-41 16,42-1 0,0 0-1,-42-42-15,0 43 31,0-1-15,0-42 31,0 0 93,0-42-140,0-1 16,0 1-1,0-127-15,-42 169 16,42-43 0,0 1-1,0 0-15,0 42 16,0-43 77,0 43-61,42 0-1,-42 0-16,43 0 1,-43 0 0,42 0-16,0 0 15,43 0 1,0 0-16,-43 0 31,0 0-31,-42 43 16,0-43 46,0 42-62,0-42 16,-42 42 15,42-42-16,0 43 1,0-1 15,0-42 0,0 42-31,0-42 16,0 43 0,-42-43 15,-43 0 0,0 0-31,85 0 16,-42 0 15,42 0 0,-42 0 0,42-43 125,0 43-109,42 0-16,-42 0-15,42 0-16,1 43 15,-1-1 1,0 0 0,1 43-16,-43-85 15,42 42 1,0-42 46,-42 43-15,0-43 78</inkml:trace>
  <inkml:trace contextRef="#ctx0" brushRef="#br0" timeOffset="45968.7622">26712 5970 0,'0'0'47,"0"42"-16,0-42 16,43 0-31,-43 42-1,0 1 1,0-43-1,42 42-15,-42-42 16,42 42 0,1-42-1,-1 85-15,-42-85 16,0 42-1,42-42-15,1 0 47,-43 0-31,0 43-16,0-43 156,0-43-141,84-84-15,1-127 16</inkml:trace>
  <inkml:trace contextRef="#ctx0" brushRef="#br0" timeOffset="46188.7752">27178 5800 0,'0'-42'16,"0"42"-16,42-42 15,-42 42 1,0-43 0</inkml:trace>
  <inkml:trace contextRef="#ctx0" brushRef="#br0" timeOffset="47328.8438">27220 5885 0,'0'42'15,"0"1"16,0-43-15,0 84-16,0-41 16,0-1-1,0 0 1,0 1-1,0-1-15,0-42 16,-84 85 0,84-43-1,0 0-15,-43-42 16,1 85-1,42-85 1,0 42 15,-42-42 32,42 0-63,0 43 31,0-43 31,0 42 32,-43 43-63,43-43-15,-42-42-1,42 42 1,0-42 46,0 0 32</inkml:trace>
  <inkml:trace contextRef="#ctx0" brushRef="#br0" timeOffset="55944.3609">28702 5673 0,'0'0'47,"0"0"0,0 43-1,0-43-46,0 84 16,0-41 0,0-1-1,0 0-15,0 43 16,0-85-1,0 85 1,0-43 0,0 0-16,0 1 15,0-1 1,0 0-1,0 1-15,0-43 16,0 42 0,0 0-16,0-42 31,0 43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7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0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0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7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9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8B28-7D74-40E1-B3D7-37CE218D483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2F4F-7EE5-41B2-A9B3-40DAB9A2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roundrockisd.org/cevms7thscience/cell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 8/28/17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u="sng" dirty="0" smtClean="0">
                <a:solidFill>
                  <a:srgbClr val="002060"/>
                </a:solidFill>
              </a:rPr>
              <a:t>Take out your science journals</a:t>
            </a:r>
            <a:r>
              <a:rPr lang="en-US" sz="4800" b="1" u="sng" dirty="0">
                <a:solidFill>
                  <a:srgbClr val="002060"/>
                </a:solidFill>
              </a:rPr>
              <a:t> </a:t>
            </a:r>
            <a:r>
              <a:rPr lang="en-US" sz="4800" b="1" u="sng" dirty="0" smtClean="0">
                <a:solidFill>
                  <a:srgbClr val="002060"/>
                </a:solidFill>
              </a:rPr>
              <a:t>and your AVID BINDER.</a:t>
            </a:r>
          </a:p>
          <a:p>
            <a:pPr marL="0" indent="0">
              <a:buNone/>
            </a:pPr>
            <a:r>
              <a:rPr lang="en-US" sz="3200" dirty="0" smtClean="0"/>
              <a:t>I will be calling parents today about missing </a:t>
            </a:r>
            <a:r>
              <a:rPr lang="en-US" sz="3200" b="1" u="sng" dirty="0" smtClean="0"/>
              <a:t>Lab Safety Contracts. </a:t>
            </a:r>
          </a:p>
          <a:p>
            <a:pPr marL="0" indent="0">
              <a:buNone/>
            </a:pPr>
            <a:endParaRPr lang="en-US" sz="3200" b="1" u="sng" dirty="0" smtClean="0"/>
          </a:p>
          <a:p>
            <a:endParaRPr lang="en-US" sz="3200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38379"/>
            <a:ext cx="5384800" cy="4049604"/>
          </a:xfrm>
        </p:spPr>
      </p:pic>
    </p:spTree>
    <p:extLst>
      <p:ext uri="{BB962C8B-B14F-4D97-AF65-F5344CB8AC3E}">
        <p14:creationId xmlns:p14="http://schemas.microsoft.com/office/powerpoint/2010/main" val="31651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00766" y="1532586"/>
            <a:ext cx="9375820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00766" y="2550017"/>
            <a:ext cx="89765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00766" y="3429000"/>
            <a:ext cx="8757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68946" y="4443211"/>
            <a:ext cx="9659155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68946" y="4971245"/>
            <a:ext cx="9388699" cy="103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75008" y="5550794"/>
            <a:ext cx="8500057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4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262130" y="1493949"/>
            <a:ext cx="5615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62130" y="2202287"/>
            <a:ext cx="522882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62130" y="2846231"/>
            <a:ext cx="54091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62130" y="3596425"/>
            <a:ext cx="5615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62130" y="4262907"/>
            <a:ext cx="5512157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2130" y="4958366"/>
            <a:ext cx="5228822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20462" y="5834130"/>
            <a:ext cx="3335628" cy="1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4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In </a:t>
            </a:r>
            <a:r>
              <a:rPr lang="en-US" sz="3600" b="1" u="sng" dirty="0"/>
              <a:t>1838 </a:t>
            </a:r>
            <a:r>
              <a:rPr lang="en-US" sz="3600" b="1" u="sng" dirty="0" smtClean="0"/>
              <a:t>Matthias </a:t>
            </a:r>
            <a:r>
              <a:rPr lang="en-US" sz="3600" b="1" u="sng" dirty="0" err="1" smtClean="0"/>
              <a:t>Schleiden</a:t>
            </a:r>
            <a:r>
              <a:rPr lang="en-US" sz="3600" b="1" u="sng" dirty="0" smtClean="0"/>
              <a:t> a (botanist studying </a:t>
            </a:r>
            <a:r>
              <a:rPr lang="en-US" sz="3600" b="1" u="sng" dirty="0"/>
              <a:t>plants) stated </a:t>
            </a:r>
            <a:r>
              <a:rPr lang="en-US" sz="3600" b="1" u="sng" dirty="0" smtClean="0"/>
              <a:t>that all plants </a:t>
            </a:r>
            <a:r>
              <a:rPr lang="en-US" sz="3600" b="1" u="sng" dirty="0"/>
              <a:t>were </a:t>
            </a:r>
            <a:r>
              <a:rPr lang="en-US" sz="3600" b="1" u="sng" dirty="0" smtClean="0"/>
              <a:t>composed </a:t>
            </a:r>
            <a:r>
              <a:rPr lang="en-US" sz="3600" b="1" u="sng" dirty="0"/>
              <a:t>of cells</a:t>
            </a:r>
            <a:r>
              <a:rPr lang="en-US" sz="3600" b="1" u="sng" dirty="0" smtClean="0"/>
              <a:t>.</a:t>
            </a:r>
          </a:p>
          <a:p>
            <a:r>
              <a:rPr lang="en-US" sz="3600" b="1" u="sng" dirty="0"/>
              <a:t>In 1839 Theodor </a:t>
            </a:r>
            <a:r>
              <a:rPr lang="en-US" sz="3600" b="1" u="sng" dirty="0" smtClean="0"/>
              <a:t>Schwann a (a zoologist studying animals)stated that all animal tissue was composed of cells. </a:t>
            </a:r>
            <a:endParaRPr lang="en-US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6" y="4043964"/>
            <a:ext cx="4785221" cy="26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In 1855 Rudolf </a:t>
            </a:r>
            <a:r>
              <a:rPr lang="en-US" sz="3200" b="1" u="sng" dirty="0" smtClean="0"/>
              <a:t>Virchow </a:t>
            </a:r>
            <a:r>
              <a:rPr lang="en-US" sz="3200" b="1" u="sng" dirty="0" smtClean="0"/>
              <a:t>stated that all cells come from pre- existing cells.  </a:t>
            </a:r>
            <a:endParaRPr lang="en-US" sz="32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8" y="2326971"/>
            <a:ext cx="6369836" cy="2789276"/>
          </a:xfrm>
        </p:spPr>
      </p:pic>
    </p:spTree>
    <p:extLst>
      <p:ext uri="{BB962C8B-B14F-4D97-AF65-F5344CB8AC3E}">
        <p14:creationId xmlns:p14="http://schemas.microsoft.com/office/powerpoint/2010/main" val="11014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92428" y="1017431"/>
            <a:ext cx="9530366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2428" y="2009104"/>
            <a:ext cx="7456868" cy="12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6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95459" y="1262130"/>
            <a:ext cx="4739426" cy="1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5459" y="2125014"/>
            <a:ext cx="51901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5307" y="2614411"/>
            <a:ext cx="2897747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3639" y="3429000"/>
            <a:ext cx="4971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5307" y="3915177"/>
            <a:ext cx="4275786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5459" y="4417454"/>
            <a:ext cx="1622738" cy="38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5307" y="5151549"/>
            <a:ext cx="5074276" cy="51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5307" y="5731099"/>
            <a:ext cx="5718220" cy="128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2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24" y="188432"/>
            <a:ext cx="8880475" cy="66695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Binder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 sure your assignments are going in order. </a:t>
            </a:r>
          </a:p>
          <a:p>
            <a:r>
              <a:rPr lang="en-US" sz="3200" dirty="0" smtClean="0"/>
              <a:t>Science section should have:</a:t>
            </a:r>
          </a:p>
          <a:p>
            <a:pPr lvl="1"/>
            <a:r>
              <a:rPr lang="en-US" sz="2800" dirty="0" smtClean="0"/>
              <a:t>Avid Table tent </a:t>
            </a:r>
          </a:p>
          <a:p>
            <a:pPr lvl="1"/>
            <a:r>
              <a:rPr lang="en-US" sz="2800" dirty="0" smtClean="0"/>
              <a:t>Lab Safety Cartoon. </a:t>
            </a:r>
          </a:p>
          <a:p>
            <a:pPr lvl="1"/>
            <a:r>
              <a:rPr lang="en-US" sz="2800" dirty="0" smtClean="0"/>
              <a:t>Lab Safety Quiz</a:t>
            </a:r>
          </a:p>
          <a:p>
            <a:pPr lvl="1"/>
            <a:r>
              <a:rPr lang="en-US" sz="2800" dirty="0" smtClean="0"/>
              <a:t>Spontaneous Generation Story Board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936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Assignment log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2074576"/>
              </p:ext>
            </p:extLst>
          </p:nvPr>
        </p:nvGraphicFramePr>
        <p:xfrm>
          <a:off x="321971" y="1352281"/>
          <a:ext cx="11303358" cy="414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893"/>
                <a:gridCol w="1883893"/>
                <a:gridCol w="1883893"/>
                <a:gridCol w="1883893"/>
                <a:gridCol w="1883893"/>
                <a:gridCol w="1883893"/>
              </a:tblGrid>
              <a:tr h="821671">
                <a:tc>
                  <a:txBody>
                    <a:bodyPr/>
                    <a:lstStyle/>
                    <a:p>
                      <a:r>
                        <a:rPr lang="en-US" dirty="0" smtClean="0"/>
                        <a:t>Assign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of 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 assigned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Turned 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Score</a:t>
                      </a:r>
                      <a:endParaRPr lang="en-US" dirty="0"/>
                    </a:p>
                  </a:txBody>
                  <a:tcPr/>
                </a:tc>
              </a:tr>
              <a:tr h="8313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Avid</a:t>
                      </a:r>
                      <a:r>
                        <a:rPr lang="en-US" baseline="0" dirty="0" smtClean="0"/>
                        <a:t> Table 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8-14-17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8-15-17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133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Safety Cartoon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8-22-17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133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Safety Quiz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8-21-17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8-21-17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133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Spontaneous </a:t>
                      </a:r>
                    </a:p>
                    <a:p>
                      <a:r>
                        <a:rPr lang="en-US" dirty="0" smtClean="0"/>
                        <a:t>Generation</a:t>
                      </a:r>
                      <a:r>
                        <a:rPr lang="en-US" baseline="0" dirty="0" smtClean="0"/>
                        <a:t> S.B.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8-22-17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8-23-17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8" y="2194225"/>
            <a:ext cx="842247" cy="78079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35" y="3831948"/>
            <a:ext cx="925066" cy="857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20" y="4739426"/>
            <a:ext cx="698097" cy="6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Agenda August 28-September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Monday- Cell Theory Day 2- Notes</a:t>
            </a:r>
          </a:p>
          <a:p>
            <a:r>
              <a:rPr lang="en-US" sz="3200" b="1" dirty="0" smtClean="0"/>
              <a:t>Tuesday-Cell Theory Timeline</a:t>
            </a:r>
          </a:p>
          <a:p>
            <a:r>
              <a:rPr lang="en-US" sz="3200" b="1" dirty="0" smtClean="0"/>
              <a:t>Wednesday-Cell Theory Timeline</a:t>
            </a:r>
          </a:p>
          <a:p>
            <a:r>
              <a:rPr lang="en-US" sz="3200" b="1" dirty="0" smtClean="0"/>
              <a:t>Thursday- Microscope Introduction</a:t>
            </a:r>
          </a:p>
          <a:p>
            <a:r>
              <a:rPr lang="en-US" sz="3200" b="1" dirty="0" smtClean="0"/>
              <a:t>Friday- Cell Microscope Lab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Journal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Title the very first page: Table of Contents</a:t>
            </a:r>
          </a:p>
          <a:p>
            <a:r>
              <a:rPr lang="en-US" b="1" dirty="0" smtClean="0"/>
              <a:t>You will then make three columns. 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– Date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- Topic</a:t>
            </a:r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- Pages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3" y="1198455"/>
            <a:ext cx="4004704" cy="532945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355080" y="1981440"/>
              <a:ext cx="3978000" cy="472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5720" y="1972080"/>
                <a:ext cx="3996720" cy="4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2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for Journal – </a:t>
            </a:r>
            <a:r>
              <a:rPr lang="en-US" u="sng" dirty="0" smtClean="0"/>
              <a:t>Cell Theory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5650" y="6146278"/>
            <a:ext cx="11500701" cy="927117"/>
          </a:xfrm>
        </p:spPr>
        <p:txBody>
          <a:bodyPr>
            <a:noAutofit/>
          </a:bodyPr>
          <a:lstStyle/>
          <a:p>
            <a:r>
              <a:rPr lang="en-US" sz="2400" dirty="0"/>
              <a:t>PowerPoint From: </a:t>
            </a:r>
            <a:r>
              <a:rPr lang="en-US" sz="2400" dirty="0">
                <a:hlinkClick r:id="rId3"/>
              </a:rPr>
              <a:t>https://sites.google.com/a/roundrockisd.org/cevms7thscience/cells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74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13645" y="1545465"/>
            <a:ext cx="97750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81825" y="2794715"/>
            <a:ext cx="240835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97735" y="1571223"/>
            <a:ext cx="10200068" cy="64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97735" y="2408349"/>
            <a:ext cx="4185634" cy="25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208</Words>
  <Application>Microsoft Office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Monday  8/28/17</vt:lpstr>
      <vt:lpstr>AVID Binder </vt:lpstr>
      <vt:lpstr>Avid Assignment log</vt:lpstr>
      <vt:lpstr>Weekly Agenda August 28-September 1</vt:lpstr>
      <vt:lpstr>Science Journal </vt:lpstr>
      <vt:lpstr>Title for Journal – Cell Theory</vt:lpstr>
      <vt:lpstr>PowerPoint From: https://sites.google.com/a/roundrockisd.org/cevms7thscience/cells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From: https://sites.google.com/a/roundrockisd.org/cevms7thscience/cells</dc:title>
  <dc:creator>Alexis Ortiz</dc:creator>
  <cp:lastModifiedBy>Flores, Alexis D</cp:lastModifiedBy>
  <cp:revision>19</cp:revision>
  <cp:lastPrinted>2017-01-30T13:03:18Z</cp:lastPrinted>
  <dcterms:created xsi:type="dcterms:W3CDTF">2017-01-30T13:02:03Z</dcterms:created>
  <dcterms:modified xsi:type="dcterms:W3CDTF">2017-08-28T21:02:21Z</dcterms:modified>
</cp:coreProperties>
</file>