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4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9144000" cy="5143500" type="screen16x9"/>
  <p:notesSz cx="6858000" cy="9144000"/>
  <p:embeddedFontLst>
    <p:embeddedFont>
      <p:font typeface="Basic" panose="020B0604020202020204" charset="0"/>
      <p:regular r:id="rId42"/>
    </p:embeddedFont>
    <p:embeddedFont>
      <p:font typeface="Century Gothic" panose="020B0502020202020204" pitchFamily="34" charset="0"/>
      <p:regular r:id="rId43"/>
      <p:bold r:id="rId44"/>
      <p:italic r:id="rId45"/>
      <p:boldItalic r:id="rId46"/>
    </p:embeddedFont>
    <p:embeddedFont>
      <p:font typeface="Merriweather" panose="00000500000000000000"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Rockwell" panose="02060603020205020403" pitchFamily="18"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IZMVAl0rhiJbgeYOAKZQk+xHl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A6623C-BEA9-472B-975F-28A857A5847D}">
  <a:tblStyle styleId="{5EA6623C-BEA9-472B-975F-28A857A5847D}" styleName="Table_0">
    <a:wholeTbl>
      <a:tcTxStyle b="off" i="off">
        <a:font>
          <a:latin typeface="Century Gothic"/>
          <a:ea typeface="Century Gothic"/>
          <a:cs typeface="Century Gothic"/>
        </a:font>
        <a:srgbClr val="2A399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0E7E6"/>
          </a:solidFill>
        </a:fill>
      </a:tcStyle>
    </a:wholeTbl>
    <a:band1H>
      <a:tcTxStyle b="off" i="off"/>
      <a:tcStyle>
        <a:tcBdr/>
        <a:fill>
          <a:solidFill>
            <a:srgbClr val="E0CCCA"/>
          </a:solidFill>
        </a:fill>
      </a:tcStyle>
    </a:band1H>
    <a:band2H>
      <a:tcTxStyle b="off" i="off"/>
      <a:tcStyle>
        <a:tcBdr/>
      </a:tcStyle>
    </a:band2H>
    <a:band1V>
      <a:tcTxStyle b="off" i="off"/>
      <a:tcStyle>
        <a:tcBdr/>
        <a:fill>
          <a:solidFill>
            <a:srgbClr val="E0CCCA"/>
          </a:solidFill>
        </a:fill>
      </a:tcStyle>
    </a:band1V>
    <a:band2V>
      <a:tcTxStyle b="off" i="off"/>
      <a:tcStyle>
        <a:tcBdr/>
      </a:tcStyle>
    </a:band2V>
    <a:lastCol>
      <a:tcTxStyle b="on" i="off">
        <a:font>
          <a:latin typeface="Century Gothic"/>
          <a:ea typeface="Century Gothic"/>
          <a:cs typeface="Century Gothic"/>
        </a:font>
        <a:srgbClr val="FFFFFF"/>
      </a:tcTxStyle>
      <a:tcStyle>
        <a:tcBdr/>
        <a:fill>
          <a:solidFill>
            <a:srgbClr val="212D74"/>
          </a:solidFill>
        </a:fill>
      </a:tcStyle>
    </a:lastCol>
    <a:firstCol>
      <a:tcTxStyle b="on" i="off">
        <a:font>
          <a:latin typeface="Century Gothic"/>
          <a:ea typeface="Century Gothic"/>
          <a:cs typeface="Century Gothic"/>
        </a:font>
        <a:srgbClr val="FFFFFF"/>
      </a:tcTxStyle>
      <a:tcStyle>
        <a:tcBdr/>
        <a:fill>
          <a:solidFill>
            <a:srgbClr val="212D74"/>
          </a:solidFill>
        </a:fill>
      </a:tcStyle>
    </a:firstCol>
    <a:lastRow>
      <a:tcTxStyle b="on" i="off">
        <a:font>
          <a:latin typeface="Century Gothic"/>
          <a:ea typeface="Century Gothic"/>
          <a:cs typeface="Century Gothic"/>
        </a:font>
        <a:srgbClr val="FFFFFF"/>
      </a:tcTxStyle>
      <a:tcStyle>
        <a:tcBdr>
          <a:top>
            <a:ln w="38100" cap="flat" cmpd="sng">
              <a:solidFill>
                <a:srgbClr val="FFFFFF"/>
              </a:solidFill>
              <a:prstDash val="solid"/>
              <a:round/>
              <a:headEnd type="none" w="sm" len="sm"/>
              <a:tailEnd type="none" w="sm" len="sm"/>
            </a:ln>
          </a:top>
        </a:tcBdr>
        <a:fill>
          <a:solidFill>
            <a:srgbClr val="212D74"/>
          </a:solidFill>
        </a:fill>
      </a:tcStyle>
    </a:lastRow>
    <a:seCell>
      <a:tcTxStyle b="off" i="off"/>
      <a:tcStyle>
        <a:tcBdr/>
      </a:tcStyle>
    </a:seCell>
    <a:swCell>
      <a:tcTxStyle b="off" i="off"/>
      <a:tcStyle>
        <a:tcBdr/>
      </a:tcStyle>
    </a:swCell>
    <a:firstRow>
      <a:tcTxStyle b="on" i="off">
        <a:font>
          <a:latin typeface="Century Gothic"/>
          <a:ea typeface="Century Gothic"/>
          <a:cs typeface="Century Gothic"/>
        </a:font>
        <a:srgbClr val="FFFFFF"/>
      </a:tcTxStyle>
      <a:tcStyle>
        <a:tcBdr>
          <a:bottom>
            <a:ln w="38100" cap="flat" cmpd="sng">
              <a:solidFill>
                <a:srgbClr val="FFFFFF"/>
              </a:solidFill>
              <a:prstDash val="solid"/>
              <a:round/>
              <a:headEnd type="none" w="sm" len="sm"/>
              <a:tailEnd type="none" w="sm" len="sm"/>
            </a:ln>
          </a:bottom>
        </a:tcBdr>
        <a:fill>
          <a:solidFill>
            <a:srgbClr val="212D74"/>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a:t>
            </a:r>
            <a:endParaRPr/>
          </a:p>
        </p:txBody>
      </p:sp>
      <p:sp>
        <p:nvSpPr>
          <p:cNvPr id="151" name="Google Shape;1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e7d788c6ff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 Introduce CBAs</a:t>
            </a:r>
            <a:endParaRPr/>
          </a:p>
        </p:txBody>
      </p:sp>
      <p:sp>
        <p:nvSpPr>
          <p:cNvPr id="236" name="Google Shape;236;ge7d788c6ff_0_2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056ee391e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 Introduce CBA</a:t>
            </a:r>
            <a:endParaRPr/>
          </a:p>
        </p:txBody>
      </p:sp>
      <p:sp>
        <p:nvSpPr>
          <p:cNvPr id="245" name="Google Shape;245;g15056ee391e_5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475a1113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1475a1113a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 Introduce FACE Specialists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4938c951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4938c951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53eee5d87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53eee5d87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Beck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479cd7ff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1479cd7fff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Beck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Beck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0" name="Google Shape;3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Beck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4dac67de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144dac67de0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Beck</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48dbd1425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48dbd1425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Laura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44dac67de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144dac67de0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Laura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5061718a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5061718a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Laura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e7d788c6ff_0_6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Laura</a:t>
            </a:r>
            <a:endParaRPr/>
          </a:p>
        </p:txBody>
      </p:sp>
      <p:sp>
        <p:nvSpPr>
          <p:cNvPr id="346" name="Google Shape;346;ge7d788c6ff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Laura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478eab0e1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1478eab0e1f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Laura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Juli</a:t>
            </a:r>
            <a:endParaRPr/>
          </a:p>
        </p:txBody>
      </p:sp>
      <p:sp>
        <p:nvSpPr>
          <p:cNvPr id="378" name="Google Shape;3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44dac67de0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Juli</a:t>
            </a:r>
            <a:endParaRPr/>
          </a:p>
        </p:txBody>
      </p:sp>
      <p:sp>
        <p:nvSpPr>
          <p:cNvPr id="385" name="Google Shape;385;g144dac67de0_0_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e7d788c6ff_0_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e7d788c6ff_0_7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Juli</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48dbd142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48dbd142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Juli</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5233a748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5233a748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e7d788c6ff_0_9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ge7d788c6ff_0_9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Sandy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478eab0e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g1478eab0e1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Sandy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Sandy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Sandy</a:t>
            </a:r>
            <a:endParaRPr/>
          </a:p>
        </p:txBody>
      </p:sp>
      <p:sp>
        <p:nvSpPr>
          <p:cNvPr id="451" name="Google Shape;45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e7d788c6ff_0_8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ge7d788c6ff_0_8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479cd7fff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g1479cd7fff2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5" name="Google Shape;48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 name="Google Shape;49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a:t>
            </a:r>
            <a:endParaRPr/>
          </a:p>
        </p:txBody>
      </p:sp>
      <p:sp>
        <p:nvSpPr>
          <p:cNvPr id="499" name="Google Shape;49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5056ee391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5056ee391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Juli Introduce Upward Bound Representatives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e7d788c6ff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Hope</a:t>
            </a:r>
            <a:endParaRPr/>
          </a:p>
        </p:txBody>
      </p:sp>
      <p:sp>
        <p:nvSpPr>
          <p:cNvPr id="179" name="Google Shape;179;ge7d788c6ff_0_1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e7d788c6ff_0_4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Gloria</a:t>
            </a:r>
            <a:endParaRPr/>
          </a:p>
        </p:txBody>
      </p:sp>
      <p:sp>
        <p:nvSpPr>
          <p:cNvPr id="194" name="Google Shape;194;ge7d788c6ff_0_4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44dac67de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144dac67de0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457718b62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1457718b62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CIS</a:t>
            </a:r>
            <a:endParaRPr/>
          </a:p>
          <a:p>
            <a:pPr marL="0" lvl="0" indent="0" algn="l" rtl="0">
              <a:lnSpc>
                <a:spcPct val="100000"/>
              </a:lnSpc>
              <a:spcBef>
                <a:spcPts val="0"/>
              </a:spcBef>
              <a:spcAft>
                <a:spcPts val="0"/>
              </a:spcAft>
              <a:buSzPts val="1400"/>
              <a:buNone/>
            </a:pPr>
            <a:r>
              <a:rPr lang="en-US"/>
              <a:t>Kelly - location, first 5 bullet points</a:t>
            </a:r>
            <a:endParaRPr/>
          </a:p>
          <a:p>
            <a:pPr marL="0" lvl="0" indent="0" algn="l" rtl="0">
              <a:lnSpc>
                <a:spcPct val="100000"/>
              </a:lnSpc>
              <a:spcBef>
                <a:spcPts val="0"/>
              </a:spcBef>
              <a:spcAft>
                <a:spcPts val="0"/>
              </a:spcAft>
              <a:buSzPts val="1400"/>
              <a:buNone/>
            </a:pPr>
            <a:r>
              <a:rPr lang="en-US"/>
              <a:t>Ariel - last 4 bullet points, sign-up</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4dac67de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144dac67de0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CIS</a:t>
            </a:r>
            <a:endParaRPr/>
          </a:p>
          <a:p>
            <a:pPr marL="0" lvl="0" indent="0" algn="l" rtl="0">
              <a:lnSpc>
                <a:spcPct val="100000"/>
              </a:lnSpc>
              <a:spcBef>
                <a:spcPts val="0"/>
              </a:spcBef>
              <a:spcAft>
                <a:spcPts val="0"/>
              </a:spcAft>
              <a:buSzPts val="1400"/>
              <a:buNone/>
            </a:pPr>
            <a:r>
              <a:rPr lang="en-US"/>
              <a:t>Kelly - location, first 5 bullet points</a:t>
            </a:r>
            <a:endParaRPr/>
          </a:p>
          <a:p>
            <a:pPr marL="0" lvl="0" indent="0" algn="l" rtl="0">
              <a:lnSpc>
                <a:spcPct val="100000"/>
              </a:lnSpc>
              <a:spcBef>
                <a:spcPts val="0"/>
              </a:spcBef>
              <a:spcAft>
                <a:spcPts val="0"/>
              </a:spcAft>
              <a:buSzPts val="1400"/>
              <a:buNone/>
            </a:pPr>
            <a:r>
              <a:rPr lang="en-US"/>
              <a:t>Ariel - last 4 bullet points, sign-up</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8"/>
          <p:cNvSpPr txBox="1">
            <a:spLocks noGrp="1"/>
          </p:cNvSpPr>
          <p:nvPr>
            <p:ph type="ctrTitle"/>
          </p:nvPr>
        </p:nvSpPr>
        <p:spPr>
          <a:xfrm>
            <a:off x="1196452" y="841772"/>
            <a:ext cx="6751097"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1400"/>
              <a:buNone/>
              <a:defRPr sz="36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13" name="Google Shape;13;p28"/>
          <p:cNvSpPr txBox="1">
            <a:spLocks noGrp="1"/>
          </p:cNvSpPr>
          <p:nvPr>
            <p:ph type="subTitle" idx="1"/>
          </p:nvPr>
        </p:nvSpPr>
        <p:spPr>
          <a:xfrm>
            <a:off x="1196452" y="2701528"/>
            <a:ext cx="6751097" cy="124182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750"/>
              </a:spcBef>
              <a:spcAft>
                <a:spcPts val="0"/>
              </a:spcAft>
              <a:buClr>
                <a:schemeClr val="lt1"/>
              </a:buClr>
              <a:buSzPts val="1800"/>
              <a:buNone/>
              <a:defRPr sz="1800"/>
            </a:lvl1pPr>
            <a:lvl2pPr lvl="1" algn="ctr">
              <a:lnSpc>
                <a:spcPct val="120000"/>
              </a:lnSpc>
              <a:spcBef>
                <a:spcPts val="375"/>
              </a:spcBef>
              <a:spcAft>
                <a:spcPts val="0"/>
              </a:spcAft>
              <a:buClr>
                <a:schemeClr val="lt1"/>
              </a:buClr>
              <a:buSzPts val="1500"/>
              <a:buNone/>
              <a:defRPr sz="1500"/>
            </a:lvl2pPr>
            <a:lvl3pPr lvl="2" algn="ctr">
              <a:lnSpc>
                <a:spcPct val="120000"/>
              </a:lnSpc>
              <a:spcBef>
                <a:spcPts val="375"/>
              </a:spcBef>
              <a:spcAft>
                <a:spcPts val="0"/>
              </a:spcAft>
              <a:buClr>
                <a:schemeClr val="lt1"/>
              </a:buClr>
              <a:buSzPts val="1350"/>
              <a:buNone/>
              <a:defRPr sz="1350"/>
            </a:lvl3pPr>
            <a:lvl4pPr lvl="3" algn="ctr">
              <a:lnSpc>
                <a:spcPct val="120000"/>
              </a:lnSpc>
              <a:spcBef>
                <a:spcPts val="375"/>
              </a:spcBef>
              <a:spcAft>
                <a:spcPts val="0"/>
              </a:spcAft>
              <a:buClr>
                <a:schemeClr val="lt1"/>
              </a:buClr>
              <a:buSzPts val="1200"/>
              <a:buNone/>
              <a:defRPr sz="1200"/>
            </a:lvl4pPr>
            <a:lvl5pPr lvl="4" algn="ctr">
              <a:lnSpc>
                <a:spcPct val="120000"/>
              </a:lnSpc>
              <a:spcBef>
                <a:spcPts val="375"/>
              </a:spcBef>
              <a:spcAft>
                <a:spcPts val="0"/>
              </a:spcAft>
              <a:buClr>
                <a:schemeClr val="lt1"/>
              </a:buClr>
              <a:buSzPts val="1200"/>
              <a:buNone/>
              <a:defRPr sz="1200"/>
            </a:lvl5pPr>
            <a:lvl6pPr lvl="5" algn="ctr">
              <a:lnSpc>
                <a:spcPct val="120000"/>
              </a:lnSpc>
              <a:spcBef>
                <a:spcPts val="375"/>
              </a:spcBef>
              <a:spcAft>
                <a:spcPts val="0"/>
              </a:spcAft>
              <a:buClr>
                <a:schemeClr val="lt1"/>
              </a:buClr>
              <a:buSzPts val="1200"/>
              <a:buNone/>
              <a:defRPr sz="1200"/>
            </a:lvl6pPr>
            <a:lvl7pPr lvl="6" algn="ctr">
              <a:lnSpc>
                <a:spcPct val="120000"/>
              </a:lnSpc>
              <a:spcBef>
                <a:spcPts val="375"/>
              </a:spcBef>
              <a:spcAft>
                <a:spcPts val="0"/>
              </a:spcAft>
              <a:buClr>
                <a:schemeClr val="lt1"/>
              </a:buClr>
              <a:buSzPts val="1200"/>
              <a:buNone/>
              <a:defRPr sz="1200"/>
            </a:lvl7pPr>
            <a:lvl8pPr lvl="7" algn="ctr">
              <a:lnSpc>
                <a:spcPct val="120000"/>
              </a:lnSpc>
              <a:spcBef>
                <a:spcPts val="375"/>
              </a:spcBef>
              <a:spcAft>
                <a:spcPts val="0"/>
              </a:spcAft>
              <a:buClr>
                <a:schemeClr val="lt1"/>
              </a:buClr>
              <a:buSzPts val="1200"/>
              <a:buNone/>
              <a:defRPr sz="1200"/>
            </a:lvl8pPr>
            <a:lvl9pPr lvl="8" algn="ctr">
              <a:lnSpc>
                <a:spcPct val="120000"/>
              </a:lnSpc>
              <a:spcBef>
                <a:spcPts val="375"/>
              </a:spcBef>
              <a:spcAft>
                <a:spcPts val="0"/>
              </a:spcAft>
              <a:buClr>
                <a:schemeClr val="lt1"/>
              </a:buClr>
              <a:buSzPts val="1200"/>
              <a:buNone/>
              <a:defRPr sz="1200"/>
            </a:lvl9pPr>
          </a:lstStyle>
          <a:p>
            <a:endParaRPr/>
          </a:p>
        </p:txBody>
      </p:sp>
      <p:sp>
        <p:nvSpPr>
          <p:cNvPr id="14" name="Google Shape;14;p28"/>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8"/>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8"/>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2"/>
        <p:cNvGrpSpPr/>
        <p:nvPr/>
      </p:nvGrpSpPr>
      <p:grpSpPr>
        <a:xfrm>
          <a:off x="0" y="0"/>
          <a:ext cx="0" cy="0"/>
          <a:chOff x="0" y="0"/>
          <a:chExt cx="0" cy="0"/>
        </a:xfrm>
      </p:grpSpPr>
      <p:sp>
        <p:nvSpPr>
          <p:cNvPr id="83" name="Google Shape;83;p38"/>
          <p:cNvSpPr txBox="1">
            <a:spLocks noGrp="1"/>
          </p:cNvSpPr>
          <p:nvPr>
            <p:ph type="title"/>
          </p:nvPr>
        </p:nvSpPr>
        <p:spPr>
          <a:xfrm>
            <a:off x="685355" y="3217030"/>
            <a:ext cx="7775673" cy="6145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1400"/>
              <a:buNone/>
              <a:defRPr sz="21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84" name="Google Shape;84;p38"/>
          <p:cNvSpPr>
            <a:spLocks noGrp="1"/>
          </p:cNvSpPr>
          <p:nvPr>
            <p:ph type="pic" idx="2"/>
          </p:nvPr>
        </p:nvSpPr>
        <p:spPr>
          <a:xfrm>
            <a:off x="685355" y="465991"/>
            <a:ext cx="7775673" cy="2534801"/>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85" name="Google Shape;85;p38"/>
          <p:cNvSpPr txBox="1">
            <a:spLocks noGrp="1"/>
          </p:cNvSpPr>
          <p:nvPr>
            <p:ph type="body" idx="1"/>
          </p:nvPr>
        </p:nvSpPr>
        <p:spPr>
          <a:xfrm>
            <a:off x="685346" y="3831546"/>
            <a:ext cx="7774499" cy="51185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350"/>
              <a:buNone/>
              <a:defRPr sz="135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86" name="Google Shape;86;p38"/>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8"/>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8"/>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39"/>
          <p:cNvSpPr txBox="1">
            <a:spLocks noGrp="1"/>
          </p:cNvSpPr>
          <p:nvPr>
            <p:ph type="title"/>
          </p:nvPr>
        </p:nvSpPr>
        <p:spPr>
          <a:xfrm>
            <a:off x="687921" y="457200"/>
            <a:ext cx="4447330" cy="17716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1400"/>
              <a:buNone/>
              <a:defRPr sz="24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91" name="Google Shape;91;p39"/>
          <p:cNvSpPr>
            <a:spLocks noGrp="1"/>
          </p:cNvSpPr>
          <p:nvPr>
            <p:ph type="pic" idx="2"/>
          </p:nvPr>
        </p:nvSpPr>
        <p:spPr>
          <a:xfrm>
            <a:off x="5568603" y="569161"/>
            <a:ext cx="2441517" cy="3662279"/>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92" name="Google Shape;92;p39"/>
          <p:cNvSpPr txBox="1">
            <a:spLocks noGrp="1"/>
          </p:cNvSpPr>
          <p:nvPr>
            <p:ph type="body" idx="1"/>
          </p:nvPr>
        </p:nvSpPr>
        <p:spPr>
          <a:xfrm>
            <a:off x="685345" y="2228850"/>
            <a:ext cx="4451213" cy="211455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350"/>
              <a:buNone/>
              <a:defRPr sz="135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93" name="Google Shape;93;p39"/>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9"/>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9"/>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
        <p:cNvGrpSpPr/>
        <p:nvPr/>
      </p:nvGrpSpPr>
      <p:grpSpPr>
        <a:xfrm>
          <a:off x="0" y="0"/>
          <a:ext cx="0" cy="0"/>
          <a:chOff x="0" y="0"/>
          <a:chExt cx="0" cy="0"/>
        </a:xfrm>
      </p:grpSpPr>
      <p:sp>
        <p:nvSpPr>
          <p:cNvPr id="97" name="Google Shape;97;p40"/>
          <p:cNvSpPr txBox="1">
            <a:spLocks noGrp="1"/>
          </p:cNvSpPr>
          <p:nvPr>
            <p:ph type="title"/>
          </p:nvPr>
        </p:nvSpPr>
        <p:spPr>
          <a:xfrm>
            <a:off x="687921" y="457200"/>
            <a:ext cx="2949178" cy="17716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1400"/>
              <a:buNone/>
              <a:defRPr sz="21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98" name="Google Shape;98;p40"/>
          <p:cNvSpPr txBox="1">
            <a:spLocks noGrp="1"/>
          </p:cNvSpPr>
          <p:nvPr>
            <p:ph type="body" idx="1"/>
          </p:nvPr>
        </p:nvSpPr>
        <p:spPr>
          <a:xfrm>
            <a:off x="3808548" y="457200"/>
            <a:ext cx="4642119" cy="3886200"/>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99" name="Google Shape;99;p40"/>
          <p:cNvSpPr txBox="1">
            <a:spLocks noGrp="1"/>
          </p:cNvSpPr>
          <p:nvPr>
            <p:ph type="body" idx="2"/>
          </p:nvPr>
        </p:nvSpPr>
        <p:spPr>
          <a:xfrm>
            <a:off x="687921" y="2228850"/>
            <a:ext cx="2949178" cy="211454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200"/>
              <a:buNone/>
              <a:defRPr sz="120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100" name="Google Shape;100;p40"/>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0"/>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0"/>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41"/>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41"/>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1"/>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sp>
        <p:nvSpPr>
          <p:cNvPr id="108" name="Google Shape;108;p42"/>
          <p:cNvSpPr txBox="1">
            <a:spLocks noGrp="1"/>
          </p:cNvSpPr>
          <p:nvPr>
            <p:ph type="title"/>
          </p:nvPr>
        </p:nvSpPr>
        <p:spPr>
          <a:xfrm>
            <a:off x="685800" y="457200"/>
            <a:ext cx="7764462" cy="9953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109" name="Google Shape;109;p42"/>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2"/>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2"/>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43"/>
          <p:cNvSpPr txBox="1">
            <a:spLocks noGrp="1"/>
          </p:cNvSpPr>
          <p:nvPr>
            <p:ph type="title"/>
          </p:nvPr>
        </p:nvSpPr>
        <p:spPr>
          <a:xfrm>
            <a:off x="685347" y="457201"/>
            <a:ext cx="7765321"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114" name="Google Shape;114;p43"/>
          <p:cNvSpPr txBox="1">
            <a:spLocks noGrp="1"/>
          </p:cNvSpPr>
          <p:nvPr>
            <p:ph type="body" idx="1"/>
          </p:nvPr>
        </p:nvSpPr>
        <p:spPr>
          <a:xfrm>
            <a:off x="856354" y="1566240"/>
            <a:ext cx="3659399" cy="617934"/>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lt1"/>
              </a:buClr>
              <a:buSzPts val="1800"/>
              <a:buNone/>
              <a:defRPr sz="1800" b="1"/>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115" name="Google Shape;115;p43"/>
          <p:cNvSpPr txBox="1">
            <a:spLocks noGrp="1"/>
          </p:cNvSpPr>
          <p:nvPr>
            <p:ph type="body" idx="2"/>
          </p:nvPr>
        </p:nvSpPr>
        <p:spPr>
          <a:xfrm>
            <a:off x="685346" y="2184174"/>
            <a:ext cx="3830406" cy="215922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116" name="Google Shape;116;p43"/>
          <p:cNvSpPr txBox="1">
            <a:spLocks noGrp="1"/>
          </p:cNvSpPr>
          <p:nvPr>
            <p:ph type="body" idx="3"/>
          </p:nvPr>
        </p:nvSpPr>
        <p:spPr>
          <a:xfrm>
            <a:off x="4801502" y="1566240"/>
            <a:ext cx="3649166" cy="617934"/>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lt1"/>
              </a:buClr>
              <a:buSzPts val="1800"/>
              <a:buNone/>
              <a:defRPr sz="1800" b="1"/>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117" name="Google Shape;117;p43"/>
          <p:cNvSpPr txBox="1">
            <a:spLocks noGrp="1"/>
          </p:cNvSpPr>
          <p:nvPr>
            <p:ph type="body" idx="4"/>
          </p:nvPr>
        </p:nvSpPr>
        <p:spPr>
          <a:xfrm>
            <a:off x="4629150" y="2184174"/>
            <a:ext cx="3821518" cy="215922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118" name="Google Shape;118;p43"/>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3"/>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3"/>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1"/>
        <p:cNvGrpSpPr/>
        <p:nvPr/>
      </p:nvGrpSpPr>
      <p:grpSpPr>
        <a:xfrm>
          <a:off x="0" y="0"/>
          <a:ext cx="0" cy="0"/>
          <a:chOff x="0" y="0"/>
          <a:chExt cx="0" cy="0"/>
        </a:xfrm>
      </p:grpSpPr>
      <p:sp>
        <p:nvSpPr>
          <p:cNvPr id="122" name="Google Shape;122;p44"/>
          <p:cNvSpPr txBox="1">
            <a:spLocks noGrp="1"/>
          </p:cNvSpPr>
          <p:nvPr>
            <p:ph type="title"/>
          </p:nvPr>
        </p:nvSpPr>
        <p:spPr>
          <a:xfrm>
            <a:off x="685347" y="457200"/>
            <a:ext cx="7765321" cy="99474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123" name="Google Shape;123;p44"/>
          <p:cNvSpPr txBox="1">
            <a:spLocks noGrp="1"/>
          </p:cNvSpPr>
          <p:nvPr>
            <p:ph type="body" idx="1"/>
          </p:nvPr>
        </p:nvSpPr>
        <p:spPr>
          <a:xfrm>
            <a:off x="685346" y="1566240"/>
            <a:ext cx="3829503" cy="277716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124" name="Google Shape;124;p44"/>
          <p:cNvSpPr txBox="1">
            <a:spLocks noGrp="1"/>
          </p:cNvSpPr>
          <p:nvPr>
            <p:ph type="body" idx="2"/>
          </p:nvPr>
        </p:nvSpPr>
        <p:spPr>
          <a:xfrm>
            <a:off x="4630052" y="1566240"/>
            <a:ext cx="3820616" cy="277716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125" name="Google Shape;125;p44"/>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4"/>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4"/>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
        <p:cNvGrpSpPr/>
        <p:nvPr/>
      </p:nvGrpSpPr>
      <p:grpSpPr>
        <a:xfrm>
          <a:off x="0" y="0"/>
          <a:ext cx="0" cy="0"/>
          <a:chOff x="0" y="0"/>
          <a:chExt cx="0" cy="0"/>
        </a:xfrm>
      </p:grpSpPr>
      <p:sp>
        <p:nvSpPr>
          <p:cNvPr id="129" name="Google Shape;129;p45"/>
          <p:cNvSpPr txBox="1">
            <a:spLocks noGrp="1"/>
          </p:cNvSpPr>
          <p:nvPr>
            <p:ph type="title"/>
          </p:nvPr>
        </p:nvSpPr>
        <p:spPr>
          <a:xfrm>
            <a:off x="921933" y="492920"/>
            <a:ext cx="7300134" cy="21395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1400"/>
              <a:buNone/>
              <a:defRPr sz="255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130" name="Google Shape;130;p45"/>
          <p:cNvSpPr txBox="1">
            <a:spLocks noGrp="1"/>
          </p:cNvSpPr>
          <p:nvPr>
            <p:ph type="body" idx="1"/>
          </p:nvPr>
        </p:nvSpPr>
        <p:spPr>
          <a:xfrm>
            <a:off x="921933" y="2701529"/>
            <a:ext cx="7300134" cy="112514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800"/>
              <a:buNone/>
              <a:defRPr sz="1800">
                <a:solidFill>
                  <a:schemeClr val="lt1"/>
                </a:solidFill>
              </a:defRPr>
            </a:lvl1pPr>
            <a:lvl2pPr marL="914400" lvl="1" indent="-228600" algn="l">
              <a:lnSpc>
                <a:spcPct val="120000"/>
              </a:lnSpc>
              <a:spcBef>
                <a:spcPts val="375"/>
              </a:spcBef>
              <a:spcAft>
                <a:spcPts val="0"/>
              </a:spcAft>
              <a:buClr>
                <a:schemeClr val="lt1"/>
              </a:buClr>
              <a:buSzPts val="1500"/>
              <a:buNone/>
              <a:defRPr sz="1500">
                <a:solidFill>
                  <a:schemeClr val="lt1"/>
                </a:solidFill>
              </a:defRPr>
            </a:lvl2pPr>
            <a:lvl3pPr marL="1371600" lvl="2" indent="-228600" algn="l">
              <a:lnSpc>
                <a:spcPct val="120000"/>
              </a:lnSpc>
              <a:spcBef>
                <a:spcPts val="375"/>
              </a:spcBef>
              <a:spcAft>
                <a:spcPts val="0"/>
              </a:spcAft>
              <a:buClr>
                <a:schemeClr val="lt1"/>
              </a:buClr>
              <a:buSzPts val="1350"/>
              <a:buNone/>
              <a:defRPr sz="1350">
                <a:solidFill>
                  <a:schemeClr val="lt1"/>
                </a:solidFill>
              </a:defRPr>
            </a:lvl3pPr>
            <a:lvl4pPr marL="1828800" lvl="3" indent="-228600" algn="l">
              <a:lnSpc>
                <a:spcPct val="120000"/>
              </a:lnSpc>
              <a:spcBef>
                <a:spcPts val="375"/>
              </a:spcBef>
              <a:spcAft>
                <a:spcPts val="0"/>
              </a:spcAft>
              <a:buClr>
                <a:schemeClr val="lt1"/>
              </a:buClr>
              <a:buSzPts val="1200"/>
              <a:buNone/>
              <a:defRPr sz="1200">
                <a:solidFill>
                  <a:schemeClr val="lt1"/>
                </a:solidFill>
              </a:defRPr>
            </a:lvl4pPr>
            <a:lvl5pPr marL="2286000" lvl="4" indent="-228600" algn="l">
              <a:lnSpc>
                <a:spcPct val="120000"/>
              </a:lnSpc>
              <a:spcBef>
                <a:spcPts val="375"/>
              </a:spcBef>
              <a:spcAft>
                <a:spcPts val="0"/>
              </a:spcAft>
              <a:buClr>
                <a:schemeClr val="lt1"/>
              </a:buClr>
              <a:buSzPts val="1200"/>
              <a:buNone/>
              <a:defRPr sz="1200">
                <a:solidFill>
                  <a:schemeClr val="lt1"/>
                </a:solidFill>
              </a:defRPr>
            </a:lvl5pPr>
            <a:lvl6pPr marL="2743200" lvl="5" indent="-228600" algn="l">
              <a:lnSpc>
                <a:spcPct val="120000"/>
              </a:lnSpc>
              <a:spcBef>
                <a:spcPts val="375"/>
              </a:spcBef>
              <a:spcAft>
                <a:spcPts val="0"/>
              </a:spcAft>
              <a:buClr>
                <a:schemeClr val="lt1"/>
              </a:buClr>
              <a:buSzPts val="1200"/>
              <a:buNone/>
              <a:defRPr sz="1200">
                <a:solidFill>
                  <a:schemeClr val="lt1"/>
                </a:solidFill>
              </a:defRPr>
            </a:lvl6pPr>
            <a:lvl7pPr marL="3200400" lvl="6" indent="-228600" algn="l">
              <a:lnSpc>
                <a:spcPct val="120000"/>
              </a:lnSpc>
              <a:spcBef>
                <a:spcPts val="375"/>
              </a:spcBef>
              <a:spcAft>
                <a:spcPts val="0"/>
              </a:spcAft>
              <a:buClr>
                <a:schemeClr val="lt1"/>
              </a:buClr>
              <a:buSzPts val="1200"/>
              <a:buNone/>
              <a:defRPr sz="1200">
                <a:solidFill>
                  <a:schemeClr val="lt1"/>
                </a:solidFill>
              </a:defRPr>
            </a:lvl7pPr>
            <a:lvl8pPr marL="3657600" lvl="7" indent="-228600" algn="l">
              <a:lnSpc>
                <a:spcPct val="120000"/>
              </a:lnSpc>
              <a:spcBef>
                <a:spcPts val="375"/>
              </a:spcBef>
              <a:spcAft>
                <a:spcPts val="0"/>
              </a:spcAft>
              <a:buClr>
                <a:schemeClr val="lt1"/>
              </a:buClr>
              <a:buSzPts val="1200"/>
              <a:buNone/>
              <a:defRPr sz="1200">
                <a:solidFill>
                  <a:schemeClr val="lt1"/>
                </a:solidFill>
              </a:defRPr>
            </a:lvl8pPr>
            <a:lvl9pPr marL="4114800" lvl="8" indent="-228600" algn="l">
              <a:lnSpc>
                <a:spcPct val="120000"/>
              </a:lnSpc>
              <a:spcBef>
                <a:spcPts val="375"/>
              </a:spcBef>
              <a:spcAft>
                <a:spcPts val="0"/>
              </a:spcAft>
              <a:buClr>
                <a:schemeClr val="lt1"/>
              </a:buClr>
              <a:buSzPts val="1200"/>
              <a:buNone/>
              <a:defRPr sz="1200">
                <a:solidFill>
                  <a:schemeClr val="lt1"/>
                </a:solidFill>
              </a:defRPr>
            </a:lvl9pPr>
          </a:lstStyle>
          <a:p>
            <a:endParaRPr/>
          </a:p>
        </p:txBody>
      </p:sp>
      <p:sp>
        <p:nvSpPr>
          <p:cNvPr id="131" name="Google Shape;131;p45"/>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5"/>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5"/>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
        <p:cNvGrpSpPr/>
        <p:nvPr/>
      </p:nvGrpSpPr>
      <p:grpSpPr>
        <a:xfrm>
          <a:off x="0" y="0"/>
          <a:ext cx="0" cy="0"/>
          <a:chOff x="0" y="0"/>
          <a:chExt cx="0" cy="0"/>
        </a:xfrm>
      </p:grpSpPr>
      <p:sp>
        <p:nvSpPr>
          <p:cNvPr id="139" name="Google Shape;139;ge7d788c6ff_0_450"/>
          <p:cNvSpPr txBox="1">
            <a:spLocks noGrp="1"/>
          </p:cNvSpPr>
          <p:nvPr>
            <p:ph type="title"/>
          </p:nvPr>
        </p:nvSpPr>
        <p:spPr>
          <a:xfrm>
            <a:off x="1944694" y="468083"/>
            <a:ext cx="6684000" cy="96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262626"/>
              </a:buClr>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40" name="Google Shape;140;ge7d788c6ff_0_450"/>
          <p:cNvSpPr txBox="1">
            <a:spLocks noGrp="1"/>
          </p:cNvSpPr>
          <p:nvPr>
            <p:ph type="body" idx="1"/>
          </p:nvPr>
        </p:nvSpPr>
        <p:spPr>
          <a:xfrm>
            <a:off x="1941909" y="1600200"/>
            <a:ext cx="6686700" cy="2833200"/>
          </a:xfrm>
          <a:prstGeom prst="rect">
            <a:avLst/>
          </a:prstGeom>
          <a:noFill/>
          <a:ln>
            <a:noFill/>
          </a:ln>
        </p:spPr>
        <p:txBody>
          <a:bodyPr spcFirstLastPara="1" wrap="square" lIns="68575" tIns="34275" rIns="68575" bIns="34275" anchor="t" anchorCtr="0">
            <a:normAutofit/>
          </a:bodyPr>
          <a:lstStyle>
            <a:lvl1pPr marL="457200" lvl="0" indent="-317500" algn="l">
              <a:lnSpc>
                <a:spcPct val="120000"/>
              </a:lnSpc>
              <a:spcBef>
                <a:spcPts val="800"/>
              </a:spcBef>
              <a:spcAft>
                <a:spcPts val="0"/>
              </a:spcAft>
              <a:buSzPts val="1400"/>
              <a:buChar char="•"/>
              <a:defRPr/>
            </a:lvl1pPr>
            <a:lvl2pPr marL="914400" lvl="1" indent="-317500" algn="l">
              <a:lnSpc>
                <a:spcPct val="120000"/>
              </a:lnSpc>
              <a:spcBef>
                <a:spcPts val="800"/>
              </a:spcBef>
              <a:spcAft>
                <a:spcPts val="0"/>
              </a:spcAft>
              <a:buSzPts val="1400"/>
              <a:buChar char="•"/>
              <a:defRPr/>
            </a:lvl2pPr>
            <a:lvl3pPr marL="1371600" lvl="2" indent="-317500" algn="l">
              <a:lnSpc>
                <a:spcPct val="120000"/>
              </a:lnSpc>
              <a:spcBef>
                <a:spcPts val="800"/>
              </a:spcBef>
              <a:spcAft>
                <a:spcPts val="0"/>
              </a:spcAft>
              <a:buSzPts val="1400"/>
              <a:buChar char="•"/>
              <a:defRPr/>
            </a:lvl3pPr>
            <a:lvl4pPr marL="1828800" lvl="3" indent="-317500" algn="l">
              <a:lnSpc>
                <a:spcPct val="120000"/>
              </a:lnSpc>
              <a:spcBef>
                <a:spcPts val="800"/>
              </a:spcBef>
              <a:spcAft>
                <a:spcPts val="0"/>
              </a:spcAft>
              <a:buSzPts val="1400"/>
              <a:buChar char="•"/>
              <a:defRPr/>
            </a:lvl4pPr>
            <a:lvl5pPr marL="2286000" lvl="4" indent="-317500" algn="l">
              <a:lnSpc>
                <a:spcPct val="120000"/>
              </a:lnSpc>
              <a:spcBef>
                <a:spcPts val="800"/>
              </a:spcBef>
              <a:spcAft>
                <a:spcPts val="0"/>
              </a:spcAft>
              <a:buSzPts val="1400"/>
              <a:buChar char="•"/>
              <a:defRPr/>
            </a:lvl5pPr>
            <a:lvl6pPr marL="2743200" lvl="5" indent="-317500" algn="l">
              <a:lnSpc>
                <a:spcPct val="120000"/>
              </a:lnSpc>
              <a:spcBef>
                <a:spcPts val="800"/>
              </a:spcBef>
              <a:spcAft>
                <a:spcPts val="0"/>
              </a:spcAft>
              <a:buSzPts val="1400"/>
              <a:buChar char="•"/>
              <a:defRPr/>
            </a:lvl6pPr>
            <a:lvl7pPr marL="3200400" lvl="6" indent="-317500" algn="l">
              <a:lnSpc>
                <a:spcPct val="120000"/>
              </a:lnSpc>
              <a:spcBef>
                <a:spcPts val="800"/>
              </a:spcBef>
              <a:spcAft>
                <a:spcPts val="0"/>
              </a:spcAft>
              <a:buSzPts val="1400"/>
              <a:buChar char="•"/>
              <a:defRPr/>
            </a:lvl7pPr>
            <a:lvl8pPr marL="3657600" lvl="7" indent="-317500" algn="l">
              <a:lnSpc>
                <a:spcPct val="120000"/>
              </a:lnSpc>
              <a:spcBef>
                <a:spcPts val="800"/>
              </a:spcBef>
              <a:spcAft>
                <a:spcPts val="0"/>
              </a:spcAft>
              <a:buSzPts val="1400"/>
              <a:buChar char="•"/>
              <a:defRPr/>
            </a:lvl8pPr>
            <a:lvl9pPr marL="4114800" lvl="8" indent="-317500" algn="l">
              <a:lnSpc>
                <a:spcPct val="120000"/>
              </a:lnSpc>
              <a:spcBef>
                <a:spcPts val="800"/>
              </a:spcBef>
              <a:spcAft>
                <a:spcPts val="0"/>
              </a:spcAft>
              <a:buSzPts val="1400"/>
              <a:buChar char="•"/>
              <a:defRPr/>
            </a:lvl9pPr>
          </a:lstStyle>
          <a:p>
            <a:endParaRPr/>
          </a:p>
        </p:txBody>
      </p:sp>
      <p:sp>
        <p:nvSpPr>
          <p:cNvPr id="141" name="Google Shape;141;ge7d788c6ff_0_450"/>
          <p:cNvSpPr txBox="1">
            <a:spLocks noGrp="1"/>
          </p:cNvSpPr>
          <p:nvPr>
            <p:ph type="dt" idx="10"/>
          </p:nvPr>
        </p:nvSpPr>
        <p:spPr>
          <a:xfrm>
            <a:off x="7771209" y="4597828"/>
            <a:ext cx="859800" cy="2778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2" name="Google Shape;142;ge7d788c6ff_0_450"/>
          <p:cNvSpPr txBox="1">
            <a:spLocks noGrp="1"/>
          </p:cNvSpPr>
          <p:nvPr>
            <p:ph type="ftr" idx="11"/>
          </p:nvPr>
        </p:nvSpPr>
        <p:spPr>
          <a:xfrm>
            <a:off x="1941909" y="4601856"/>
            <a:ext cx="57150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3" name="Google Shape;143;ge7d788c6ff_0_450"/>
          <p:cNvSpPr/>
          <p:nvPr/>
        </p:nvSpPr>
        <p:spPr>
          <a:xfrm rot="10800000" flipH="1">
            <a:off x="-3142" y="535779"/>
            <a:ext cx="1191397" cy="380475"/>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ge7d788c6ff_0_450"/>
          <p:cNvSpPr txBox="1">
            <a:spLocks noGrp="1"/>
          </p:cNvSpPr>
          <p:nvPr>
            <p:ph type="sldNum" idx="12"/>
          </p:nvPr>
        </p:nvSpPr>
        <p:spPr>
          <a:xfrm>
            <a:off x="398859" y="590836"/>
            <a:ext cx="5847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5"/>
        <p:cNvGrpSpPr/>
        <p:nvPr/>
      </p:nvGrpSpPr>
      <p:grpSpPr>
        <a:xfrm>
          <a:off x="0" y="0"/>
          <a:ext cx="0" cy="0"/>
          <a:chOff x="0" y="0"/>
          <a:chExt cx="0" cy="0"/>
        </a:xfrm>
      </p:grpSpPr>
      <p:sp>
        <p:nvSpPr>
          <p:cNvPr id="146" name="Google Shape;146;p31"/>
          <p:cNvSpPr txBox="1">
            <a:spLocks noGrp="1"/>
          </p:cNvSpPr>
          <p:nvPr>
            <p:ph type="title"/>
          </p:nvPr>
        </p:nvSpPr>
        <p:spPr>
          <a:xfrm>
            <a:off x="471900" y="738725"/>
            <a:ext cx="8222100" cy="767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Arial"/>
              <a:buNone/>
              <a:defRPr/>
            </a:lvl1pPr>
            <a:lvl2pPr lvl="1" algn="ctr">
              <a:lnSpc>
                <a:spcPct val="90000"/>
              </a:lnSpc>
              <a:spcBef>
                <a:spcPts val="0"/>
              </a:spcBef>
              <a:spcAft>
                <a:spcPts val="0"/>
              </a:spcAft>
              <a:buClr>
                <a:schemeClr val="lt1"/>
              </a:buClr>
              <a:buSzPts val="3200"/>
              <a:buFont typeface="Arial"/>
              <a:buNone/>
              <a:defRPr/>
            </a:lvl2pPr>
            <a:lvl3pPr lvl="2" algn="ctr">
              <a:lnSpc>
                <a:spcPct val="90000"/>
              </a:lnSpc>
              <a:spcBef>
                <a:spcPts val="0"/>
              </a:spcBef>
              <a:spcAft>
                <a:spcPts val="0"/>
              </a:spcAft>
              <a:buClr>
                <a:schemeClr val="lt1"/>
              </a:buClr>
              <a:buSzPts val="3200"/>
              <a:buFont typeface="Arial"/>
              <a:buNone/>
              <a:defRPr/>
            </a:lvl3pPr>
            <a:lvl4pPr lvl="3" algn="ctr">
              <a:lnSpc>
                <a:spcPct val="90000"/>
              </a:lnSpc>
              <a:spcBef>
                <a:spcPts val="0"/>
              </a:spcBef>
              <a:spcAft>
                <a:spcPts val="0"/>
              </a:spcAft>
              <a:buClr>
                <a:schemeClr val="lt1"/>
              </a:buClr>
              <a:buSzPts val="3200"/>
              <a:buFont typeface="Arial"/>
              <a:buNone/>
              <a:defRPr/>
            </a:lvl4pPr>
            <a:lvl5pPr lvl="4" algn="ctr">
              <a:lnSpc>
                <a:spcPct val="90000"/>
              </a:lnSpc>
              <a:spcBef>
                <a:spcPts val="0"/>
              </a:spcBef>
              <a:spcAft>
                <a:spcPts val="0"/>
              </a:spcAft>
              <a:buClr>
                <a:schemeClr val="lt1"/>
              </a:buClr>
              <a:buSzPts val="3200"/>
              <a:buFont typeface="Arial"/>
              <a:buNone/>
              <a:defRPr/>
            </a:lvl5pPr>
            <a:lvl6pPr lvl="5" algn="ctr">
              <a:lnSpc>
                <a:spcPct val="90000"/>
              </a:lnSpc>
              <a:spcBef>
                <a:spcPts val="0"/>
              </a:spcBef>
              <a:spcAft>
                <a:spcPts val="0"/>
              </a:spcAft>
              <a:buClr>
                <a:schemeClr val="lt1"/>
              </a:buClr>
              <a:buSzPts val="3200"/>
              <a:buFont typeface="Arial"/>
              <a:buNone/>
              <a:defRPr/>
            </a:lvl6pPr>
            <a:lvl7pPr lvl="6" algn="ctr">
              <a:lnSpc>
                <a:spcPct val="90000"/>
              </a:lnSpc>
              <a:spcBef>
                <a:spcPts val="0"/>
              </a:spcBef>
              <a:spcAft>
                <a:spcPts val="0"/>
              </a:spcAft>
              <a:buClr>
                <a:schemeClr val="lt1"/>
              </a:buClr>
              <a:buSzPts val="3200"/>
              <a:buFont typeface="Arial"/>
              <a:buNone/>
              <a:defRPr/>
            </a:lvl7pPr>
            <a:lvl8pPr lvl="7" algn="ctr">
              <a:lnSpc>
                <a:spcPct val="90000"/>
              </a:lnSpc>
              <a:spcBef>
                <a:spcPts val="0"/>
              </a:spcBef>
              <a:spcAft>
                <a:spcPts val="0"/>
              </a:spcAft>
              <a:buClr>
                <a:schemeClr val="lt1"/>
              </a:buClr>
              <a:buSzPts val="3200"/>
              <a:buFont typeface="Arial"/>
              <a:buNone/>
              <a:defRPr/>
            </a:lvl8pPr>
            <a:lvl9pPr lvl="8" algn="ctr">
              <a:lnSpc>
                <a:spcPct val="90000"/>
              </a:lnSpc>
              <a:spcBef>
                <a:spcPts val="0"/>
              </a:spcBef>
              <a:spcAft>
                <a:spcPts val="0"/>
              </a:spcAft>
              <a:buClr>
                <a:schemeClr val="lt1"/>
              </a:buClr>
              <a:buSzPts val="3200"/>
              <a:buFont typeface="Arial"/>
              <a:buNone/>
              <a:defRPr/>
            </a:lvl9pPr>
          </a:lstStyle>
          <a:p>
            <a:endParaRPr/>
          </a:p>
        </p:txBody>
      </p:sp>
      <p:sp>
        <p:nvSpPr>
          <p:cNvPr id="147" name="Google Shape;147;p31"/>
          <p:cNvSpPr txBox="1">
            <a:spLocks noGrp="1"/>
          </p:cNvSpPr>
          <p:nvPr>
            <p:ph type="body" idx="1"/>
          </p:nvPr>
        </p:nvSpPr>
        <p:spPr>
          <a:xfrm>
            <a:off x="471900" y="1919075"/>
            <a:ext cx="8222100" cy="27102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0"/>
              </a:spcBef>
              <a:spcAft>
                <a:spcPts val="0"/>
              </a:spcAft>
              <a:buClr>
                <a:schemeClr val="lt1"/>
              </a:buClr>
              <a:buSzPts val="1800"/>
              <a:buChar char="●"/>
              <a:defRPr/>
            </a:lvl1pPr>
            <a:lvl2pPr marL="914400" lvl="1" indent="-317500" algn="l">
              <a:lnSpc>
                <a:spcPct val="120000"/>
              </a:lnSpc>
              <a:spcBef>
                <a:spcPts val="1600"/>
              </a:spcBef>
              <a:spcAft>
                <a:spcPts val="0"/>
              </a:spcAft>
              <a:buClr>
                <a:schemeClr val="lt1"/>
              </a:buClr>
              <a:buSzPts val="1400"/>
              <a:buChar char="○"/>
              <a:defRPr/>
            </a:lvl2pPr>
            <a:lvl3pPr marL="1371600" lvl="2" indent="-317500" algn="l">
              <a:lnSpc>
                <a:spcPct val="120000"/>
              </a:lnSpc>
              <a:spcBef>
                <a:spcPts val="1600"/>
              </a:spcBef>
              <a:spcAft>
                <a:spcPts val="0"/>
              </a:spcAft>
              <a:buClr>
                <a:schemeClr val="lt1"/>
              </a:buClr>
              <a:buSzPts val="1400"/>
              <a:buChar char="■"/>
              <a:defRPr/>
            </a:lvl3pPr>
            <a:lvl4pPr marL="1828800" lvl="3" indent="-317500" algn="l">
              <a:lnSpc>
                <a:spcPct val="120000"/>
              </a:lnSpc>
              <a:spcBef>
                <a:spcPts val="1600"/>
              </a:spcBef>
              <a:spcAft>
                <a:spcPts val="0"/>
              </a:spcAft>
              <a:buClr>
                <a:schemeClr val="lt1"/>
              </a:buClr>
              <a:buSzPts val="1400"/>
              <a:buChar char="●"/>
              <a:defRPr/>
            </a:lvl4pPr>
            <a:lvl5pPr marL="2286000" lvl="4" indent="-317500" algn="l">
              <a:lnSpc>
                <a:spcPct val="120000"/>
              </a:lnSpc>
              <a:spcBef>
                <a:spcPts val="1600"/>
              </a:spcBef>
              <a:spcAft>
                <a:spcPts val="0"/>
              </a:spcAft>
              <a:buClr>
                <a:schemeClr val="lt1"/>
              </a:buClr>
              <a:buSzPts val="1400"/>
              <a:buChar char="○"/>
              <a:defRPr/>
            </a:lvl5pPr>
            <a:lvl6pPr marL="2743200" lvl="5" indent="-317500" algn="l">
              <a:lnSpc>
                <a:spcPct val="120000"/>
              </a:lnSpc>
              <a:spcBef>
                <a:spcPts val="1600"/>
              </a:spcBef>
              <a:spcAft>
                <a:spcPts val="0"/>
              </a:spcAft>
              <a:buClr>
                <a:schemeClr val="lt1"/>
              </a:buClr>
              <a:buSzPts val="1400"/>
              <a:buChar char="■"/>
              <a:defRPr/>
            </a:lvl6pPr>
            <a:lvl7pPr marL="3200400" lvl="6" indent="-317500" algn="l">
              <a:lnSpc>
                <a:spcPct val="120000"/>
              </a:lnSpc>
              <a:spcBef>
                <a:spcPts val="1600"/>
              </a:spcBef>
              <a:spcAft>
                <a:spcPts val="0"/>
              </a:spcAft>
              <a:buClr>
                <a:schemeClr val="lt1"/>
              </a:buClr>
              <a:buSzPts val="1400"/>
              <a:buChar char="●"/>
              <a:defRPr/>
            </a:lvl7pPr>
            <a:lvl8pPr marL="3657600" lvl="7" indent="-317500" algn="l">
              <a:lnSpc>
                <a:spcPct val="120000"/>
              </a:lnSpc>
              <a:spcBef>
                <a:spcPts val="1600"/>
              </a:spcBef>
              <a:spcAft>
                <a:spcPts val="0"/>
              </a:spcAft>
              <a:buClr>
                <a:schemeClr val="lt1"/>
              </a:buClr>
              <a:buSzPts val="1400"/>
              <a:buChar char="○"/>
              <a:defRPr/>
            </a:lvl8pPr>
            <a:lvl9pPr marL="4114800" lvl="8" indent="-317500" algn="l">
              <a:lnSpc>
                <a:spcPct val="120000"/>
              </a:lnSpc>
              <a:spcBef>
                <a:spcPts val="1600"/>
              </a:spcBef>
              <a:spcAft>
                <a:spcPts val="1600"/>
              </a:spcAft>
              <a:buClr>
                <a:schemeClr val="lt1"/>
              </a:buClr>
              <a:buSzPts val="1400"/>
              <a:buChar char="■"/>
              <a:defRPr/>
            </a:lvl9pPr>
          </a:lstStyle>
          <a:p>
            <a:endParaRPr/>
          </a:p>
        </p:txBody>
      </p:sp>
      <p:sp>
        <p:nvSpPr>
          <p:cNvPr id="148" name="Google Shape;148;p31"/>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9"/>
          <p:cNvSpPr txBox="1">
            <a:spLocks noGrp="1"/>
          </p:cNvSpPr>
          <p:nvPr>
            <p:ph type="title"/>
          </p:nvPr>
        </p:nvSpPr>
        <p:spPr>
          <a:xfrm>
            <a:off x="685800" y="457200"/>
            <a:ext cx="7764462" cy="9953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19" name="Google Shape;19;p29"/>
          <p:cNvSpPr txBox="1">
            <a:spLocks noGrp="1"/>
          </p:cNvSpPr>
          <p:nvPr>
            <p:ph type="body" idx="1"/>
          </p:nvPr>
        </p:nvSpPr>
        <p:spPr>
          <a:xfrm>
            <a:off x="685800" y="1571625"/>
            <a:ext cx="7764462" cy="277177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20" name="Google Shape;20;p29"/>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9"/>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9"/>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grpSp>
        <p:nvGrpSpPr>
          <p:cNvPr id="24" name="Google Shape;24;ge7d788c6ff_0_90"/>
          <p:cNvGrpSpPr/>
          <p:nvPr/>
        </p:nvGrpSpPr>
        <p:grpSpPr>
          <a:xfrm>
            <a:off x="0" y="3903669"/>
            <a:ext cx="9144000" cy="1239925"/>
            <a:chOff x="0" y="3903669"/>
            <a:chExt cx="9144000" cy="1239925"/>
          </a:xfrm>
        </p:grpSpPr>
        <p:sp>
          <p:nvSpPr>
            <p:cNvPr id="25" name="Google Shape;25;ge7d788c6ff_0_90"/>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ge7d788c6ff_0_90"/>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ge7d788c6ff_0_90"/>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ge7d788c6ff_0_90"/>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e7d788c6ff_0_90"/>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 name="Google Shape;30;ge7d788c6ff_0_90"/>
          <p:cNvSpPr txBox="1">
            <a:spLocks noGrp="1"/>
          </p:cNvSpPr>
          <p:nvPr>
            <p:ph type="title"/>
          </p:nvPr>
        </p:nvSpPr>
        <p:spPr>
          <a:xfrm>
            <a:off x="311700" y="410000"/>
            <a:ext cx="8520600" cy="6078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31" name="Google Shape;31;ge7d788c6ff_0_90"/>
          <p:cNvSpPr txBox="1">
            <a:spLocks noGrp="1"/>
          </p:cNvSpPr>
          <p:nvPr>
            <p:ph type="body" idx="1"/>
          </p:nvPr>
        </p:nvSpPr>
        <p:spPr>
          <a:xfrm>
            <a:off x="311700" y="1229875"/>
            <a:ext cx="8520600" cy="3339000"/>
          </a:xfrm>
          <a:prstGeom prst="rect">
            <a:avLst/>
          </a:prstGeom>
          <a:noFill/>
          <a:ln>
            <a:noFill/>
          </a:ln>
        </p:spPr>
        <p:txBody>
          <a:bodyPr spcFirstLastPara="1" wrap="square" lIns="91425" tIns="45700" rIns="91425" bIns="45700" anchor="t" anchorCtr="0">
            <a:normAutofit/>
          </a:bodyPr>
          <a:lstStyle>
            <a:lvl1pPr marL="457200" lvl="0" indent="-323850" algn="l">
              <a:lnSpc>
                <a:spcPct val="120000"/>
              </a:lnSpc>
              <a:spcBef>
                <a:spcPts val="750"/>
              </a:spcBef>
              <a:spcAft>
                <a:spcPts val="0"/>
              </a:spcAft>
              <a:buSzPts val="1500"/>
              <a:buChar char="•"/>
              <a:defRPr/>
            </a:lvl1pPr>
            <a:lvl2pPr marL="914400" lvl="1" indent="-311150" algn="l">
              <a:lnSpc>
                <a:spcPct val="120000"/>
              </a:lnSpc>
              <a:spcBef>
                <a:spcPts val="375"/>
              </a:spcBef>
              <a:spcAft>
                <a:spcPts val="0"/>
              </a:spcAft>
              <a:buSzPts val="1300"/>
              <a:buChar char="•"/>
              <a:defRPr/>
            </a:lvl2pPr>
            <a:lvl3pPr marL="1371600" lvl="2" indent="-304800" algn="l">
              <a:lnSpc>
                <a:spcPct val="120000"/>
              </a:lnSpc>
              <a:spcBef>
                <a:spcPts val="375"/>
              </a:spcBef>
              <a:spcAft>
                <a:spcPts val="0"/>
              </a:spcAft>
              <a:buSzPts val="1200"/>
              <a:buChar char="•"/>
              <a:defRPr/>
            </a:lvl3pPr>
            <a:lvl4pPr marL="1828800" lvl="3" indent="-292100" algn="l">
              <a:lnSpc>
                <a:spcPct val="120000"/>
              </a:lnSpc>
              <a:spcBef>
                <a:spcPts val="375"/>
              </a:spcBef>
              <a:spcAft>
                <a:spcPts val="0"/>
              </a:spcAft>
              <a:buSzPts val="1000"/>
              <a:buChar char="•"/>
              <a:defRPr/>
            </a:lvl4pPr>
            <a:lvl5pPr marL="2286000" lvl="4" indent="-285750" algn="l">
              <a:lnSpc>
                <a:spcPct val="120000"/>
              </a:lnSpc>
              <a:spcBef>
                <a:spcPts val="375"/>
              </a:spcBef>
              <a:spcAft>
                <a:spcPts val="0"/>
              </a:spcAft>
              <a:buSzPts val="900"/>
              <a:buChar char="•"/>
              <a:defRPr/>
            </a:lvl5pPr>
            <a:lvl6pPr marL="2743200" lvl="5" indent="-285750" algn="l">
              <a:lnSpc>
                <a:spcPct val="120000"/>
              </a:lnSpc>
              <a:spcBef>
                <a:spcPts val="375"/>
              </a:spcBef>
              <a:spcAft>
                <a:spcPts val="0"/>
              </a:spcAft>
              <a:buSzPts val="900"/>
              <a:buChar char="•"/>
              <a:defRPr/>
            </a:lvl6pPr>
            <a:lvl7pPr marL="3200400" lvl="6" indent="-285750" algn="l">
              <a:lnSpc>
                <a:spcPct val="120000"/>
              </a:lnSpc>
              <a:spcBef>
                <a:spcPts val="375"/>
              </a:spcBef>
              <a:spcAft>
                <a:spcPts val="0"/>
              </a:spcAft>
              <a:buSzPts val="900"/>
              <a:buChar char="•"/>
              <a:defRPr/>
            </a:lvl7pPr>
            <a:lvl8pPr marL="3657600" lvl="7" indent="-285750" algn="l">
              <a:lnSpc>
                <a:spcPct val="120000"/>
              </a:lnSpc>
              <a:spcBef>
                <a:spcPts val="375"/>
              </a:spcBef>
              <a:spcAft>
                <a:spcPts val="0"/>
              </a:spcAft>
              <a:buSzPts val="900"/>
              <a:buChar char="•"/>
              <a:defRPr/>
            </a:lvl8pPr>
            <a:lvl9pPr marL="4114800" lvl="8" indent="-285750" algn="l">
              <a:lnSpc>
                <a:spcPct val="120000"/>
              </a:lnSpc>
              <a:spcBef>
                <a:spcPts val="375"/>
              </a:spcBef>
              <a:spcAft>
                <a:spcPts val="0"/>
              </a:spcAft>
              <a:buSzPts val="900"/>
              <a:buChar char="•"/>
              <a:defRPr/>
            </a:lvl9pPr>
          </a:lstStyle>
          <a:p>
            <a:endParaRPr/>
          </a:p>
        </p:txBody>
      </p:sp>
      <p:sp>
        <p:nvSpPr>
          <p:cNvPr id="32" name="Google Shape;32;ge7d788c6ff_0_90"/>
          <p:cNvSpPr txBox="1">
            <a:spLocks noGrp="1"/>
          </p:cNvSpPr>
          <p:nvPr>
            <p:ph type="sldNum" idx="12"/>
          </p:nvPr>
        </p:nvSpPr>
        <p:spPr>
          <a:xfrm>
            <a:off x="8460431" y="4651190"/>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rot="5400000">
            <a:off x="5554071" y="1446804"/>
            <a:ext cx="3886201" cy="19069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35" name="Google Shape;35;p32"/>
          <p:cNvSpPr txBox="1">
            <a:spLocks noGrp="1"/>
          </p:cNvSpPr>
          <p:nvPr>
            <p:ph type="body" idx="1"/>
          </p:nvPr>
        </p:nvSpPr>
        <p:spPr>
          <a:xfrm rot="5400000">
            <a:off x="1614260" y="-471714"/>
            <a:ext cx="3886201" cy="574402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36" name="Google Shape;36;p32"/>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2"/>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2"/>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9"/>
        <p:cNvGrpSpPr/>
        <p:nvPr/>
      </p:nvGrpSpPr>
      <p:grpSpPr>
        <a:xfrm>
          <a:off x="0" y="0"/>
          <a:ext cx="0" cy="0"/>
          <a:chOff x="0" y="0"/>
          <a:chExt cx="0" cy="0"/>
        </a:xfrm>
      </p:grpSpPr>
      <p:sp>
        <p:nvSpPr>
          <p:cNvPr id="40" name="Google Shape;40;p33"/>
          <p:cNvSpPr txBox="1">
            <a:spLocks noGrp="1"/>
          </p:cNvSpPr>
          <p:nvPr>
            <p:ph type="title"/>
          </p:nvPr>
        </p:nvSpPr>
        <p:spPr>
          <a:xfrm>
            <a:off x="685800" y="457200"/>
            <a:ext cx="7764462" cy="9953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41" name="Google Shape;41;p33"/>
          <p:cNvSpPr txBox="1">
            <a:spLocks noGrp="1"/>
          </p:cNvSpPr>
          <p:nvPr>
            <p:ph type="body" idx="1"/>
          </p:nvPr>
        </p:nvSpPr>
        <p:spPr>
          <a:xfrm rot="5400000">
            <a:off x="3182143" y="-924719"/>
            <a:ext cx="2771775" cy="776446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42" name="Google Shape;42;p33"/>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685346" y="457201"/>
            <a:ext cx="7765322"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47" name="Google Shape;47;p34"/>
          <p:cNvSpPr txBox="1">
            <a:spLocks noGrp="1"/>
          </p:cNvSpPr>
          <p:nvPr>
            <p:ph type="body" idx="1"/>
          </p:nvPr>
        </p:nvSpPr>
        <p:spPr>
          <a:xfrm>
            <a:off x="685347" y="3146924"/>
            <a:ext cx="2474216" cy="43219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500"/>
              <a:buNone/>
              <a:defRPr sz="15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48" name="Google Shape;48;p34"/>
          <p:cNvSpPr>
            <a:spLocks noGrp="1"/>
          </p:cNvSpPr>
          <p:nvPr>
            <p:ph type="pic" idx="2"/>
          </p:nvPr>
        </p:nvSpPr>
        <p:spPr>
          <a:xfrm>
            <a:off x="819015" y="1724240"/>
            <a:ext cx="2205038" cy="1143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49" name="Google Shape;49;p34"/>
          <p:cNvSpPr txBox="1">
            <a:spLocks noGrp="1"/>
          </p:cNvSpPr>
          <p:nvPr>
            <p:ph type="body" idx="3"/>
          </p:nvPr>
        </p:nvSpPr>
        <p:spPr>
          <a:xfrm>
            <a:off x="685347" y="3579121"/>
            <a:ext cx="2474216" cy="76427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50" name="Google Shape;50;p34"/>
          <p:cNvSpPr txBox="1">
            <a:spLocks noGrp="1"/>
          </p:cNvSpPr>
          <p:nvPr>
            <p:ph type="body" idx="4"/>
          </p:nvPr>
        </p:nvSpPr>
        <p:spPr>
          <a:xfrm>
            <a:off x="3332026" y="3146924"/>
            <a:ext cx="2474237" cy="43219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500"/>
              <a:buNone/>
              <a:defRPr sz="15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51" name="Google Shape;51;p34"/>
          <p:cNvSpPr>
            <a:spLocks noGrp="1"/>
          </p:cNvSpPr>
          <p:nvPr>
            <p:ph type="pic" idx="5"/>
          </p:nvPr>
        </p:nvSpPr>
        <p:spPr>
          <a:xfrm>
            <a:off x="3426747" y="1724240"/>
            <a:ext cx="2197894" cy="1143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52" name="Google Shape;52;p34"/>
          <p:cNvSpPr txBox="1">
            <a:spLocks noGrp="1"/>
          </p:cNvSpPr>
          <p:nvPr>
            <p:ph type="body" idx="6"/>
          </p:nvPr>
        </p:nvSpPr>
        <p:spPr>
          <a:xfrm>
            <a:off x="3331011" y="3579120"/>
            <a:ext cx="2475252" cy="76427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53" name="Google Shape;53;p34"/>
          <p:cNvSpPr txBox="1">
            <a:spLocks noGrp="1"/>
          </p:cNvSpPr>
          <p:nvPr>
            <p:ph type="body" idx="7"/>
          </p:nvPr>
        </p:nvSpPr>
        <p:spPr>
          <a:xfrm>
            <a:off x="5980067" y="3146924"/>
            <a:ext cx="2467425" cy="43219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500"/>
              <a:buNone/>
              <a:defRPr sz="15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54" name="Google Shape;54;p34"/>
          <p:cNvSpPr>
            <a:spLocks noGrp="1"/>
          </p:cNvSpPr>
          <p:nvPr>
            <p:ph type="pic" idx="8"/>
          </p:nvPr>
        </p:nvSpPr>
        <p:spPr>
          <a:xfrm>
            <a:off x="6114603" y="1724240"/>
            <a:ext cx="2199085" cy="1143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55" name="Google Shape;55;p34"/>
          <p:cNvSpPr txBox="1">
            <a:spLocks noGrp="1"/>
          </p:cNvSpPr>
          <p:nvPr>
            <p:ph type="body" idx="9"/>
          </p:nvPr>
        </p:nvSpPr>
        <p:spPr>
          <a:xfrm>
            <a:off x="5979973" y="3579121"/>
            <a:ext cx="2470694" cy="76427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56" name="Google Shape;56;p34"/>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4"/>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59"/>
        <p:cNvGrpSpPr/>
        <p:nvPr/>
      </p:nvGrpSpPr>
      <p:grpSpPr>
        <a:xfrm>
          <a:off x="0" y="0"/>
          <a:ext cx="0" cy="0"/>
          <a:chOff x="0" y="0"/>
          <a:chExt cx="0" cy="0"/>
        </a:xfrm>
      </p:grpSpPr>
      <p:sp>
        <p:nvSpPr>
          <p:cNvPr id="60" name="Google Shape;60;p35"/>
          <p:cNvSpPr txBox="1">
            <a:spLocks noGrp="1"/>
          </p:cNvSpPr>
          <p:nvPr>
            <p:ph type="title"/>
          </p:nvPr>
        </p:nvSpPr>
        <p:spPr>
          <a:xfrm>
            <a:off x="685345" y="457201"/>
            <a:ext cx="7765322"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61" name="Google Shape;61;p35"/>
          <p:cNvSpPr txBox="1">
            <a:spLocks noGrp="1"/>
          </p:cNvSpPr>
          <p:nvPr>
            <p:ph type="body" idx="1"/>
          </p:nvPr>
        </p:nvSpPr>
        <p:spPr>
          <a:xfrm>
            <a:off x="685346" y="1566240"/>
            <a:ext cx="2474217" cy="61747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800"/>
              <a:buNone/>
              <a:defRPr sz="18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62" name="Google Shape;62;p35"/>
          <p:cNvSpPr txBox="1">
            <a:spLocks noGrp="1"/>
          </p:cNvSpPr>
          <p:nvPr>
            <p:ph type="body" idx="2"/>
          </p:nvPr>
        </p:nvSpPr>
        <p:spPr>
          <a:xfrm>
            <a:off x="685346" y="2183718"/>
            <a:ext cx="2474217" cy="215968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63" name="Google Shape;63;p35"/>
          <p:cNvSpPr txBox="1">
            <a:spLocks noGrp="1"/>
          </p:cNvSpPr>
          <p:nvPr>
            <p:ph type="body" idx="3"/>
          </p:nvPr>
        </p:nvSpPr>
        <p:spPr>
          <a:xfrm>
            <a:off x="3333658" y="1566240"/>
            <a:ext cx="2473919" cy="617478"/>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800"/>
              <a:buNone/>
              <a:defRPr sz="18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64" name="Google Shape;64;p35"/>
          <p:cNvSpPr txBox="1">
            <a:spLocks noGrp="1"/>
          </p:cNvSpPr>
          <p:nvPr>
            <p:ph type="body" idx="4"/>
          </p:nvPr>
        </p:nvSpPr>
        <p:spPr>
          <a:xfrm>
            <a:off x="3333659" y="2183718"/>
            <a:ext cx="2474866" cy="215968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65" name="Google Shape;65;p35"/>
          <p:cNvSpPr txBox="1">
            <a:spLocks noGrp="1"/>
          </p:cNvSpPr>
          <p:nvPr>
            <p:ph type="body" idx="5"/>
          </p:nvPr>
        </p:nvSpPr>
        <p:spPr>
          <a:xfrm>
            <a:off x="5979974" y="1566240"/>
            <a:ext cx="2468408" cy="617478"/>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800"/>
              <a:buNone/>
              <a:defRPr sz="18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66" name="Google Shape;66;p35"/>
          <p:cNvSpPr txBox="1">
            <a:spLocks noGrp="1"/>
          </p:cNvSpPr>
          <p:nvPr>
            <p:ph type="body" idx="6"/>
          </p:nvPr>
        </p:nvSpPr>
        <p:spPr>
          <a:xfrm>
            <a:off x="5982260" y="2183718"/>
            <a:ext cx="2468408" cy="215968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67" name="Google Shape;67;p35"/>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70"/>
        <p:cNvGrpSpPr/>
        <p:nvPr/>
      </p:nvGrpSpPr>
      <p:grpSpPr>
        <a:xfrm>
          <a:off x="0" y="0"/>
          <a:ext cx="0" cy="0"/>
          <a:chOff x="0" y="0"/>
          <a:chExt cx="0" cy="0"/>
        </a:xfrm>
      </p:grpSpPr>
      <p:sp>
        <p:nvSpPr>
          <p:cNvPr id="71" name="Google Shape;71;p36"/>
          <p:cNvSpPr txBox="1">
            <a:spLocks noGrp="1"/>
          </p:cNvSpPr>
          <p:nvPr>
            <p:ph type="title"/>
          </p:nvPr>
        </p:nvSpPr>
        <p:spPr>
          <a:xfrm>
            <a:off x="685355" y="1595207"/>
            <a:ext cx="7766495" cy="188387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1400"/>
              <a:buNone/>
              <a:defRPr sz="24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72" name="Google Shape;72;p36"/>
          <p:cNvSpPr txBox="1">
            <a:spLocks noGrp="1"/>
          </p:cNvSpPr>
          <p:nvPr>
            <p:ph type="body" idx="1"/>
          </p:nvPr>
        </p:nvSpPr>
        <p:spPr>
          <a:xfrm>
            <a:off x="685346" y="3487917"/>
            <a:ext cx="7765322" cy="8554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200"/>
              <a:buNone/>
              <a:defRPr sz="120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73" name="Google Shape;73;p36"/>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685346" y="457201"/>
            <a:ext cx="7765322" cy="256864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1400"/>
              <a:buNone/>
              <a:defRPr sz="2400"/>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78" name="Google Shape;78;p37"/>
          <p:cNvSpPr txBox="1">
            <a:spLocks noGrp="1"/>
          </p:cNvSpPr>
          <p:nvPr>
            <p:ph type="body" idx="1"/>
          </p:nvPr>
        </p:nvSpPr>
        <p:spPr>
          <a:xfrm>
            <a:off x="685347" y="3153615"/>
            <a:ext cx="7765321" cy="119414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750"/>
              </a:spcBef>
              <a:spcAft>
                <a:spcPts val="0"/>
              </a:spcAft>
              <a:buClr>
                <a:schemeClr val="lt1"/>
              </a:buClr>
              <a:buSzPts val="1200"/>
              <a:buNone/>
              <a:defRPr sz="120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79" name="Google Shape;79;p37"/>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7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685800" y="457200"/>
            <a:ext cx="7764462" cy="99536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1pPr>
            <a:lvl2pPr marR="0" lvl="1"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2pPr>
            <a:lvl3pPr marR="0" lvl="2"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3pPr>
            <a:lvl4pPr marR="0" lvl="3"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4pPr>
            <a:lvl5pPr marR="0" lvl="4"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5pPr>
            <a:lvl6pPr marR="0" lvl="5"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6pPr>
            <a:lvl7pPr marR="0" lvl="6"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7pPr>
            <a:lvl8pPr marR="0" lvl="7"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8pPr>
            <a:lvl9pPr marR="0" lvl="8"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685800" y="1571625"/>
            <a:ext cx="7764462" cy="277177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20000"/>
              </a:lnSpc>
              <a:spcBef>
                <a:spcPts val="75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1pPr>
            <a:lvl2pPr marL="914400" marR="0" lvl="1" indent="-311150" algn="l" rtl="0">
              <a:lnSpc>
                <a:spcPct val="120000"/>
              </a:lnSpc>
              <a:spcBef>
                <a:spcPts val="375"/>
              </a:spcBef>
              <a:spcAft>
                <a:spcPts val="0"/>
              </a:spcAft>
              <a:buClr>
                <a:schemeClr val="lt1"/>
              </a:buClr>
              <a:buSzPts val="1300"/>
              <a:buFont typeface="Arial"/>
              <a:buChar char="•"/>
              <a:defRPr sz="1300" b="0" i="0" u="none" strike="noStrike" cap="none">
                <a:solidFill>
                  <a:schemeClr val="lt1"/>
                </a:solidFill>
                <a:latin typeface="Arial"/>
                <a:ea typeface="Arial"/>
                <a:cs typeface="Arial"/>
                <a:sym typeface="Arial"/>
              </a:defRPr>
            </a:lvl2pPr>
            <a:lvl3pPr marL="1371600" marR="0" lvl="2" indent="-304800" algn="l" rtl="0">
              <a:lnSpc>
                <a:spcPct val="120000"/>
              </a:lnSpc>
              <a:spcBef>
                <a:spcPts val="375"/>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L="1828800" marR="0" lvl="3" indent="-292100" algn="l" rtl="0">
              <a:lnSpc>
                <a:spcPct val="120000"/>
              </a:lnSpc>
              <a:spcBef>
                <a:spcPts val="375"/>
              </a:spcBef>
              <a:spcAft>
                <a:spcPts val="0"/>
              </a:spcAft>
              <a:buClr>
                <a:schemeClr val="lt1"/>
              </a:buClr>
              <a:buSzPts val="1000"/>
              <a:buFont typeface="Arial"/>
              <a:buChar char="•"/>
              <a:defRPr sz="1000" b="0" i="0" u="none" strike="noStrike" cap="none">
                <a:solidFill>
                  <a:schemeClr val="lt1"/>
                </a:solidFill>
                <a:latin typeface="Arial"/>
                <a:ea typeface="Arial"/>
                <a:cs typeface="Arial"/>
                <a:sym typeface="Arial"/>
              </a:defRPr>
            </a:lvl4pPr>
            <a:lvl5pPr marL="2286000" marR="0" lvl="4"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5pPr>
            <a:lvl6pPr marL="2743200" marR="0" lvl="5"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6pPr>
            <a:lvl7pPr marL="3200400" marR="0" lvl="6"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7pPr>
            <a:lvl8pPr marL="3657600" marR="0" lvl="7"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8pPr>
            <a:lvl9pPr marL="4114800" marR="0" lvl="8"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9pPr>
          </a:lstStyle>
          <a:p>
            <a:endParaRPr/>
          </a:p>
        </p:txBody>
      </p:sp>
      <p:sp>
        <p:nvSpPr>
          <p:cNvPr id="8" name="Google Shape;8;p27"/>
          <p:cNvSpPr txBox="1">
            <a:spLocks noGrp="1"/>
          </p:cNvSpPr>
          <p:nvPr>
            <p:ph type="dt" idx="10"/>
          </p:nvPr>
        </p:nvSpPr>
        <p:spPr>
          <a:xfrm>
            <a:off x="5759450" y="4413250"/>
            <a:ext cx="2057400" cy="27305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9" name="Google Shape;9;p27"/>
          <p:cNvSpPr txBox="1">
            <a:spLocks noGrp="1"/>
          </p:cNvSpPr>
          <p:nvPr>
            <p:ph type="ftr" idx="11"/>
          </p:nvPr>
        </p:nvSpPr>
        <p:spPr>
          <a:xfrm>
            <a:off x="685800" y="4413250"/>
            <a:ext cx="5003800" cy="2730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 name="Google Shape;10;p27"/>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34"/>
        <p:cNvGrpSpPr/>
        <p:nvPr/>
      </p:nvGrpSpPr>
      <p:grpSpPr>
        <a:xfrm>
          <a:off x="0" y="0"/>
          <a:ext cx="0" cy="0"/>
          <a:chOff x="0" y="0"/>
          <a:chExt cx="0" cy="0"/>
        </a:xfrm>
      </p:grpSpPr>
      <p:sp>
        <p:nvSpPr>
          <p:cNvPr id="135" name="Google Shape;135;p30"/>
          <p:cNvSpPr txBox="1">
            <a:spLocks noGrp="1"/>
          </p:cNvSpPr>
          <p:nvPr>
            <p:ph type="title"/>
          </p:nvPr>
        </p:nvSpPr>
        <p:spPr>
          <a:xfrm>
            <a:off x="685800" y="457200"/>
            <a:ext cx="7764462" cy="99536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1pPr>
            <a:lvl2pPr marR="0" lvl="1"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2pPr>
            <a:lvl3pPr marR="0" lvl="2"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3pPr>
            <a:lvl4pPr marR="0" lvl="3"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4pPr>
            <a:lvl5pPr marR="0" lvl="4"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5pPr>
            <a:lvl6pPr marR="0" lvl="5"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6pPr>
            <a:lvl7pPr marR="0" lvl="6"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7pPr>
            <a:lvl8pPr marR="0" lvl="7"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8pPr>
            <a:lvl9pPr marR="0" lvl="8" algn="ctr" rtl="0">
              <a:lnSpc>
                <a:spcPct val="90000"/>
              </a:lnSpc>
              <a:spcBef>
                <a:spcPts val="0"/>
              </a:spcBef>
              <a:spcAft>
                <a:spcPts val="0"/>
              </a:spcAft>
              <a:buClr>
                <a:srgbClr val="000000"/>
              </a:buClr>
              <a:buSzPts val="1400"/>
              <a:buFont typeface="Arial"/>
              <a:buNone/>
              <a:defRPr sz="2500" b="1" i="0" u="none" strike="noStrike" cap="none">
                <a:solidFill>
                  <a:schemeClr val="lt1"/>
                </a:solidFill>
                <a:latin typeface="Arial"/>
                <a:ea typeface="Arial"/>
                <a:cs typeface="Arial"/>
                <a:sym typeface="Arial"/>
              </a:defRPr>
            </a:lvl9pPr>
          </a:lstStyle>
          <a:p>
            <a:endParaRPr/>
          </a:p>
        </p:txBody>
      </p:sp>
      <p:sp>
        <p:nvSpPr>
          <p:cNvPr id="136" name="Google Shape;136;p30"/>
          <p:cNvSpPr txBox="1">
            <a:spLocks noGrp="1"/>
          </p:cNvSpPr>
          <p:nvPr>
            <p:ph type="body" idx="1"/>
          </p:nvPr>
        </p:nvSpPr>
        <p:spPr>
          <a:xfrm>
            <a:off x="685800" y="1571625"/>
            <a:ext cx="7764462" cy="277177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20000"/>
              </a:lnSpc>
              <a:spcBef>
                <a:spcPts val="75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1pPr>
            <a:lvl2pPr marL="914400" marR="0" lvl="1" indent="-311150" algn="l" rtl="0">
              <a:lnSpc>
                <a:spcPct val="120000"/>
              </a:lnSpc>
              <a:spcBef>
                <a:spcPts val="375"/>
              </a:spcBef>
              <a:spcAft>
                <a:spcPts val="0"/>
              </a:spcAft>
              <a:buClr>
                <a:schemeClr val="lt1"/>
              </a:buClr>
              <a:buSzPts val="1300"/>
              <a:buFont typeface="Arial"/>
              <a:buChar char="•"/>
              <a:defRPr sz="1300" b="0" i="0" u="none" strike="noStrike" cap="none">
                <a:solidFill>
                  <a:schemeClr val="lt1"/>
                </a:solidFill>
                <a:latin typeface="Arial"/>
                <a:ea typeface="Arial"/>
                <a:cs typeface="Arial"/>
                <a:sym typeface="Arial"/>
              </a:defRPr>
            </a:lvl2pPr>
            <a:lvl3pPr marL="1371600" marR="0" lvl="2" indent="-304800" algn="l" rtl="0">
              <a:lnSpc>
                <a:spcPct val="120000"/>
              </a:lnSpc>
              <a:spcBef>
                <a:spcPts val="375"/>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L="1828800" marR="0" lvl="3" indent="-292100" algn="l" rtl="0">
              <a:lnSpc>
                <a:spcPct val="120000"/>
              </a:lnSpc>
              <a:spcBef>
                <a:spcPts val="375"/>
              </a:spcBef>
              <a:spcAft>
                <a:spcPts val="0"/>
              </a:spcAft>
              <a:buClr>
                <a:schemeClr val="lt1"/>
              </a:buClr>
              <a:buSzPts val="1000"/>
              <a:buFont typeface="Arial"/>
              <a:buChar char="•"/>
              <a:defRPr sz="1000" b="0" i="0" u="none" strike="noStrike" cap="none">
                <a:solidFill>
                  <a:schemeClr val="lt1"/>
                </a:solidFill>
                <a:latin typeface="Arial"/>
                <a:ea typeface="Arial"/>
                <a:cs typeface="Arial"/>
                <a:sym typeface="Arial"/>
              </a:defRPr>
            </a:lvl4pPr>
            <a:lvl5pPr marL="2286000" marR="0" lvl="4"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5pPr>
            <a:lvl6pPr marL="2743200" marR="0" lvl="5"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6pPr>
            <a:lvl7pPr marL="3200400" marR="0" lvl="6"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7pPr>
            <a:lvl8pPr marL="3657600" marR="0" lvl="7"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8pPr>
            <a:lvl9pPr marL="4114800" marR="0" lvl="8"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Arial"/>
                <a:ea typeface="Arial"/>
                <a:cs typeface="Arial"/>
                <a:sym typeface="Arial"/>
              </a:defRPr>
            </a:lvl9pPr>
          </a:lstStyle>
          <a:p>
            <a:endParaRPr/>
          </a:p>
        </p:txBody>
      </p:sp>
      <p:sp>
        <p:nvSpPr>
          <p:cNvPr id="137" name="Google Shape;137;p30"/>
          <p:cNvSpPr txBox="1">
            <a:spLocks noGrp="1"/>
          </p:cNvSpPr>
          <p:nvPr>
            <p:ph type="sldNum" idx="12"/>
          </p:nvPr>
        </p:nvSpPr>
        <p:spPr>
          <a:xfrm>
            <a:off x="7885112" y="4413250"/>
            <a:ext cx="565150" cy="2730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700"/>
              <a:buFont typeface="Arial"/>
              <a:buNone/>
              <a:defRPr sz="7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mailto:jhernandez23@saisd.net"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hyperlink" Target="mailto:pibarra2@saisd.net" TargetMode="Externa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hyperlink" Target="https://www.saisd.net/page/ParentPortal" TargetMode="External"/><Relationship Id="rId13" Type="http://schemas.openxmlformats.org/officeDocument/2006/relationships/image" Target="../media/image20.png"/><Relationship Id="rId3" Type="http://schemas.openxmlformats.org/officeDocument/2006/relationships/hyperlink" Target="mailto:rzertuche1@saisd.net" TargetMode="External"/><Relationship Id="rId7" Type="http://schemas.openxmlformats.org/officeDocument/2006/relationships/hyperlink" Target="https://www.saisd.net/page/parentstudent-home" TargetMode="External"/><Relationship Id="rId12" Type="http://schemas.openxmlformats.org/officeDocument/2006/relationships/hyperlink" Target="https://drive.google.com/file/d/11Zqx_fWfwlcdFK5K6PhkoeablrEeWE0d/view?usp=sharing"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hyperlink" Target="https://appgarden6.app-garden.com/VolTrackTX015907.nsf/VolApp.xsp?parameter=Main" TargetMode="External"/><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hyperlink" Target="https://www.saisd.net/page/face-home" TargetMode="External"/><Relationship Id="rId4" Type="http://schemas.openxmlformats.org/officeDocument/2006/relationships/hyperlink" Target="mailto:dacosta1@saisd.net" TargetMode="External"/><Relationship Id="rId9" Type="http://schemas.openxmlformats.org/officeDocument/2006/relationships/hyperlink" Target="https://saisdcares.net/" TargetMode="External"/><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hyperlink" Target="https://www.saisd.net/page/parentstudent-home" TargetMode="External"/><Relationship Id="rId13" Type="http://schemas.openxmlformats.org/officeDocument/2006/relationships/hyperlink" Target="https://drive.google.com/file/d/11Zqx_fWfwlcdFK5K6PhkoeablrEeWE0d/view?usp=sharing" TargetMode="External"/><Relationship Id="rId3" Type="http://schemas.openxmlformats.org/officeDocument/2006/relationships/hyperlink" Target="mailto:rzertuche1@saisd.net" TargetMode="External"/><Relationship Id="rId7" Type="http://schemas.openxmlformats.org/officeDocument/2006/relationships/image" Target="../media/image21.png"/><Relationship Id="rId12" Type="http://schemas.openxmlformats.org/officeDocument/2006/relationships/hyperlink" Target="https://appgarden6.app-garden.com/VolTrackTX015907.nsf/VolApp.xsp?parameter=Main"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hyperlink" Target="https://saisdcares.net/" TargetMode="External"/><Relationship Id="rId5" Type="http://schemas.openxmlformats.org/officeDocument/2006/relationships/image" Target="../media/image19.png"/><Relationship Id="rId10" Type="http://schemas.openxmlformats.org/officeDocument/2006/relationships/hyperlink" Target="https://www.saisd.net/page/face-home" TargetMode="External"/><Relationship Id="rId4" Type="http://schemas.openxmlformats.org/officeDocument/2006/relationships/image" Target="../media/image18.png"/><Relationship Id="rId9" Type="http://schemas.openxmlformats.org/officeDocument/2006/relationships/hyperlink" Target="https://www.saisd.net/page/ParentPortal" TargetMode="External"/><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hyperlink" Target="https://txparentportal.emetric.net/lookup-access-cod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hyperlink" Target="https://www.saisdfoundation.com/attend-achieve-win/"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hyperlink" Target="https://satsuite.collegeboard.org/sat/practice-preparation" TargetMode="External"/><Relationship Id="rId17" Type="http://schemas.openxmlformats.org/officeDocument/2006/relationships/image" Target="../media/image39.png"/><Relationship Id="rId2" Type="http://schemas.openxmlformats.org/officeDocument/2006/relationships/notesSlide" Target="../notesSlides/notesSlide27.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www.khanacademy.org/sat" TargetMode="External"/><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hyperlink" Target="https://www.act.org/content/act/en/products-and-services/the-act/test-preparation/free-act-test-prep.html" TargetMode="External"/><Relationship Id="rId10" Type="http://schemas.openxmlformats.org/officeDocument/2006/relationships/hyperlink" Target="https://cafecollege.org/events/" TargetMode="External"/><Relationship Id="rId4" Type="http://schemas.openxmlformats.org/officeDocument/2006/relationships/image" Target="../media/image30.jpg"/><Relationship Id="rId9" Type="http://schemas.openxmlformats.org/officeDocument/2006/relationships/image" Target="../media/image34.png"/><Relationship Id="rId1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hyperlink" Target="https://www.wma.us/about/titan-blog/post/~board/titan-blog/post/10-school-organization-tips-for-students" TargetMode="External"/><Relationship Id="rId5" Type="http://schemas.openxmlformats.org/officeDocument/2006/relationships/image" Target="../media/image44.png"/><Relationship Id="rId4" Type="http://schemas.openxmlformats.org/officeDocument/2006/relationships/hyperlink" Target="https://www.thepathway2success.com/interventions-for-executive-functioning-challenges-time-management/" TargetMode="External"/><Relationship Id="rId9" Type="http://schemas.openxmlformats.org/officeDocument/2006/relationships/hyperlink" Target="https://launchpad.classlink.com/saisd"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saisd.net/page/parentstudent-currentstudent"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document/d/1mAYKTJP6vMdHnly9FIBSZWVNqXbw_ne0/edit?usp=sharing&amp;ouid=104646081021123447005&amp;rtpof=true&amp;sd=true"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8" Type="http://schemas.openxmlformats.org/officeDocument/2006/relationships/hyperlink" Target="https://www.momentsformeonline.com/why-are-hobbies-a-self-care-activity/" TargetMode="External"/><Relationship Id="rId13"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51.png"/><Relationship Id="rId12" Type="http://schemas.openxmlformats.org/officeDocument/2006/relationships/hyperlink" Target="https://www.sleepfoundation.org/sleep-hygiene/what-is-healthy-sleep" TargetMode="External"/><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hyperlink" Target="https://www.youtube.com/watch?v=UBZG63DPwGU" TargetMode="External"/><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hyperlink" Target="https://thriveworks.com/blog/journaling-tips-keeping-self-care-journal/" TargetMode="External"/><Relationship Id="rId4" Type="http://schemas.openxmlformats.org/officeDocument/2006/relationships/hyperlink" Target="https://www.amherst.edu/campuslife/health-safety-wellness/counseling/self_care/exercise" TargetMode="External"/><Relationship Id="rId9" Type="http://schemas.openxmlformats.org/officeDocument/2006/relationships/image" Target="../media/image52.png"/><Relationship Id="rId14" Type="http://schemas.openxmlformats.org/officeDocument/2006/relationships/hyperlink" Target="http://socialwork.buffalo.edu/resources/self-care-starter-kit/additional-self-care-resources/developing-your-support-system.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s://schools.saisd.net/page/007.homepage/"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dnapisec.kaltura.com/index.php/extwidget/preview/partner_id/1873141/uiconf_id/29919542/entry_id/1_t2o7qgyw/embed/dynamic"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hyperlink" Target="mailto:ghulshof1@saisd.net"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hyperlink" Target="https://a100523.socialsolutionsportal.com/apricot-intake/d399c950-18fd-4e76-810f-d5cfa358dfb2" TargetMode="External"/><Relationship Id="rId3" Type="http://schemas.openxmlformats.org/officeDocument/2006/relationships/hyperlink" Target="mailto:kdazell1@saisd.net" TargetMode="External"/><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hyperlink" Target="mailto:atrevino13@saisd.net"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a100523.socialsolutionsportal.com/apricot-intake/8f1056f0-c484-43d0-82f5-be8349f2131e" TargetMode="External"/><Relationship Id="rId3" Type="http://schemas.openxmlformats.org/officeDocument/2006/relationships/hyperlink" Target="mailto:kdazell1@saisd.net" TargetMode="External"/><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hyperlink" Target="mailto:atrevino13@saisd.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
          <p:cNvSpPr txBox="1">
            <a:spLocks noGrp="1"/>
          </p:cNvSpPr>
          <p:nvPr>
            <p:ph type="ctrTitle"/>
          </p:nvPr>
        </p:nvSpPr>
        <p:spPr>
          <a:xfrm>
            <a:off x="1100750" y="1444525"/>
            <a:ext cx="6750000" cy="1790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600"/>
              <a:buFont typeface="Arial"/>
              <a:buNone/>
            </a:pPr>
            <a:r>
              <a:rPr lang="en-US" sz="3600" b="1" i="0" u="none">
                <a:solidFill>
                  <a:schemeClr val="lt1"/>
                </a:solidFill>
                <a:latin typeface="Arial"/>
                <a:ea typeface="Arial"/>
                <a:cs typeface="Arial"/>
                <a:sym typeface="Arial"/>
              </a:rPr>
              <a:t>WELCOME MUSTANG</a:t>
            </a:r>
            <a:r>
              <a:rPr lang="en-US"/>
              <a:t> PARENTS</a:t>
            </a:r>
            <a:r>
              <a:rPr lang="en-US" sz="3600" b="1" i="0" u="none">
                <a:solidFill>
                  <a:schemeClr val="lt1"/>
                </a:solidFill>
                <a:latin typeface="Arial"/>
                <a:ea typeface="Arial"/>
                <a:cs typeface="Arial"/>
                <a:sym typeface="Arial"/>
              </a:rPr>
              <a:t> / </a:t>
            </a:r>
            <a:r>
              <a:rPr lang="en-US" i="1">
                <a:solidFill>
                  <a:srgbClr val="FF0000"/>
                </a:solidFill>
              </a:rPr>
              <a:t>BIENVENIDOS PADRES DE MUSTANGS</a:t>
            </a:r>
            <a:r>
              <a:rPr lang="en-US" sz="3600" b="1" i="0" u="none">
                <a:solidFill>
                  <a:schemeClr val="lt1"/>
                </a:solidFill>
                <a:latin typeface="Arial"/>
                <a:ea typeface="Arial"/>
                <a:cs typeface="Arial"/>
                <a:sym typeface="Arial"/>
              </a:rPr>
              <a:t>!</a:t>
            </a:r>
            <a:endParaRPr/>
          </a:p>
        </p:txBody>
      </p:sp>
      <p:pic>
        <p:nvPicPr>
          <p:cNvPr id="154" name="Google Shape;154;p1"/>
          <p:cNvPicPr preferRelativeResize="0"/>
          <p:nvPr/>
        </p:nvPicPr>
        <p:blipFill rotWithShape="1">
          <a:blip r:embed="rId3">
            <a:alphaModFix/>
          </a:blip>
          <a:srcRect/>
          <a:stretch/>
        </p:blipFill>
        <p:spPr>
          <a:xfrm>
            <a:off x="323925" y="269425"/>
            <a:ext cx="1416700" cy="1384500"/>
          </a:xfrm>
          <a:prstGeom prst="rect">
            <a:avLst/>
          </a:prstGeom>
          <a:noFill/>
          <a:ln>
            <a:noFill/>
          </a:ln>
        </p:spPr>
      </p:pic>
      <p:pic>
        <p:nvPicPr>
          <p:cNvPr id="155" name="Google Shape;155;p1"/>
          <p:cNvPicPr preferRelativeResize="0"/>
          <p:nvPr/>
        </p:nvPicPr>
        <p:blipFill rotWithShape="1">
          <a:blip r:embed="rId4">
            <a:alphaModFix/>
          </a:blip>
          <a:srcRect/>
          <a:stretch/>
        </p:blipFill>
        <p:spPr>
          <a:xfrm>
            <a:off x="7109300" y="3353631"/>
            <a:ext cx="1416700" cy="13883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e7d788c6ff_0_282"/>
          <p:cNvSpPr txBox="1">
            <a:spLocks noGrp="1"/>
          </p:cNvSpPr>
          <p:nvPr>
            <p:ph type="title"/>
          </p:nvPr>
        </p:nvSpPr>
        <p:spPr>
          <a:xfrm>
            <a:off x="1944694" y="468083"/>
            <a:ext cx="6684000" cy="960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2700"/>
              <a:buFont typeface="Century Gothic"/>
              <a:buNone/>
            </a:pPr>
            <a:r>
              <a:rPr lang="en-US"/>
              <a:t>Mustang College &amp; Career HUB / </a:t>
            </a:r>
            <a:r>
              <a:rPr lang="en-US" i="1">
                <a:solidFill>
                  <a:srgbClr val="FF0000"/>
                </a:solidFill>
              </a:rPr>
              <a:t>Centro Universitario y Carreras Profesionales</a:t>
            </a:r>
            <a:endParaRPr i="1">
              <a:solidFill>
                <a:srgbClr val="FF0000"/>
              </a:solidFill>
            </a:endParaRPr>
          </a:p>
        </p:txBody>
      </p:sp>
      <p:pic>
        <p:nvPicPr>
          <p:cNvPr id="239" name="Google Shape;239;ge7d788c6ff_0_282" descr="Speaker Phone"/>
          <p:cNvPicPr preferRelativeResize="0"/>
          <p:nvPr/>
        </p:nvPicPr>
        <p:blipFill rotWithShape="1">
          <a:blip r:embed="rId3">
            <a:alphaModFix/>
          </a:blip>
          <a:srcRect/>
          <a:stretch/>
        </p:blipFill>
        <p:spPr>
          <a:xfrm>
            <a:off x="4357760" y="1480228"/>
            <a:ext cx="282080" cy="282080"/>
          </a:xfrm>
          <a:prstGeom prst="rect">
            <a:avLst/>
          </a:prstGeom>
          <a:noFill/>
          <a:ln>
            <a:noFill/>
          </a:ln>
        </p:spPr>
      </p:pic>
      <p:pic>
        <p:nvPicPr>
          <p:cNvPr id="240" name="Google Shape;240;ge7d788c6ff_0_282"/>
          <p:cNvPicPr preferRelativeResize="0"/>
          <p:nvPr/>
        </p:nvPicPr>
        <p:blipFill rotWithShape="1">
          <a:blip r:embed="rId4">
            <a:alphaModFix/>
          </a:blip>
          <a:srcRect l="14868" r="12388"/>
          <a:stretch/>
        </p:blipFill>
        <p:spPr>
          <a:xfrm>
            <a:off x="0" y="1199375"/>
            <a:ext cx="1944699" cy="1781789"/>
          </a:xfrm>
          <a:prstGeom prst="rect">
            <a:avLst/>
          </a:prstGeom>
          <a:noFill/>
          <a:ln>
            <a:noFill/>
          </a:ln>
        </p:spPr>
      </p:pic>
      <p:pic>
        <p:nvPicPr>
          <p:cNvPr id="241" name="Google Shape;241;ge7d788c6ff_0_282"/>
          <p:cNvPicPr preferRelativeResize="0"/>
          <p:nvPr/>
        </p:nvPicPr>
        <p:blipFill rotWithShape="1">
          <a:blip r:embed="rId5">
            <a:alphaModFix/>
          </a:blip>
          <a:srcRect/>
          <a:stretch/>
        </p:blipFill>
        <p:spPr>
          <a:xfrm>
            <a:off x="2054724" y="2289750"/>
            <a:ext cx="1801525" cy="2432400"/>
          </a:xfrm>
          <a:prstGeom prst="rect">
            <a:avLst/>
          </a:prstGeom>
          <a:noFill/>
          <a:ln>
            <a:noFill/>
          </a:ln>
        </p:spPr>
      </p:pic>
      <p:graphicFrame>
        <p:nvGraphicFramePr>
          <p:cNvPr id="242" name="Google Shape;242;ge7d788c6ff_0_282"/>
          <p:cNvGraphicFramePr/>
          <p:nvPr/>
        </p:nvGraphicFramePr>
        <p:xfrm>
          <a:off x="3966285" y="1199368"/>
          <a:ext cx="3000000" cy="3000000"/>
        </p:xfrm>
        <a:graphic>
          <a:graphicData uri="http://schemas.openxmlformats.org/drawingml/2006/table">
            <a:tbl>
              <a:tblPr firstRow="1" bandRow="1">
                <a:noFill/>
                <a:tableStyleId>{5EA6623C-BEA9-472B-975F-28A857A5847D}</a:tableStyleId>
              </a:tblPr>
              <a:tblGrid>
                <a:gridCol w="2674700">
                  <a:extLst>
                    <a:ext uri="{9D8B030D-6E8A-4147-A177-3AD203B41FA5}">
                      <a16:colId xmlns:a16="http://schemas.microsoft.com/office/drawing/2014/main" val="20000"/>
                    </a:ext>
                  </a:extLst>
                </a:gridCol>
                <a:gridCol w="2438650">
                  <a:extLst>
                    <a:ext uri="{9D8B030D-6E8A-4147-A177-3AD203B41FA5}">
                      <a16:colId xmlns:a16="http://schemas.microsoft.com/office/drawing/2014/main" val="20001"/>
                    </a:ext>
                  </a:extLst>
                </a:gridCol>
              </a:tblGrid>
              <a:tr h="543675">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rgbClr val="000000"/>
                          </a:solidFill>
                        </a:rPr>
                        <a:t>Phone Extension / </a:t>
                      </a:r>
                      <a:r>
                        <a:rPr lang="en-US" sz="2000" i="1" u="none" strike="noStrike" cap="none">
                          <a:solidFill>
                            <a:srgbClr val="000000"/>
                          </a:solidFill>
                        </a:rPr>
                        <a:t>Extensión telefónica</a:t>
                      </a:r>
                      <a:endParaRPr sz="2000" b="1" i="1" u="none" strike="noStrike" cap="none">
                        <a:solidFill>
                          <a:srgbClr val="000000"/>
                        </a:solidFill>
                        <a:latin typeface="Century Gothic"/>
                        <a:ea typeface="Century Gothic"/>
                        <a:cs typeface="Century Gothic"/>
                        <a:sym typeface="Century Gothic"/>
                      </a:endParaRPr>
                    </a:p>
                  </a:txBody>
                  <a:tcPr marL="54975" marR="54975" marT="54975" marB="54975">
                    <a:solidFill>
                      <a:srgbClr val="F9CDC2"/>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0000"/>
                          </a:solidFill>
                        </a:rPr>
                        <a:t>37043</a:t>
                      </a:r>
                      <a:endParaRPr sz="2000" i="0" u="none" strike="noStrike" cap="none">
                        <a:solidFill>
                          <a:srgbClr val="000000"/>
                        </a:solidFill>
                      </a:endParaRPr>
                    </a:p>
                  </a:txBody>
                  <a:tcPr marL="54975" marR="54975" marT="54975" marB="54975">
                    <a:solidFill>
                      <a:srgbClr val="F9CDC2"/>
                    </a:solidFill>
                  </a:tcPr>
                </a:tc>
                <a:extLst>
                  <a:ext uri="{0D108BD9-81ED-4DB2-BD59-A6C34878D82A}">
                    <a16:rowId xmlns:a16="http://schemas.microsoft.com/office/drawing/2014/main" val="10000"/>
                  </a:ext>
                </a:extLst>
              </a:tr>
              <a:tr h="98570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entury Gothic"/>
                          <a:ea typeface="Century Gothic"/>
                          <a:cs typeface="Century Gothic"/>
                          <a:sym typeface="Century Gothic"/>
                        </a:rPr>
                        <a:t>College Advisor / </a:t>
                      </a:r>
                      <a:r>
                        <a:rPr lang="en-US" sz="1800" b="1" i="1" u="none" strike="noStrike" cap="none">
                          <a:solidFill>
                            <a:srgbClr val="000000"/>
                          </a:solidFill>
                          <a:latin typeface="Century Gothic"/>
                          <a:ea typeface="Century Gothic"/>
                          <a:cs typeface="Century Gothic"/>
                          <a:sym typeface="Century Gothic"/>
                        </a:rPr>
                        <a:t>Asesora universitaria</a:t>
                      </a:r>
                      <a:endParaRPr sz="1800" b="1" i="1"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FF0000"/>
                          </a:solidFill>
                        </a:rPr>
                        <a:t>Paloma Ibarra</a:t>
                      </a:r>
                      <a:endParaRPr sz="1800" b="1" u="none" strike="noStrike" cap="none">
                        <a:solidFill>
                          <a:srgbClr val="FF0000"/>
                        </a:solidFill>
                      </a:endParaRPr>
                    </a:p>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rgbClr val="000000"/>
                        </a:solidFill>
                        <a:latin typeface="Century Gothic"/>
                        <a:ea typeface="Century Gothic"/>
                        <a:cs typeface="Century Gothic"/>
                        <a:sym typeface="Century Gothic"/>
                      </a:endParaRPr>
                    </a:p>
                  </a:txBody>
                  <a:tcPr marL="54975" marR="54975" marT="54975" marB="54975">
                    <a:solidFill>
                      <a:srgbClr val="F9CDC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sng" strike="noStrike" cap="none">
                          <a:solidFill>
                            <a:srgbClr val="222222"/>
                          </a:solidFill>
                          <a:hlinkClick r:id="rId6">
                            <a:extLst>
                              <a:ext uri="{A12FA001-AC4F-418D-AE19-62706E023703}">
                                <ahyp:hlinkClr xmlns:ahyp="http://schemas.microsoft.com/office/drawing/2018/hyperlinkcolor" val="tx"/>
                              </a:ext>
                            </a:extLst>
                          </a:hlinkClick>
                        </a:rPr>
                        <a:t>pibarra2@saisd.net</a:t>
                      </a:r>
                      <a:endParaRPr sz="1800" u="none" strike="noStrike" cap="none">
                        <a:solidFill>
                          <a:srgbClr val="222222"/>
                        </a:solidFill>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rgbClr val="000000"/>
                        </a:solidFill>
                      </a:endParaRPr>
                    </a:p>
                  </a:txBody>
                  <a:tcPr marL="54975" marR="54975" marT="54975" marB="54975">
                    <a:solidFill>
                      <a:srgbClr val="F9CDC2"/>
                    </a:solidFill>
                  </a:tcPr>
                </a:tc>
                <a:extLst>
                  <a:ext uri="{0D108BD9-81ED-4DB2-BD59-A6C34878D82A}">
                    <a16:rowId xmlns:a16="http://schemas.microsoft.com/office/drawing/2014/main" val="10001"/>
                  </a:ext>
                </a:extLst>
              </a:tr>
              <a:tr h="98570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entury Gothic"/>
                          <a:ea typeface="Century Gothic"/>
                          <a:cs typeface="Century Gothic"/>
                          <a:sym typeface="Century Gothic"/>
                        </a:rPr>
                        <a:t>College Advisor / </a:t>
                      </a:r>
                      <a:r>
                        <a:rPr lang="en-US" sz="1800" b="1" i="1" u="none" strike="noStrike" cap="none">
                          <a:solidFill>
                            <a:srgbClr val="000000"/>
                          </a:solidFill>
                          <a:latin typeface="Century Gothic"/>
                          <a:ea typeface="Century Gothic"/>
                          <a:cs typeface="Century Gothic"/>
                          <a:sym typeface="Century Gothic"/>
                        </a:rPr>
                        <a:t>Asesor universitario</a:t>
                      </a:r>
                      <a:endParaRPr sz="1800" i="1"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entury Gothic"/>
                          <a:ea typeface="Century Gothic"/>
                          <a:cs typeface="Century Gothic"/>
                          <a:sym typeface="Century Gothic"/>
                        </a:rPr>
                        <a:t>Jonathan Hernandez</a:t>
                      </a:r>
                      <a:endParaRPr sz="1800" u="none" strike="noStrike" cap="none">
                        <a:solidFill>
                          <a:srgbClr val="FF0000"/>
                        </a:solidFill>
                        <a:latin typeface="Century Gothic"/>
                        <a:ea typeface="Century Gothic"/>
                        <a:cs typeface="Century Gothic"/>
                        <a:sym typeface="Century Gothic"/>
                      </a:endParaRPr>
                    </a:p>
                  </a:txBody>
                  <a:tcPr marL="54975" marR="54975" marT="54975" marB="5497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jhernandez23@saisd.net</a:t>
                      </a:r>
                      <a:r>
                        <a:rPr lang="en-US" sz="1800" b="0" i="0" u="none" strike="noStrike" cap="none">
                          <a:solidFill>
                            <a:srgbClr val="000000"/>
                          </a:solidFill>
                          <a:latin typeface="Century Gothic"/>
                          <a:ea typeface="Century Gothic"/>
                          <a:cs typeface="Century Gothic"/>
                          <a:sym typeface="Century Gothic"/>
                        </a:rPr>
                        <a:t> </a:t>
                      </a:r>
                      <a:endParaRPr sz="1800" u="none" strike="noStrike" cap="none">
                        <a:solidFill>
                          <a:srgbClr val="000000"/>
                        </a:solidFill>
                        <a:latin typeface="Century Gothic"/>
                        <a:ea typeface="Century Gothic"/>
                        <a:cs typeface="Century Gothic"/>
                        <a:sym typeface="Century Gothic"/>
                      </a:endParaRPr>
                    </a:p>
                  </a:txBody>
                  <a:tcPr marL="54975" marR="54975" marT="54975" marB="54975"/>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5056ee391e_5_0"/>
          <p:cNvSpPr txBox="1">
            <a:spLocks noGrp="1"/>
          </p:cNvSpPr>
          <p:nvPr>
            <p:ph type="title"/>
          </p:nvPr>
        </p:nvSpPr>
        <p:spPr>
          <a:xfrm>
            <a:off x="1944694" y="468083"/>
            <a:ext cx="6684000" cy="960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2700"/>
              <a:buFont typeface="Century Gothic"/>
              <a:buNone/>
            </a:pPr>
            <a:r>
              <a:rPr lang="en-US"/>
              <a:t>Mustang College &amp; Career HUB / </a:t>
            </a:r>
            <a:r>
              <a:rPr lang="en-US" i="1">
                <a:solidFill>
                  <a:srgbClr val="FF0000"/>
                </a:solidFill>
              </a:rPr>
              <a:t>Centro Universitario y Carreras Profesionales</a:t>
            </a:r>
            <a:endParaRPr i="1">
              <a:solidFill>
                <a:srgbClr val="FF0000"/>
              </a:solidFill>
            </a:endParaRPr>
          </a:p>
        </p:txBody>
      </p:sp>
      <p:pic>
        <p:nvPicPr>
          <p:cNvPr id="248" name="Google Shape;248;g15056ee391e_5_0"/>
          <p:cNvPicPr preferRelativeResize="0"/>
          <p:nvPr/>
        </p:nvPicPr>
        <p:blipFill>
          <a:blip r:embed="rId3">
            <a:alphaModFix/>
          </a:blip>
          <a:stretch>
            <a:fillRect/>
          </a:stretch>
        </p:blipFill>
        <p:spPr>
          <a:xfrm>
            <a:off x="764653" y="1199375"/>
            <a:ext cx="2476622" cy="3712874"/>
          </a:xfrm>
          <a:prstGeom prst="rect">
            <a:avLst/>
          </a:prstGeom>
          <a:noFill/>
          <a:ln>
            <a:noFill/>
          </a:ln>
        </p:spPr>
      </p:pic>
      <p:sp>
        <p:nvSpPr>
          <p:cNvPr id="249" name="Google Shape;249;g15056ee391e_5_0"/>
          <p:cNvSpPr txBox="1"/>
          <p:nvPr/>
        </p:nvSpPr>
        <p:spPr>
          <a:xfrm>
            <a:off x="4218500" y="1625750"/>
            <a:ext cx="3545700" cy="3078300"/>
          </a:xfrm>
          <a:prstGeom prst="rect">
            <a:avLst/>
          </a:prstGeom>
          <a:solidFill>
            <a:srgbClr val="F9CDC2"/>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800"/>
              <a:buFont typeface="Arial"/>
              <a:buNone/>
            </a:pPr>
            <a:r>
              <a:rPr lang="en-US" sz="1800" b="1">
                <a:solidFill>
                  <a:schemeClr val="dk1"/>
                </a:solidFill>
                <a:latin typeface="Century Gothic"/>
                <a:ea typeface="Century Gothic"/>
                <a:cs typeface="Century Gothic"/>
                <a:sym typeface="Century Gothic"/>
              </a:rPr>
              <a:t>Postsecondary and College Advisor for Underclassmen / </a:t>
            </a:r>
            <a:r>
              <a:rPr lang="en-US" sz="1800" b="1" i="1">
                <a:solidFill>
                  <a:srgbClr val="FF0000"/>
                </a:solidFill>
                <a:latin typeface="Century Gothic"/>
                <a:ea typeface="Century Gothic"/>
                <a:cs typeface="Century Gothic"/>
                <a:sym typeface="Century Gothic"/>
              </a:rPr>
              <a:t>Asesora postsecundaria y universitaria para estudiantes de grado once </a:t>
            </a:r>
            <a:endParaRPr sz="2600" b="1" i="1">
              <a:solidFill>
                <a:srgbClr val="FF0000"/>
              </a:solidFill>
              <a:latin typeface="Century Gothic"/>
              <a:ea typeface="Century Gothic"/>
              <a:cs typeface="Century Gothic"/>
              <a:sym typeface="Century Gothic"/>
            </a:endParaRPr>
          </a:p>
          <a:p>
            <a:pPr marL="0" lvl="0" indent="0" algn="ctr" rtl="0">
              <a:spcBef>
                <a:spcPts val="0"/>
              </a:spcBef>
              <a:spcAft>
                <a:spcPts val="0"/>
              </a:spcAft>
              <a:buNone/>
            </a:pPr>
            <a:endParaRPr sz="2900" b="1">
              <a:solidFill>
                <a:srgbClr val="212D74"/>
              </a:solidFill>
              <a:latin typeface="Century Gothic"/>
              <a:ea typeface="Century Gothic"/>
              <a:cs typeface="Century Gothic"/>
              <a:sym typeface="Century Gothic"/>
            </a:endParaRPr>
          </a:p>
          <a:p>
            <a:pPr marL="0" lvl="0" indent="0" algn="ctr" rtl="0">
              <a:spcBef>
                <a:spcPts val="0"/>
              </a:spcBef>
              <a:spcAft>
                <a:spcPts val="0"/>
              </a:spcAft>
              <a:buNone/>
            </a:pPr>
            <a:r>
              <a:rPr lang="en-US" sz="2900" b="1">
                <a:solidFill>
                  <a:srgbClr val="212D74"/>
                </a:solidFill>
                <a:latin typeface="Century Gothic"/>
                <a:ea typeface="Century Gothic"/>
                <a:cs typeface="Century Gothic"/>
                <a:sym typeface="Century Gothic"/>
              </a:rPr>
              <a:t>Nathan Brown</a:t>
            </a:r>
            <a:endParaRPr sz="2900" b="1">
              <a:solidFill>
                <a:srgbClr val="212D74"/>
              </a:solidFill>
              <a:latin typeface="Century Gothic"/>
              <a:ea typeface="Century Gothic"/>
              <a:cs typeface="Century Gothic"/>
              <a:sym typeface="Century Gothic"/>
            </a:endParaRPr>
          </a:p>
          <a:p>
            <a:pPr marL="0" lvl="0" indent="0" algn="ctr" rtl="0">
              <a:spcBef>
                <a:spcPts val="0"/>
              </a:spcBef>
              <a:spcAft>
                <a:spcPts val="0"/>
              </a:spcAft>
              <a:buNone/>
            </a:pPr>
            <a:endParaRPr sz="20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US" sz="2000" b="1">
                <a:solidFill>
                  <a:schemeClr val="dk1"/>
                </a:solidFill>
                <a:latin typeface="Century Gothic"/>
                <a:ea typeface="Century Gothic"/>
                <a:cs typeface="Century Gothic"/>
                <a:sym typeface="Century Gothic"/>
              </a:rPr>
              <a:t>Email: nbrown3@trinity.edu</a:t>
            </a:r>
            <a:endParaRPr sz="2000" b="1">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1475a1113af_0_0"/>
          <p:cNvSpPr txBox="1">
            <a:spLocks noGrp="1"/>
          </p:cNvSpPr>
          <p:nvPr>
            <p:ph type="title"/>
          </p:nvPr>
        </p:nvSpPr>
        <p:spPr>
          <a:xfrm>
            <a:off x="215375" y="66025"/>
            <a:ext cx="8222100" cy="767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US" sz="2700"/>
              <a:t>                         </a:t>
            </a:r>
            <a:r>
              <a:rPr lang="en-US" sz="2700" u="sng"/>
              <a:t>F.A.C.E. Specialists</a:t>
            </a:r>
            <a:endParaRPr sz="2700" u="sng"/>
          </a:p>
        </p:txBody>
      </p:sp>
      <p:sp>
        <p:nvSpPr>
          <p:cNvPr id="255" name="Google Shape;255;g1475a1113af_0_0"/>
          <p:cNvSpPr txBox="1">
            <a:spLocks noGrp="1"/>
          </p:cNvSpPr>
          <p:nvPr>
            <p:ph type="body" idx="1"/>
          </p:nvPr>
        </p:nvSpPr>
        <p:spPr>
          <a:xfrm>
            <a:off x="107700" y="784200"/>
            <a:ext cx="8928600" cy="43593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r>
              <a:rPr lang="en-US" sz="1600" b="1" i="1">
                <a:latin typeface="Merriweather"/>
                <a:ea typeface="Merriweather"/>
                <a:cs typeface="Merriweather"/>
                <a:sym typeface="Merriweather"/>
              </a:rPr>
              <a:t>Rebecca Zertuche (left-side)</a:t>
            </a:r>
            <a:endParaRPr sz="1600" b="1" i="1">
              <a:latin typeface="Merriweather"/>
              <a:ea typeface="Merriweather"/>
              <a:cs typeface="Merriweather"/>
              <a:sym typeface="Merriweather"/>
            </a:endParaRPr>
          </a:p>
          <a:p>
            <a:pPr marL="0" lvl="0" indent="0" algn="l" rtl="0">
              <a:lnSpc>
                <a:spcPct val="100000"/>
              </a:lnSpc>
              <a:spcBef>
                <a:spcPts val="0"/>
              </a:spcBef>
              <a:spcAft>
                <a:spcPts val="0"/>
              </a:spcAft>
              <a:buNone/>
            </a:pPr>
            <a:r>
              <a:rPr lang="en-US" sz="1600" i="1">
                <a:latin typeface="Merriweather"/>
                <a:ea typeface="Merriweather"/>
                <a:cs typeface="Merriweather"/>
                <a:sym typeface="Merriweather"/>
              </a:rPr>
              <a:t>Alpha (A-L) </a:t>
            </a:r>
            <a:endParaRPr sz="1600" i="1">
              <a:latin typeface="Merriweather"/>
              <a:ea typeface="Merriweather"/>
              <a:cs typeface="Merriweather"/>
              <a:sym typeface="Merriweather"/>
            </a:endParaRPr>
          </a:p>
          <a:p>
            <a:pPr marL="0" lvl="0" indent="0" algn="l" rtl="0">
              <a:lnSpc>
                <a:spcPct val="100000"/>
              </a:lnSpc>
              <a:spcBef>
                <a:spcPts val="0"/>
              </a:spcBef>
              <a:spcAft>
                <a:spcPts val="0"/>
              </a:spcAft>
              <a:buNone/>
            </a:pPr>
            <a:r>
              <a:rPr lang="en-US" sz="1600" i="1">
                <a:latin typeface="Merriweather"/>
                <a:ea typeface="Merriweather"/>
                <a:cs typeface="Merriweather"/>
                <a:sym typeface="Merriweather"/>
              </a:rPr>
              <a:t>Phone : (210) 438-6570 Ext.37026</a:t>
            </a:r>
            <a:endParaRPr sz="1600" i="1">
              <a:latin typeface="Merriweather"/>
              <a:ea typeface="Merriweather"/>
              <a:cs typeface="Merriweather"/>
              <a:sym typeface="Merriweather"/>
            </a:endParaRPr>
          </a:p>
          <a:p>
            <a:pPr marL="0" lvl="0" indent="0" algn="l" rtl="0">
              <a:lnSpc>
                <a:spcPct val="100000"/>
              </a:lnSpc>
              <a:spcBef>
                <a:spcPts val="0"/>
              </a:spcBef>
              <a:spcAft>
                <a:spcPts val="0"/>
              </a:spcAft>
              <a:buNone/>
            </a:pPr>
            <a:r>
              <a:rPr lang="en-US" sz="1600" i="1">
                <a:latin typeface="Merriweather"/>
                <a:ea typeface="Merriweather"/>
                <a:cs typeface="Merriweather"/>
                <a:sym typeface="Merriweather"/>
              </a:rPr>
              <a:t>email address : </a:t>
            </a:r>
            <a:r>
              <a:rPr lang="en-US" sz="1600" i="1" u="sng">
                <a:solidFill>
                  <a:schemeClr val="hlink"/>
                </a:solidFill>
                <a:latin typeface="Merriweather"/>
                <a:ea typeface="Merriweather"/>
                <a:cs typeface="Merriweather"/>
                <a:sym typeface="Merriweather"/>
                <a:hlinkClick r:id="rId3"/>
              </a:rPr>
              <a:t>rzertuche1@saisd.net</a:t>
            </a:r>
            <a:endParaRPr sz="1600" i="1">
              <a:latin typeface="Merriweather"/>
              <a:ea typeface="Merriweather"/>
              <a:cs typeface="Merriweather"/>
              <a:sym typeface="Merriweather"/>
            </a:endParaRPr>
          </a:p>
          <a:p>
            <a:pPr marL="0" lvl="0" indent="0" algn="l" rtl="0">
              <a:lnSpc>
                <a:spcPct val="100000"/>
              </a:lnSpc>
              <a:spcBef>
                <a:spcPts val="0"/>
              </a:spcBef>
              <a:spcAft>
                <a:spcPts val="0"/>
              </a:spcAft>
              <a:buNone/>
            </a:pPr>
            <a:endParaRPr sz="1600" i="1">
              <a:latin typeface="Merriweather"/>
              <a:ea typeface="Merriweather"/>
              <a:cs typeface="Merriweather"/>
              <a:sym typeface="Merriweather"/>
            </a:endParaRPr>
          </a:p>
          <a:p>
            <a:pPr marL="0" lvl="0" indent="0" algn="l" rtl="0">
              <a:lnSpc>
                <a:spcPct val="100000"/>
              </a:lnSpc>
              <a:spcBef>
                <a:spcPts val="0"/>
              </a:spcBef>
              <a:spcAft>
                <a:spcPts val="0"/>
              </a:spcAft>
              <a:buNone/>
            </a:pPr>
            <a:endParaRPr sz="1700" b="1" i="1">
              <a:latin typeface="Merriweather"/>
              <a:ea typeface="Merriweather"/>
              <a:cs typeface="Merriweather"/>
              <a:sym typeface="Merriweather"/>
            </a:endParaRPr>
          </a:p>
          <a:p>
            <a:pPr marL="0" lvl="0" indent="0" algn="l" rtl="0">
              <a:lnSpc>
                <a:spcPct val="100000"/>
              </a:lnSpc>
              <a:spcBef>
                <a:spcPts val="0"/>
              </a:spcBef>
              <a:spcAft>
                <a:spcPts val="0"/>
              </a:spcAft>
              <a:buNone/>
            </a:pPr>
            <a:endParaRPr sz="1700" b="1" i="1">
              <a:latin typeface="Merriweather"/>
              <a:ea typeface="Merriweather"/>
              <a:cs typeface="Merriweather"/>
              <a:sym typeface="Merriweather"/>
            </a:endParaRPr>
          </a:p>
          <a:p>
            <a:pPr marL="0" lvl="0" indent="0" algn="l" rtl="0">
              <a:lnSpc>
                <a:spcPct val="100000"/>
              </a:lnSpc>
              <a:spcBef>
                <a:spcPts val="0"/>
              </a:spcBef>
              <a:spcAft>
                <a:spcPts val="0"/>
              </a:spcAft>
              <a:buNone/>
            </a:pPr>
            <a:r>
              <a:rPr lang="en-US" sz="1700" b="1" i="1">
                <a:latin typeface="Merriweather"/>
                <a:ea typeface="Merriweather"/>
                <a:cs typeface="Merriweather"/>
                <a:sym typeface="Merriweather"/>
              </a:rPr>
              <a:t>Dominique Acost</a:t>
            </a:r>
            <a:r>
              <a:rPr lang="en-US" sz="1700" i="1">
                <a:latin typeface="Merriweather"/>
                <a:ea typeface="Merriweather"/>
                <a:cs typeface="Merriweather"/>
                <a:sym typeface="Merriweather"/>
              </a:rPr>
              <a:t>a (right-side)</a:t>
            </a:r>
            <a:endParaRPr sz="1700" i="1">
              <a:latin typeface="Merriweather"/>
              <a:ea typeface="Merriweather"/>
              <a:cs typeface="Merriweather"/>
              <a:sym typeface="Merriweather"/>
            </a:endParaRPr>
          </a:p>
          <a:p>
            <a:pPr marL="0" lvl="0" indent="0" algn="l" rtl="0">
              <a:lnSpc>
                <a:spcPct val="100000"/>
              </a:lnSpc>
              <a:spcBef>
                <a:spcPts val="0"/>
              </a:spcBef>
              <a:spcAft>
                <a:spcPts val="0"/>
              </a:spcAft>
              <a:buNone/>
            </a:pPr>
            <a:r>
              <a:rPr lang="en-US" sz="1700" i="1">
                <a:latin typeface="Merriweather"/>
                <a:ea typeface="Merriweather"/>
                <a:cs typeface="Merriweather"/>
                <a:sym typeface="Merriweather"/>
              </a:rPr>
              <a:t>Alpha (M-Z) </a:t>
            </a:r>
            <a:endParaRPr sz="1700" i="1">
              <a:latin typeface="Merriweather"/>
              <a:ea typeface="Merriweather"/>
              <a:cs typeface="Merriweather"/>
              <a:sym typeface="Merriweather"/>
            </a:endParaRPr>
          </a:p>
          <a:p>
            <a:pPr marL="0" lvl="0" indent="0" algn="l" rtl="0">
              <a:lnSpc>
                <a:spcPct val="100000"/>
              </a:lnSpc>
              <a:spcBef>
                <a:spcPts val="0"/>
              </a:spcBef>
              <a:spcAft>
                <a:spcPts val="0"/>
              </a:spcAft>
              <a:buNone/>
            </a:pPr>
            <a:r>
              <a:rPr lang="en-US" sz="1700" i="1">
                <a:latin typeface="Merriweather"/>
                <a:ea typeface="Merriweather"/>
                <a:cs typeface="Merriweather"/>
                <a:sym typeface="Merriweather"/>
              </a:rPr>
              <a:t>Phone: (210) 438-6570 Ext.37386</a:t>
            </a:r>
            <a:endParaRPr sz="1700" i="1">
              <a:latin typeface="Merriweather"/>
              <a:ea typeface="Merriweather"/>
              <a:cs typeface="Merriweather"/>
              <a:sym typeface="Merriweather"/>
            </a:endParaRPr>
          </a:p>
          <a:p>
            <a:pPr marL="0" lvl="0" indent="0" algn="l" rtl="0">
              <a:lnSpc>
                <a:spcPct val="100000"/>
              </a:lnSpc>
              <a:spcBef>
                <a:spcPts val="0"/>
              </a:spcBef>
              <a:spcAft>
                <a:spcPts val="0"/>
              </a:spcAft>
              <a:buNone/>
            </a:pPr>
            <a:r>
              <a:rPr lang="en-US" sz="1700" i="1">
                <a:latin typeface="Merriweather"/>
                <a:ea typeface="Merriweather"/>
                <a:cs typeface="Merriweather"/>
                <a:sym typeface="Merriweather"/>
              </a:rPr>
              <a:t> email address : </a:t>
            </a:r>
            <a:r>
              <a:rPr lang="en-US" sz="1700" i="1" u="sng">
                <a:solidFill>
                  <a:schemeClr val="hlink"/>
                </a:solidFill>
                <a:latin typeface="Merriweather"/>
                <a:ea typeface="Merriweather"/>
                <a:cs typeface="Merriweather"/>
                <a:sym typeface="Merriweather"/>
                <a:hlinkClick r:id="rId4"/>
              </a:rPr>
              <a:t>dacosta1@saisd.net</a:t>
            </a:r>
            <a:endParaRPr sz="1700" i="1">
              <a:latin typeface="Merriweather"/>
              <a:ea typeface="Merriweather"/>
              <a:cs typeface="Merriweather"/>
              <a:sym typeface="Merriweather"/>
            </a:endParaRPr>
          </a:p>
          <a:p>
            <a:pPr marL="0" lvl="0" indent="0" algn="l" rtl="0">
              <a:lnSpc>
                <a:spcPct val="100000"/>
              </a:lnSpc>
              <a:spcBef>
                <a:spcPts val="0"/>
              </a:spcBef>
              <a:spcAft>
                <a:spcPts val="0"/>
              </a:spcAft>
              <a:buNone/>
            </a:pPr>
            <a:endParaRPr sz="1700" i="1">
              <a:latin typeface="Merriweather"/>
              <a:ea typeface="Merriweather"/>
              <a:cs typeface="Merriweather"/>
              <a:sym typeface="Merriweather"/>
            </a:endParaRPr>
          </a:p>
        </p:txBody>
      </p:sp>
      <p:pic>
        <p:nvPicPr>
          <p:cNvPr id="256" name="Google Shape;256;g1475a1113af_0_0"/>
          <p:cNvPicPr preferRelativeResize="0"/>
          <p:nvPr/>
        </p:nvPicPr>
        <p:blipFill>
          <a:blip r:embed="rId5">
            <a:alphaModFix/>
          </a:blip>
          <a:stretch>
            <a:fillRect/>
          </a:stretch>
        </p:blipFill>
        <p:spPr>
          <a:xfrm>
            <a:off x="317825" y="157200"/>
            <a:ext cx="1271800" cy="1622199"/>
          </a:xfrm>
          <a:prstGeom prst="rect">
            <a:avLst/>
          </a:prstGeom>
          <a:noFill/>
          <a:ln>
            <a:noFill/>
          </a:ln>
        </p:spPr>
      </p:pic>
      <p:pic>
        <p:nvPicPr>
          <p:cNvPr id="257" name="Google Shape;257;g1475a1113af_0_0"/>
          <p:cNvPicPr preferRelativeResize="0"/>
          <p:nvPr/>
        </p:nvPicPr>
        <p:blipFill>
          <a:blip r:embed="rId6">
            <a:alphaModFix/>
          </a:blip>
          <a:stretch>
            <a:fillRect/>
          </a:stretch>
        </p:blipFill>
        <p:spPr>
          <a:xfrm>
            <a:off x="8121225" y="157200"/>
            <a:ext cx="920025" cy="920025"/>
          </a:xfrm>
          <a:prstGeom prst="rect">
            <a:avLst/>
          </a:prstGeom>
          <a:noFill/>
          <a:ln>
            <a:noFill/>
          </a:ln>
        </p:spPr>
      </p:pic>
      <p:sp>
        <p:nvSpPr>
          <p:cNvPr id="258" name="Google Shape;258;g1475a1113af_0_0"/>
          <p:cNvSpPr txBox="1"/>
          <p:nvPr/>
        </p:nvSpPr>
        <p:spPr>
          <a:xfrm>
            <a:off x="3018075" y="2543475"/>
            <a:ext cx="5506800" cy="295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u="sng">
                <a:solidFill>
                  <a:srgbClr val="FFFFFF"/>
                </a:solidFill>
              </a:rPr>
              <a:t>Links for Parents</a:t>
            </a:r>
            <a:endParaRPr sz="1300" u="sng">
              <a:solidFill>
                <a:srgbClr val="FFFFFF"/>
              </a:solidFill>
            </a:endParaRPr>
          </a:p>
          <a:p>
            <a:pPr marL="0" lvl="0" indent="0" algn="ctr" rtl="0">
              <a:spcBef>
                <a:spcPts val="0"/>
              </a:spcBef>
              <a:spcAft>
                <a:spcPts val="0"/>
              </a:spcAft>
              <a:buNone/>
            </a:pPr>
            <a:endParaRPr sz="1300" u="sng">
              <a:solidFill>
                <a:srgbClr val="FFFFFF"/>
              </a:solidFill>
            </a:endParaRPr>
          </a:p>
          <a:p>
            <a:pPr marL="0" lvl="0" indent="0" algn="l" rtl="0">
              <a:spcBef>
                <a:spcPts val="0"/>
              </a:spcBef>
              <a:spcAft>
                <a:spcPts val="0"/>
              </a:spcAft>
              <a:buNone/>
            </a:pPr>
            <a:r>
              <a:rPr lang="en-US" sz="1300" u="sng">
                <a:solidFill>
                  <a:schemeClr val="hlink"/>
                </a:solidFill>
                <a:hlinkClick r:id="rId7"/>
              </a:rPr>
              <a:t>https://www.saisd.net/page/parentstudent-home</a:t>
            </a:r>
            <a:endParaRPr sz="1300">
              <a:solidFill>
                <a:srgbClr val="FFFFFF"/>
              </a:solidFill>
            </a:endParaRPr>
          </a:p>
          <a:p>
            <a:pPr marL="0" lvl="0" indent="0" algn="l" rtl="0">
              <a:spcBef>
                <a:spcPts val="0"/>
              </a:spcBef>
              <a:spcAft>
                <a:spcPts val="0"/>
              </a:spcAft>
              <a:buNone/>
            </a:pPr>
            <a:endParaRPr sz="1300">
              <a:solidFill>
                <a:srgbClr val="FFFFFF"/>
              </a:solidFill>
            </a:endParaRPr>
          </a:p>
          <a:p>
            <a:pPr marL="0" lvl="0" indent="0" algn="l" rtl="0">
              <a:spcBef>
                <a:spcPts val="0"/>
              </a:spcBef>
              <a:spcAft>
                <a:spcPts val="0"/>
              </a:spcAft>
              <a:buNone/>
            </a:pPr>
            <a:r>
              <a:rPr lang="en-US" sz="1300" u="sng">
                <a:solidFill>
                  <a:schemeClr val="hlink"/>
                </a:solidFill>
                <a:hlinkClick r:id="rId8"/>
              </a:rPr>
              <a:t>https://www.saisd.net/page/ParentPortal</a:t>
            </a:r>
            <a:endParaRPr sz="1300">
              <a:solidFill>
                <a:srgbClr val="FFFFFF"/>
              </a:solidFill>
            </a:endParaRPr>
          </a:p>
          <a:p>
            <a:pPr marL="0" lvl="0" indent="0" algn="l" rtl="0">
              <a:spcBef>
                <a:spcPts val="0"/>
              </a:spcBef>
              <a:spcAft>
                <a:spcPts val="0"/>
              </a:spcAft>
              <a:buNone/>
            </a:pPr>
            <a:endParaRPr sz="1300">
              <a:solidFill>
                <a:srgbClr val="FFFFFF"/>
              </a:solidFill>
            </a:endParaRPr>
          </a:p>
          <a:p>
            <a:pPr marL="0" lvl="0" indent="0" algn="l" rtl="0">
              <a:spcBef>
                <a:spcPts val="0"/>
              </a:spcBef>
              <a:spcAft>
                <a:spcPts val="0"/>
              </a:spcAft>
              <a:buNone/>
            </a:pPr>
            <a:r>
              <a:rPr lang="en-US" sz="1300" u="sng">
                <a:solidFill>
                  <a:schemeClr val="hlink"/>
                </a:solidFill>
                <a:hlinkClick r:id="rId9"/>
              </a:rPr>
              <a:t>https://saisdcares.net/</a:t>
            </a:r>
            <a:endParaRPr sz="1300">
              <a:solidFill>
                <a:srgbClr val="FFFFFF"/>
              </a:solidFill>
            </a:endParaRPr>
          </a:p>
          <a:p>
            <a:pPr marL="0" lvl="0" indent="0" algn="l" rtl="0">
              <a:spcBef>
                <a:spcPts val="0"/>
              </a:spcBef>
              <a:spcAft>
                <a:spcPts val="0"/>
              </a:spcAft>
              <a:buNone/>
            </a:pPr>
            <a:endParaRPr sz="1300">
              <a:solidFill>
                <a:srgbClr val="FFFFFF"/>
              </a:solidFill>
            </a:endParaRPr>
          </a:p>
          <a:p>
            <a:pPr marL="0" lvl="0" indent="0" algn="l" rtl="0">
              <a:spcBef>
                <a:spcPts val="0"/>
              </a:spcBef>
              <a:spcAft>
                <a:spcPts val="0"/>
              </a:spcAft>
              <a:buNone/>
            </a:pPr>
            <a:r>
              <a:rPr lang="en-US" sz="800" u="sng">
                <a:solidFill>
                  <a:srgbClr val="FFFFFF"/>
                </a:solidFill>
                <a:hlinkClick r:id="rId10">
                  <a:extLst>
                    <a:ext uri="{A12FA001-AC4F-418D-AE19-62706E023703}">
                      <ahyp:hlinkClr xmlns:ahyp="http://schemas.microsoft.com/office/drawing/2018/hyperlinkcolor" val="tx"/>
                    </a:ext>
                  </a:extLst>
                </a:hlinkClick>
              </a:rPr>
              <a:t>Family &amp; Community Engagement - SAISD</a:t>
            </a:r>
            <a:endParaRPr sz="1800">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r>
              <a:rPr lang="en-US" sz="1100" u="sng">
                <a:solidFill>
                  <a:schemeClr val="hlink"/>
                </a:solidFill>
                <a:hlinkClick r:id="rId11"/>
              </a:rPr>
              <a:t>Sign in (app-garden.com)</a:t>
            </a:r>
            <a:endParaRPr sz="1800">
              <a:solidFill>
                <a:srgbClr val="FFFFFF"/>
              </a:solidFill>
            </a:endParaRPr>
          </a:p>
          <a:p>
            <a:pPr marL="0" lvl="0" indent="0" algn="l" rtl="0">
              <a:spcBef>
                <a:spcPts val="0"/>
              </a:spcBef>
              <a:spcAft>
                <a:spcPts val="0"/>
              </a:spcAft>
              <a:buNone/>
            </a:pPr>
            <a:endParaRPr sz="300">
              <a:solidFill>
                <a:srgbClr val="FFFFFF"/>
              </a:solidFill>
            </a:endParaRPr>
          </a:p>
          <a:p>
            <a:pPr marL="0" lvl="0" indent="0" algn="l" rtl="0">
              <a:spcBef>
                <a:spcPts val="0"/>
              </a:spcBef>
              <a:spcAft>
                <a:spcPts val="0"/>
              </a:spcAft>
              <a:buNone/>
            </a:pPr>
            <a:endParaRPr sz="900">
              <a:solidFill>
                <a:srgbClr val="FFFFFF"/>
              </a:solidFill>
            </a:endParaRPr>
          </a:p>
          <a:p>
            <a:pPr marL="0" lvl="0" indent="0" algn="l" rtl="0">
              <a:spcBef>
                <a:spcPts val="0"/>
              </a:spcBef>
              <a:spcAft>
                <a:spcPts val="0"/>
              </a:spcAft>
              <a:buNone/>
            </a:pPr>
            <a:r>
              <a:rPr lang="en-US" sz="900" u="sng">
                <a:solidFill>
                  <a:schemeClr val="hlink"/>
                </a:solidFill>
                <a:hlinkClick r:id="rId12"/>
              </a:rPr>
              <a:t>https://drive.google.com/file/d/11Zqx_fWfwlcdFK5K6PhkoeablrEeWE0d/view?usp=sharing</a:t>
            </a:r>
            <a:endParaRPr sz="900">
              <a:solidFill>
                <a:srgbClr val="FFFFFF"/>
              </a:solidFill>
            </a:endParaRPr>
          </a:p>
          <a:p>
            <a:pPr marL="0" lvl="0" indent="0" algn="l" rtl="0">
              <a:spcBef>
                <a:spcPts val="0"/>
              </a:spcBef>
              <a:spcAft>
                <a:spcPts val="0"/>
              </a:spcAft>
              <a:buNone/>
            </a:pPr>
            <a:endParaRPr sz="900">
              <a:solidFill>
                <a:srgbClr val="FFFFFF"/>
              </a:solidFill>
            </a:endParaRPr>
          </a:p>
          <a:p>
            <a:pPr marL="0" lvl="0" indent="0" algn="l" rtl="0">
              <a:spcBef>
                <a:spcPts val="0"/>
              </a:spcBef>
              <a:spcAft>
                <a:spcPts val="0"/>
              </a:spcAft>
              <a:buNone/>
            </a:pPr>
            <a:endParaRPr sz="900">
              <a:solidFill>
                <a:srgbClr val="FFFFFF"/>
              </a:solidFill>
            </a:endParaRPr>
          </a:p>
        </p:txBody>
      </p:sp>
      <p:sp>
        <p:nvSpPr>
          <p:cNvPr id="259" name="Google Shape;259;g1475a1113af_0_0"/>
          <p:cNvSpPr txBox="1"/>
          <p:nvPr/>
        </p:nvSpPr>
        <p:spPr>
          <a:xfrm>
            <a:off x="2193050" y="1179300"/>
            <a:ext cx="5982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rPr>
              <a:t>The mission of the Office of Family and Community Engagement is to successfully develop and implement programs and strategies to engage parents and the community as partners to continually improve the academic performance of students. Here at Jefferson HS we provide direct support and services to all of our Jefferson families and community. </a:t>
            </a:r>
            <a:endParaRPr>
              <a:solidFill>
                <a:schemeClr val="lt1"/>
              </a:solidFill>
            </a:endParaRPr>
          </a:p>
        </p:txBody>
      </p:sp>
      <p:pic>
        <p:nvPicPr>
          <p:cNvPr id="260" name="Google Shape;260;g1475a1113af_0_0"/>
          <p:cNvPicPr preferRelativeResize="0"/>
          <p:nvPr/>
        </p:nvPicPr>
        <p:blipFill>
          <a:blip r:embed="rId13">
            <a:alphaModFix/>
          </a:blip>
          <a:stretch>
            <a:fillRect/>
          </a:stretch>
        </p:blipFill>
        <p:spPr>
          <a:xfrm>
            <a:off x="6636600" y="3701925"/>
            <a:ext cx="2298650" cy="672750"/>
          </a:xfrm>
          <a:prstGeom prst="rect">
            <a:avLst/>
          </a:prstGeom>
          <a:noFill/>
          <a:ln>
            <a:noFill/>
          </a:ln>
        </p:spPr>
      </p:pic>
      <p:pic>
        <p:nvPicPr>
          <p:cNvPr id="261" name="Google Shape;261;g1475a1113af_0_0"/>
          <p:cNvPicPr preferRelativeResize="0"/>
          <p:nvPr/>
        </p:nvPicPr>
        <p:blipFill>
          <a:blip r:embed="rId14">
            <a:alphaModFix/>
          </a:blip>
          <a:stretch>
            <a:fillRect/>
          </a:stretch>
        </p:blipFill>
        <p:spPr>
          <a:xfrm>
            <a:off x="7399376" y="2642426"/>
            <a:ext cx="1535875" cy="953850"/>
          </a:xfrm>
          <a:prstGeom prst="rect">
            <a:avLst/>
          </a:prstGeom>
          <a:noFill/>
          <a:ln>
            <a:noFill/>
          </a:ln>
        </p:spPr>
      </p:pic>
      <p:pic>
        <p:nvPicPr>
          <p:cNvPr id="262" name="Google Shape;262;g1475a1113af_0_0"/>
          <p:cNvPicPr preferRelativeResize="0"/>
          <p:nvPr/>
        </p:nvPicPr>
        <p:blipFill>
          <a:blip r:embed="rId15">
            <a:alphaModFix/>
          </a:blip>
          <a:stretch>
            <a:fillRect/>
          </a:stretch>
        </p:blipFill>
        <p:spPr>
          <a:xfrm>
            <a:off x="493700" y="2023557"/>
            <a:ext cx="920025" cy="9329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14938c95111_0_0"/>
          <p:cNvSpPr txBox="1">
            <a:spLocks noGrp="1"/>
          </p:cNvSpPr>
          <p:nvPr>
            <p:ph type="title"/>
          </p:nvPr>
        </p:nvSpPr>
        <p:spPr>
          <a:xfrm>
            <a:off x="502725" y="76175"/>
            <a:ext cx="8222100" cy="778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u="sng"/>
              <a:t>F.A.C.E. Especialistas </a:t>
            </a:r>
            <a:endParaRPr u="sng"/>
          </a:p>
        </p:txBody>
      </p:sp>
      <p:sp>
        <p:nvSpPr>
          <p:cNvPr id="268" name="Google Shape;268;g14938c95111_0_0"/>
          <p:cNvSpPr txBox="1">
            <a:spLocks noGrp="1"/>
          </p:cNvSpPr>
          <p:nvPr>
            <p:ph type="body" idx="1"/>
          </p:nvPr>
        </p:nvSpPr>
        <p:spPr>
          <a:xfrm>
            <a:off x="227300" y="2036500"/>
            <a:ext cx="3209700" cy="3040500"/>
          </a:xfrm>
          <a:prstGeom prst="rect">
            <a:avLst/>
          </a:prstGeom>
        </p:spPr>
        <p:txBody>
          <a:bodyPr spcFirstLastPara="1" wrap="square" lIns="91425" tIns="45700" rIns="91425" bIns="45700" anchor="t" anchorCtr="0">
            <a:normAutofit fontScale="70000" lnSpcReduction="20000"/>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00000"/>
              </a:lnSpc>
              <a:spcBef>
                <a:spcPts val="0"/>
              </a:spcBef>
              <a:spcAft>
                <a:spcPts val="0"/>
              </a:spcAft>
              <a:buClr>
                <a:schemeClr val="dk1"/>
              </a:buClr>
              <a:buSzPct val="68750"/>
              <a:buFont typeface="Arial"/>
              <a:buNone/>
            </a:pPr>
            <a:r>
              <a:rPr lang="en-US" sz="1600" b="1" i="1">
                <a:latin typeface="Merriweather"/>
                <a:ea typeface="Merriweather"/>
                <a:cs typeface="Merriweather"/>
                <a:sym typeface="Merriweather"/>
              </a:rPr>
              <a:t>Rebecca Zertuche (lado-izquierdo)</a:t>
            </a:r>
            <a:endParaRPr sz="1600" b="1" i="1">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68750"/>
              <a:buFont typeface="Arial"/>
              <a:buNone/>
            </a:pPr>
            <a:r>
              <a:rPr lang="en-US" sz="1600" i="1">
                <a:latin typeface="Merriweather"/>
                <a:ea typeface="Merriweather"/>
                <a:cs typeface="Merriweather"/>
                <a:sym typeface="Merriweather"/>
              </a:rPr>
              <a:t>Alpha (A-L) </a:t>
            </a:r>
            <a:endParaRPr sz="1600" i="1">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68750"/>
              <a:buFont typeface="Arial"/>
              <a:buNone/>
            </a:pPr>
            <a:r>
              <a:rPr lang="en-US" sz="1600" i="1">
                <a:latin typeface="Merriweather"/>
                <a:ea typeface="Merriweather"/>
                <a:cs typeface="Merriweather"/>
                <a:sym typeface="Merriweather"/>
              </a:rPr>
              <a:t>Phone : (210) 438-6570 Ext.37026</a:t>
            </a:r>
            <a:endParaRPr sz="1600" i="1">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68750"/>
              <a:buFont typeface="Arial"/>
              <a:buNone/>
            </a:pPr>
            <a:r>
              <a:rPr lang="en-US" sz="1600" i="1">
                <a:latin typeface="Merriweather"/>
                <a:ea typeface="Merriweather"/>
                <a:cs typeface="Merriweather"/>
                <a:sym typeface="Merriweather"/>
              </a:rPr>
              <a:t>email address : </a:t>
            </a:r>
            <a:r>
              <a:rPr lang="en-US" sz="1600" i="1" u="sng">
                <a:solidFill>
                  <a:schemeClr val="hlink"/>
                </a:solidFill>
                <a:latin typeface="Merriweather"/>
                <a:ea typeface="Merriweather"/>
                <a:cs typeface="Merriweather"/>
                <a:sym typeface="Merriweather"/>
                <a:hlinkClick r:id="rId3"/>
              </a:rPr>
              <a:t>rzertuche1@saisd.net</a:t>
            </a:r>
            <a:endParaRPr sz="1600" i="1">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68750"/>
              <a:buFont typeface="Arial"/>
              <a:buNone/>
            </a:pPr>
            <a:endParaRPr sz="1600" i="1">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64705"/>
              <a:buFont typeface="Arial"/>
              <a:buNone/>
            </a:pPr>
            <a:endParaRPr sz="1700" b="1" i="1">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64705"/>
              <a:buFont typeface="Arial"/>
              <a:buNone/>
            </a:pPr>
            <a:r>
              <a:rPr lang="en-US" sz="1700" b="1" i="1">
                <a:latin typeface="Merriweather"/>
                <a:ea typeface="Merriweather"/>
                <a:cs typeface="Merriweather"/>
                <a:sym typeface="Merriweather"/>
              </a:rPr>
              <a:t>Dominique Acost</a:t>
            </a:r>
            <a:r>
              <a:rPr lang="en-US" sz="1700" i="1">
                <a:latin typeface="Merriweather"/>
                <a:ea typeface="Merriweather"/>
                <a:cs typeface="Merriweather"/>
                <a:sym typeface="Merriweather"/>
              </a:rPr>
              <a:t>a(lado- derecho)</a:t>
            </a:r>
            <a:endParaRPr sz="1700" i="1">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64705"/>
              <a:buFont typeface="Arial"/>
              <a:buNone/>
            </a:pPr>
            <a:r>
              <a:rPr lang="en-US" sz="1700" i="1">
                <a:latin typeface="Merriweather"/>
                <a:ea typeface="Merriweather"/>
                <a:cs typeface="Merriweather"/>
                <a:sym typeface="Merriweather"/>
              </a:rPr>
              <a:t>Alpha (M-Z) </a:t>
            </a:r>
            <a:endParaRPr sz="1700" i="1">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64705"/>
              <a:buFont typeface="Arial"/>
              <a:buNone/>
            </a:pPr>
            <a:r>
              <a:rPr lang="en-US" sz="1700" i="1">
                <a:latin typeface="Merriweather"/>
                <a:ea typeface="Merriweather"/>
                <a:cs typeface="Merriweather"/>
                <a:sym typeface="Merriweather"/>
              </a:rPr>
              <a:t>Phone: (210) 438-6570 Ext.37386</a:t>
            </a:r>
            <a:endParaRPr sz="1700" i="1">
              <a:latin typeface="Merriweather"/>
              <a:ea typeface="Merriweather"/>
              <a:cs typeface="Merriweather"/>
              <a:sym typeface="Merriweather"/>
            </a:endParaRPr>
          </a:p>
          <a:p>
            <a:pPr marL="0" lvl="0" indent="0" algn="l" rtl="0">
              <a:lnSpc>
                <a:spcPct val="100000"/>
              </a:lnSpc>
              <a:spcBef>
                <a:spcPts val="0"/>
              </a:spcBef>
              <a:spcAft>
                <a:spcPts val="0"/>
              </a:spcAft>
              <a:buClr>
                <a:schemeClr val="dk1"/>
              </a:buClr>
              <a:buSzPct val="64705"/>
              <a:buFont typeface="Arial"/>
              <a:buNone/>
            </a:pPr>
            <a:r>
              <a:rPr lang="en-US" sz="1700" i="1">
                <a:latin typeface="Merriweather"/>
                <a:ea typeface="Merriweather"/>
                <a:cs typeface="Merriweather"/>
                <a:sym typeface="Merriweather"/>
              </a:rPr>
              <a:t> email address : dacosta1@saisd.net</a:t>
            </a:r>
            <a:endParaRPr sz="1600" i="1">
              <a:latin typeface="Merriweather"/>
              <a:ea typeface="Merriweather"/>
              <a:cs typeface="Merriweather"/>
              <a:sym typeface="Merriweather"/>
            </a:endParaRPr>
          </a:p>
          <a:p>
            <a:pPr marL="0" lvl="0" indent="0" algn="l" rtl="0">
              <a:spcBef>
                <a:spcPts val="0"/>
              </a:spcBef>
              <a:spcAft>
                <a:spcPts val="0"/>
              </a:spcAft>
              <a:buNone/>
            </a:pPr>
            <a:r>
              <a:rPr lang="en-US"/>
              <a:t> </a:t>
            </a:r>
            <a:endParaRPr/>
          </a:p>
        </p:txBody>
      </p:sp>
      <p:pic>
        <p:nvPicPr>
          <p:cNvPr id="269" name="Google Shape;269;g14938c95111_0_0"/>
          <p:cNvPicPr preferRelativeResize="0"/>
          <p:nvPr/>
        </p:nvPicPr>
        <p:blipFill>
          <a:blip r:embed="rId4">
            <a:alphaModFix/>
          </a:blip>
          <a:stretch>
            <a:fillRect/>
          </a:stretch>
        </p:blipFill>
        <p:spPr>
          <a:xfrm>
            <a:off x="126050" y="325400"/>
            <a:ext cx="1308675" cy="1669224"/>
          </a:xfrm>
          <a:prstGeom prst="rect">
            <a:avLst/>
          </a:prstGeom>
          <a:noFill/>
          <a:ln>
            <a:noFill/>
          </a:ln>
        </p:spPr>
      </p:pic>
      <p:pic>
        <p:nvPicPr>
          <p:cNvPr id="270" name="Google Shape;270;g14938c95111_0_0"/>
          <p:cNvPicPr preferRelativeResize="0"/>
          <p:nvPr/>
        </p:nvPicPr>
        <p:blipFill>
          <a:blip r:embed="rId5">
            <a:alphaModFix/>
          </a:blip>
          <a:stretch>
            <a:fillRect/>
          </a:stretch>
        </p:blipFill>
        <p:spPr>
          <a:xfrm>
            <a:off x="7759400" y="188425"/>
            <a:ext cx="1169700" cy="1169700"/>
          </a:xfrm>
          <a:prstGeom prst="rect">
            <a:avLst/>
          </a:prstGeom>
          <a:noFill/>
          <a:ln>
            <a:noFill/>
          </a:ln>
        </p:spPr>
      </p:pic>
      <p:pic>
        <p:nvPicPr>
          <p:cNvPr id="271" name="Google Shape;271;g14938c95111_0_0"/>
          <p:cNvPicPr preferRelativeResize="0"/>
          <p:nvPr/>
        </p:nvPicPr>
        <p:blipFill>
          <a:blip r:embed="rId6">
            <a:alphaModFix/>
          </a:blip>
          <a:stretch>
            <a:fillRect/>
          </a:stretch>
        </p:blipFill>
        <p:spPr>
          <a:xfrm>
            <a:off x="6560025" y="3695875"/>
            <a:ext cx="2456176" cy="901800"/>
          </a:xfrm>
          <a:prstGeom prst="rect">
            <a:avLst/>
          </a:prstGeom>
          <a:noFill/>
          <a:ln>
            <a:noFill/>
          </a:ln>
        </p:spPr>
      </p:pic>
      <p:pic>
        <p:nvPicPr>
          <p:cNvPr id="272" name="Google Shape;272;g14938c95111_0_0"/>
          <p:cNvPicPr preferRelativeResize="0"/>
          <p:nvPr/>
        </p:nvPicPr>
        <p:blipFill>
          <a:blip r:embed="rId7">
            <a:alphaModFix/>
          </a:blip>
          <a:stretch>
            <a:fillRect/>
          </a:stretch>
        </p:blipFill>
        <p:spPr>
          <a:xfrm>
            <a:off x="7393226" y="1910176"/>
            <a:ext cx="1535875" cy="953850"/>
          </a:xfrm>
          <a:prstGeom prst="rect">
            <a:avLst/>
          </a:prstGeom>
          <a:noFill/>
          <a:ln>
            <a:noFill/>
          </a:ln>
        </p:spPr>
      </p:pic>
      <p:sp>
        <p:nvSpPr>
          <p:cNvPr id="273" name="Google Shape;273;g14938c95111_0_0"/>
          <p:cNvSpPr txBox="1"/>
          <p:nvPr/>
        </p:nvSpPr>
        <p:spPr>
          <a:xfrm>
            <a:off x="3361500" y="2187000"/>
            <a:ext cx="565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4" name="Google Shape;274;g14938c95111_0_0"/>
          <p:cNvSpPr txBox="1"/>
          <p:nvPr/>
        </p:nvSpPr>
        <p:spPr>
          <a:xfrm>
            <a:off x="2804600" y="2298375"/>
            <a:ext cx="5962500" cy="310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1300" u="sng">
                <a:solidFill>
                  <a:schemeClr val="lt1"/>
                </a:solidFill>
              </a:rPr>
              <a:t>Links for Parents</a:t>
            </a:r>
            <a:endParaRPr sz="1300" u="sng">
              <a:solidFill>
                <a:schemeClr val="lt1"/>
              </a:solidFill>
            </a:endParaRPr>
          </a:p>
          <a:p>
            <a:pPr marL="0" lvl="0" indent="0" algn="ctr" rtl="0">
              <a:spcBef>
                <a:spcPts val="0"/>
              </a:spcBef>
              <a:spcAft>
                <a:spcPts val="0"/>
              </a:spcAft>
              <a:buNone/>
            </a:pPr>
            <a:endParaRPr sz="1300" u="sng">
              <a:solidFill>
                <a:schemeClr val="lt1"/>
              </a:solidFill>
            </a:endParaRPr>
          </a:p>
          <a:p>
            <a:pPr marL="0" lvl="0" indent="0" algn="ctr" rtl="0">
              <a:spcBef>
                <a:spcPts val="0"/>
              </a:spcBef>
              <a:spcAft>
                <a:spcPts val="0"/>
              </a:spcAft>
              <a:buClr>
                <a:schemeClr val="dk1"/>
              </a:buClr>
              <a:buSzPts val="1100"/>
              <a:buFont typeface="Arial"/>
              <a:buNone/>
            </a:pPr>
            <a:endParaRPr sz="1300" u="sng">
              <a:solidFill>
                <a:schemeClr val="lt1"/>
              </a:solidFill>
            </a:endParaRPr>
          </a:p>
          <a:p>
            <a:pPr marL="0" lvl="0" indent="0" algn="l" rtl="0">
              <a:spcBef>
                <a:spcPts val="0"/>
              </a:spcBef>
              <a:spcAft>
                <a:spcPts val="0"/>
              </a:spcAft>
              <a:buNone/>
            </a:pPr>
            <a:r>
              <a:rPr lang="en-US" sz="1300" u="sng">
                <a:solidFill>
                  <a:schemeClr val="hlink"/>
                </a:solidFill>
                <a:hlinkClick r:id="rId8"/>
              </a:rPr>
              <a:t>https://www.saisd.net/page/parentstudent-home</a:t>
            </a:r>
            <a:endParaRPr sz="1300">
              <a:solidFill>
                <a:schemeClr val="lt1"/>
              </a:solidFill>
            </a:endParaRPr>
          </a:p>
          <a:p>
            <a:pPr marL="0" lvl="0" indent="0" algn="l" rtl="0">
              <a:spcBef>
                <a:spcPts val="0"/>
              </a:spcBef>
              <a:spcAft>
                <a:spcPts val="0"/>
              </a:spcAft>
              <a:buClr>
                <a:schemeClr val="dk1"/>
              </a:buClr>
              <a:buSzPts val="1100"/>
              <a:buFont typeface="Arial"/>
              <a:buNone/>
            </a:pPr>
            <a:endParaRPr sz="1300">
              <a:solidFill>
                <a:schemeClr val="lt1"/>
              </a:solidFill>
            </a:endParaRPr>
          </a:p>
          <a:p>
            <a:pPr marL="0" lvl="0" indent="0" algn="l" rtl="0">
              <a:spcBef>
                <a:spcPts val="0"/>
              </a:spcBef>
              <a:spcAft>
                <a:spcPts val="0"/>
              </a:spcAft>
              <a:buNone/>
            </a:pPr>
            <a:r>
              <a:rPr lang="en-US" sz="1300" u="sng">
                <a:solidFill>
                  <a:schemeClr val="hlink"/>
                </a:solidFill>
                <a:hlinkClick r:id="rId9"/>
              </a:rPr>
              <a:t>https://www.saisd.net/page/ParentPortal</a:t>
            </a:r>
            <a:endParaRPr sz="1300">
              <a:solidFill>
                <a:schemeClr val="lt1"/>
              </a:solidFill>
            </a:endParaRPr>
          </a:p>
          <a:p>
            <a:pPr marL="0" lvl="0" indent="0" algn="l" rtl="0">
              <a:spcBef>
                <a:spcPts val="0"/>
              </a:spcBef>
              <a:spcAft>
                <a:spcPts val="0"/>
              </a:spcAft>
              <a:buClr>
                <a:schemeClr val="dk1"/>
              </a:buClr>
              <a:buSzPts val="1100"/>
              <a:buFont typeface="Arial"/>
              <a:buNone/>
            </a:pPr>
            <a:endParaRPr sz="1300">
              <a:solidFill>
                <a:schemeClr val="lt1"/>
              </a:solidFill>
            </a:endParaRPr>
          </a:p>
          <a:p>
            <a:pPr marL="0" lvl="0" indent="0" algn="l" rtl="0">
              <a:spcBef>
                <a:spcPts val="0"/>
              </a:spcBef>
              <a:spcAft>
                <a:spcPts val="0"/>
              </a:spcAft>
              <a:buNone/>
            </a:pPr>
            <a:r>
              <a:rPr lang="en-US" sz="800" u="sng">
                <a:solidFill>
                  <a:schemeClr val="lt1"/>
                </a:solidFill>
                <a:hlinkClick r:id="rId10">
                  <a:extLst>
                    <a:ext uri="{A12FA001-AC4F-418D-AE19-62706E023703}">
                      <ahyp:hlinkClr xmlns:ahyp="http://schemas.microsoft.com/office/drawing/2018/hyperlinkcolor" val="tx"/>
                    </a:ext>
                  </a:extLst>
                </a:hlinkClick>
              </a:rPr>
              <a:t>Family &amp; Community Engagement - SAISD</a:t>
            </a:r>
            <a:endParaRPr sz="1800">
              <a:solidFill>
                <a:schemeClr val="lt1"/>
              </a:solidFill>
            </a:endParaRPr>
          </a:p>
          <a:p>
            <a:pPr marL="0" lvl="0" indent="0" algn="l" rtl="0">
              <a:spcBef>
                <a:spcPts val="0"/>
              </a:spcBef>
              <a:spcAft>
                <a:spcPts val="0"/>
              </a:spcAft>
              <a:buNone/>
            </a:pPr>
            <a:r>
              <a:rPr lang="en-US" sz="1800" u="sng">
                <a:solidFill>
                  <a:schemeClr val="hlink"/>
                </a:solidFill>
                <a:hlinkClick r:id="rId11"/>
              </a:rPr>
              <a:t>https://saisdcares.net/</a:t>
            </a:r>
            <a:endParaRPr sz="1800">
              <a:solidFill>
                <a:schemeClr val="lt1"/>
              </a:solidFill>
            </a:endParaRPr>
          </a:p>
          <a:p>
            <a:pPr marL="0" lvl="0" indent="0" algn="l" rtl="0">
              <a:spcBef>
                <a:spcPts val="0"/>
              </a:spcBef>
              <a:spcAft>
                <a:spcPts val="0"/>
              </a:spcAft>
              <a:buClr>
                <a:schemeClr val="dk1"/>
              </a:buClr>
              <a:buSzPts val="1100"/>
              <a:buFont typeface="Arial"/>
              <a:buNone/>
            </a:pPr>
            <a:endParaRPr sz="1800">
              <a:solidFill>
                <a:schemeClr val="lt1"/>
              </a:solidFill>
            </a:endParaRPr>
          </a:p>
          <a:p>
            <a:pPr marL="0" lvl="0" indent="0" algn="l" rtl="0">
              <a:spcBef>
                <a:spcPts val="0"/>
              </a:spcBef>
              <a:spcAft>
                <a:spcPts val="0"/>
              </a:spcAft>
              <a:buClr>
                <a:schemeClr val="dk1"/>
              </a:buClr>
              <a:buSzPts val="1100"/>
              <a:buFont typeface="Arial"/>
              <a:buNone/>
            </a:pPr>
            <a:r>
              <a:rPr lang="en-US" sz="1100" u="sng">
                <a:solidFill>
                  <a:schemeClr val="hlink"/>
                </a:solidFill>
                <a:hlinkClick r:id="rId12"/>
              </a:rPr>
              <a:t>Sign in (app-garden.com)</a:t>
            </a:r>
            <a:endParaRPr sz="1800">
              <a:solidFill>
                <a:schemeClr val="lt1"/>
              </a:solidFill>
            </a:endParaRPr>
          </a:p>
          <a:p>
            <a:pPr marL="0" lvl="0" indent="0" algn="l" rtl="0">
              <a:spcBef>
                <a:spcPts val="0"/>
              </a:spcBef>
              <a:spcAft>
                <a:spcPts val="0"/>
              </a:spcAft>
              <a:buClr>
                <a:schemeClr val="dk1"/>
              </a:buClr>
              <a:buSzPts val="1100"/>
              <a:buFont typeface="Arial"/>
              <a:buNone/>
            </a:pPr>
            <a:endParaRPr sz="300">
              <a:solidFill>
                <a:schemeClr val="lt1"/>
              </a:solidFill>
            </a:endParaRPr>
          </a:p>
          <a:p>
            <a:pPr marL="0" lvl="0" indent="0" algn="l" rtl="0">
              <a:spcBef>
                <a:spcPts val="0"/>
              </a:spcBef>
              <a:spcAft>
                <a:spcPts val="0"/>
              </a:spcAft>
              <a:buClr>
                <a:schemeClr val="dk1"/>
              </a:buClr>
              <a:buSzPts val="1100"/>
              <a:buFont typeface="Arial"/>
              <a:buNone/>
            </a:pPr>
            <a:endParaRPr sz="900">
              <a:solidFill>
                <a:schemeClr val="lt1"/>
              </a:solidFill>
            </a:endParaRPr>
          </a:p>
          <a:p>
            <a:pPr marL="0" lvl="0" indent="0" algn="l" rtl="0">
              <a:spcBef>
                <a:spcPts val="0"/>
              </a:spcBef>
              <a:spcAft>
                <a:spcPts val="0"/>
              </a:spcAft>
              <a:buClr>
                <a:schemeClr val="dk1"/>
              </a:buClr>
              <a:buSzPts val="1100"/>
              <a:buFont typeface="Arial"/>
              <a:buNone/>
            </a:pPr>
            <a:r>
              <a:rPr lang="en-US" sz="900" u="sng">
                <a:solidFill>
                  <a:schemeClr val="hlink"/>
                </a:solidFill>
                <a:hlinkClick r:id="rId13"/>
              </a:rPr>
              <a:t>https://drive.google.com/file/d/11Zqx_fWfwlcdFK5K6PhkoeablrEeWE0d/view?usp=sharing</a:t>
            </a:r>
            <a:endParaRPr sz="900">
              <a:solidFill>
                <a:schemeClr val="lt1"/>
              </a:solidFill>
            </a:endParaRPr>
          </a:p>
          <a:p>
            <a:pPr marL="0" lvl="0" indent="0" algn="l" rtl="0">
              <a:spcBef>
                <a:spcPts val="0"/>
              </a:spcBef>
              <a:spcAft>
                <a:spcPts val="0"/>
              </a:spcAft>
              <a:buClr>
                <a:schemeClr val="dk1"/>
              </a:buClr>
              <a:buSzPts val="1100"/>
              <a:buFont typeface="Arial"/>
              <a:buNone/>
            </a:pPr>
            <a:endParaRPr sz="900">
              <a:solidFill>
                <a:schemeClr val="lt1"/>
              </a:solidFill>
            </a:endParaRPr>
          </a:p>
          <a:p>
            <a:pPr marL="0" lvl="0" indent="0" algn="l" rtl="0">
              <a:spcBef>
                <a:spcPts val="0"/>
              </a:spcBef>
              <a:spcAft>
                <a:spcPts val="0"/>
              </a:spcAft>
              <a:buNone/>
            </a:pPr>
            <a:endParaRPr/>
          </a:p>
        </p:txBody>
      </p:sp>
      <p:sp>
        <p:nvSpPr>
          <p:cNvPr id="275" name="Google Shape;275;g14938c95111_0_0"/>
          <p:cNvSpPr txBox="1"/>
          <p:nvPr/>
        </p:nvSpPr>
        <p:spPr>
          <a:xfrm>
            <a:off x="1585325" y="916225"/>
            <a:ext cx="5744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rPr>
              <a:t>La misión de la Oficina de Participacion de la Familia y la Comunidad es desarrollar e implementar con éxito programas y estrategias para involucrar a los padres y la comunidad como socias para mejorar continuamente el rendimiento  académico de los estudiantes. Aquí en Jefferson HS brindamos apoyo y servicios directos a todas nuestras familias y comunidad de Jefferson. </a:t>
            </a:r>
            <a:endParaRPr>
              <a:solidFill>
                <a:schemeClr val="lt1"/>
              </a:solidFill>
            </a:endParaRPr>
          </a:p>
        </p:txBody>
      </p:sp>
      <p:pic>
        <p:nvPicPr>
          <p:cNvPr id="276" name="Google Shape;276;g14938c95111_0_0"/>
          <p:cNvPicPr preferRelativeResize="0"/>
          <p:nvPr/>
        </p:nvPicPr>
        <p:blipFill>
          <a:blip r:embed="rId14">
            <a:alphaModFix/>
          </a:blip>
          <a:stretch>
            <a:fillRect/>
          </a:stretch>
        </p:blipFill>
        <p:spPr>
          <a:xfrm flipH="1">
            <a:off x="227300" y="2187000"/>
            <a:ext cx="940655" cy="953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53eee5d87c_0_10"/>
          <p:cNvSpPr txBox="1">
            <a:spLocks noGrp="1"/>
          </p:cNvSpPr>
          <p:nvPr>
            <p:ph type="title"/>
          </p:nvPr>
        </p:nvSpPr>
        <p:spPr>
          <a:xfrm>
            <a:off x="412675" y="916350"/>
            <a:ext cx="8222100" cy="767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050"/>
              <a:t>Graduation Requirements / </a:t>
            </a:r>
            <a:r>
              <a:rPr lang="en-US" sz="4050">
                <a:solidFill>
                  <a:srgbClr val="FF0000"/>
                </a:solidFill>
              </a:rPr>
              <a:t>Requisitos de graduación</a:t>
            </a:r>
            <a:endParaRPr sz="4050">
              <a:solidFill>
                <a:srgbClr val="FF0000"/>
              </a:solidFill>
            </a:endParaRPr>
          </a:p>
        </p:txBody>
      </p:sp>
      <p:pic>
        <p:nvPicPr>
          <p:cNvPr id="282" name="Google Shape;282;g153eee5d87c_0_10"/>
          <p:cNvPicPr preferRelativeResize="0"/>
          <p:nvPr/>
        </p:nvPicPr>
        <p:blipFill>
          <a:blip r:embed="rId3">
            <a:alphaModFix/>
          </a:blip>
          <a:stretch>
            <a:fillRect/>
          </a:stretch>
        </p:blipFill>
        <p:spPr>
          <a:xfrm>
            <a:off x="1994600" y="2058475"/>
            <a:ext cx="5154800" cy="2577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479cd7fff2_0_0"/>
          <p:cNvSpPr txBox="1">
            <a:spLocks noGrp="1"/>
          </p:cNvSpPr>
          <p:nvPr>
            <p:ph type="title"/>
          </p:nvPr>
        </p:nvSpPr>
        <p:spPr>
          <a:xfrm>
            <a:off x="261000" y="385600"/>
            <a:ext cx="8433000" cy="1073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42222"/>
              <a:buNone/>
            </a:pPr>
            <a:r>
              <a:rPr lang="en-US"/>
              <a:t>How many credits do I need to be in the different grade levels? / </a:t>
            </a:r>
            <a:r>
              <a:rPr lang="en-US" i="1">
                <a:solidFill>
                  <a:srgbClr val="FF0000"/>
                </a:solidFill>
              </a:rPr>
              <a:t>¿Cuántos créditos necesito para estar en los diferentes grados?</a:t>
            </a:r>
            <a:endParaRPr i="1">
              <a:solidFill>
                <a:srgbClr val="FF0000"/>
              </a:solidFill>
            </a:endParaRPr>
          </a:p>
        </p:txBody>
      </p:sp>
      <p:sp>
        <p:nvSpPr>
          <p:cNvPr id="288" name="Google Shape;288;g1479cd7fff2_0_0"/>
          <p:cNvSpPr txBox="1">
            <a:spLocks noGrp="1"/>
          </p:cNvSpPr>
          <p:nvPr>
            <p:ph type="body" idx="1"/>
          </p:nvPr>
        </p:nvSpPr>
        <p:spPr>
          <a:xfrm>
            <a:off x="471900" y="1658200"/>
            <a:ext cx="3397200" cy="2971200"/>
          </a:xfrm>
          <a:prstGeom prst="rect">
            <a:avLst/>
          </a:prstGeom>
          <a:solidFill>
            <a:srgbClr val="FF0000"/>
          </a:solid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1800"/>
              <a:buNone/>
            </a:pPr>
            <a:r>
              <a:rPr lang="en-US" sz="1800" b="1"/>
              <a:t>9th Grade = 0 - 5.5 Credits</a:t>
            </a:r>
            <a:endParaRPr sz="1800" b="1"/>
          </a:p>
          <a:p>
            <a:pPr marL="0" lvl="0" indent="0" algn="l" rtl="0">
              <a:lnSpc>
                <a:spcPct val="120000"/>
              </a:lnSpc>
              <a:spcBef>
                <a:spcPts val="0"/>
              </a:spcBef>
              <a:spcAft>
                <a:spcPts val="0"/>
              </a:spcAft>
              <a:buSzPts val="1800"/>
              <a:buNone/>
            </a:pPr>
            <a:endParaRPr sz="1800" b="1"/>
          </a:p>
          <a:p>
            <a:pPr marL="0" lvl="0" indent="0" algn="l" rtl="0">
              <a:lnSpc>
                <a:spcPct val="120000"/>
              </a:lnSpc>
              <a:spcBef>
                <a:spcPts val="0"/>
              </a:spcBef>
              <a:spcAft>
                <a:spcPts val="0"/>
              </a:spcAft>
              <a:buSzPts val="1800"/>
              <a:buNone/>
            </a:pPr>
            <a:r>
              <a:rPr lang="en-US" sz="1800" b="1"/>
              <a:t>10th Grade = 6 - 11.5 Credits</a:t>
            </a:r>
            <a:endParaRPr sz="1800" b="1"/>
          </a:p>
          <a:p>
            <a:pPr marL="0" lvl="0" indent="0" algn="l" rtl="0">
              <a:lnSpc>
                <a:spcPct val="120000"/>
              </a:lnSpc>
              <a:spcBef>
                <a:spcPts val="0"/>
              </a:spcBef>
              <a:spcAft>
                <a:spcPts val="0"/>
              </a:spcAft>
              <a:buSzPts val="1800"/>
              <a:buNone/>
            </a:pPr>
            <a:endParaRPr sz="1800" b="1"/>
          </a:p>
          <a:p>
            <a:pPr marL="0" lvl="0" indent="0" algn="l" rtl="0">
              <a:lnSpc>
                <a:spcPct val="120000"/>
              </a:lnSpc>
              <a:spcBef>
                <a:spcPts val="0"/>
              </a:spcBef>
              <a:spcAft>
                <a:spcPts val="0"/>
              </a:spcAft>
              <a:buSzPts val="1800"/>
              <a:buNone/>
            </a:pPr>
            <a:r>
              <a:rPr lang="en-US" sz="1800" b="1"/>
              <a:t>11th Grade = 12 - 17.5 Credits</a:t>
            </a:r>
            <a:endParaRPr sz="1800" b="1"/>
          </a:p>
          <a:p>
            <a:pPr marL="0" lvl="0" indent="0" algn="l" rtl="0">
              <a:lnSpc>
                <a:spcPct val="120000"/>
              </a:lnSpc>
              <a:spcBef>
                <a:spcPts val="0"/>
              </a:spcBef>
              <a:spcAft>
                <a:spcPts val="0"/>
              </a:spcAft>
              <a:buSzPts val="1800"/>
              <a:buNone/>
            </a:pPr>
            <a:endParaRPr sz="1800" b="1"/>
          </a:p>
          <a:p>
            <a:pPr marL="0" lvl="0" indent="0" algn="l" rtl="0">
              <a:lnSpc>
                <a:spcPct val="120000"/>
              </a:lnSpc>
              <a:spcBef>
                <a:spcPts val="0"/>
              </a:spcBef>
              <a:spcAft>
                <a:spcPts val="0"/>
              </a:spcAft>
              <a:buSzPts val="1800"/>
              <a:buNone/>
            </a:pPr>
            <a:r>
              <a:rPr lang="en-US" sz="1800" b="1"/>
              <a:t>12th Grade = 18+ Credits</a:t>
            </a:r>
            <a:endParaRPr sz="1800" b="1"/>
          </a:p>
        </p:txBody>
      </p:sp>
      <p:sp>
        <p:nvSpPr>
          <p:cNvPr id="289" name="Google Shape;289;g1479cd7fff2_0_0"/>
          <p:cNvSpPr txBox="1">
            <a:spLocks noGrp="1"/>
          </p:cNvSpPr>
          <p:nvPr>
            <p:ph type="body" idx="1"/>
          </p:nvPr>
        </p:nvSpPr>
        <p:spPr>
          <a:xfrm>
            <a:off x="4708400" y="1658200"/>
            <a:ext cx="3552000" cy="2971200"/>
          </a:xfrm>
          <a:prstGeom prst="rect">
            <a:avLst/>
          </a:prstGeom>
          <a:solidFill>
            <a:srgbClr val="FF0000"/>
          </a:solid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1800"/>
              <a:buNone/>
            </a:pPr>
            <a:r>
              <a:rPr lang="en-US" sz="1800" b="1"/>
              <a:t>Grado 9 = 0 - 5.5 Créditos</a:t>
            </a:r>
            <a:endParaRPr sz="1100" b="1"/>
          </a:p>
          <a:p>
            <a:pPr marL="0" lvl="0" indent="0" algn="l" rtl="0">
              <a:lnSpc>
                <a:spcPct val="120000"/>
              </a:lnSpc>
              <a:spcBef>
                <a:spcPts val="0"/>
              </a:spcBef>
              <a:spcAft>
                <a:spcPts val="0"/>
              </a:spcAft>
              <a:buSzPts val="1800"/>
              <a:buNone/>
            </a:pPr>
            <a:endParaRPr sz="1800" b="1"/>
          </a:p>
          <a:p>
            <a:pPr marL="0" lvl="0" indent="0" algn="l" rtl="0">
              <a:lnSpc>
                <a:spcPct val="120000"/>
              </a:lnSpc>
              <a:spcBef>
                <a:spcPts val="0"/>
              </a:spcBef>
              <a:spcAft>
                <a:spcPts val="0"/>
              </a:spcAft>
              <a:buSzPts val="1800"/>
              <a:buNone/>
            </a:pPr>
            <a:r>
              <a:rPr lang="en-US" sz="1800" b="1"/>
              <a:t>Grado 10 = 6 - 11.5 Créditos</a:t>
            </a:r>
            <a:endParaRPr sz="1800" b="1"/>
          </a:p>
          <a:p>
            <a:pPr marL="0" lvl="0" indent="0" algn="l" rtl="0">
              <a:lnSpc>
                <a:spcPct val="120000"/>
              </a:lnSpc>
              <a:spcBef>
                <a:spcPts val="0"/>
              </a:spcBef>
              <a:spcAft>
                <a:spcPts val="0"/>
              </a:spcAft>
              <a:buSzPts val="1800"/>
              <a:buNone/>
            </a:pPr>
            <a:endParaRPr sz="1800" b="1"/>
          </a:p>
          <a:p>
            <a:pPr marL="0" lvl="0" indent="0" algn="l" rtl="0">
              <a:lnSpc>
                <a:spcPct val="120000"/>
              </a:lnSpc>
              <a:spcBef>
                <a:spcPts val="0"/>
              </a:spcBef>
              <a:spcAft>
                <a:spcPts val="0"/>
              </a:spcAft>
              <a:buSzPts val="1800"/>
              <a:buNone/>
            </a:pPr>
            <a:r>
              <a:rPr lang="en-US" sz="1800" b="1"/>
              <a:t>Grado 11 = 12 - 17.5 Créditos</a:t>
            </a:r>
            <a:endParaRPr sz="1800" b="1"/>
          </a:p>
          <a:p>
            <a:pPr marL="0" lvl="0" indent="0" algn="l" rtl="0">
              <a:lnSpc>
                <a:spcPct val="120000"/>
              </a:lnSpc>
              <a:spcBef>
                <a:spcPts val="0"/>
              </a:spcBef>
              <a:spcAft>
                <a:spcPts val="0"/>
              </a:spcAft>
              <a:buSzPts val="1800"/>
              <a:buNone/>
            </a:pPr>
            <a:endParaRPr sz="1800" b="1"/>
          </a:p>
          <a:p>
            <a:pPr marL="0" lvl="0" indent="0" algn="l" rtl="0">
              <a:lnSpc>
                <a:spcPct val="120000"/>
              </a:lnSpc>
              <a:spcBef>
                <a:spcPts val="0"/>
              </a:spcBef>
              <a:spcAft>
                <a:spcPts val="0"/>
              </a:spcAft>
              <a:buSzPts val="1800"/>
              <a:buNone/>
            </a:pPr>
            <a:r>
              <a:rPr lang="en-US" sz="1800" b="1"/>
              <a:t>Grado 12 = 18+ Créditos</a:t>
            </a:r>
            <a:endParaRPr sz="18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a:spLocks noGrp="1"/>
          </p:cNvSpPr>
          <p:nvPr>
            <p:ph type="title"/>
          </p:nvPr>
        </p:nvSpPr>
        <p:spPr>
          <a:xfrm>
            <a:off x="505475" y="352725"/>
            <a:ext cx="8221800" cy="76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880"/>
              <a:buFont typeface="Arial"/>
              <a:buNone/>
            </a:pPr>
            <a:r>
              <a:rPr lang="en-US" sz="2310" b="1" i="0" u="none">
                <a:solidFill>
                  <a:srgbClr val="FFFFFF"/>
                </a:solidFill>
                <a:latin typeface="Arial"/>
                <a:ea typeface="Arial"/>
                <a:cs typeface="Arial"/>
                <a:sym typeface="Arial"/>
              </a:rPr>
              <a:t>DISTINGUISHED LEVEL OF ACHIEVEMENT GRADUATION REQUIREMENTS / </a:t>
            </a:r>
            <a:r>
              <a:rPr lang="en-US" sz="2310" b="1" i="1" u="none">
                <a:solidFill>
                  <a:srgbClr val="FF0000"/>
                </a:solidFill>
                <a:latin typeface="Arial"/>
                <a:ea typeface="Arial"/>
                <a:cs typeface="Arial"/>
                <a:sym typeface="Arial"/>
              </a:rPr>
              <a:t>NIVEL DISTINGUIDO DE LOGRO REQUISITOS DE GRADUACIÓN</a:t>
            </a:r>
            <a:r>
              <a:rPr lang="en-US" sz="2310" b="1" i="1" u="none">
                <a:solidFill>
                  <a:srgbClr val="FFFFFF"/>
                </a:solidFill>
                <a:latin typeface="Arial"/>
                <a:ea typeface="Arial"/>
                <a:cs typeface="Arial"/>
                <a:sym typeface="Arial"/>
              </a:rPr>
              <a:t>	</a:t>
            </a:r>
            <a:endParaRPr sz="1950" i="1"/>
          </a:p>
        </p:txBody>
      </p:sp>
      <p:sp>
        <p:nvSpPr>
          <p:cNvPr id="295" name="Google Shape;295;p9"/>
          <p:cNvSpPr txBox="1">
            <a:spLocks noGrp="1"/>
          </p:cNvSpPr>
          <p:nvPr>
            <p:ph type="body" idx="1"/>
          </p:nvPr>
        </p:nvSpPr>
        <p:spPr>
          <a:xfrm>
            <a:off x="175825" y="1527525"/>
            <a:ext cx="4197900" cy="2276400"/>
          </a:xfrm>
          <a:prstGeom prst="rect">
            <a:avLst/>
          </a:prstGeom>
          <a:solidFill>
            <a:srgbClr val="FF0000"/>
          </a:solidFill>
          <a:ln w="38100" cap="flat" cmpd="sng">
            <a:solidFill>
              <a:srgbClr val="000000"/>
            </a:solidFill>
            <a:prstDash val="solid"/>
            <a:round/>
            <a:headEnd type="none" w="sm" len="sm"/>
            <a:tailEnd type="none" w="sm" len="sm"/>
          </a:ln>
        </p:spPr>
        <p:txBody>
          <a:bodyPr spcFirstLastPara="1" wrap="square" lIns="91425" tIns="45700" rIns="91425" bIns="45700" anchor="t" anchorCtr="0">
            <a:normAutofit lnSpcReduction="10000"/>
          </a:bodyPr>
          <a:lstStyle/>
          <a:p>
            <a:pPr marL="0" lvl="0" indent="0" algn="ctr" rtl="0">
              <a:lnSpc>
                <a:spcPct val="95000"/>
              </a:lnSpc>
              <a:spcBef>
                <a:spcPts val="0"/>
              </a:spcBef>
              <a:spcAft>
                <a:spcPts val="0"/>
              </a:spcAft>
              <a:buClr>
                <a:schemeClr val="lt1"/>
              </a:buClr>
              <a:buSzPts val="1800"/>
              <a:buNone/>
            </a:pPr>
            <a:r>
              <a:rPr lang="en-US" sz="3100" b="1" i="0" u="sng">
                <a:solidFill>
                  <a:schemeClr val="lt1"/>
                </a:solidFill>
                <a:latin typeface="Arial"/>
                <a:ea typeface="Arial"/>
                <a:cs typeface="Arial"/>
                <a:sym typeface="Arial"/>
              </a:rPr>
              <a:t>Earn 26+ CREDITS</a:t>
            </a:r>
            <a:endParaRPr sz="1300" b="0" i="0" u="sng">
              <a:solidFill>
                <a:schemeClr val="lt1"/>
              </a:solidFill>
              <a:latin typeface="Arial"/>
              <a:ea typeface="Arial"/>
              <a:cs typeface="Arial"/>
              <a:sym typeface="Arial"/>
            </a:endParaRPr>
          </a:p>
          <a:p>
            <a:pPr marL="0" lvl="0" indent="0" algn="l" rtl="0">
              <a:lnSpc>
                <a:spcPct val="95000"/>
              </a:lnSpc>
              <a:spcBef>
                <a:spcPts val="1600"/>
              </a:spcBef>
              <a:spcAft>
                <a:spcPts val="0"/>
              </a:spcAft>
              <a:buClr>
                <a:schemeClr val="lt1"/>
              </a:buClr>
              <a:buSzPts val="1800"/>
              <a:buNone/>
            </a:pPr>
            <a:r>
              <a:rPr lang="en-US" sz="1300" b="0" i="0" u="none">
                <a:solidFill>
                  <a:schemeClr val="lt1"/>
                </a:solidFill>
                <a:latin typeface="Arial"/>
                <a:ea typeface="Arial"/>
                <a:cs typeface="Arial"/>
                <a:sym typeface="Arial"/>
              </a:rPr>
              <a:t>PASS ALL 5 EOC EXAMS:</a:t>
            </a:r>
            <a:endParaRPr sz="1000"/>
          </a:p>
          <a:p>
            <a:pPr marL="0" lvl="0" indent="0" algn="l" rtl="0">
              <a:lnSpc>
                <a:spcPct val="95000"/>
              </a:lnSpc>
              <a:spcBef>
                <a:spcPts val="1600"/>
              </a:spcBef>
              <a:spcAft>
                <a:spcPts val="0"/>
              </a:spcAft>
              <a:buClr>
                <a:schemeClr val="lt1"/>
              </a:buClr>
              <a:buSzPts val="1800"/>
              <a:buNone/>
            </a:pPr>
            <a:r>
              <a:rPr lang="en-US" sz="1300" b="0" i="0" u="none">
                <a:solidFill>
                  <a:schemeClr val="lt1"/>
                </a:solidFill>
                <a:latin typeface="Arial"/>
                <a:ea typeface="Arial"/>
                <a:cs typeface="Arial"/>
                <a:sym typeface="Arial"/>
              </a:rPr>
              <a:t>9TH - ENGLISH 1, BIOLOGY (9</a:t>
            </a:r>
            <a:r>
              <a:rPr lang="en-US" sz="1300" b="0" i="0" u="none" baseline="30000">
                <a:solidFill>
                  <a:schemeClr val="lt1"/>
                </a:solidFill>
                <a:latin typeface="Arial"/>
                <a:ea typeface="Arial"/>
                <a:cs typeface="Arial"/>
                <a:sym typeface="Arial"/>
              </a:rPr>
              <a:t>th</a:t>
            </a:r>
            <a:r>
              <a:rPr lang="en-US" sz="1300" b="0" i="0" u="none">
                <a:solidFill>
                  <a:schemeClr val="lt1"/>
                </a:solidFill>
                <a:latin typeface="Arial"/>
                <a:ea typeface="Arial"/>
                <a:cs typeface="Arial"/>
                <a:sym typeface="Arial"/>
              </a:rPr>
              <a:t> or 10</a:t>
            </a:r>
            <a:r>
              <a:rPr lang="en-US" sz="1300" b="0" i="0" u="none" baseline="30000">
                <a:solidFill>
                  <a:schemeClr val="lt1"/>
                </a:solidFill>
                <a:latin typeface="Arial"/>
                <a:ea typeface="Arial"/>
                <a:cs typeface="Arial"/>
                <a:sym typeface="Arial"/>
              </a:rPr>
              <a:t>th</a:t>
            </a:r>
            <a:r>
              <a:rPr lang="en-US" sz="1300" b="0" i="0" u="none">
                <a:solidFill>
                  <a:schemeClr val="lt1"/>
                </a:solidFill>
                <a:latin typeface="Arial"/>
                <a:ea typeface="Arial"/>
                <a:cs typeface="Arial"/>
                <a:sym typeface="Arial"/>
              </a:rPr>
              <a:t>), ALGEBRA 1</a:t>
            </a:r>
            <a:endParaRPr sz="1000"/>
          </a:p>
          <a:p>
            <a:pPr marL="0" lvl="0" indent="0" algn="l" rtl="0">
              <a:lnSpc>
                <a:spcPct val="95000"/>
              </a:lnSpc>
              <a:spcBef>
                <a:spcPts val="1600"/>
              </a:spcBef>
              <a:spcAft>
                <a:spcPts val="0"/>
              </a:spcAft>
              <a:buClr>
                <a:schemeClr val="lt1"/>
              </a:buClr>
              <a:buSzPts val="1800"/>
              <a:buNone/>
            </a:pPr>
            <a:r>
              <a:rPr lang="en-US" sz="1300" b="0" i="0" u="none">
                <a:solidFill>
                  <a:schemeClr val="lt1"/>
                </a:solidFill>
                <a:latin typeface="Arial"/>
                <a:ea typeface="Arial"/>
                <a:cs typeface="Arial"/>
                <a:sym typeface="Arial"/>
              </a:rPr>
              <a:t>10TH - ENGLISH 2</a:t>
            </a:r>
            <a:endParaRPr sz="1000"/>
          </a:p>
          <a:p>
            <a:pPr marL="0" lvl="0" indent="0" algn="l" rtl="0">
              <a:lnSpc>
                <a:spcPct val="95000"/>
              </a:lnSpc>
              <a:spcBef>
                <a:spcPts val="1600"/>
              </a:spcBef>
              <a:spcAft>
                <a:spcPts val="0"/>
              </a:spcAft>
              <a:buClr>
                <a:schemeClr val="lt1"/>
              </a:buClr>
              <a:buSzPts val="1800"/>
              <a:buNone/>
            </a:pPr>
            <a:r>
              <a:rPr lang="en-US" sz="1300" b="0" i="0" u="none">
                <a:solidFill>
                  <a:schemeClr val="lt1"/>
                </a:solidFill>
                <a:latin typeface="Arial"/>
                <a:ea typeface="Arial"/>
                <a:cs typeface="Arial"/>
                <a:sym typeface="Arial"/>
              </a:rPr>
              <a:t>11TH - US HISTORY</a:t>
            </a:r>
            <a:endParaRPr sz="1000"/>
          </a:p>
          <a:p>
            <a:pPr marL="457200" lvl="0" indent="-228600" algn="l" rtl="0">
              <a:lnSpc>
                <a:spcPct val="110000"/>
              </a:lnSpc>
              <a:spcBef>
                <a:spcPts val="0"/>
              </a:spcBef>
              <a:spcAft>
                <a:spcPts val="0"/>
              </a:spcAft>
              <a:buClr>
                <a:schemeClr val="lt1"/>
              </a:buClr>
              <a:buSzPts val="1800"/>
              <a:buNone/>
            </a:pPr>
            <a:endParaRPr sz="1300" b="0" i="0" u="none">
              <a:solidFill>
                <a:schemeClr val="lt1"/>
              </a:solidFill>
              <a:latin typeface="Arial"/>
              <a:ea typeface="Arial"/>
              <a:cs typeface="Arial"/>
              <a:sym typeface="Arial"/>
            </a:endParaRPr>
          </a:p>
        </p:txBody>
      </p:sp>
      <p:pic>
        <p:nvPicPr>
          <p:cNvPr id="296" name="Google Shape;296;p9"/>
          <p:cNvPicPr preferRelativeResize="0"/>
          <p:nvPr/>
        </p:nvPicPr>
        <p:blipFill rotWithShape="1">
          <a:blip r:embed="rId3">
            <a:alphaModFix/>
          </a:blip>
          <a:srcRect/>
          <a:stretch/>
        </p:blipFill>
        <p:spPr>
          <a:xfrm>
            <a:off x="7911375" y="3943750"/>
            <a:ext cx="1026850" cy="1026850"/>
          </a:xfrm>
          <a:prstGeom prst="rect">
            <a:avLst/>
          </a:prstGeom>
          <a:noFill/>
          <a:ln>
            <a:noFill/>
          </a:ln>
        </p:spPr>
      </p:pic>
      <p:sp>
        <p:nvSpPr>
          <p:cNvPr id="297" name="Google Shape;297;p9"/>
          <p:cNvSpPr txBox="1">
            <a:spLocks noGrp="1"/>
          </p:cNvSpPr>
          <p:nvPr>
            <p:ph type="body" idx="1"/>
          </p:nvPr>
        </p:nvSpPr>
        <p:spPr>
          <a:xfrm>
            <a:off x="4631200" y="1527525"/>
            <a:ext cx="4197900" cy="2276400"/>
          </a:xfrm>
          <a:prstGeom prst="rect">
            <a:avLst/>
          </a:prstGeom>
          <a:solidFill>
            <a:srgbClr val="FF0000"/>
          </a:solidFill>
          <a:ln w="38100" cap="flat" cmpd="sng">
            <a:solidFill>
              <a:srgbClr val="000000"/>
            </a:solidFill>
            <a:prstDash val="solid"/>
            <a:round/>
            <a:headEnd type="none" w="sm" len="sm"/>
            <a:tailEnd type="none" w="sm" len="sm"/>
          </a:ln>
        </p:spPr>
        <p:txBody>
          <a:bodyPr spcFirstLastPara="1" wrap="square" lIns="91425" tIns="45700" rIns="91425" bIns="45700" anchor="t" anchorCtr="0">
            <a:normAutofit lnSpcReduction="10000"/>
          </a:bodyPr>
          <a:lstStyle/>
          <a:p>
            <a:pPr marL="457200" lvl="0" indent="-228600" algn="ctr" rtl="0">
              <a:lnSpc>
                <a:spcPct val="110000"/>
              </a:lnSpc>
              <a:spcBef>
                <a:spcPts val="0"/>
              </a:spcBef>
              <a:spcAft>
                <a:spcPts val="0"/>
              </a:spcAft>
              <a:buClr>
                <a:schemeClr val="dk1"/>
              </a:buClr>
              <a:buSzPts val="1100"/>
              <a:buFont typeface="Arial"/>
              <a:buNone/>
            </a:pPr>
            <a:r>
              <a:rPr lang="en-US" sz="2500" u="sng"/>
              <a:t>Gana 26+ CRÉDITOS</a:t>
            </a:r>
            <a:endParaRPr sz="2500" u="sng"/>
          </a:p>
          <a:p>
            <a:pPr marL="457200" lvl="0" indent="-228600" algn="l" rtl="0">
              <a:lnSpc>
                <a:spcPct val="110000"/>
              </a:lnSpc>
              <a:spcBef>
                <a:spcPts val="0"/>
              </a:spcBef>
              <a:spcAft>
                <a:spcPts val="0"/>
              </a:spcAft>
              <a:buClr>
                <a:schemeClr val="dk1"/>
              </a:buClr>
              <a:buSzPts val="1100"/>
              <a:buNone/>
            </a:pPr>
            <a:endParaRPr sz="900"/>
          </a:p>
          <a:p>
            <a:pPr marL="457200" lvl="0" indent="-228600" algn="l" rtl="0">
              <a:lnSpc>
                <a:spcPct val="110000"/>
              </a:lnSpc>
              <a:spcBef>
                <a:spcPts val="0"/>
              </a:spcBef>
              <a:spcAft>
                <a:spcPts val="0"/>
              </a:spcAft>
              <a:buClr>
                <a:schemeClr val="dk1"/>
              </a:buClr>
              <a:buSzPts val="1100"/>
              <a:buNone/>
            </a:pPr>
            <a:r>
              <a:rPr lang="en-US" sz="1300"/>
              <a:t>PASAR LOS 5 EXÁMENES EOC:</a:t>
            </a:r>
            <a:endParaRPr sz="1300"/>
          </a:p>
          <a:p>
            <a:pPr marL="457200" lvl="0" indent="-228600" algn="l" rtl="0">
              <a:lnSpc>
                <a:spcPct val="110000"/>
              </a:lnSpc>
              <a:spcBef>
                <a:spcPts val="0"/>
              </a:spcBef>
              <a:spcAft>
                <a:spcPts val="0"/>
              </a:spcAft>
              <a:buClr>
                <a:schemeClr val="dk1"/>
              </a:buClr>
              <a:buSzPts val="1100"/>
              <a:buFont typeface="Arial"/>
              <a:buNone/>
            </a:pPr>
            <a:endParaRPr sz="800"/>
          </a:p>
          <a:p>
            <a:pPr marL="457200" lvl="0" indent="-228600" algn="l" rtl="0">
              <a:lnSpc>
                <a:spcPct val="110000"/>
              </a:lnSpc>
              <a:spcBef>
                <a:spcPts val="0"/>
              </a:spcBef>
              <a:spcAft>
                <a:spcPts val="0"/>
              </a:spcAft>
              <a:buClr>
                <a:schemeClr val="dk1"/>
              </a:buClr>
              <a:buSzPts val="1100"/>
              <a:buFont typeface="Arial"/>
              <a:buNone/>
            </a:pPr>
            <a:r>
              <a:rPr lang="en-US" sz="1300"/>
              <a:t>9º - INGLÉS 1, BIOLOGÍA (9º o 10º), ÁLGEBRA 1</a:t>
            </a:r>
            <a:endParaRPr sz="1300"/>
          </a:p>
          <a:p>
            <a:pPr marL="457200" lvl="0" indent="-228600" algn="l" rtl="0">
              <a:lnSpc>
                <a:spcPct val="110000"/>
              </a:lnSpc>
              <a:spcBef>
                <a:spcPts val="0"/>
              </a:spcBef>
              <a:spcAft>
                <a:spcPts val="0"/>
              </a:spcAft>
              <a:buClr>
                <a:schemeClr val="dk1"/>
              </a:buClr>
              <a:buSzPts val="1100"/>
              <a:buNone/>
            </a:pPr>
            <a:endParaRPr sz="1300"/>
          </a:p>
          <a:p>
            <a:pPr marL="457200" lvl="0" indent="-228600" algn="l" rtl="0">
              <a:lnSpc>
                <a:spcPct val="110000"/>
              </a:lnSpc>
              <a:spcBef>
                <a:spcPts val="0"/>
              </a:spcBef>
              <a:spcAft>
                <a:spcPts val="0"/>
              </a:spcAft>
              <a:buClr>
                <a:schemeClr val="dk1"/>
              </a:buClr>
              <a:buSzPts val="1100"/>
              <a:buFont typeface="Arial"/>
              <a:buNone/>
            </a:pPr>
            <a:r>
              <a:rPr lang="en-US" sz="1300"/>
              <a:t>10º - INGLÉS 2</a:t>
            </a:r>
            <a:endParaRPr sz="1300"/>
          </a:p>
          <a:p>
            <a:pPr marL="457200" lvl="0" indent="-228600" algn="l" rtl="0">
              <a:lnSpc>
                <a:spcPct val="110000"/>
              </a:lnSpc>
              <a:spcBef>
                <a:spcPts val="0"/>
              </a:spcBef>
              <a:spcAft>
                <a:spcPts val="0"/>
              </a:spcAft>
              <a:buClr>
                <a:schemeClr val="dk1"/>
              </a:buClr>
              <a:buSzPts val="1100"/>
              <a:buNone/>
            </a:pPr>
            <a:endParaRPr sz="1300"/>
          </a:p>
          <a:p>
            <a:pPr marL="457200" lvl="0" indent="-228600" algn="l" rtl="0">
              <a:lnSpc>
                <a:spcPct val="110000"/>
              </a:lnSpc>
              <a:spcBef>
                <a:spcPts val="0"/>
              </a:spcBef>
              <a:spcAft>
                <a:spcPts val="0"/>
              </a:spcAft>
              <a:buClr>
                <a:schemeClr val="dk1"/>
              </a:buClr>
              <a:buSzPts val="1100"/>
              <a:buFont typeface="Arial"/>
              <a:buNone/>
            </a:pPr>
            <a:r>
              <a:rPr lang="en-US" sz="1300"/>
              <a:t>11 - HISTORIA DE LOS ESTADOS UNIDOS</a:t>
            </a:r>
            <a:endParaRPr sz="1300"/>
          </a:p>
          <a:p>
            <a:pPr marL="457200" lvl="0" indent="-228600" algn="l" rtl="0">
              <a:lnSpc>
                <a:spcPct val="110000"/>
              </a:lnSpc>
              <a:spcBef>
                <a:spcPts val="0"/>
              </a:spcBef>
              <a:spcAft>
                <a:spcPts val="0"/>
              </a:spcAft>
              <a:buClr>
                <a:schemeClr val="lt1"/>
              </a:buClr>
              <a:buSzPts val="1800"/>
              <a:buNone/>
            </a:pPr>
            <a:endParaRPr sz="13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0"/>
          <p:cNvSpPr txBox="1">
            <a:spLocks noGrp="1"/>
          </p:cNvSpPr>
          <p:nvPr>
            <p:ph type="title"/>
          </p:nvPr>
        </p:nvSpPr>
        <p:spPr>
          <a:xfrm>
            <a:off x="333587" y="159012"/>
            <a:ext cx="8223300" cy="768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200"/>
              <a:buFont typeface="Arial"/>
              <a:buNone/>
            </a:pPr>
            <a:r>
              <a:rPr lang="en-US" sz="3200" b="1" i="0" u="none">
                <a:solidFill>
                  <a:srgbClr val="FFFFFF"/>
                </a:solidFill>
                <a:latin typeface="Arial"/>
                <a:ea typeface="Arial"/>
                <a:cs typeface="Arial"/>
                <a:sym typeface="Arial"/>
              </a:rPr>
              <a:t>C</a:t>
            </a:r>
            <a:r>
              <a:rPr lang="en-US" sz="3200">
                <a:solidFill>
                  <a:srgbClr val="FFFFFF"/>
                </a:solidFill>
              </a:rPr>
              <a:t>LASSES NEEDED FOR GRADUATION</a:t>
            </a:r>
            <a:r>
              <a:rPr lang="en-US" sz="3200" b="1" i="0" u="none">
                <a:solidFill>
                  <a:srgbClr val="FFFFFF"/>
                </a:solidFill>
                <a:latin typeface="Arial"/>
                <a:ea typeface="Arial"/>
                <a:cs typeface="Arial"/>
                <a:sym typeface="Arial"/>
              </a:rPr>
              <a:t>:</a:t>
            </a:r>
            <a:endParaRPr/>
          </a:p>
        </p:txBody>
      </p:sp>
      <p:sp>
        <p:nvSpPr>
          <p:cNvPr id="303" name="Google Shape;303;p10"/>
          <p:cNvSpPr txBox="1">
            <a:spLocks noGrp="1"/>
          </p:cNvSpPr>
          <p:nvPr>
            <p:ph type="body" idx="1"/>
          </p:nvPr>
        </p:nvSpPr>
        <p:spPr>
          <a:xfrm>
            <a:off x="80950" y="982524"/>
            <a:ext cx="3827400" cy="37059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457200" lvl="0" indent="-342900" algn="l" rtl="0">
              <a:lnSpc>
                <a:spcPct val="200000"/>
              </a:lnSpc>
              <a:spcBef>
                <a:spcPts val="0"/>
              </a:spcBef>
              <a:spcAft>
                <a:spcPts val="0"/>
              </a:spcAft>
              <a:buClr>
                <a:schemeClr val="lt1"/>
              </a:buClr>
              <a:buSzPts val="1800"/>
              <a:buFont typeface="Arial"/>
              <a:buChar char="●"/>
            </a:pPr>
            <a:r>
              <a:rPr lang="en-US" sz="1800" b="0" i="0" u="none">
                <a:solidFill>
                  <a:schemeClr val="lt1"/>
                </a:solidFill>
                <a:latin typeface="Arial"/>
                <a:ea typeface="Arial"/>
                <a:cs typeface="Arial"/>
                <a:sym typeface="Arial"/>
              </a:rPr>
              <a:t>4 YEARS OF ENGLISH</a:t>
            </a:r>
            <a:endParaRPr/>
          </a:p>
          <a:p>
            <a:pPr marL="457200" lvl="0" indent="-342900" algn="l" rtl="0">
              <a:lnSpc>
                <a:spcPct val="200000"/>
              </a:lnSpc>
              <a:spcBef>
                <a:spcPts val="0"/>
              </a:spcBef>
              <a:spcAft>
                <a:spcPts val="0"/>
              </a:spcAft>
              <a:buClr>
                <a:schemeClr val="lt1"/>
              </a:buClr>
              <a:buSzPts val="1800"/>
              <a:buFont typeface="Arial"/>
              <a:buChar char="●"/>
            </a:pPr>
            <a:r>
              <a:rPr lang="en-US" sz="1800" b="0" i="0" u="none">
                <a:solidFill>
                  <a:schemeClr val="lt1"/>
                </a:solidFill>
                <a:latin typeface="Arial"/>
                <a:ea typeface="Arial"/>
                <a:cs typeface="Arial"/>
                <a:sym typeface="Arial"/>
              </a:rPr>
              <a:t>4 YEARS OF MATH</a:t>
            </a:r>
            <a:endParaRPr/>
          </a:p>
          <a:p>
            <a:pPr marL="457200" lvl="0" indent="-342900" algn="l" rtl="0">
              <a:lnSpc>
                <a:spcPct val="200000"/>
              </a:lnSpc>
              <a:spcBef>
                <a:spcPts val="0"/>
              </a:spcBef>
              <a:spcAft>
                <a:spcPts val="0"/>
              </a:spcAft>
              <a:buClr>
                <a:schemeClr val="lt1"/>
              </a:buClr>
              <a:buSzPts val="1800"/>
              <a:buFont typeface="Arial"/>
              <a:buChar char="●"/>
            </a:pPr>
            <a:r>
              <a:rPr lang="en-US" sz="1800" b="0" i="0" u="none">
                <a:solidFill>
                  <a:schemeClr val="lt1"/>
                </a:solidFill>
                <a:latin typeface="Arial"/>
                <a:ea typeface="Arial"/>
                <a:cs typeface="Arial"/>
                <a:sym typeface="Arial"/>
              </a:rPr>
              <a:t>4 YEARS OF SCIENCE</a:t>
            </a:r>
            <a:endParaRPr/>
          </a:p>
          <a:p>
            <a:pPr marL="457200" lvl="0" indent="-342900" algn="l" rtl="0">
              <a:lnSpc>
                <a:spcPct val="115000"/>
              </a:lnSpc>
              <a:spcBef>
                <a:spcPts val="0"/>
              </a:spcBef>
              <a:spcAft>
                <a:spcPts val="0"/>
              </a:spcAft>
              <a:buSzPts val="1800"/>
              <a:buChar char="●"/>
            </a:pPr>
            <a:r>
              <a:rPr lang="en-US" sz="1800" b="0" i="0" u="none">
                <a:solidFill>
                  <a:schemeClr val="lt1"/>
                </a:solidFill>
                <a:latin typeface="Arial"/>
                <a:ea typeface="Arial"/>
                <a:cs typeface="Arial"/>
                <a:sym typeface="Arial"/>
              </a:rPr>
              <a:t>3 YEARS OF SOCIAL STUDIES - (</a:t>
            </a:r>
            <a:r>
              <a:rPr lang="en-US" sz="1800"/>
              <a:t>W. Geo or </a:t>
            </a:r>
            <a:r>
              <a:rPr lang="en-US" sz="1800" b="0" i="0" u="none">
                <a:solidFill>
                  <a:schemeClr val="lt1"/>
                </a:solidFill>
                <a:latin typeface="Arial"/>
                <a:ea typeface="Arial"/>
                <a:cs typeface="Arial"/>
                <a:sym typeface="Arial"/>
              </a:rPr>
              <a:t>W. Hist; U.S. Hist; Govt/Eco) </a:t>
            </a:r>
            <a:endParaRPr/>
          </a:p>
          <a:p>
            <a:pPr marL="457200" lvl="0" indent="-342900" algn="l" rtl="0">
              <a:lnSpc>
                <a:spcPct val="200000"/>
              </a:lnSpc>
              <a:spcBef>
                <a:spcPts val="0"/>
              </a:spcBef>
              <a:spcAft>
                <a:spcPts val="0"/>
              </a:spcAft>
              <a:buClr>
                <a:schemeClr val="lt1"/>
              </a:buClr>
              <a:buSzPts val="1800"/>
              <a:buFont typeface="Arial"/>
              <a:buChar char="●"/>
            </a:pPr>
            <a:r>
              <a:rPr lang="en-US" sz="1800" b="0" i="0" u="none">
                <a:solidFill>
                  <a:schemeClr val="lt1"/>
                </a:solidFill>
                <a:latin typeface="Arial"/>
                <a:ea typeface="Arial"/>
                <a:cs typeface="Arial"/>
                <a:sym typeface="Arial"/>
              </a:rPr>
              <a:t>1 YEAR OF PE</a:t>
            </a:r>
            <a:endParaRPr/>
          </a:p>
          <a:p>
            <a:pPr marL="457200" lvl="0" indent="-342900" algn="l" rtl="0">
              <a:lnSpc>
                <a:spcPct val="200000"/>
              </a:lnSpc>
              <a:spcBef>
                <a:spcPts val="0"/>
              </a:spcBef>
              <a:spcAft>
                <a:spcPts val="0"/>
              </a:spcAft>
              <a:buSzPts val="1800"/>
              <a:buChar char="●"/>
            </a:pPr>
            <a:r>
              <a:rPr lang="en-US" sz="1800"/>
              <a:t>3+</a:t>
            </a:r>
            <a:r>
              <a:rPr lang="en-US" sz="1800" b="0" i="0" u="none">
                <a:solidFill>
                  <a:schemeClr val="lt1"/>
                </a:solidFill>
                <a:latin typeface="Arial"/>
                <a:ea typeface="Arial"/>
                <a:cs typeface="Arial"/>
                <a:sym typeface="Arial"/>
              </a:rPr>
              <a:t> ADDITIONAL ELECTIVES</a:t>
            </a:r>
            <a:endParaRPr/>
          </a:p>
          <a:p>
            <a:pPr marL="457200" lvl="0" indent="-342900" algn="l" rtl="0">
              <a:lnSpc>
                <a:spcPct val="200000"/>
              </a:lnSpc>
              <a:spcBef>
                <a:spcPts val="1600"/>
              </a:spcBef>
              <a:spcAft>
                <a:spcPts val="0"/>
              </a:spcAft>
              <a:buClr>
                <a:schemeClr val="lt1"/>
              </a:buClr>
              <a:buSzPts val="1800"/>
              <a:buNone/>
            </a:pPr>
            <a:endParaRPr sz="1800" b="0" i="0" u="none">
              <a:solidFill>
                <a:schemeClr val="lt1"/>
              </a:solidFill>
              <a:latin typeface="Arial"/>
              <a:ea typeface="Arial"/>
              <a:cs typeface="Arial"/>
              <a:sym typeface="Arial"/>
            </a:endParaRPr>
          </a:p>
          <a:p>
            <a:pPr marL="457200" lvl="0" indent="-228600" algn="l" rtl="0">
              <a:lnSpc>
                <a:spcPct val="120000"/>
              </a:lnSpc>
              <a:spcBef>
                <a:spcPts val="0"/>
              </a:spcBef>
              <a:spcAft>
                <a:spcPts val="0"/>
              </a:spcAft>
              <a:buClr>
                <a:schemeClr val="lt1"/>
              </a:buClr>
              <a:buSzPts val="1800"/>
              <a:buNone/>
            </a:pPr>
            <a:endParaRPr sz="1800" b="0" i="0" u="none">
              <a:solidFill>
                <a:schemeClr val="lt1"/>
              </a:solidFill>
              <a:latin typeface="Arial"/>
              <a:ea typeface="Arial"/>
              <a:cs typeface="Arial"/>
              <a:sym typeface="Arial"/>
            </a:endParaRPr>
          </a:p>
        </p:txBody>
      </p:sp>
      <p:sp>
        <p:nvSpPr>
          <p:cNvPr id="304" name="Google Shape;304;p10"/>
          <p:cNvSpPr txBox="1"/>
          <p:nvPr/>
        </p:nvSpPr>
        <p:spPr>
          <a:xfrm>
            <a:off x="4056375" y="859800"/>
            <a:ext cx="4802700" cy="4049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marR="0" lvl="0" indent="-342900" algn="l" rtl="0">
              <a:lnSpc>
                <a:spcPct val="200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1 YEAR OF A FINE ART</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2 YEARS OF THE SAME FOREIGN LANGUAGE</a:t>
            </a: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457200" marR="0" lvl="0" indent="-342900" algn="l" rtl="0">
              <a:lnSpc>
                <a:spcPct val="200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4 YEARS OF AN ENDORSEMENT:</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HEALTH SCIENCE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ANIMATION / AV TECHNOLOGY</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COMPUTER SCIENCE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PUBLIC SERVICE (LAW ENFORCEMENT/ROTC)</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BUSINESS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MULTIDISCIPLINARY (IB)</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EDUCATION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ARCHITECTURE / CONSTRUCTION / INTERIOR DSN</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44dac67de0_0_47"/>
          <p:cNvSpPr txBox="1">
            <a:spLocks noGrp="1"/>
          </p:cNvSpPr>
          <p:nvPr>
            <p:ph type="title"/>
          </p:nvPr>
        </p:nvSpPr>
        <p:spPr>
          <a:xfrm>
            <a:off x="494100" y="214825"/>
            <a:ext cx="8222100" cy="76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None/>
            </a:pPr>
            <a:r>
              <a:rPr lang="en-US">
                <a:solidFill>
                  <a:srgbClr val="FF0000"/>
                </a:solidFill>
              </a:rPr>
              <a:t>CLASES NECESARIAS PARA LA GRADUACIÓN:</a:t>
            </a:r>
            <a:endParaRPr>
              <a:solidFill>
                <a:srgbClr val="FF0000"/>
              </a:solidFill>
            </a:endParaRPr>
          </a:p>
        </p:txBody>
      </p:sp>
      <p:sp>
        <p:nvSpPr>
          <p:cNvPr id="310" name="Google Shape;310;g144dac67de0_0_47"/>
          <p:cNvSpPr txBox="1">
            <a:spLocks noGrp="1"/>
          </p:cNvSpPr>
          <p:nvPr>
            <p:ph type="body" idx="1"/>
          </p:nvPr>
        </p:nvSpPr>
        <p:spPr>
          <a:xfrm>
            <a:off x="147550" y="859799"/>
            <a:ext cx="3827400" cy="37059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457200" lvl="0" indent="-342900" algn="l" rtl="0">
              <a:lnSpc>
                <a:spcPct val="150000"/>
              </a:lnSpc>
              <a:spcBef>
                <a:spcPts val="1600"/>
              </a:spcBef>
              <a:spcAft>
                <a:spcPts val="0"/>
              </a:spcAft>
              <a:buSzPts val="1800"/>
              <a:buChar char="●"/>
            </a:pPr>
            <a:r>
              <a:rPr lang="en-US" sz="1800"/>
              <a:t>4 AÑOS DE INGLÉS</a:t>
            </a:r>
            <a:endParaRPr sz="1800"/>
          </a:p>
          <a:p>
            <a:pPr marL="457200" lvl="0" indent="-342900" algn="l" rtl="0">
              <a:lnSpc>
                <a:spcPct val="150000"/>
              </a:lnSpc>
              <a:spcBef>
                <a:spcPts val="0"/>
              </a:spcBef>
              <a:spcAft>
                <a:spcPts val="0"/>
              </a:spcAft>
              <a:buSzPts val="1800"/>
              <a:buChar char="●"/>
            </a:pPr>
            <a:r>
              <a:rPr lang="en-US" sz="1800"/>
              <a:t>4 AÑOS DE MATEMÁTICAS</a:t>
            </a:r>
            <a:endParaRPr sz="1800"/>
          </a:p>
          <a:p>
            <a:pPr marL="457200" lvl="0" indent="-342900" algn="l" rtl="0">
              <a:lnSpc>
                <a:spcPct val="150000"/>
              </a:lnSpc>
              <a:spcBef>
                <a:spcPts val="0"/>
              </a:spcBef>
              <a:spcAft>
                <a:spcPts val="0"/>
              </a:spcAft>
              <a:buSzPts val="1800"/>
              <a:buChar char="●"/>
            </a:pPr>
            <a:r>
              <a:rPr lang="en-US" sz="1800"/>
              <a:t>4 AÑOS DE CIENCIA</a:t>
            </a:r>
            <a:endParaRPr sz="1800"/>
          </a:p>
          <a:p>
            <a:pPr marL="457200" lvl="0" indent="-342900" algn="l" rtl="0">
              <a:lnSpc>
                <a:spcPct val="150000"/>
              </a:lnSpc>
              <a:spcBef>
                <a:spcPts val="0"/>
              </a:spcBef>
              <a:spcAft>
                <a:spcPts val="0"/>
              </a:spcAft>
              <a:buSzPts val="1800"/>
              <a:buChar char="●"/>
            </a:pPr>
            <a:r>
              <a:rPr lang="en-US" sz="1800"/>
              <a:t>3 AÑOS DE ESTUDIOS SOCIALES - (W. Geo o W. Hist; U.S. Hist; Govt/Eco)</a:t>
            </a:r>
            <a:endParaRPr sz="1800"/>
          </a:p>
          <a:p>
            <a:pPr marL="457200" lvl="0" indent="-342900" algn="l" rtl="0">
              <a:lnSpc>
                <a:spcPct val="150000"/>
              </a:lnSpc>
              <a:spcBef>
                <a:spcPts val="0"/>
              </a:spcBef>
              <a:spcAft>
                <a:spcPts val="0"/>
              </a:spcAft>
              <a:buSzPts val="1800"/>
              <a:buChar char="●"/>
            </a:pPr>
            <a:r>
              <a:rPr lang="en-US" sz="1800"/>
              <a:t>1 AÑO DE EF</a:t>
            </a:r>
            <a:endParaRPr sz="1800"/>
          </a:p>
          <a:p>
            <a:pPr marL="457200" lvl="0" indent="-342900" algn="l" rtl="0">
              <a:lnSpc>
                <a:spcPct val="150000"/>
              </a:lnSpc>
              <a:spcBef>
                <a:spcPts val="0"/>
              </a:spcBef>
              <a:spcAft>
                <a:spcPts val="0"/>
              </a:spcAft>
              <a:buSzPts val="1800"/>
              <a:buChar char="●"/>
            </a:pPr>
            <a:r>
              <a:rPr lang="en-US" sz="1800"/>
              <a:t>3+ ELECTIVOS ADICIONALES</a:t>
            </a:r>
            <a:endParaRPr sz="1800"/>
          </a:p>
          <a:p>
            <a:pPr marL="457200" lvl="0" indent="-342900" algn="l" rtl="0">
              <a:lnSpc>
                <a:spcPct val="200000"/>
              </a:lnSpc>
              <a:spcBef>
                <a:spcPts val="1600"/>
              </a:spcBef>
              <a:spcAft>
                <a:spcPts val="0"/>
              </a:spcAft>
              <a:buClr>
                <a:schemeClr val="lt1"/>
              </a:buClr>
              <a:buSzPts val="1800"/>
              <a:buNone/>
            </a:pPr>
            <a:endParaRPr sz="1800"/>
          </a:p>
          <a:p>
            <a:pPr marL="457200" lvl="0" indent="-228600" algn="l" rtl="0">
              <a:lnSpc>
                <a:spcPct val="120000"/>
              </a:lnSpc>
              <a:spcBef>
                <a:spcPts val="0"/>
              </a:spcBef>
              <a:spcAft>
                <a:spcPts val="0"/>
              </a:spcAft>
              <a:buClr>
                <a:schemeClr val="lt1"/>
              </a:buClr>
              <a:buSzPts val="1800"/>
              <a:buNone/>
            </a:pPr>
            <a:endParaRPr sz="1800" b="0" i="0" u="none">
              <a:solidFill>
                <a:schemeClr val="lt1"/>
              </a:solidFill>
              <a:latin typeface="Arial"/>
              <a:ea typeface="Arial"/>
              <a:cs typeface="Arial"/>
              <a:sym typeface="Arial"/>
            </a:endParaRPr>
          </a:p>
        </p:txBody>
      </p:sp>
      <p:sp>
        <p:nvSpPr>
          <p:cNvPr id="311" name="Google Shape;311;g144dac67de0_0_47"/>
          <p:cNvSpPr txBox="1"/>
          <p:nvPr/>
        </p:nvSpPr>
        <p:spPr>
          <a:xfrm>
            <a:off x="4056375" y="859800"/>
            <a:ext cx="4942800" cy="4049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marR="0" lvl="0"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1 AÑO DE BELLAS ARTES</a:t>
            </a:r>
            <a:endParaRPr sz="1700" b="0" i="0" u="none" strike="noStrike" cap="none">
              <a:solidFill>
                <a:schemeClr val="lt1"/>
              </a:solidFill>
              <a:latin typeface="Arial"/>
              <a:ea typeface="Arial"/>
              <a:cs typeface="Arial"/>
              <a:sym typeface="Arial"/>
            </a:endParaRPr>
          </a:p>
          <a:p>
            <a:pPr marL="457200" marR="0" lvl="0"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2 AÑOS DEL MISMO IDIOMA EXTRANJERO</a:t>
            </a:r>
            <a:endParaRPr sz="1700" b="0" i="0" u="none" strike="noStrike" cap="none">
              <a:solidFill>
                <a:schemeClr val="lt1"/>
              </a:solidFill>
              <a:latin typeface="Arial"/>
              <a:ea typeface="Arial"/>
              <a:cs typeface="Arial"/>
              <a:sym typeface="Arial"/>
            </a:endParaRPr>
          </a:p>
          <a:p>
            <a:pPr marL="457200" marR="0" lvl="0"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4 AÑOS DE UNA CARRERA PROFESIONAL:</a:t>
            </a:r>
            <a:endParaRPr sz="1700" b="0" i="0" u="none" strike="noStrike" cap="none">
              <a:solidFill>
                <a:schemeClr val="lt1"/>
              </a:solidFill>
              <a:latin typeface="Arial"/>
              <a:ea typeface="Arial"/>
              <a:cs typeface="Arial"/>
              <a:sym typeface="Arial"/>
            </a:endParaRPr>
          </a:p>
          <a:p>
            <a:pPr marL="914400" marR="0" lvl="1"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CIENCIA DE LA SALUD</a:t>
            </a:r>
            <a:endParaRPr sz="1700" b="0" i="0" u="none" strike="noStrike" cap="none">
              <a:solidFill>
                <a:schemeClr val="lt1"/>
              </a:solidFill>
              <a:latin typeface="Arial"/>
              <a:ea typeface="Arial"/>
              <a:cs typeface="Arial"/>
              <a:sym typeface="Arial"/>
            </a:endParaRPr>
          </a:p>
          <a:p>
            <a:pPr marL="914400" marR="0" lvl="1"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ANIMACIÓN / TECNOLOGÍA AV</a:t>
            </a:r>
            <a:endParaRPr sz="1700" b="0" i="0" u="none" strike="noStrike" cap="none">
              <a:solidFill>
                <a:schemeClr val="lt1"/>
              </a:solidFill>
              <a:latin typeface="Arial"/>
              <a:ea typeface="Arial"/>
              <a:cs typeface="Arial"/>
              <a:sym typeface="Arial"/>
            </a:endParaRPr>
          </a:p>
          <a:p>
            <a:pPr marL="914400" marR="0" lvl="1"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CIENCIAS DE LA COMPUTACIÓN</a:t>
            </a:r>
            <a:endParaRPr sz="1700" b="0" i="0" u="none" strike="noStrike" cap="none">
              <a:solidFill>
                <a:schemeClr val="lt1"/>
              </a:solidFill>
              <a:latin typeface="Arial"/>
              <a:ea typeface="Arial"/>
              <a:cs typeface="Arial"/>
              <a:sym typeface="Arial"/>
            </a:endParaRPr>
          </a:p>
          <a:p>
            <a:pPr marL="914400" marR="0" lvl="1"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SERVICIO PÚBLICO (APLICACIÓN DE LA LEY/ROTC)</a:t>
            </a:r>
            <a:endParaRPr sz="1700" b="0" i="0" u="none" strike="noStrike" cap="none">
              <a:solidFill>
                <a:schemeClr val="lt1"/>
              </a:solidFill>
              <a:latin typeface="Arial"/>
              <a:ea typeface="Arial"/>
              <a:cs typeface="Arial"/>
              <a:sym typeface="Arial"/>
            </a:endParaRPr>
          </a:p>
          <a:p>
            <a:pPr marL="914400" marR="0" lvl="1"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NEGOCIO</a:t>
            </a:r>
            <a:endParaRPr sz="1700" b="0" i="0" u="none" strike="noStrike" cap="none">
              <a:solidFill>
                <a:schemeClr val="lt1"/>
              </a:solidFill>
              <a:latin typeface="Arial"/>
              <a:ea typeface="Arial"/>
              <a:cs typeface="Arial"/>
              <a:sym typeface="Arial"/>
            </a:endParaRPr>
          </a:p>
          <a:p>
            <a:pPr marL="914400" marR="0" lvl="1"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MULTIDISCIPLINAR (IB)</a:t>
            </a:r>
            <a:endParaRPr sz="1700" b="0" i="0" u="none" strike="noStrike" cap="none">
              <a:solidFill>
                <a:schemeClr val="lt1"/>
              </a:solidFill>
              <a:latin typeface="Arial"/>
              <a:ea typeface="Arial"/>
              <a:cs typeface="Arial"/>
              <a:sym typeface="Arial"/>
            </a:endParaRPr>
          </a:p>
          <a:p>
            <a:pPr marL="914400" marR="0" lvl="1"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EDUCACIÓN</a:t>
            </a:r>
            <a:endParaRPr sz="1700" b="0" i="0" u="none" strike="noStrike" cap="none">
              <a:solidFill>
                <a:schemeClr val="lt1"/>
              </a:solidFill>
              <a:latin typeface="Arial"/>
              <a:ea typeface="Arial"/>
              <a:cs typeface="Arial"/>
              <a:sym typeface="Arial"/>
            </a:endParaRPr>
          </a:p>
          <a:p>
            <a:pPr marL="914400" marR="0" lvl="1" indent="-336550" algn="l" rtl="0">
              <a:lnSpc>
                <a:spcPct val="100000"/>
              </a:lnSpc>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ARQUITECTURA / CONSTRUCCIÓN / DISEÑO DE INTERIORES</a:t>
            </a:r>
            <a:endParaRPr sz="17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4290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48dbd1425c_0_10"/>
          <p:cNvSpPr txBox="1">
            <a:spLocks noGrp="1"/>
          </p:cNvSpPr>
          <p:nvPr>
            <p:ph type="title"/>
          </p:nvPr>
        </p:nvSpPr>
        <p:spPr>
          <a:xfrm>
            <a:off x="-157600" y="163850"/>
            <a:ext cx="8222100" cy="767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What is an endorsement? / ¿Qué es un endoso?</a:t>
            </a:r>
            <a:endParaRPr/>
          </a:p>
        </p:txBody>
      </p:sp>
      <p:sp>
        <p:nvSpPr>
          <p:cNvPr id="317" name="Google Shape;317;g148dbd1425c_0_10"/>
          <p:cNvSpPr txBox="1">
            <a:spLocks noGrp="1"/>
          </p:cNvSpPr>
          <p:nvPr>
            <p:ph type="body" idx="1"/>
          </p:nvPr>
        </p:nvSpPr>
        <p:spPr>
          <a:xfrm>
            <a:off x="216375" y="931550"/>
            <a:ext cx="4251600" cy="3555600"/>
          </a:xfrm>
          <a:prstGeom prst="rect">
            <a:avLst/>
          </a:prstGeom>
          <a:solidFill>
            <a:schemeClr val="lt1"/>
          </a:solidFill>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1"/>
                </a:solidFill>
              </a:rPr>
              <a:t>Endorsements are a graduation requirement in Texas! Students may earn one or more endorsements as part of their high school diploma. An endorsement consists of a sequence of courses that are grouped together by interest or occupational skill. They provide students with in-depth knowledge of a subject area or a high-wage, high-skill, and in-demand occupation. </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318" name="Google Shape;318;g148dbd1425c_0_10"/>
          <p:cNvSpPr txBox="1"/>
          <p:nvPr/>
        </p:nvSpPr>
        <p:spPr>
          <a:xfrm>
            <a:off x="284175" y="3701375"/>
            <a:ext cx="406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latin typeface="Roboto"/>
                <a:ea typeface="Roboto"/>
                <a:cs typeface="Roboto"/>
                <a:sym typeface="Roboto"/>
              </a:rPr>
              <a:t>Think of an endorsement as a college major for high school students!</a:t>
            </a:r>
            <a:endParaRPr sz="1800" b="1">
              <a:solidFill>
                <a:schemeClr val="dk1"/>
              </a:solidFill>
              <a:latin typeface="Roboto"/>
              <a:ea typeface="Roboto"/>
              <a:cs typeface="Roboto"/>
              <a:sym typeface="Roboto"/>
            </a:endParaRPr>
          </a:p>
        </p:txBody>
      </p:sp>
      <p:sp>
        <p:nvSpPr>
          <p:cNvPr id="319" name="Google Shape;319;g148dbd1425c_0_10"/>
          <p:cNvSpPr txBox="1"/>
          <p:nvPr/>
        </p:nvSpPr>
        <p:spPr>
          <a:xfrm>
            <a:off x="4957025" y="931550"/>
            <a:ext cx="3994200" cy="3555600"/>
          </a:xfrm>
          <a:prstGeom prst="rect">
            <a:avLst/>
          </a:prstGeom>
          <a:solidFill>
            <a:schemeClr val="lt1"/>
          </a:solidFill>
          <a:ln>
            <a:noFill/>
          </a:ln>
        </p:spPr>
        <p:txBody>
          <a:bodyPr spcFirstLastPara="1" wrap="square" lIns="91425" tIns="91425" rIns="99900" bIns="91425" anchor="t" anchorCtr="0">
            <a:spAutoFit/>
          </a:bodyPr>
          <a:lstStyle/>
          <a:p>
            <a:pPr marL="0" lvl="0" indent="0" algn="l" rtl="0">
              <a:spcBef>
                <a:spcPts val="0"/>
              </a:spcBef>
              <a:spcAft>
                <a:spcPts val="0"/>
              </a:spcAft>
              <a:buNone/>
            </a:pPr>
            <a:r>
              <a:rPr lang="en-US" sz="1500">
                <a:solidFill>
                  <a:schemeClr val="dk1"/>
                </a:solidFill>
              </a:rPr>
              <a:t>¡Los endosos son un requisito de graduación en Texas! Los estudiantes pueden obtener uno o más respaldos como parte de su diploma de escuela secundaria. Una especialización consiste en una secuencia de cursos que se agrupan por interés o habilidad ocupacional. Brindan a los estudiantes un conocimiento profundo de un área temática o una ocupación de alta demanda, de alta calificación y salario alto.</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ctr" rtl="0">
              <a:spcBef>
                <a:spcPts val="0"/>
              </a:spcBef>
              <a:spcAft>
                <a:spcPts val="0"/>
              </a:spcAft>
              <a:buNone/>
            </a:pPr>
            <a:r>
              <a:rPr lang="en-US" sz="1800" b="1">
                <a:solidFill>
                  <a:schemeClr val="dk1"/>
                </a:solidFill>
                <a:latin typeface="Roboto"/>
                <a:ea typeface="Roboto"/>
                <a:cs typeface="Roboto"/>
                <a:sym typeface="Roboto"/>
              </a:rPr>
              <a:t>¡Piense en un respaldo como una especialización universitaria para estudiantes de secundaria!</a:t>
            </a:r>
            <a:endParaRPr sz="1800" b="1">
              <a:solidFill>
                <a:schemeClr val="dk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
          <p:cNvPicPr preferRelativeResize="0"/>
          <p:nvPr/>
        </p:nvPicPr>
        <p:blipFill rotWithShape="1">
          <a:blip r:embed="rId3">
            <a:alphaModFix/>
          </a:blip>
          <a:srcRect/>
          <a:stretch/>
        </p:blipFill>
        <p:spPr>
          <a:xfrm>
            <a:off x="315912" y="276225"/>
            <a:ext cx="7720012" cy="4500562"/>
          </a:xfrm>
          <a:prstGeom prst="rect">
            <a:avLst/>
          </a:prstGeom>
          <a:noFill/>
          <a:ln w="38100" cap="flat" cmpd="sng">
            <a:solidFill>
              <a:srgbClr val="0000FF"/>
            </a:solidFill>
            <a:prstDash val="solid"/>
            <a:round/>
            <a:headEnd type="none" w="sm" len="sm"/>
            <a:tailEnd type="none" w="sm" len="sm"/>
          </a:ln>
        </p:spPr>
      </p:pic>
      <p:sp>
        <p:nvSpPr>
          <p:cNvPr id="161" name="Google Shape;161;p2"/>
          <p:cNvSpPr txBox="1">
            <a:spLocks noGrp="1"/>
          </p:cNvSpPr>
          <p:nvPr>
            <p:ph type="ctrTitle"/>
          </p:nvPr>
        </p:nvSpPr>
        <p:spPr>
          <a:xfrm>
            <a:off x="390525" y="819150"/>
            <a:ext cx="8221662" cy="952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3600"/>
              <a:buFont typeface="Arial"/>
              <a:buNone/>
            </a:pPr>
            <a:r>
              <a:rPr lang="en-US" sz="3600" b="1" i="0" u="none">
                <a:solidFill>
                  <a:srgbClr val="FFFFFF"/>
                </a:solidFill>
                <a:latin typeface="Arial"/>
                <a:ea typeface="Arial"/>
                <a:cs typeface="Arial"/>
                <a:sym typeface="Arial"/>
              </a:rPr>
              <a:t>THOMAS JEFFERSON HS		</a:t>
            </a:r>
            <a:endParaRPr/>
          </a:p>
        </p:txBody>
      </p:sp>
      <p:sp>
        <p:nvSpPr>
          <p:cNvPr id="162" name="Google Shape;162;p2"/>
          <p:cNvSpPr txBox="1">
            <a:spLocks noGrp="1"/>
          </p:cNvSpPr>
          <p:nvPr>
            <p:ph type="subTitle" idx="1"/>
          </p:nvPr>
        </p:nvSpPr>
        <p:spPr>
          <a:xfrm>
            <a:off x="541263" y="1836564"/>
            <a:ext cx="7269300" cy="813000"/>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Clr>
                <a:srgbClr val="FFFFFF"/>
              </a:buClr>
              <a:buSzPts val="1800"/>
              <a:buNone/>
            </a:pPr>
            <a:r>
              <a:rPr lang="en-US" sz="1800" b="0" i="0" u="none">
                <a:solidFill>
                  <a:srgbClr val="FFFFFF"/>
                </a:solidFill>
                <a:latin typeface="Arial"/>
                <a:ea typeface="Arial"/>
                <a:cs typeface="Arial"/>
                <a:sym typeface="Arial"/>
              </a:rPr>
              <a:t>WHAT YOU NEED IN ORDER TO EARN A DIPLOMA / </a:t>
            </a:r>
            <a:endParaRPr sz="1800" b="0" i="0" u="none">
              <a:solidFill>
                <a:srgbClr val="FFFFFF"/>
              </a:solidFill>
              <a:latin typeface="Arial"/>
              <a:ea typeface="Arial"/>
              <a:cs typeface="Arial"/>
              <a:sym typeface="Arial"/>
            </a:endParaRPr>
          </a:p>
          <a:p>
            <a:pPr marL="0" lvl="0" indent="0" algn="ctr" rtl="0">
              <a:lnSpc>
                <a:spcPct val="120000"/>
              </a:lnSpc>
              <a:spcBef>
                <a:spcPts val="0"/>
              </a:spcBef>
              <a:spcAft>
                <a:spcPts val="0"/>
              </a:spcAft>
              <a:buClr>
                <a:srgbClr val="FFFFFF"/>
              </a:buClr>
              <a:buSzPts val="1800"/>
              <a:buNone/>
            </a:pPr>
            <a:r>
              <a:rPr lang="en-US" sz="1800" b="0" i="1" u="none">
                <a:solidFill>
                  <a:srgbClr val="FF0000"/>
                </a:solidFill>
                <a:latin typeface="Arial"/>
                <a:ea typeface="Arial"/>
                <a:cs typeface="Arial"/>
                <a:sym typeface="Arial"/>
              </a:rPr>
              <a:t>LO QUE NECESITAS PARA OBTENER UN DIPLOMA</a:t>
            </a:r>
            <a:endParaRPr i="1">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1"/>
          <p:cNvSpPr txBox="1">
            <a:spLocks noGrp="1"/>
          </p:cNvSpPr>
          <p:nvPr>
            <p:ph type="title"/>
          </p:nvPr>
        </p:nvSpPr>
        <p:spPr>
          <a:xfrm>
            <a:off x="307612" y="249887"/>
            <a:ext cx="8223300" cy="768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200"/>
              <a:buFont typeface="Arial"/>
              <a:buNone/>
            </a:pPr>
            <a:r>
              <a:rPr lang="en-US" sz="3200" b="1" i="0" u="none">
                <a:solidFill>
                  <a:srgbClr val="FFFFFF"/>
                </a:solidFill>
                <a:latin typeface="Arial"/>
                <a:ea typeface="Arial"/>
                <a:cs typeface="Arial"/>
                <a:sym typeface="Arial"/>
              </a:rPr>
              <a:t>END OF COURSE EXAMS = EOC EXAMS</a:t>
            </a:r>
            <a:endParaRPr/>
          </a:p>
        </p:txBody>
      </p:sp>
      <p:sp>
        <p:nvSpPr>
          <p:cNvPr id="325" name="Google Shape;325;p11"/>
          <p:cNvSpPr txBox="1">
            <a:spLocks noGrp="1"/>
          </p:cNvSpPr>
          <p:nvPr>
            <p:ph type="body" idx="1"/>
          </p:nvPr>
        </p:nvSpPr>
        <p:spPr>
          <a:xfrm>
            <a:off x="307600" y="911500"/>
            <a:ext cx="4428900" cy="39717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45700" rIns="91425" bIns="45700" anchor="t" anchorCtr="0">
            <a:normAutofit lnSpcReduction="10000"/>
          </a:bodyPr>
          <a:lstStyle/>
          <a:p>
            <a:pPr marL="0" lvl="0" indent="0" algn="ctr" rtl="0">
              <a:lnSpc>
                <a:spcPct val="95000"/>
              </a:lnSpc>
              <a:spcBef>
                <a:spcPts val="0"/>
              </a:spcBef>
              <a:spcAft>
                <a:spcPts val="0"/>
              </a:spcAft>
              <a:buClr>
                <a:schemeClr val="lt1"/>
              </a:buClr>
              <a:buSzPts val="1800"/>
              <a:buNone/>
            </a:pPr>
            <a:r>
              <a:rPr lang="en-US" sz="1400" b="1" i="0" u="none">
                <a:solidFill>
                  <a:schemeClr val="lt1"/>
                </a:solidFill>
                <a:latin typeface="Arial"/>
                <a:ea typeface="Arial"/>
                <a:cs typeface="Arial"/>
                <a:sym typeface="Arial"/>
              </a:rPr>
              <a:t>ENGLISH 1, ENGLISH 2, BIOLOGY, ALGEBRA 1 AND US HISTORY</a:t>
            </a:r>
            <a:endParaRPr/>
          </a:p>
          <a:p>
            <a:pPr marL="0" lvl="0" indent="0" algn="l" rtl="0">
              <a:lnSpc>
                <a:spcPct val="95000"/>
              </a:lnSpc>
              <a:spcBef>
                <a:spcPts val="1600"/>
              </a:spcBef>
              <a:spcAft>
                <a:spcPts val="0"/>
              </a:spcAft>
              <a:buClr>
                <a:schemeClr val="lt1"/>
              </a:buClr>
              <a:buSzPts val="1800"/>
              <a:buNone/>
            </a:pPr>
            <a:r>
              <a:rPr lang="en-US" sz="1400" b="0" i="0" u="none">
                <a:solidFill>
                  <a:schemeClr val="lt1"/>
                </a:solidFill>
                <a:latin typeface="Arial"/>
                <a:ea typeface="Arial"/>
                <a:cs typeface="Arial"/>
                <a:sym typeface="Arial"/>
              </a:rPr>
              <a:t>Note: The EOC exams are taken, for the first time, in the spring of the school year in which you take the course.</a:t>
            </a:r>
            <a:endParaRPr/>
          </a:p>
          <a:p>
            <a:pPr marL="0" lvl="0" indent="0" algn="l" rtl="0">
              <a:lnSpc>
                <a:spcPct val="95000"/>
              </a:lnSpc>
              <a:spcBef>
                <a:spcPts val="1600"/>
              </a:spcBef>
              <a:spcAft>
                <a:spcPts val="0"/>
              </a:spcAft>
              <a:buClr>
                <a:schemeClr val="lt1"/>
              </a:buClr>
              <a:buSzPts val="1800"/>
              <a:buNone/>
            </a:pPr>
            <a:endParaRPr sz="1400" b="1" i="0" u="none">
              <a:solidFill>
                <a:schemeClr val="lt1"/>
              </a:solidFill>
              <a:latin typeface="Arial"/>
              <a:ea typeface="Arial"/>
              <a:cs typeface="Arial"/>
              <a:sym typeface="Arial"/>
            </a:endParaRPr>
          </a:p>
          <a:p>
            <a:pPr marL="0" lvl="0" indent="0" algn="ctr" rtl="0">
              <a:lnSpc>
                <a:spcPct val="95000"/>
              </a:lnSpc>
              <a:spcBef>
                <a:spcPts val="1600"/>
              </a:spcBef>
              <a:spcAft>
                <a:spcPts val="1600"/>
              </a:spcAft>
              <a:buClr>
                <a:schemeClr val="lt1"/>
              </a:buClr>
              <a:buSzPts val="1800"/>
              <a:buNone/>
            </a:pPr>
            <a:r>
              <a:rPr lang="en-US" sz="2300" b="1" i="0" u="none">
                <a:solidFill>
                  <a:schemeClr val="lt1"/>
                </a:solidFill>
                <a:latin typeface="Arial"/>
                <a:ea typeface="Arial"/>
                <a:cs typeface="Arial"/>
                <a:sym typeface="Arial"/>
              </a:rPr>
              <a:t>IF </a:t>
            </a:r>
            <a:r>
              <a:rPr lang="en-US" sz="2300" b="1"/>
              <a:t>A STUDENT </a:t>
            </a:r>
            <a:r>
              <a:rPr lang="en-US" sz="2300" b="1" i="0" u="none">
                <a:solidFill>
                  <a:schemeClr val="lt1"/>
                </a:solidFill>
                <a:latin typeface="Arial"/>
                <a:ea typeface="Arial"/>
                <a:cs typeface="Arial"/>
                <a:sym typeface="Arial"/>
              </a:rPr>
              <a:t>DOES NOT PASS THE FIRST TIME, </a:t>
            </a:r>
            <a:r>
              <a:rPr lang="en-US" sz="2300" b="1"/>
              <a:t>THEY</a:t>
            </a:r>
            <a:r>
              <a:rPr lang="en-US" sz="2300" b="1" i="0" u="none">
                <a:solidFill>
                  <a:schemeClr val="lt1"/>
                </a:solidFill>
                <a:latin typeface="Arial"/>
                <a:ea typeface="Arial"/>
                <a:cs typeface="Arial"/>
                <a:sym typeface="Arial"/>
              </a:rPr>
              <a:t> WILL BE ASSIGNED INTERVENTION COURSES IN PLACE OF ELECTIVES AND WILL TAKE THE EXAM(S) UNTIL </a:t>
            </a:r>
            <a:r>
              <a:rPr lang="en-US" sz="2300" b="1"/>
              <a:t>THEY PASS</a:t>
            </a:r>
            <a:r>
              <a:rPr lang="en-US" sz="2300" b="1" i="0" u="none">
                <a:solidFill>
                  <a:schemeClr val="lt1"/>
                </a:solidFill>
                <a:latin typeface="Arial"/>
                <a:ea typeface="Arial"/>
                <a:cs typeface="Arial"/>
                <a:sym typeface="Arial"/>
              </a:rPr>
              <a:t>.</a:t>
            </a:r>
            <a:endParaRPr/>
          </a:p>
        </p:txBody>
      </p:sp>
      <p:sp>
        <p:nvSpPr>
          <p:cNvPr id="326" name="Google Shape;326;p11"/>
          <p:cNvSpPr txBox="1"/>
          <p:nvPr/>
        </p:nvSpPr>
        <p:spPr>
          <a:xfrm>
            <a:off x="5222512" y="1127487"/>
            <a:ext cx="37179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400"/>
              <a:buFont typeface="Arial"/>
              <a:buNone/>
            </a:pPr>
            <a:r>
              <a:rPr lang="en-US" sz="1400" b="1" i="0" u="none" strike="noStrike" cap="none">
                <a:solidFill>
                  <a:schemeClr val="lt1"/>
                </a:solidFill>
                <a:latin typeface="Arial"/>
                <a:ea typeface="Arial"/>
                <a:cs typeface="Arial"/>
                <a:sym typeface="Arial"/>
              </a:rPr>
              <a:t>IMPORTANT:</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Students who took and earned credit for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EOC tested subjects during the 2019-2020 school year received an exemption for those EOC exams due to testing cancellations.</a:t>
            </a:r>
            <a:endParaRPr sz="1400" b="0" i="0" u="none" strike="noStrike" cap="none">
              <a:solidFill>
                <a:schemeClr val="lt1"/>
              </a:solidFill>
              <a:latin typeface="Arial"/>
              <a:ea typeface="Arial"/>
              <a:cs typeface="Arial"/>
              <a:sym typeface="Arial"/>
            </a:endParaRPr>
          </a:p>
        </p:txBody>
      </p:sp>
      <p:pic>
        <p:nvPicPr>
          <p:cNvPr id="327" name="Google Shape;327;p11"/>
          <p:cNvPicPr preferRelativeResize="0"/>
          <p:nvPr/>
        </p:nvPicPr>
        <p:blipFill rotWithShape="1">
          <a:blip r:embed="rId3">
            <a:alphaModFix/>
          </a:blip>
          <a:srcRect l="6169" t="6416" r="7181" b="6169"/>
          <a:stretch/>
        </p:blipFill>
        <p:spPr>
          <a:xfrm>
            <a:off x="6146875" y="2336150"/>
            <a:ext cx="1685275" cy="1700275"/>
          </a:xfrm>
          <a:prstGeom prst="rect">
            <a:avLst/>
          </a:prstGeom>
          <a:noFill/>
          <a:ln>
            <a:noFill/>
          </a:ln>
        </p:spPr>
      </p:pic>
      <p:sp>
        <p:nvSpPr>
          <p:cNvPr id="328" name="Google Shape;328;p11">
            <a:hlinkClick r:id="rId4"/>
          </p:cNvPr>
          <p:cNvSpPr/>
          <p:nvPr/>
        </p:nvSpPr>
        <p:spPr>
          <a:xfrm>
            <a:off x="5013275" y="4130400"/>
            <a:ext cx="3717882" cy="847501"/>
          </a:xfrm>
          <a:prstGeom prst="rect">
            <a:avLst/>
          </a:prstGeom>
        </p:spPr>
        <p:txBody>
          <a:bodyPr>
            <a:prstTxWarp prst="textPlain">
              <a:avLst/>
            </a:prstTxWarp>
          </a:bodyPr>
          <a:lstStyle/>
          <a:p>
            <a:pPr lvl="0" algn="ctr"/>
            <a:r>
              <a:rPr b="0" i="0">
                <a:ln w="9525" cap="flat" cmpd="sng">
                  <a:solidFill>
                    <a:srgbClr val="666666"/>
                  </a:solidFill>
                  <a:prstDash val="solid"/>
                  <a:round/>
                  <a:headEnd type="none" w="sm" len="sm"/>
                  <a:tailEnd type="none" w="sm" len="sm"/>
                </a:ln>
                <a:solidFill>
                  <a:schemeClr val="lt1"/>
                </a:solidFill>
                <a:latin typeface="Arial"/>
              </a:rPr>
              <a:t>Look up your STAAR EOC Scores - </a:t>
            </a:r>
            <a:br>
              <a:rPr b="0" i="0">
                <a:ln w="9525" cap="flat" cmpd="sng">
                  <a:solidFill>
                    <a:srgbClr val="666666"/>
                  </a:solidFill>
                  <a:prstDash val="solid"/>
                  <a:round/>
                  <a:headEnd type="none" w="sm" len="sm"/>
                  <a:tailEnd type="none" w="sm" len="sm"/>
                </a:ln>
                <a:solidFill>
                  <a:schemeClr val="lt1"/>
                </a:solidFill>
                <a:latin typeface="Arial"/>
              </a:rPr>
            </a:br>
            <a:r>
              <a:rPr b="0" i="0">
                <a:ln w="9525" cap="flat" cmpd="sng">
                  <a:solidFill>
                    <a:srgbClr val="666666"/>
                  </a:solidFill>
                  <a:prstDash val="solid"/>
                  <a:round/>
                  <a:headEnd type="none" w="sm" len="sm"/>
                  <a:tailEnd type="none" w="sm" len="sm"/>
                </a:ln>
                <a:solidFill>
                  <a:schemeClr val="lt1"/>
                </a:solidFill>
                <a:latin typeface="Arial"/>
              </a:rPr>
              <a:t>Parent Portal Link (Click Here)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44dac67de0_0_59"/>
          <p:cNvSpPr txBox="1">
            <a:spLocks noGrp="1"/>
          </p:cNvSpPr>
          <p:nvPr>
            <p:ph type="title"/>
          </p:nvPr>
        </p:nvSpPr>
        <p:spPr>
          <a:xfrm>
            <a:off x="596975" y="72350"/>
            <a:ext cx="8091600" cy="995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400"/>
              <a:buNone/>
            </a:pPr>
            <a:r>
              <a:rPr lang="en-US">
                <a:solidFill>
                  <a:srgbClr val="FF0000"/>
                </a:solidFill>
              </a:rPr>
              <a:t>EXÁMENES DE FIN DE CURSO = EXÁMENES EOC</a:t>
            </a:r>
            <a:endParaRPr>
              <a:solidFill>
                <a:srgbClr val="FF0000"/>
              </a:solidFill>
            </a:endParaRPr>
          </a:p>
        </p:txBody>
      </p:sp>
      <p:sp>
        <p:nvSpPr>
          <p:cNvPr id="334" name="Google Shape;334;g144dac67de0_0_59"/>
          <p:cNvSpPr txBox="1">
            <a:spLocks noGrp="1"/>
          </p:cNvSpPr>
          <p:nvPr>
            <p:ph type="body" idx="1"/>
          </p:nvPr>
        </p:nvSpPr>
        <p:spPr>
          <a:xfrm>
            <a:off x="4988075" y="942575"/>
            <a:ext cx="4062900" cy="40752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750"/>
              </a:spcBef>
              <a:spcAft>
                <a:spcPts val="0"/>
              </a:spcAft>
              <a:buClr>
                <a:schemeClr val="dk1"/>
              </a:buClr>
              <a:buSzPts val="935"/>
              <a:buFont typeface="Arial"/>
              <a:buNone/>
            </a:pPr>
            <a:r>
              <a:rPr lang="en-US" sz="1375"/>
              <a:t>IMPORTANTE:</a:t>
            </a:r>
            <a:endParaRPr sz="1375"/>
          </a:p>
          <a:p>
            <a:pPr marL="0" lvl="0" indent="0" algn="l" rtl="0">
              <a:lnSpc>
                <a:spcPct val="120000"/>
              </a:lnSpc>
              <a:spcBef>
                <a:spcPts val="750"/>
              </a:spcBef>
              <a:spcAft>
                <a:spcPts val="0"/>
              </a:spcAft>
              <a:buSzPts val="935"/>
              <a:buNone/>
            </a:pPr>
            <a:r>
              <a:rPr lang="en-US" sz="1375"/>
              <a:t>Los estudiantes que tomaron y obtuvieron crédito por las materias evaluadas EOC durante el año escolar 2019-2020 recibieron una exención para esos exámenes EOC debido a cancelaciones de pruebas.</a:t>
            </a:r>
            <a:endParaRPr sz="1375"/>
          </a:p>
          <a:p>
            <a:pPr marL="0" lvl="0" indent="0" algn="l" rtl="0">
              <a:lnSpc>
                <a:spcPct val="120000"/>
              </a:lnSpc>
              <a:spcBef>
                <a:spcPts val="750"/>
              </a:spcBef>
              <a:spcAft>
                <a:spcPts val="0"/>
              </a:spcAft>
              <a:buSzPts val="935"/>
              <a:buNone/>
            </a:pPr>
            <a:endParaRPr sz="1375"/>
          </a:p>
          <a:p>
            <a:pPr marL="0" lvl="0" indent="0" algn="l" rtl="0">
              <a:lnSpc>
                <a:spcPct val="120000"/>
              </a:lnSpc>
              <a:spcBef>
                <a:spcPts val="750"/>
              </a:spcBef>
              <a:spcAft>
                <a:spcPts val="0"/>
              </a:spcAft>
              <a:buSzPts val="935"/>
              <a:buNone/>
            </a:pPr>
            <a:endParaRPr sz="1375"/>
          </a:p>
          <a:p>
            <a:pPr marL="0" lvl="0" indent="0" algn="l" rtl="0">
              <a:lnSpc>
                <a:spcPct val="120000"/>
              </a:lnSpc>
              <a:spcBef>
                <a:spcPts val="750"/>
              </a:spcBef>
              <a:spcAft>
                <a:spcPts val="0"/>
              </a:spcAft>
              <a:buSzPts val="935"/>
              <a:buNone/>
            </a:pPr>
            <a:endParaRPr sz="1375"/>
          </a:p>
          <a:p>
            <a:pPr marL="0" lvl="0" indent="0" algn="l" rtl="0">
              <a:lnSpc>
                <a:spcPct val="120000"/>
              </a:lnSpc>
              <a:spcBef>
                <a:spcPts val="750"/>
              </a:spcBef>
              <a:spcAft>
                <a:spcPts val="0"/>
              </a:spcAft>
              <a:buSzPts val="935"/>
              <a:buNone/>
            </a:pPr>
            <a:endParaRPr sz="1375"/>
          </a:p>
          <a:p>
            <a:pPr marL="0" lvl="0" indent="0" algn="l" rtl="0">
              <a:lnSpc>
                <a:spcPct val="120000"/>
              </a:lnSpc>
              <a:spcBef>
                <a:spcPts val="750"/>
              </a:spcBef>
              <a:spcAft>
                <a:spcPts val="0"/>
              </a:spcAft>
              <a:buClr>
                <a:schemeClr val="dk1"/>
              </a:buClr>
              <a:buSzPts val="935"/>
              <a:buFont typeface="Arial"/>
              <a:buNone/>
            </a:pPr>
            <a:r>
              <a:rPr lang="en-US" sz="1375"/>
              <a:t>Busque sus puntajes STAAR EOC: enlace del portal para padres (haga clic aquí)</a:t>
            </a:r>
            <a:endParaRPr sz="1375"/>
          </a:p>
          <a:p>
            <a:pPr marL="0" lvl="0" indent="0" algn="l" rtl="0">
              <a:lnSpc>
                <a:spcPct val="120000"/>
              </a:lnSpc>
              <a:spcBef>
                <a:spcPts val="750"/>
              </a:spcBef>
              <a:spcAft>
                <a:spcPts val="0"/>
              </a:spcAft>
              <a:buSzPts val="935"/>
              <a:buNone/>
            </a:pPr>
            <a:endParaRPr sz="1375"/>
          </a:p>
        </p:txBody>
      </p:sp>
      <p:sp>
        <p:nvSpPr>
          <p:cNvPr id="335" name="Google Shape;335;g144dac67de0_0_59"/>
          <p:cNvSpPr txBox="1">
            <a:spLocks noGrp="1"/>
          </p:cNvSpPr>
          <p:nvPr>
            <p:ph type="body" idx="1"/>
          </p:nvPr>
        </p:nvSpPr>
        <p:spPr>
          <a:xfrm>
            <a:off x="307600" y="911500"/>
            <a:ext cx="4547400" cy="39717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5000"/>
              </a:lnSpc>
              <a:spcBef>
                <a:spcPts val="1600"/>
              </a:spcBef>
              <a:spcAft>
                <a:spcPts val="0"/>
              </a:spcAft>
              <a:buClr>
                <a:schemeClr val="dk1"/>
              </a:buClr>
              <a:buSzPts val="1100"/>
              <a:buFont typeface="Arial"/>
              <a:buNone/>
            </a:pPr>
            <a:r>
              <a:rPr lang="en-US" sz="1900" b="1"/>
              <a:t>INGLÉS 1, INGLÉS 2, BIOLOGÍA, ÁLGEBRA 1 E HISTORIA DE EE. UU.</a:t>
            </a:r>
            <a:endParaRPr sz="1900" b="1"/>
          </a:p>
          <a:p>
            <a:pPr marL="0" lvl="0" indent="0" algn="ctr" rtl="0">
              <a:lnSpc>
                <a:spcPct val="95000"/>
              </a:lnSpc>
              <a:spcBef>
                <a:spcPts val="1600"/>
              </a:spcBef>
              <a:spcAft>
                <a:spcPts val="0"/>
              </a:spcAft>
              <a:buClr>
                <a:schemeClr val="dk1"/>
              </a:buClr>
              <a:buSzPts val="1100"/>
              <a:buFont typeface="Arial"/>
              <a:buNone/>
            </a:pPr>
            <a:r>
              <a:rPr lang="en-US" sz="1900" b="1"/>
              <a:t>Nota: Los exámenes EOC se toman, por primera vez, en la primavera del año escolar en el que tomas el curso.</a:t>
            </a:r>
            <a:endParaRPr sz="1900" b="1"/>
          </a:p>
          <a:p>
            <a:pPr marL="0" lvl="0" indent="0" algn="ctr" rtl="0">
              <a:lnSpc>
                <a:spcPct val="95000"/>
              </a:lnSpc>
              <a:spcBef>
                <a:spcPts val="1600"/>
              </a:spcBef>
              <a:spcAft>
                <a:spcPts val="0"/>
              </a:spcAft>
              <a:buClr>
                <a:schemeClr val="dk1"/>
              </a:buClr>
              <a:buSzPts val="1100"/>
              <a:buFont typeface="Arial"/>
              <a:buNone/>
            </a:pPr>
            <a:r>
              <a:rPr lang="en-US" sz="1900" b="1"/>
              <a:t>SI UN ESTUDIANTE NO APRUEBA LA PRIMERA VEZ, SE LE ASIGNARÁN CURSOS DE INTERVENCIÓN EN LUGAR DE OPTATIVAS Y TOMARÁ EL/LOS EXAMEN(ES) HASTA QUE APRUEBE.</a:t>
            </a:r>
            <a:endParaRPr sz="1900" b="1"/>
          </a:p>
          <a:p>
            <a:pPr marL="0" lvl="0" indent="0" algn="ctr" rtl="0">
              <a:lnSpc>
                <a:spcPct val="95000"/>
              </a:lnSpc>
              <a:spcBef>
                <a:spcPts val="1600"/>
              </a:spcBef>
              <a:spcAft>
                <a:spcPts val="1600"/>
              </a:spcAft>
              <a:buClr>
                <a:schemeClr val="lt1"/>
              </a:buClr>
              <a:buSzPts val="1800"/>
              <a:buNone/>
            </a:pPr>
            <a:endParaRPr sz="1400" b="1"/>
          </a:p>
        </p:txBody>
      </p:sp>
      <p:pic>
        <p:nvPicPr>
          <p:cNvPr id="336" name="Google Shape;336;g144dac67de0_0_59"/>
          <p:cNvPicPr preferRelativeResize="0"/>
          <p:nvPr/>
        </p:nvPicPr>
        <p:blipFill rotWithShape="1">
          <a:blip r:embed="rId3">
            <a:alphaModFix/>
          </a:blip>
          <a:srcRect l="6169" t="6416" r="7182" b="6170"/>
          <a:stretch/>
        </p:blipFill>
        <p:spPr>
          <a:xfrm>
            <a:off x="6224913" y="2531050"/>
            <a:ext cx="1382075" cy="1394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15061718a57_0_0"/>
          <p:cNvSpPr txBox="1">
            <a:spLocks noGrp="1"/>
          </p:cNvSpPr>
          <p:nvPr>
            <p:ph type="title"/>
          </p:nvPr>
        </p:nvSpPr>
        <p:spPr>
          <a:xfrm>
            <a:off x="421850" y="338775"/>
            <a:ext cx="8303400" cy="995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800"/>
              <a:t>2022-2023 School Year EOC Testing Dates /</a:t>
            </a:r>
            <a:r>
              <a:rPr lang="en-US" sz="2800" i="1">
                <a:solidFill>
                  <a:srgbClr val="FF0000"/>
                </a:solidFill>
              </a:rPr>
              <a:t> Año escolar 2022-2023 Fechas de exámenes EOC</a:t>
            </a:r>
            <a:endParaRPr sz="2800" i="1">
              <a:solidFill>
                <a:srgbClr val="FF0000"/>
              </a:solidFill>
            </a:endParaRPr>
          </a:p>
        </p:txBody>
      </p:sp>
      <p:sp>
        <p:nvSpPr>
          <p:cNvPr id="342" name="Google Shape;342;g15061718a57_0_0"/>
          <p:cNvSpPr txBox="1">
            <a:spLocks noGrp="1"/>
          </p:cNvSpPr>
          <p:nvPr>
            <p:ph type="body" idx="1"/>
          </p:nvPr>
        </p:nvSpPr>
        <p:spPr>
          <a:xfrm>
            <a:off x="836300" y="1497625"/>
            <a:ext cx="3249000" cy="3276000"/>
          </a:xfrm>
          <a:prstGeom prst="rect">
            <a:avLst/>
          </a:prstGeom>
          <a:solidFill>
            <a:srgbClr val="FF0000"/>
          </a:solidFill>
        </p:spPr>
        <p:txBody>
          <a:bodyPr spcFirstLastPara="1" wrap="square" lIns="91425" tIns="45700" rIns="91425" bIns="45700" anchor="t" anchorCtr="0">
            <a:normAutofit/>
          </a:bodyPr>
          <a:lstStyle/>
          <a:p>
            <a:pPr marL="0" lvl="0" indent="0" algn="l" rtl="0">
              <a:spcBef>
                <a:spcPts val="750"/>
              </a:spcBef>
              <a:spcAft>
                <a:spcPts val="0"/>
              </a:spcAft>
              <a:buNone/>
            </a:pPr>
            <a:r>
              <a:rPr lang="en-US" u="sng"/>
              <a:t>December 2022 Retesting </a:t>
            </a:r>
            <a:r>
              <a:rPr lang="en-US" sz="1000" i="1"/>
              <a:t>(For students who took an exam &amp; failed it or was absent for the exam in Spring or Summer ‘22)</a:t>
            </a:r>
            <a:endParaRPr sz="1000" i="1"/>
          </a:p>
          <a:p>
            <a:pPr marL="457200" lvl="0" indent="-292100" algn="l" rtl="0">
              <a:spcBef>
                <a:spcPts val="750"/>
              </a:spcBef>
              <a:spcAft>
                <a:spcPts val="0"/>
              </a:spcAft>
              <a:buSzPts val="1000"/>
              <a:buChar char="•"/>
            </a:pPr>
            <a:r>
              <a:rPr lang="en-US" sz="1000"/>
              <a:t>Dec. 6th - English I &amp; US History</a:t>
            </a:r>
            <a:endParaRPr sz="1000"/>
          </a:p>
          <a:p>
            <a:pPr marL="457200" lvl="0" indent="-292100" algn="l" rtl="0">
              <a:spcBef>
                <a:spcPts val="0"/>
              </a:spcBef>
              <a:spcAft>
                <a:spcPts val="0"/>
              </a:spcAft>
              <a:buSzPts val="1000"/>
              <a:buChar char="•"/>
            </a:pPr>
            <a:r>
              <a:rPr lang="en-US" sz="1000"/>
              <a:t>Dec. 7th - Algebra I &amp; Biology</a:t>
            </a:r>
            <a:endParaRPr sz="1000"/>
          </a:p>
          <a:p>
            <a:pPr marL="457200" lvl="0" indent="-292100" algn="l" rtl="0">
              <a:spcBef>
                <a:spcPts val="0"/>
              </a:spcBef>
              <a:spcAft>
                <a:spcPts val="0"/>
              </a:spcAft>
              <a:buSzPts val="1000"/>
              <a:buChar char="•"/>
            </a:pPr>
            <a:r>
              <a:rPr lang="en-US" sz="1000"/>
              <a:t>Dec. 8th - English II</a:t>
            </a:r>
            <a:endParaRPr sz="1000"/>
          </a:p>
          <a:p>
            <a:pPr marL="457200" lvl="0" indent="-292100" algn="l" rtl="0">
              <a:spcBef>
                <a:spcPts val="0"/>
              </a:spcBef>
              <a:spcAft>
                <a:spcPts val="0"/>
              </a:spcAft>
              <a:buSzPts val="1000"/>
              <a:buChar char="•"/>
            </a:pPr>
            <a:r>
              <a:rPr lang="en-US" sz="1000"/>
              <a:t>Dec. 9th - EOC Testing Make-up</a:t>
            </a:r>
            <a:endParaRPr sz="1000" i="1"/>
          </a:p>
          <a:p>
            <a:pPr marL="0" lvl="0" indent="0" algn="l" rtl="0">
              <a:spcBef>
                <a:spcPts val="750"/>
              </a:spcBef>
              <a:spcAft>
                <a:spcPts val="0"/>
              </a:spcAft>
              <a:buNone/>
            </a:pPr>
            <a:r>
              <a:rPr lang="en-US" u="sng"/>
              <a:t>Spring 2023 Testing</a:t>
            </a:r>
            <a:endParaRPr u="sng"/>
          </a:p>
          <a:p>
            <a:pPr marL="457200" lvl="0" indent="-292100" algn="l" rtl="0">
              <a:spcBef>
                <a:spcPts val="750"/>
              </a:spcBef>
              <a:spcAft>
                <a:spcPts val="0"/>
              </a:spcAft>
              <a:buSzPts val="1000"/>
              <a:buChar char="•"/>
            </a:pPr>
            <a:r>
              <a:rPr lang="en-US" sz="1000"/>
              <a:t>April 18th - English I</a:t>
            </a:r>
            <a:endParaRPr sz="1000"/>
          </a:p>
          <a:p>
            <a:pPr marL="457200" lvl="0" indent="-292100" algn="l" rtl="0">
              <a:spcBef>
                <a:spcPts val="0"/>
              </a:spcBef>
              <a:spcAft>
                <a:spcPts val="0"/>
              </a:spcAft>
              <a:buSzPts val="1000"/>
              <a:buChar char="•"/>
            </a:pPr>
            <a:r>
              <a:rPr lang="en-US" sz="1000"/>
              <a:t>April 20th - English II</a:t>
            </a:r>
            <a:endParaRPr sz="1000"/>
          </a:p>
          <a:p>
            <a:pPr marL="457200" lvl="0" indent="-292100" algn="l" rtl="0">
              <a:spcBef>
                <a:spcPts val="0"/>
              </a:spcBef>
              <a:spcAft>
                <a:spcPts val="0"/>
              </a:spcAft>
              <a:buSzPts val="1000"/>
              <a:buChar char="•"/>
            </a:pPr>
            <a:r>
              <a:rPr lang="en-US" sz="1000"/>
              <a:t>April 25th - Biology</a:t>
            </a:r>
            <a:endParaRPr sz="1000"/>
          </a:p>
          <a:p>
            <a:pPr marL="457200" lvl="0" indent="-292100" algn="l" rtl="0">
              <a:spcBef>
                <a:spcPts val="0"/>
              </a:spcBef>
              <a:spcAft>
                <a:spcPts val="0"/>
              </a:spcAft>
              <a:buSzPts val="1000"/>
              <a:buChar char="•"/>
            </a:pPr>
            <a:r>
              <a:rPr lang="en-US" sz="1000"/>
              <a:t>April 26th - US History</a:t>
            </a:r>
            <a:endParaRPr sz="1000"/>
          </a:p>
          <a:p>
            <a:pPr marL="457200" lvl="0" indent="-292100" algn="l" rtl="0">
              <a:spcBef>
                <a:spcPts val="0"/>
              </a:spcBef>
              <a:spcAft>
                <a:spcPts val="0"/>
              </a:spcAft>
              <a:buSzPts val="1000"/>
              <a:buChar char="•"/>
            </a:pPr>
            <a:r>
              <a:rPr lang="en-US" sz="1000"/>
              <a:t>May 2nd - Algebra I </a:t>
            </a:r>
            <a:endParaRPr sz="1000"/>
          </a:p>
        </p:txBody>
      </p:sp>
      <p:sp>
        <p:nvSpPr>
          <p:cNvPr id="343" name="Google Shape;343;g15061718a57_0_0"/>
          <p:cNvSpPr txBox="1">
            <a:spLocks noGrp="1"/>
          </p:cNvSpPr>
          <p:nvPr>
            <p:ph type="body" idx="1"/>
          </p:nvPr>
        </p:nvSpPr>
        <p:spPr>
          <a:xfrm>
            <a:off x="4853225" y="1497625"/>
            <a:ext cx="3249000" cy="3276000"/>
          </a:xfrm>
          <a:prstGeom prst="rect">
            <a:avLst/>
          </a:prstGeom>
          <a:solidFill>
            <a:srgbClr val="FF0000"/>
          </a:solidFill>
        </p:spPr>
        <p:txBody>
          <a:bodyPr spcFirstLastPara="1" wrap="square" lIns="91425" tIns="45700" rIns="91425" bIns="45700" anchor="t" anchorCtr="0">
            <a:normAutofit fontScale="62500"/>
          </a:bodyPr>
          <a:lstStyle/>
          <a:p>
            <a:pPr marL="0" lvl="0" indent="0" algn="l" rtl="0">
              <a:spcBef>
                <a:spcPts val="750"/>
              </a:spcBef>
              <a:spcAft>
                <a:spcPts val="0"/>
              </a:spcAft>
              <a:buNone/>
            </a:pPr>
            <a:r>
              <a:rPr lang="en-US" sz="2400" u="sng"/>
              <a:t>Reevaluación de diciembre de 2022</a:t>
            </a:r>
            <a:r>
              <a:rPr lang="en-US" u="sng"/>
              <a:t> </a:t>
            </a:r>
            <a:r>
              <a:rPr lang="en-US" sz="1600" i="1"/>
              <a:t>(para estudiantes que tomaron un examen y lo reprobaron o estuvieron ausentes para el examen en la primavera o el verano de 2022)</a:t>
            </a:r>
            <a:endParaRPr sz="1600" i="1"/>
          </a:p>
          <a:p>
            <a:pPr marL="457200" lvl="0" indent="-268287" algn="l" rtl="0">
              <a:spcBef>
                <a:spcPts val="750"/>
              </a:spcBef>
              <a:spcAft>
                <a:spcPts val="0"/>
              </a:spcAft>
              <a:buSzPct val="66666"/>
              <a:buChar char="•"/>
            </a:pPr>
            <a:r>
              <a:rPr lang="en-US"/>
              <a:t>6 de diciembre - Inglés I e Historia de EE. UU.</a:t>
            </a:r>
            <a:endParaRPr/>
          </a:p>
          <a:p>
            <a:pPr marL="457200" lvl="0" indent="-268287" algn="l" rtl="0">
              <a:spcBef>
                <a:spcPts val="0"/>
              </a:spcBef>
              <a:spcAft>
                <a:spcPts val="0"/>
              </a:spcAft>
              <a:buSzPct val="66666"/>
              <a:buChar char="•"/>
            </a:pPr>
            <a:r>
              <a:rPr lang="en-US"/>
              <a:t>7 de diciembre - Álgebra I y Biología</a:t>
            </a:r>
            <a:endParaRPr/>
          </a:p>
          <a:p>
            <a:pPr marL="457200" lvl="0" indent="-268287" algn="l" rtl="0">
              <a:spcBef>
                <a:spcPts val="0"/>
              </a:spcBef>
              <a:spcAft>
                <a:spcPts val="0"/>
              </a:spcAft>
              <a:buSzPct val="66666"/>
              <a:buChar char="•"/>
            </a:pPr>
            <a:r>
              <a:rPr lang="en-US"/>
              <a:t>8 de diciembre - Inglés II</a:t>
            </a:r>
            <a:endParaRPr/>
          </a:p>
          <a:p>
            <a:pPr marL="457200" lvl="0" indent="-268287" algn="l" rtl="0">
              <a:spcBef>
                <a:spcPts val="0"/>
              </a:spcBef>
              <a:spcAft>
                <a:spcPts val="0"/>
              </a:spcAft>
              <a:buSzPct val="66666"/>
              <a:buChar char="•"/>
            </a:pPr>
            <a:r>
              <a:rPr lang="en-US"/>
              <a:t>9 de diciembre: recuperación de pruebas EOC</a:t>
            </a:r>
            <a:endParaRPr/>
          </a:p>
          <a:p>
            <a:pPr marL="0" lvl="0" indent="0" algn="l" rtl="0">
              <a:spcBef>
                <a:spcPts val="750"/>
              </a:spcBef>
              <a:spcAft>
                <a:spcPts val="0"/>
              </a:spcAft>
              <a:buNone/>
            </a:pPr>
            <a:r>
              <a:rPr lang="en-US" sz="2214" u="sng"/>
              <a:t>Pruebas de primavera de 2023</a:t>
            </a:r>
            <a:endParaRPr sz="2214" u="sng"/>
          </a:p>
          <a:p>
            <a:pPr marL="457200" lvl="0" indent="-268287" algn="l" rtl="0">
              <a:spcBef>
                <a:spcPts val="750"/>
              </a:spcBef>
              <a:spcAft>
                <a:spcPts val="0"/>
              </a:spcAft>
              <a:buSzPct val="66666"/>
              <a:buChar char="•"/>
            </a:pPr>
            <a:r>
              <a:rPr lang="en-US"/>
              <a:t>18 de abril - Inglés I</a:t>
            </a:r>
            <a:endParaRPr/>
          </a:p>
          <a:p>
            <a:pPr marL="457200" lvl="0" indent="-268287" algn="l" rtl="0">
              <a:spcBef>
                <a:spcPts val="0"/>
              </a:spcBef>
              <a:spcAft>
                <a:spcPts val="0"/>
              </a:spcAft>
              <a:buSzPct val="66666"/>
              <a:buChar char="•"/>
            </a:pPr>
            <a:r>
              <a:rPr lang="en-US"/>
              <a:t>20 de abril - Inglés II</a:t>
            </a:r>
            <a:endParaRPr/>
          </a:p>
          <a:p>
            <a:pPr marL="457200" lvl="0" indent="-268287" algn="l" rtl="0">
              <a:spcBef>
                <a:spcPts val="0"/>
              </a:spcBef>
              <a:spcAft>
                <a:spcPts val="0"/>
              </a:spcAft>
              <a:buSzPct val="66666"/>
              <a:buChar char="•"/>
            </a:pPr>
            <a:r>
              <a:rPr lang="en-US"/>
              <a:t>25 de abril - Biología</a:t>
            </a:r>
            <a:endParaRPr/>
          </a:p>
          <a:p>
            <a:pPr marL="457200" lvl="0" indent="-268287" algn="l" rtl="0">
              <a:spcBef>
                <a:spcPts val="0"/>
              </a:spcBef>
              <a:spcAft>
                <a:spcPts val="0"/>
              </a:spcAft>
              <a:buSzPct val="66666"/>
              <a:buChar char="•"/>
            </a:pPr>
            <a:r>
              <a:rPr lang="en-US"/>
              <a:t>26 de abril - Historia de EE.UU.</a:t>
            </a:r>
            <a:endParaRPr/>
          </a:p>
          <a:p>
            <a:pPr marL="457200" lvl="0" indent="-268287" algn="l" rtl="0">
              <a:spcBef>
                <a:spcPts val="0"/>
              </a:spcBef>
              <a:spcAft>
                <a:spcPts val="0"/>
              </a:spcAft>
              <a:buSzPct val="66666"/>
              <a:buChar char="•"/>
            </a:pPr>
            <a:r>
              <a:rPr lang="en-US"/>
              <a:t>2 de mayo - Álgebra I</a:t>
            </a:r>
            <a:endParaRPr/>
          </a:p>
          <a:p>
            <a:pPr marL="0" lvl="0" indent="0" algn="l" rtl="0">
              <a:spcBef>
                <a:spcPts val="750"/>
              </a:spcBef>
              <a:spcAft>
                <a:spcPts val="0"/>
              </a:spcAft>
              <a:buNone/>
            </a:pPr>
            <a:endParaRPr u="sng"/>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e7d788c6ff_0_627"/>
          <p:cNvSpPr txBox="1"/>
          <p:nvPr/>
        </p:nvSpPr>
        <p:spPr>
          <a:xfrm>
            <a:off x="4851100" y="4350825"/>
            <a:ext cx="1027200" cy="399900"/>
          </a:xfrm>
          <a:prstGeom prst="rect">
            <a:avLst/>
          </a:prstGeom>
          <a:solidFill>
            <a:schemeClr val="lt1"/>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Basic"/>
              <a:buNone/>
            </a:pPr>
            <a:r>
              <a:rPr lang="en-US" sz="1200" b="0" i="0" u="none" strike="noStrike" cap="none">
                <a:solidFill>
                  <a:schemeClr val="dk1"/>
                </a:solidFill>
                <a:latin typeface="Basic"/>
                <a:ea typeface="Basic"/>
                <a:cs typeface="Basic"/>
                <a:sym typeface="Basic"/>
              </a:rPr>
              <a:t>GPA &amp; Rank information</a:t>
            </a:r>
            <a:endParaRPr sz="1400" b="0" i="0" u="none" strike="noStrike" cap="none">
              <a:solidFill>
                <a:srgbClr val="000000"/>
              </a:solidFill>
              <a:latin typeface="Arial"/>
              <a:ea typeface="Arial"/>
              <a:cs typeface="Arial"/>
              <a:sym typeface="Arial"/>
            </a:endParaRPr>
          </a:p>
        </p:txBody>
      </p:sp>
      <p:sp>
        <p:nvSpPr>
          <p:cNvPr id="349" name="Google Shape;349;ge7d788c6ff_0_627"/>
          <p:cNvSpPr txBox="1"/>
          <p:nvPr/>
        </p:nvSpPr>
        <p:spPr>
          <a:xfrm>
            <a:off x="715400" y="317775"/>
            <a:ext cx="8223300" cy="450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FFFFFF"/>
              </a:buClr>
              <a:buSzPts val="3200"/>
              <a:buFont typeface="Roboto"/>
              <a:buNone/>
            </a:pPr>
            <a:r>
              <a:rPr lang="en-US" sz="2200" b="1" i="0" u="none" strike="noStrike" cap="none">
                <a:solidFill>
                  <a:schemeClr val="lt1"/>
                </a:solidFill>
                <a:latin typeface="Roboto"/>
                <a:ea typeface="Roboto"/>
                <a:cs typeface="Roboto"/>
                <a:sym typeface="Roboto"/>
              </a:rPr>
              <a:t>HOW TO READ YOUR TRANSCRIPT</a:t>
            </a:r>
            <a:r>
              <a:rPr lang="en-US" sz="2200" b="1" i="0" u="none" strike="noStrike" cap="none">
                <a:solidFill>
                  <a:srgbClr val="FF0000"/>
                </a:solidFill>
                <a:latin typeface="Roboto"/>
                <a:ea typeface="Roboto"/>
                <a:cs typeface="Roboto"/>
                <a:sym typeface="Roboto"/>
              </a:rPr>
              <a:t> / CÓMO LEER SU TRANSCRIPCIÓN</a:t>
            </a:r>
            <a:endParaRPr sz="400" b="1" i="0" u="none" strike="noStrike" cap="none">
              <a:solidFill>
                <a:srgbClr val="FF0000"/>
              </a:solidFill>
              <a:latin typeface="Arial"/>
              <a:ea typeface="Arial"/>
              <a:cs typeface="Arial"/>
              <a:sym typeface="Arial"/>
            </a:endParaRPr>
          </a:p>
        </p:txBody>
      </p:sp>
      <p:pic>
        <p:nvPicPr>
          <p:cNvPr id="350" name="Google Shape;350;ge7d788c6ff_0_627"/>
          <p:cNvPicPr preferRelativeResize="0"/>
          <p:nvPr/>
        </p:nvPicPr>
        <p:blipFill rotWithShape="1">
          <a:blip r:embed="rId3">
            <a:alphaModFix/>
          </a:blip>
          <a:srcRect t="2798" b="16092"/>
          <a:stretch/>
        </p:blipFill>
        <p:spPr>
          <a:xfrm>
            <a:off x="636450" y="737025"/>
            <a:ext cx="3825173" cy="4013701"/>
          </a:xfrm>
          <a:prstGeom prst="rect">
            <a:avLst/>
          </a:prstGeom>
          <a:noFill/>
          <a:ln>
            <a:noFill/>
          </a:ln>
        </p:spPr>
      </p:pic>
      <p:cxnSp>
        <p:nvCxnSpPr>
          <p:cNvPr id="351" name="Google Shape;351;ge7d788c6ff_0_627"/>
          <p:cNvCxnSpPr/>
          <p:nvPr/>
        </p:nvCxnSpPr>
        <p:spPr>
          <a:xfrm rot="10800000">
            <a:off x="4249600" y="4191875"/>
            <a:ext cx="601500" cy="216900"/>
          </a:xfrm>
          <a:prstGeom prst="straightConnector1">
            <a:avLst/>
          </a:prstGeom>
          <a:noFill/>
          <a:ln w="25400" cap="flat" cmpd="sng">
            <a:solidFill>
              <a:srgbClr val="FF0000"/>
            </a:solidFill>
            <a:prstDash val="solid"/>
            <a:miter lim="800000"/>
            <a:headEnd type="none" w="sm" len="sm"/>
            <a:tailEnd type="triangle" w="med" len="med"/>
          </a:ln>
          <a:effectLst>
            <a:outerShdw blurRad="63500" dist="20000" dir="5400000">
              <a:srgbClr val="000000">
                <a:alpha val="36470"/>
              </a:srgbClr>
            </a:outerShdw>
          </a:effectLst>
        </p:spPr>
      </p:cxnSp>
      <p:sp>
        <p:nvSpPr>
          <p:cNvPr id="352" name="Google Shape;352;ge7d788c6ff_0_627"/>
          <p:cNvSpPr txBox="1"/>
          <p:nvPr/>
        </p:nvSpPr>
        <p:spPr>
          <a:xfrm>
            <a:off x="1833000" y="3218437"/>
            <a:ext cx="915900" cy="344400"/>
          </a:xfrm>
          <a:prstGeom prst="rect">
            <a:avLst/>
          </a:prstGeom>
          <a:solidFill>
            <a:schemeClr val="lt1"/>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Basic"/>
              <a:buNone/>
            </a:pPr>
            <a:r>
              <a:rPr lang="en-US" sz="1000" b="0" i="0" u="none" strike="noStrike" cap="none">
                <a:solidFill>
                  <a:schemeClr val="dk1"/>
                </a:solidFill>
                <a:latin typeface="Basic"/>
                <a:ea typeface="Basic"/>
                <a:cs typeface="Basic"/>
                <a:sym typeface="Basic"/>
              </a:rPr>
              <a:t>Credits / Créditos</a:t>
            </a:r>
            <a:endParaRPr sz="1200" b="0" i="0" u="none" strike="noStrike" cap="none">
              <a:solidFill>
                <a:srgbClr val="000000"/>
              </a:solidFill>
              <a:latin typeface="Arial"/>
              <a:ea typeface="Arial"/>
              <a:cs typeface="Arial"/>
              <a:sym typeface="Arial"/>
            </a:endParaRPr>
          </a:p>
        </p:txBody>
      </p:sp>
      <p:cxnSp>
        <p:nvCxnSpPr>
          <p:cNvPr id="353" name="Google Shape;353;ge7d788c6ff_0_627"/>
          <p:cNvCxnSpPr/>
          <p:nvPr/>
        </p:nvCxnSpPr>
        <p:spPr>
          <a:xfrm flipH="1">
            <a:off x="1719724" y="3458362"/>
            <a:ext cx="205500" cy="247200"/>
          </a:xfrm>
          <a:prstGeom prst="straightConnector1">
            <a:avLst/>
          </a:prstGeom>
          <a:noFill/>
          <a:ln w="25400" cap="flat" cmpd="sng">
            <a:solidFill>
              <a:srgbClr val="FF0000"/>
            </a:solidFill>
            <a:prstDash val="solid"/>
            <a:miter lim="800000"/>
            <a:headEnd type="none" w="sm" len="sm"/>
            <a:tailEnd type="triangle" w="med" len="med"/>
          </a:ln>
          <a:effectLst>
            <a:outerShdw blurRad="63500" dist="20000" dir="5400000">
              <a:srgbClr val="000000">
                <a:alpha val="36470"/>
              </a:srgbClr>
            </a:outerShdw>
          </a:effectLst>
        </p:spPr>
      </p:cxnSp>
      <p:sp>
        <p:nvSpPr>
          <p:cNvPr id="354" name="Google Shape;354;ge7d788c6ff_0_627"/>
          <p:cNvSpPr txBox="1"/>
          <p:nvPr/>
        </p:nvSpPr>
        <p:spPr>
          <a:xfrm>
            <a:off x="103600" y="1139700"/>
            <a:ext cx="796800" cy="888000"/>
          </a:xfrm>
          <a:prstGeom prst="rect">
            <a:avLst/>
          </a:prstGeom>
          <a:solidFill>
            <a:schemeClr val="lt1"/>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Basic"/>
              <a:buNone/>
            </a:pPr>
            <a:r>
              <a:rPr lang="en-US" sz="800" b="0" i="0" u="none" strike="noStrike" cap="none">
                <a:solidFill>
                  <a:schemeClr val="dk1"/>
                </a:solidFill>
                <a:latin typeface="Basic"/>
                <a:ea typeface="Basic"/>
                <a:cs typeface="Basic"/>
                <a:sym typeface="Basic"/>
              </a:rPr>
              <a:t>Course &amp; grade record / </a:t>
            </a:r>
            <a:r>
              <a:rPr lang="en-US" sz="800" b="0" i="1" u="none" strike="noStrike" cap="none">
                <a:solidFill>
                  <a:schemeClr val="dk1"/>
                </a:solidFill>
                <a:latin typeface="Basic"/>
                <a:ea typeface="Basic"/>
                <a:cs typeface="Basic"/>
                <a:sym typeface="Basic"/>
              </a:rPr>
              <a:t>Registro de cursos y calificaciones</a:t>
            </a:r>
            <a:endParaRPr sz="1000" b="0" i="1" u="none" strike="noStrike" cap="none">
              <a:solidFill>
                <a:srgbClr val="000000"/>
              </a:solidFill>
              <a:latin typeface="Arial"/>
              <a:ea typeface="Arial"/>
              <a:cs typeface="Arial"/>
              <a:sym typeface="Arial"/>
            </a:endParaRPr>
          </a:p>
        </p:txBody>
      </p:sp>
      <p:cxnSp>
        <p:nvCxnSpPr>
          <p:cNvPr id="355" name="Google Shape;355;ge7d788c6ff_0_627"/>
          <p:cNvCxnSpPr/>
          <p:nvPr/>
        </p:nvCxnSpPr>
        <p:spPr>
          <a:xfrm rot="10800000" flipH="1">
            <a:off x="715400" y="1293575"/>
            <a:ext cx="319800" cy="77100"/>
          </a:xfrm>
          <a:prstGeom prst="straightConnector1">
            <a:avLst/>
          </a:prstGeom>
          <a:noFill/>
          <a:ln w="25400" cap="flat" cmpd="sng">
            <a:solidFill>
              <a:srgbClr val="FF0000"/>
            </a:solidFill>
            <a:prstDash val="solid"/>
            <a:miter lim="800000"/>
            <a:headEnd type="none" w="sm" len="sm"/>
            <a:tailEnd type="triangle" w="med" len="med"/>
          </a:ln>
          <a:effectLst>
            <a:outerShdw blurRad="63500" dist="20000" dir="5400000">
              <a:srgbClr val="000000">
                <a:alpha val="36470"/>
              </a:srgbClr>
            </a:outerShdw>
          </a:effectLst>
        </p:spPr>
      </p:cxnSp>
      <p:pic>
        <p:nvPicPr>
          <p:cNvPr id="356" name="Google Shape;356;ge7d788c6ff_0_627"/>
          <p:cNvPicPr preferRelativeResize="0"/>
          <p:nvPr/>
        </p:nvPicPr>
        <p:blipFill rotWithShape="1">
          <a:blip r:embed="rId4">
            <a:alphaModFix/>
          </a:blip>
          <a:srcRect t="2570" b="44289"/>
          <a:stretch/>
        </p:blipFill>
        <p:spPr>
          <a:xfrm>
            <a:off x="4614025" y="811150"/>
            <a:ext cx="4115474" cy="2829964"/>
          </a:xfrm>
          <a:prstGeom prst="rect">
            <a:avLst/>
          </a:prstGeom>
          <a:noFill/>
          <a:ln>
            <a:noFill/>
          </a:ln>
        </p:spPr>
      </p:pic>
      <p:cxnSp>
        <p:nvCxnSpPr>
          <p:cNvPr id="357" name="Google Shape;357;ge7d788c6ff_0_627"/>
          <p:cNvCxnSpPr/>
          <p:nvPr/>
        </p:nvCxnSpPr>
        <p:spPr>
          <a:xfrm rot="10800000">
            <a:off x="6852975" y="2127800"/>
            <a:ext cx="491700" cy="16200"/>
          </a:xfrm>
          <a:prstGeom prst="straightConnector1">
            <a:avLst/>
          </a:prstGeom>
          <a:noFill/>
          <a:ln w="25400" cap="flat" cmpd="sng">
            <a:solidFill>
              <a:srgbClr val="FF0000"/>
            </a:solidFill>
            <a:prstDash val="solid"/>
            <a:miter lim="800000"/>
            <a:headEnd type="none" w="sm" len="sm"/>
            <a:tailEnd type="triangle" w="med" len="med"/>
          </a:ln>
          <a:effectLst>
            <a:outerShdw blurRad="63500" dist="20000" dir="5400000">
              <a:srgbClr val="000000">
                <a:alpha val="36470"/>
              </a:srgbClr>
            </a:outerShdw>
          </a:effectLst>
        </p:spPr>
      </p:cxnSp>
      <p:sp>
        <p:nvSpPr>
          <p:cNvPr id="358" name="Google Shape;358;ge7d788c6ff_0_627"/>
          <p:cNvSpPr txBox="1"/>
          <p:nvPr/>
        </p:nvSpPr>
        <p:spPr>
          <a:xfrm>
            <a:off x="7319075" y="1902350"/>
            <a:ext cx="1188600" cy="537900"/>
          </a:xfrm>
          <a:prstGeom prst="rect">
            <a:avLst/>
          </a:prstGeom>
          <a:solidFill>
            <a:schemeClr val="lt1"/>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Basic"/>
              <a:buNone/>
            </a:pPr>
            <a:r>
              <a:rPr lang="en-US" sz="900" b="1" i="0" u="sng" strike="noStrike" cap="none">
                <a:solidFill>
                  <a:schemeClr val="dk1"/>
                </a:solidFill>
                <a:latin typeface="Basic"/>
                <a:ea typeface="Basic"/>
                <a:cs typeface="Basic"/>
                <a:sym typeface="Basic"/>
              </a:rPr>
              <a:t>STAAR Test Information</a:t>
            </a:r>
            <a:endParaRPr sz="1100" b="1" i="0" u="sng"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Basic"/>
              <a:buNone/>
            </a:pPr>
            <a:r>
              <a:rPr lang="en-US" sz="900" b="0" i="0" u="none" strike="noStrike" cap="none">
                <a:solidFill>
                  <a:schemeClr val="dk1"/>
                </a:solidFill>
                <a:latin typeface="Basic"/>
                <a:ea typeface="Basic"/>
                <a:cs typeface="Basic"/>
                <a:sym typeface="Basic"/>
              </a:rPr>
              <a:t>Approaches, Meets &amp; Masters = </a:t>
            </a:r>
            <a:r>
              <a:rPr lang="en-US" sz="900" b="1" i="0" u="none" strike="noStrike" cap="none">
                <a:solidFill>
                  <a:schemeClr val="dk1"/>
                </a:solidFill>
                <a:latin typeface="Basic"/>
                <a:ea typeface="Basic"/>
                <a:cs typeface="Basic"/>
                <a:sym typeface="Basic"/>
              </a:rPr>
              <a:t>PASS</a:t>
            </a:r>
            <a:endParaRPr sz="1100" b="1" i="0" u="none" strike="noStrike" cap="none">
              <a:solidFill>
                <a:srgbClr val="000000"/>
              </a:solidFill>
              <a:latin typeface="Arial"/>
              <a:ea typeface="Arial"/>
              <a:cs typeface="Arial"/>
              <a:sym typeface="Arial"/>
            </a:endParaRPr>
          </a:p>
        </p:txBody>
      </p:sp>
      <p:sp>
        <p:nvSpPr>
          <p:cNvPr id="359" name="Google Shape;359;ge7d788c6ff_0_627"/>
          <p:cNvSpPr txBox="1"/>
          <p:nvPr/>
        </p:nvSpPr>
        <p:spPr>
          <a:xfrm>
            <a:off x="3514800" y="2487000"/>
            <a:ext cx="1057200" cy="537900"/>
          </a:xfrm>
          <a:prstGeom prst="rect">
            <a:avLst/>
          </a:prstGeom>
          <a:solidFill>
            <a:schemeClr val="lt1"/>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Basic"/>
              <a:buNone/>
            </a:pPr>
            <a:r>
              <a:rPr lang="en-US" sz="700" b="0" i="0" u="none" strike="noStrike" cap="none">
                <a:solidFill>
                  <a:schemeClr val="dk1"/>
                </a:solidFill>
                <a:latin typeface="Basic"/>
                <a:ea typeface="Basic"/>
                <a:cs typeface="Basic"/>
                <a:sym typeface="Basic"/>
              </a:rPr>
              <a:t>TSI, SAT, ACT &amp; AP Scores </a:t>
            </a:r>
            <a:r>
              <a:rPr lang="en-US" sz="700" b="0" i="1" u="none" strike="noStrike" cap="none">
                <a:solidFill>
                  <a:schemeClr val="dk1"/>
                </a:solidFill>
                <a:latin typeface="Basic"/>
                <a:ea typeface="Basic"/>
                <a:cs typeface="Basic"/>
                <a:sym typeface="Basic"/>
              </a:rPr>
              <a:t>(If Available) / Puntuaciones de TSI, SAT, ACT y AP (si están disponibles)</a:t>
            </a:r>
            <a:endParaRPr sz="900" b="1" i="1" u="none" strike="noStrike" cap="none">
              <a:solidFill>
                <a:srgbClr val="000000"/>
              </a:solidFill>
              <a:latin typeface="Arial"/>
              <a:ea typeface="Arial"/>
              <a:cs typeface="Arial"/>
              <a:sym typeface="Arial"/>
            </a:endParaRPr>
          </a:p>
        </p:txBody>
      </p:sp>
      <p:cxnSp>
        <p:nvCxnSpPr>
          <p:cNvPr id="360" name="Google Shape;360;ge7d788c6ff_0_627"/>
          <p:cNvCxnSpPr/>
          <p:nvPr/>
        </p:nvCxnSpPr>
        <p:spPr>
          <a:xfrm rot="10800000" flipH="1">
            <a:off x="4572000" y="2660600"/>
            <a:ext cx="313800" cy="5700"/>
          </a:xfrm>
          <a:prstGeom prst="straightConnector1">
            <a:avLst/>
          </a:prstGeom>
          <a:noFill/>
          <a:ln w="25400" cap="flat" cmpd="sng">
            <a:solidFill>
              <a:srgbClr val="FF0000"/>
            </a:solidFill>
            <a:prstDash val="solid"/>
            <a:miter lim="800000"/>
            <a:headEnd type="none" w="sm" len="sm"/>
            <a:tailEnd type="triangle" w="med" len="med"/>
          </a:ln>
          <a:effectLst>
            <a:outerShdw blurRad="63500" dist="20000" dir="5400000">
              <a:srgbClr val="000000">
                <a:alpha val="36470"/>
              </a:srgbClr>
            </a:outerShdw>
          </a:effec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2"/>
          <p:cNvSpPr txBox="1">
            <a:spLocks noGrp="1"/>
          </p:cNvSpPr>
          <p:nvPr>
            <p:ph type="title"/>
          </p:nvPr>
        </p:nvSpPr>
        <p:spPr>
          <a:xfrm>
            <a:off x="123825" y="190500"/>
            <a:ext cx="8570912" cy="12922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Arial"/>
              <a:buNone/>
            </a:pPr>
            <a:r>
              <a:rPr lang="en-US" sz="3200" b="1" i="0" u="none">
                <a:solidFill>
                  <a:srgbClr val="FFFFFF"/>
                </a:solidFill>
                <a:latin typeface="Arial"/>
                <a:ea typeface="Arial"/>
                <a:cs typeface="Arial"/>
                <a:sym typeface="Arial"/>
              </a:rPr>
              <a:t>CREDITS &amp; ATTENDANCE </a:t>
            </a:r>
            <a:br>
              <a:rPr lang="en-US" sz="3200" b="1" i="0" u="none">
                <a:solidFill>
                  <a:srgbClr val="FFFFFF"/>
                </a:solidFill>
                <a:latin typeface="Arial"/>
                <a:ea typeface="Arial"/>
                <a:cs typeface="Arial"/>
                <a:sym typeface="Arial"/>
              </a:rPr>
            </a:br>
            <a:r>
              <a:rPr lang="en-US" sz="3200" b="1" i="0" u="none">
                <a:solidFill>
                  <a:srgbClr val="FFFFFF"/>
                </a:solidFill>
                <a:latin typeface="Arial"/>
                <a:ea typeface="Arial"/>
                <a:cs typeface="Arial"/>
                <a:sym typeface="Arial"/>
              </a:rPr>
              <a:t>GO TOGETHER!!! / </a:t>
            </a:r>
            <a:r>
              <a:rPr lang="en-US" sz="3200" b="1" i="1" u="none">
                <a:solidFill>
                  <a:srgbClr val="FF0000"/>
                </a:solidFill>
                <a:latin typeface="Arial"/>
                <a:ea typeface="Arial"/>
                <a:cs typeface="Arial"/>
                <a:sym typeface="Arial"/>
              </a:rPr>
              <a:t>CRÉDITOS Y ASISTENCIA</a:t>
            </a:r>
            <a:endParaRPr sz="3200" b="1" i="1" u="none">
              <a:solidFill>
                <a:srgbClr val="FF0000"/>
              </a:solidFill>
              <a:latin typeface="Arial"/>
              <a:ea typeface="Arial"/>
              <a:cs typeface="Arial"/>
              <a:sym typeface="Arial"/>
            </a:endParaRPr>
          </a:p>
          <a:p>
            <a:pPr marL="0" lvl="0" indent="0" algn="ctr" rtl="0">
              <a:lnSpc>
                <a:spcPct val="90000"/>
              </a:lnSpc>
              <a:spcBef>
                <a:spcPts val="0"/>
              </a:spcBef>
              <a:spcAft>
                <a:spcPts val="0"/>
              </a:spcAft>
              <a:buClr>
                <a:schemeClr val="dk1"/>
              </a:buClr>
              <a:buSzPct val="34375"/>
              <a:buFont typeface="Arial"/>
              <a:buNone/>
            </a:pPr>
            <a:r>
              <a:rPr lang="en-US" sz="3200" b="1" i="1" u="none">
                <a:solidFill>
                  <a:srgbClr val="FF0000"/>
                </a:solidFill>
                <a:latin typeface="Arial"/>
                <a:ea typeface="Arial"/>
                <a:cs typeface="Arial"/>
                <a:sym typeface="Arial"/>
              </a:rPr>
              <a:t>¡¡¡</a:t>
            </a:r>
            <a:r>
              <a:rPr lang="en-US" sz="3200" i="1">
                <a:solidFill>
                  <a:srgbClr val="FF0000"/>
                </a:solidFill>
              </a:rPr>
              <a:t> VAN </a:t>
            </a:r>
            <a:r>
              <a:rPr lang="en-US" sz="3200" b="1" i="1" u="none">
                <a:solidFill>
                  <a:srgbClr val="FF0000"/>
                </a:solidFill>
                <a:latin typeface="Arial"/>
                <a:ea typeface="Arial"/>
                <a:cs typeface="Arial"/>
                <a:sym typeface="Arial"/>
              </a:rPr>
              <a:t>JUNTOS!!!</a:t>
            </a:r>
            <a:endParaRPr sz="3200" b="1" i="1" u="none">
              <a:solidFill>
                <a:srgbClr val="FF0000"/>
              </a:solidFill>
              <a:latin typeface="Arial"/>
              <a:ea typeface="Arial"/>
              <a:cs typeface="Arial"/>
              <a:sym typeface="Arial"/>
            </a:endParaRPr>
          </a:p>
          <a:p>
            <a:pPr marL="0" lvl="0" indent="0" algn="ctr" rtl="0">
              <a:lnSpc>
                <a:spcPct val="90000"/>
              </a:lnSpc>
              <a:spcBef>
                <a:spcPts val="0"/>
              </a:spcBef>
              <a:spcAft>
                <a:spcPts val="0"/>
              </a:spcAft>
              <a:buClr>
                <a:srgbClr val="FFFFFF"/>
              </a:buClr>
              <a:buSzPct val="100000"/>
              <a:buFont typeface="Arial"/>
              <a:buNone/>
            </a:pPr>
            <a:endParaRPr sz="3200" i="1">
              <a:solidFill>
                <a:srgbClr val="FFFFFF"/>
              </a:solidFill>
            </a:endParaRPr>
          </a:p>
        </p:txBody>
      </p:sp>
      <p:sp>
        <p:nvSpPr>
          <p:cNvPr id="366" name="Google Shape;366;p12"/>
          <p:cNvSpPr txBox="1">
            <a:spLocks noGrp="1"/>
          </p:cNvSpPr>
          <p:nvPr>
            <p:ph type="body" idx="1"/>
          </p:nvPr>
        </p:nvSpPr>
        <p:spPr>
          <a:xfrm>
            <a:off x="399650" y="1317325"/>
            <a:ext cx="3774300" cy="3626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45700" rIns="91425" bIns="45700" anchor="t" anchorCtr="0">
            <a:normAutofit fontScale="85000" lnSpcReduction="20000"/>
          </a:bodyPr>
          <a:lstStyle/>
          <a:p>
            <a:pPr marL="0" lvl="0" indent="0" algn="ctr" rtl="0">
              <a:lnSpc>
                <a:spcPct val="95000"/>
              </a:lnSpc>
              <a:spcBef>
                <a:spcPts val="0"/>
              </a:spcBef>
              <a:spcAft>
                <a:spcPts val="0"/>
              </a:spcAft>
              <a:buClr>
                <a:schemeClr val="lt1"/>
              </a:buClr>
              <a:buSzPct val="90000"/>
              <a:buNone/>
            </a:pPr>
            <a:r>
              <a:rPr lang="en-US" sz="2000" b="1" i="0" u="sng">
                <a:solidFill>
                  <a:schemeClr val="lt1"/>
                </a:solidFill>
                <a:latin typeface="Arial"/>
                <a:ea typeface="Arial"/>
                <a:cs typeface="Arial"/>
                <a:sym typeface="Arial"/>
              </a:rPr>
              <a:t>IN ORDER TO EARN CREDIT FOR A CLASS, YOU </a:t>
            </a:r>
            <a:r>
              <a:rPr lang="en-US" sz="2600" b="1" i="0" u="sng">
                <a:solidFill>
                  <a:schemeClr val="lt1"/>
                </a:solidFill>
                <a:latin typeface="Arial"/>
                <a:ea typeface="Arial"/>
                <a:cs typeface="Arial"/>
                <a:sym typeface="Arial"/>
              </a:rPr>
              <a:t>MUST</a:t>
            </a:r>
            <a:r>
              <a:rPr lang="en-US" sz="2000" b="1" i="0" u="sng">
                <a:solidFill>
                  <a:schemeClr val="lt1"/>
                </a:solidFill>
                <a:latin typeface="Arial"/>
                <a:ea typeface="Arial"/>
                <a:cs typeface="Arial"/>
                <a:sym typeface="Arial"/>
              </a:rPr>
              <a:t> ATTEND </a:t>
            </a:r>
            <a:r>
              <a:rPr lang="en-US" sz="2600" b="1" i="0" u="sng">
                <a:solidFill>
                  <a:schemeClr val="lt1"/>
                </a:solidFill>
                <a:latin typeface="Arial"/>
                <a:ea typeface="Arial"/>
                <a:cs typeface="Arial"/>
                <a:sym typeface="Arial"/>
              </a:rPr>
              <a:t>REGULARLY</a:t>
            </a:r>
            <a:endParaRPr/>
          </a:p>
          <a:p>
            <a:pPr marL="0" lvl="0" indent="0" algn="ctr" rtl="0">
              <a:lnSpc>
                <a:spcPct val="95000"/>
              </a:lnSpc>
              <a:spcBef>
                <a:spcPts val="1600"/>
              </a:spcBef>
              <a:spcAft>
                <a:spcPts val="0"/>
              </a:spcAft>
              <a:buClr>
                <a:schemeClr val="lt1"/>
              </a:buClr>
              <a:buSzPct val="69230"/>
              <a:buNone/>
            </a:pPr>
            <a:endParaRPr sz="2600" b="1" i="0" u="sng">
              <a:solidFill>
                <a:schemeClr val="lt1"/>
              </a:solidFill>
              <a:latin typeface="Arial"/>
              <a:ea typeface="Arial"/>
              <a:cs typeface="Arial"/>
              <a:sym typeface="Arial"/>
            </a:endParaRPr>
          </a:p>
          <a:p>
            <a:pPr marL="0" lvl="0" indent="0" algn="ctr" rtl="0">
              <a:lnSpc>
                <a:spcPct val="95000"/>
              </a:lnSpc>
              <a:spcBef>
                <a:spcPts val="1600"/>
              </a:spcBef>
              <a:spcAft>
                <a:spcPts val="0"/>
              </a:spcAft>
              <a:buClr>
                <a:schemeClr val="lt1"/>
              </a:buClr>
              <a:buSzPct val="69230"/>
              <a:buNone/>
            </a:pPr>
            <a:r>
              <a:rPr lang="en-US" sz="2600" b="1" i="0" u="none">
                <a:solidFill>
                  <a:schemeClr val="lt1"/>
                </a:solidFill>
                <a:latin typeface="Arial"/>
                <a:ea typeface="Arial"/>
                <a:cs typeface="Arial"/>
                <a:sym typeface="Arial"/>
              </a:rPr>
              <a:t>TARDIES AND ABSENCES COUNT AGAINST YOU – more than </a:t>
            </a:r>
            <a:r>
              <a:rPr lang="en-US" sz="2600" b="1"/>
              <a:t>4</a:t>
            </a:r>
            <a:r>
              <a:rPr lang="en-US" sz="2600" b="1" i="0" u="none">
                <a:solidFill>
                  <a:schemeClr val="lt1"/>
                </a:solidFill>
                <a:latin typeface="Arial"/>
                <a:ea typeface="Arial"/>
                <a:cs typeface="Arial"/>
                <a:sym typeface="Arial"/>
              </a:rPr>
              <a:t> unexcused absences in any class, per semester, will result in loss of credit (even if you have an “A” in the class)!</a:t>
            </a:r>
            <a:endParaRPr/>
          </a:p>
          <a:p>
            <a:pPr marL="457200" lvl="0" indent="-228600" algn="l" rtl="0">
              <a:lnSpc>
                <a:spcPct val="120000"/>
              </a:lnSpc>
              <a:spcBef>
                <a:spcPts val="0"/>
              </a:spcBef>
              <a:spcAft>
                <a:spcPts val="0"/>
              </a:spcAft>
              <a:buClr>
                <a:schemeClr val="lt1"/>
              </a:buClr>
              <a:buSzPct val="69230"/>
              <a:buNone/>
            </a:pPr>
            <a:endParaRPr sz="2600" b="1" i="0" u="none">
              <a:solidFill>
                <a:schemeClr val="lt1"/>
              </a:solidFill>
              <a:latin typeface="Arial"/>
              <a:ea typeface="Arial"/>
              <a:cs typeface="Arial"/>
              <a:sym typeface="Arial"/>
            </a:endParaRPr>
          </a:p>
        </p:txBody>
      </p:sp>
      <p:sp>
        <p:nvSpPr>
          <p:cNvPr id="367" name="Google Shape;367;p12"/>
          <p:cNvSpPr txBox="1">
            <a:spLocks noGrp="1"/>
          </p:cNvSpPr>
          <p:nvPr>
            <p:ph type="body" idx="1"/>
          </p:nvPr>
        </p:nvSpPr>
        <p:spPr>
          <a:xfrm>
            <a:off x="4572000" y="1317325"/>
            <a:ext cx="3774300" cy="3626400"/>
          </a:xfrm>
          <a:prstGeom prst="rect">
            <a:avLst/>
          </a:prstGeom>
          <a:solidFill>
            <a:srgbClr val="FF0000"/>
          </a:solidFill>
          <a:ln w="28575" cap="flat" cmpd="sng">
            <a:solidFill>
              <a:srgbClr val="000000"/>
            </a:solidFill>
            <a:prstDash val="solid"/>
            <a:round/>
            <a:headEnd type="none" w="sm" len="sm"/>
            <a:tailEnd type="none" w="sm" len="sm"/>
          </a:ln>
        </p:spPr>
        <p:txBody>
          <a:bodyPr spcFirstLastPara="1" wrap="square" lIns="91425" tIns="45700" rIns="91425" bIns="45700" anchor="t" anchorCtr="0">
            <a:normAutofit fontScale="85000" lnSpcReduction="10000"/>
          </a:bodyPr>
          <a:lstStyle/>
          <a:p>
            <a:pPr marL="457200" lvl="0" indent="-228600" algn="l" rtl="0">
              <a:lnSpc>
                <a:spcPct val="120000"/>
              </a:lnSpc>
              <a:spcBef>
                <a:spcPts val="0"/>
              </a:spcBef>
              <a:spcAft>
                <a:spcPts val="0"/>
              </a:spcAft>
              <a:buClr>
                <a:schemeClr val="dk1"/>
              </a:buClr>
              <a:buSzPct val="55000"/>
              <a:buFont typeface="Arial"/>
              <a:buNone/>
            </a:pPr>
            <a:r>
              <a:rPr lang="en-US" sz="2000" b="1" u="sng"/>
              <a:t>PARA OBTENER CRÉDITO POR UNA CLASE, DEBE ASISTIR REGULARMENTE</a:t>
            </a:r>
            <a:endParaRPr sz="2000" b="1" u="sng"/>
          </a:p>
          <a:p>
            <a:pPr marL="457200" lvl="0" indent="-228600" algn="l" rtl="0">
              <a:lnSpc>
                <a:spcPct val="120000"/>
              </a:lnSpc>
              <a:spcBef>
                <a:spcPts val="0"/>
              </a:spcBef>
              <a:spcAft>
                <a:spcPts val="0"/>
              </a:spcAft>
              <a:buClr>
                <a:schemeClr val="dk1"/>
              </a:buClr>
              <a:buSzPct val="55000"/>
              <a:buFont typeface="Arial"/>
              <a:buNone/>
            </a:pPr>
            <a:endParaRPr sz="2000" b="1" u="sng"/>
          </a:p>
          <a:p>
            <a:pPr marL="457200" lvl="0" indent="-228600" algn="l" rtl="0">
              <a:lnSpc>
                <a:spcPct val="120000"/>
              </a:lnSpc>
              <a:spcBef>
                <a:spcPts val="0"/>
              </a:spcBef>
              <a:spcAft>
                <a:spcPts val="0"/>
              </a:spcAft>
              <a:buClr>
                <a:schemeClr val="dk1"/>
              </a:buClr>
              <a:buSzPct val="55000"/>
              <a:buNone/>
            </a:pPr>
            <a:r>
              <a:rPr lang="en-US" sz="2000" b="1" u="sng"/>
              <a:t>LAS TARDANZAS Y AUSENCIAS CUENTAN EN SU CONTRA: ¡más de 4 ausencias injustificadas en cualquier clase, por semestre, resultarán en la pérdida de crédito (incluso si tiene una "A" en la clase)!</a:t>
            </a:r>
            <a:endParaRPr sz="2000" b="1" u="sng"/>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1478eab0e1f_3_0"/>
          <p:cNvSpPr txBox="1">
            <a:spLocks noGrp="1"/>
          </p:cNvSpPr>
          <p:nvPr>
            <p:ph type="title"/>
          </p:nvPr>
        </p:nvSpPr>
        <p:spPr>
          <a:xfrm>
            <a:off x="471900" y="738725"/>
            <a:ext cx="8222100" cy="76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None/>
            </a:pPr>
            <a:endParaRPr/>
          </a:p>
        </p:txBody>
      </p:sp>
      <p:sp>
        <p:nvSpPr>
          <p:cNvPr id="373" name="Google Shape;373;g1478eab0e1f_3_0"/>
          <p:cNvSpPr txBox="1">
            <a:spLocks noGrp="1"/>
          </p:cNvSpPr>
          <p:nvPr>
            <p:ph type="body" idx="1"/>
          </p:nvPr>
        </p:nvSpPr>
        <p:spPr>
          <a:xfrm>
            <a:off x="175875" y="2189900"/>
            <a:ext cx="4168500" cy="2736000"/>
          </a:xfrm>
          <a:prstGeom prst="rect">
            <a:avLst/>
          </a:prstGeom>
          <a:solidFill>
            <a:srgbClr val="FF0000"/>
          </a:solidFill>
          <a:ln>
            <a:noFill/>
          </a:ln>
        </p:spPr>
        <p:txBody>
          <a:bodyPr spcFirstLastPara="1" wrap="square" lIns="91425" tIns="45700" rIns="91425" bIns="45700" anchor="t" anchorCtr="0">
            <a:normAutofit fontScale="55000" lnSpcReduction="10000"/>
          </a:bodyPr>
          <a:lstStyle/>
          <a:p>
            <a:pPr marL="0" lvl="0" indent="0" algn="l" rtl="0">
              <a:lnSpc>
                <a:spcPct val="120000"/>
              </a:lnSpc>
              <a:spcBef>
                <a:spcPts val="0"/>
              </a:spcBef>
              <a:spcAft>
                <a:spcPts val="0"/>
              </a:spcAft>
              <a:buSzPct val="218181"/>
              <a:buNone/>
            </a:pPr>
            <a:endParaRPr/>
          </a:p>
          <a:p>
            <a:pPr marL="0" lvl="0" indent="0" algn="l" rtl="0">
              <a:lnSpc>
                <a:spcPct val="120000"/>
              </a:lnSpc>
              <a:spcBef>
                <a:spcPts val="0"/>
              </a:spcBef>
              <a:spcAft>
                <a:spcPts val="0"/>
              </a:spcAft>
              <a:buSzPct val="218181"/>
              <a:buNone/>
            </a:pPr>
            <a:endParaRPr/>
          </a:p>
          <a:p>
            <a:pPr marL="0" lvl="0" indent="0" algn="ctr" rtl="0">
              <a:lnSpc>
                <a:spcPct val="120000"/>
              </a:lnSpc>
              <a:spcBef>
                <a:spcPts val="0"/>
              </a:spcBef>
              <a:spcAft>
                <a:spcPts val="0"/>
              </a:spcAft>
              <a:buSzPct val="142292"/>
              <a:buNone/>
            </a:pPr>
            <a:r>
              <a:rPr lang="en-US" sz="2300" u="sng">
                <a:solidFill>
                  <a:schemeClr val="hlink"/>
                </a:solidFill>
                <a:hlinkClick r:id="rId3"/>
              </a:rPr>
              <a:t>https://www.saisdfoundation.com/attend-achieve-win/</a:t>
            </a:r>
            <a:endParaRPr sz="2300"/>
          </a:p>
          <a:p>
            <a:pPr marL="0" lvl="0" indent="0" algn="ctr" rtl="0">
              <a:lnSpc>
                <a:spcPct val="120000"/>
              </a:lnSpc>
              <a:spcBef>
                <a:spcPts val="0"/>
              </a:spcBef>
              <a:spcAft>
                <a:spcPts val="0"/>
              </a:spcAft>
              <a:buSzPct val="142292"/>
              <a:buNone/>
            </a:pPr>
            <a:endParaRPr sz="2300"/>
          </a:p>
          <a:p>
            <a:pPr marL="0" lvl="0" indent="0" algn="ctr" rtl="0">
              <a:lnSpc>
                <a:spcPct val="120000"/>
              </a:lnSpc>
              <a:spcBef>
                <a:spcPts val="0"/>
              </a:spcBef>
              <a:spcAft>
                <a:spcPts val="0"/>
              </a:spcAft>
              <a:buSzPct val="142292"/>
              <a:buNone/>
            </a:pPr>
            <a:r>
              <a:rPr lang="en-US" sz="2300"/>
              <a:t>By meeting certain attendance metrics outlined in the link, SAISD students will be able to earn digital ticket(s) for their family/guardian to be entered into a drawing during each 9-weeks grading period. The drawing will be held at the end of the 2022-2023 school year. Additional drawings for smaller prizes will be held during the 2022-2023 school year based on digital ticket(s) earned during that 9-week grading period.</a:t>
            </a:r>
            <a:r>
              <a:rPr lang="en-US" b="1">
                <a:solidFill>
                  <a:srgbClr val="444444"/>
                </a:solidFill>
                <a:highlight>
                  <a:srgbClr val="FFFFFF"/>
                </a:highlight>
              </a:rPr>
              <a:t> </a:t>
            </a:r>
            <a:endParaRPr sz="1800" b="1"/>
          </a:p>
          <a:p>
            <a:pPr marL="0" lvl="0" indent="0" algn="l" rtl="0">
              <a:lnSpc>
                <a:spcPct val="120000"/>
              </a:lnSpc>
              <a:spcBef>
                <a:spcPts val="0"/>
              </a:spcBef>
              <a:spcAft>
                <a:spcPts val="0"/>
              </a:spcAft>
              <a:buSzPct val="218181"/>
              <a:buNone/>
            </a:pPr>
            <a:endParaRPr/>
          </a:p>
        </p:txBody>
      </p:sp>
      <p:pic>
        <p:nvPicPr>
          <p:cNvPr id="374" name="Google Shape;374;g1478eab0e1f_3_0"/>
          <p:cNvPicPr preferRelativeResize="0"/>
          <p:nvPr/>
        </p:nvPicPr>
        <p:blipFill rotWithShape="1">
          <a:blip r:embed="rId4">
            <a:alphaModFix/>
          </a:blip>
          <a:srcRect/>
          <a:stretch/>
        </p:blipFill>
        <p:spPr>
          <a:xfrm>
            <a:off x="0" y="454226"/>
            <a:ext cx="9143999" cy="1655599"/>
          </a:xfrm>
          <a:prstGeom prst="rect">
            <a:avLst/>
          </a:prstGeom>
          <a:noFill/>
          <a:ln>
            <a:noFill/>
          </a:ln>
        </p:spPr>
      </p:pic>
      <p:sp>
        <p:nvSpPr>
          <p:cNvPr id="375" name="Google Shape;375;g1478eab0e1f_3_0"/>
          <p:cNvSpPr txBox="1">
            <a:spLocks noGrp="1"/>
          </p:cNvSpPr>
          <p:nvPr>
            <p:ph type="body" idx="1"/>
          </p:nvPr>
        </p:nvSpPr>
        <p:spPr>
          <a:xfrm>
            <a:off x="4657675" y="2189900"/>
            <a:ext cx="4168500" cy="2736000"/>
          </a:xfrm>
          <a:prstGeom prst="rect">
            <a:avLst/>
          </a:prstGeom>
          <a:solidFill>
            <a:srgbClr val="FF0000"/>
          </a:solidFill>
          <a:ln>
            <a:noFill/>
          </a:ln>
        </p:spPr>
        <p:txBody>
          <a:bodyPr spcFirstLastPara="1" wrap="square" lIns="91425" tIns="45700" rIns="91425" bIns="45700" anchor="t" anchorCtr="0">
            <a:normAutofit fontScale="55000" lnSpcReduction="20000"/>
          </a:bodyPr>
          <a:lstStyle/>
          <a:p>
            <a:pPr marL="0" lvl="0" indent="0" algn="l" rtl="0">
              <a:lnSpc>
                <a:spcPct val="120000"/>
              </a:lnSpc>
              <a:spcBef>
                <a:spcPts val="0"/>
              </a:spcBef>
              <a:spcAft>
                <a:spcPts val="0"/>
              </a:spcAft>
              <a:buSzPct val="218181"/>
              <a:buNone/>
            </a:pPr>
            <a:endParaRPr/>
          </a:p>
          <a:p>
            <a:pPr marL="0" lvl="0" indent="0" algn="l" rtl="0">
              <a:lnSpc>
                <a:spcPct val="120000"/>
              </a:lnSpc>
              <a:spcBef>
                <a:spcPts val="0"/>
              </a:spcBef>
              <a:spcAft>
                <a:spcPts val="0"/>
              </a:spcAft>
              <a:buSzPct val="218181"/>
              <a:buNone/>
            </a:pPr>
            <a:endParaRPr/>
          </a:p>
          <a:p>
            <a:pPr marL="0" lvl="0" indent="0" algn="ctr" rtl="0">
              <a:lnSpc>
                <a:spcPct val="120000"/>
              </a:lnSpc>
              <a:spcBef>
                <a:spcPts val="0"/>
              </a:spcBef>
              <a:spcAft>
                <a:spcPts val="0"/>
              </a:spcAft>
              <a:buSzPct val="142292"/>
              <a:buNone/>
            </a:pPr>
            <a:r>
              <a:rPr lang="en-US" sz="2300" u="sng">
                <a:solidFill>
                  <a:schemeClr val="hlink"/>
                </a:solidFill>
                <a:hlinkClick r:id="rId3"/>
              </a:rPr>
              <a:t>https://www.saisdfoundation.com/attend-achieve-win/</a:t>
            </a:r>
            <a:endParaRPr sz="2300"/>
          </a:p>
          <a:p>
            <a:pPr marL="0" lvl="0" indent="0" algn="ctr" rtl="0">
              <a:lnSpc>
                <a:spcPct val="120000"/>
              </a:lnSpc>
              <a:spcBef>
                <a:spcPts val="0"/>
              </a:spcBef>
              <a:spcAft>
                <a:spcPts val="0"/>
              </a:spcAft>
              <a:buSzPct val="142292"/>
              <a:buNone/>
            </a:pPr>
            <a:endParaRPr sz="2300"/>
          </a:p>
          <a:p>
            <a:pPr marL="0" lvl="0" indent="0" algn="ctr" rtl="0">
              <a:lnSpc>
                <a:spcPct val="120000"/>
              </a:lnSpc>
              <a:spcBef>
                <a:spcPts val="0"/>
              </a:spcBef>
              <a:spcAft>
                <a:spcPts val="0"/>
              </a:spcAft>
              <a:buSzPct val="142292"/>
              <a:buNone/>
            </a:pPr>
            <a:r>
              <a:rPr lang="en-US" sz="2300"/>
              <a:t>Al cumplir con ciertas métricas de asistencia descritas en el enlace, los estudiantes de SAISD podrán ganar boletos digitales para que su familia/tutor participe en un sorteo durante cada período de calificación de 9 semanas. El sorteo se llevará a cabo al final del año escolar 2022-2023. Se realizarán sorteos adicionales para premios más pequeños durante el año escolar 2022-2023 en función de los boletos digitales ganados durante ese período de calificación de 9 semanas.</a:t>
            </a:r>
            <a:endParaRPr sz="1800" b="1"/>
          </a:p>
          <a:p>
            <a:pPr marL="0" lvl="0" indent="0" algn="l" rtl="0">
              <a:lnSpc>
                <a:spcPct val="120000"/>
              </a:lnSpc>
              <a:spcBef>
                <a:spcPts val="0"/>
              </a:spcBef>
              <a:spcAft>
                <a:spcPts val="0"/>
              </a:spcAft>
              <a:buSzPct val="218181"/>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4"/>
          <p:cNvSpPr txBox="1">
            <a:spLocks noGrp="1"/>
          </p:cNvSpPr>
          <p:nvPr>
            <p:ph type="title"/>
          </p:nvPr>
        </p:nvSpPr>
        <p:spPr>
          <a:xfrm>
            <a:off x="37000" y="247650"/>
            <a:ext cx="8984700" cy="849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80"/>
              <a:buFont typeface="Arial"/>
              <a:buNone/>
            </a:pPr>
            <a:r>
              <a:rPr lang="en-US" sz="1770" b="1" i="0" u="none">
                <a:solidFill>
                  <a:schemeClr val="lt1"/>
                </a:solidFill>
                <a:latin typeface="Arial"/>
                <a:ea typeface="Arial"/>
                <a:cs typeface="Arial"/>
                <a:sym typeface="Arial"/>
              </a:rPr>
              <a:t>IMPORTANCE OF TAKING ADVANCED COURSES</a:t>
            </a:r>
            <a:br>
              <a:rPr lang="en-US" sz="1770" b="1" i="0" u="none">
                <a:solidFill>
                  <a:schemeClr val="lt1"/>
                </a:solidFill>
                <a:latin typeface="Arial"/>
                <a:ea typeface="Arial"/>
                <a:cs typeface="Arial"/>
                <a:sym typeface="Arial"/>
              </a:rPr>
            </a:br>
            <a:r>
              <a:rPr lang="en-US" sz="1770" b="1" i="0" u="none">
                <a:solidFill>
                  <a:schemeClr val="lt1"/>
                </a:solidFill>
                <a:latin typeface="Arial"/>
                <a:ea typeface="Arial"/>
                <a:cs typeface="Arial"/>
                <a:sym typeface="Arial"/>
              </a:rPr>
              <a:t>(PRE-IB, IB, AP, AND DUAL CREDIT) / </a:t>
            </a:r>
            <a:r>
              <a:rPr lang="en-US" sz="1770" b="1" i="1" u="none">
                <a:solidFill>
                  <a:srgbClr val="FF0000"/>
                </a:solidFill>
                <a:latin typeface="Arial"/>
                <a:ea typeface="Arial"/>
                <a:cs typeface="Arial"/>
                <a:sym typeface="Arial"/>
              </a:rPr>
              <a:t>IMPORTANCIA DE TOMAR CURSOS AVANZADOS</a:t>
            </a:r>
            <a:endParaRPr sz="1770" b="1" i="1" u="none">
              <a:solidFill>
                <a:srgbClr val="FF0000"/>
              </a:solidFill>
              <a:latin typeface="Arial"/>
              <a:ea typeface="Arial"/>
              <a:cs typeface="Arial"/>
              <a:sym typeface="Arial"/>
            </a:endParaRPr>
          </a:p>
          <a:p>
            <a:pPr marL="0" lvl="0" indent="0" algn="ctr" rtl="0">
              <a:lnSpc>
                <a:spcPct val="90000"/>
              </a:lnSpc>
              <a:spcBef>
                <a:spcPts val="0"/>
              </a:spcBef>
              <a:spcAft>
                <a:spcPts val="0"/>
              </a:spcAft>
              <a:buClr>
                <a:schemeClr val="dk1"/>
              </a:buClr>
              <a:buSzPts val="990"/>
              <a:buFont typeface="Arial"/>
              <a:buNone/>
            </a:pPr>
            <a:r>
              <a:rPr lang="en-US" sz="1770" b="1" i="1" u="none">
                <a:solidFill>
                  <a:srgbClr val="FF0000"/>
                </a:solidFill>
                <a:latin typeface="Arial"/>
                <a:ea typeface="Arial"/>
                <a:cs typeface="Arial"/>
                <a:sym typeface="Arial"/>
              </a:rPr>
              <a:t>(PRE-IB, IB, AP Y CRÉDITO DUAL)</a:t>
            </a:r>
            <a:endParaRPr sz="1770" b="1" i="1" u="none">
              <a:solidFill>
                <a:srgbClr val="FF0000"/>
              </a:solidFill>
              <a:latin typeface="Arial"/>
              <a:ea typeface="Arial"/>
              <a:cs typeface="Arial"/>
              <a:sym typeface="Arial"/>
            </a:endParaRPr>
          </a:p>
          <a:p>
            <a:pPr marL="0" lvl="0" indent="0" algn="ctr" rtl="0">
              <a:lnSpc>
                <a:spcPct val="90000"/>
              </a:lnSpc>
              <a:spcBef>
                <a:spcPts val="0"/>
              </a:spcBef>
              <a:spcAft>
                <a:spcPts val="0"/>
              </a:spcAft>
              <a:buClr>
                <a:schemeClr val="lt1"/>
              </a:buClr>
              <a:buSzPts val="2880"/>
              <a:buFont typeface="Arial"/>
              <a:buNone/>
            </a:pPr>
            <a:endParaRPr sz="1770"/>
          </a:p>
        </p:txBody>
      </p:sp>
      <p:sp>
        <p:nvSpPr>
          <p:cNvPr id="381" name="Google Shape;381;p14"/>
          <p:cNvSpPr txBox="1">
            <a:spLocks noGrp="1"/>
          </p:cNvSpPr>
          <p:nvPr>
            <p:ph type="body" idx="1"/>
          </p:nvPr>
        </p:nvSpPr>
        <p:spPr>
          <a:xfrm>
            <a:off x="266425" y="1274175"/>
            <a:ext cx="3929700" cy="3492000"/>
          </a:xfrm>
          <a:prstGeom prst="rect">
            <a:avLst/>
          </a:prstGeom>
          <a:solidFill>
            <a:srgbClr val="FF0000"/>
          </a:solid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Clr>
                <a:schemeClr val="lt1"/>
              </a:buClr>
              <a:buSzPts val="1800"/>
              <a:buFont typeface="Times New Roman"/>
              <a:buChar char="●"/>
            </a:pPr>
            <a:r>
              <a:rPr lang="en-US" b="1" i="0" u="none">
                <a:solidFill>
                  <a:schemeClr val="lt1"/>
                </a:solidFill>
                <a:latin typeface="Times New Roman"/>
                <a:ea typeface="Times New Roman"/>
                <a:cs typeface="Times New Roman"/>
                <a:sym typeface="Times New Roman"/>
              </a:rPr>
              <a:t>Rigorous Courses </a:t>
            </a:r>
            <a:r>
              <a:rPr lang="en-US" i="0" u="none">
                <a:solidFill>
                  <a:schemeClr val="lt1"/>
                </a:solidFill>
                <a:latin typeface="Times New Roman"/>
                <a:ea typeface="Times New Roman"/>
                <a:cs typeface="Times New Roman"/>
                <a:sym typeface="Times New Roman"/>
              </a:rPr>
              <a:t>= College Readiness</a:t>
            </a:r>
            <a:endParaRPr sz="1400">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b="1">
              <a:latin typeface="Times New Roman"/>
              <a:ea typeface="Times New Roman"/>
              <a:cs typeface="Times New Roman"/>
              <a:sym typeface="Times New Roman"/>
            </a:endParaRPr>
          </a:p>
          <a:p>
            <a:pPr marL="457200" lvl="0" indent="-342900" algn="l" rtl="0">
              <a:lnSpc>
                <a:spcPct val="100000"/>
              </a:lnSpc>
              <a:spcBef>
                <a:spcPts val="0"/>
              </a:spcBef>
              <a:spcAft>
                <a:spcPts val="0"/>
              </a:spcAft>
              <a:buSzPts val="1800"/>
              <a:buFont typeface="Times New Roman"/>
              <a:buChar char="●"/>
            </a:pPr>
            <a:r>
              <a:rPr lang="en-US" b="1" i="0" u="none">
                <a:solidFill>
                  <a:schemeClr val="lt1"/>
                </a:solidFill>
                <a:latin typeface="Times New Roman"/>
                <a:ea typeface="Times New Roman"/>
                <a:cs typeface="Times New Roman"/>
                <a:sym typeface="Times New Roman"/>
              </a:rPr>
              <a:t>GPA</a:t>
            </a:r>
            <a:r>
              <a:rPr lang="en-US" i="0" u="none">
                <a:solidFill>
                  <a:schemeClr val="lt1"/>
                </a:solidFill>
                <a:latin typeface="Times New Roman"/>
                <a:ea typeface="Times New Roman"/>
                <a:cs typeface="Times New Roman"/>
                <a:sym typeface="Times New Roman"/>
              </a:rPr>
              <a:t> –</a:t>
            </a:r>
            <a:r>
              <a:rPr lang="en-US" sz="1400">
                <a:latin typeface="Times New Roman"/>
                <a:ea typeface="Times New Roman"/>
                <a:cs typeface="Times New Roman"/>
                <a:sym typeface="Times New Roman"/>
              </a:rPr>
              <a:t> </a:t>
            </a:r>
            <a:r>
              <a:rPr lang="en-US" i="0" u="none">
                <a:solidFill>
                  <a:schemeClr val="lt1"/>
                </a:solidFill>
                <a:latin typeface="Times New Roman"/>
                <a:ea typeface="Times New Roman"/>
                <a:cs typeface="Times New Roman"/>
                <a:sym typeface="Times New Roman"/>
              </a:rPr>
              <a:t>These courses give you additional points towards your GPA calculation – </a:t>
            </a:r>
            <a:endParaRPr sz="1200">
              <a:latin typeface="Times New Roman"/>
              <a:ea typeface="Times New Roman"/>
              <a:cs typeface="Times New Roman"/>
              <a:sym typeface="Times New Roman"/>
            </a:endParaRPr>
          </a:p>
          <a:p>
            <a:pPr marL="914400" lvl="1" indent="-323850" algn="l" rtl="0">
              <a:lnSpc>
                <a:spcPct val="100000"/>
              </a:lnSpc>
              <a:spcBef>
                <a:spcPts val="0"/>
              </a:spcBef>
              <a:spcAft>
                <a:spcPts val="0"/>
              </a:spcAft>
              <a:buClr>
                <a:schemeClr val="lt1"/>
              </a:buClr>
              <a:buSzPts val="1500"/>
              <a:buFont typeface="Times New Roman"/>
              <a:buChar char="○"/>
            </a:pPr>
            <a:r>
              <a:rPr lang="en-US" sz="1500" i="0" u="none">
                <a:solidFill>
                  <a:schemeClr val="lt1"/>
                </a:solidFill>
                <a:latin typeface="Times New Roman"/>
                <a:ea typeface="Times New Roman"/>
                <a:cs typeface="Times New Roman"/>
                <a:sym typeface="Times New Roman"/>
              </a:rPr>
              <a:t>+5 for Pre-IB</a:t>
            </a:r>
            <a:endParaRPr sz="1100">
              <a:latin typeface="Times New Roman"/>
              <a:ea typeface="Times New Roman"/>
              <a:cs typeface="Times New Roman"/>
              <a:sym typeface="Times New Roman"/>
            </a:endParaRPr>
          </a:p>
          <a:p>
            <a:pPr marL="914400" lvl="1" indent="-323850" algn="l" rtl="0">
              <a:lnSpc>
                <a:spcPct val="100000"/>
              </a:lnSpc>
              <a:spcBef>
                <a:spcPts val="0"/>
              </a:spcBef>
              <a:spcAft>
                <a:spcPts val="0"/>
              </a:spcAft>
              <a:buClr>
                <a:schemeClr val="lt1"/>
              </a:buClr>
              <a:buSzPts val="1500"/>
              <a:buFont typeface="Times New Roman"/>
              <a:buChar char="○"/>
            </a:pPr>
            <a:r>
              <a:rPr lang="en-US" sz="1500" i="0" u="none">
                <a:solidFill>
                  <a:schemeClr val="lt1"/>
                </a:solidFill>
                <a:latin typeface="Times New Roman"/>
                <a:ea typeface="Times New Roman"/>
                <a:cs typeface="Times New Roman"/>
                <a:sym typeface="Times New Roman"/>
              </a:rPr>
              <a:t>+10 for IB, AP and DC</a:t>
            </a:r>
            <a:endParaRPr sz="1100">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b="1">
              <a:latin typeface="Times New Roman"/>
              <a:ea typeface="Times New Roman"/>
              <a:cs typeface="Times New Roman"/>
              <a:sym typeface="Times New Roman"/>
            </a:endParaRPr>
          </a:p>
          <a:p>
            <a:pPr marL="457200" lvl="0" indent="-342900" algn="l" rtl="0">
              <a:lnSpc>
                <a:spcPct val="100000"/>
              </a:lnSpc>
              <a:spcBef>
                <a:spcPts val="0"/>
              </a:spcBef>
              <a:spcAft>
                <a:spcPts val="0"/>
              </a:spcAft>
              <a:buSzPts val="1800"/>
              <a:buFont typeface="Times New Roman"/>
              <a:buChar char="●"/>
            </a:pPr>
            <a:r>
              <a:rPr lang="en-US" b="1" i="0" u="none">
                <a:solidFill>
                  <a:schemeClr val="lt1"/>
                </a:solidFill>
                <a:latin typeface="Times New Roman"/>
                <a:ea typeface="Times New Roman"/>
                <a:cs typeface="Times New Roman"/>
                <a:sym typeface="Times New Roman"/>
              </a:rPr>
              <a:t>Class Rank </a:t>
            </a:r>
            <a:r>
              <a:rPr lang="en-US" i="0" u="none">
                <a:solidFill>
                  <a:schemeClr val="lt1"/>
                </a:solidFill>
                <a:latin typeface="Times New Roman"/>
                <a:ea typeface="Times New Roman"/>
                <a:cs typeface="Times New Roman"/>
                <a:sym typeface="Times New Roman"/>
              </a:rPr>
              <a:t>–</a:t>
            </a:r>
            <a:r>
              <a:rPr lang="en-US" sz="1400">
                <a:latin typeface="Times New Roman"/>
                <a:ea typeface="Times New Roman"/>
                <a:cs typeface="Times New Roman"/>
                <a:sym typeface="Times New Roman"/>
              </a:rPr>
              <a:t> </a:t>
            </a:r>
            <a:r>
              <a:rPr lang="en-US" i="0" u="none">
                <a:solidFill>
                  <a:schemeClr val="lt1"/>
                </a:solidFill>
                <a:latin typeface="Times New Roman"/>
                <a:ea typeface="Times New Roman"/>
                <a:cs typeface="Times New Roman"/>
                <a:sym typeface="Times New Roman"/>
              </a:rPr>
              <a:t>Students who take these courses, and do well in them, tend to have a higher class rank due to the additional GPA points earned</a:t>
            </a:r>
            <a:endParaRPr i="0" u="none">
              <a:solidFill>
                <a:schemeClr val="lt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lt1"/>
              </a:buClr>
              <a:buSzPts val="1600"/>
              <a:buFont typeface="Times New Roman"/>
              <a:buChar char="●"/>
            </a:pPr>
            <a:r>
              <a:rPr lang="en-US" sz="1600" b="1" i="0" u="none">
                <a:solidFill>
                  <a:schemeClr val="lt1"/>
                </a:solidFill>
                <a:latin typeface="Times New Roman"/>
                <a:ea typeface="Times New Roman"/>
                <a:cs typeface="Times New Roman"/>
                <a:sym typeface="Times New Roman"/>
              </a:rPr>
              <a:t>Potential to earn FREE college credits</a:t>
            </a:r>
            <a:endParaRPr sz="1400">
              <a:latin typeface="Times New Roman"/>
              <a:ea typeface="Times New Roman"/>
              <a:cs typeface="Times New Roman"/>
              <a:sym typeface="Times New Roman"/>
            </a:endParaRPr>
          </a:p>
        </p:txBody>
      </p:sp>
      <p:sp>
        <p:nvSpPr>
          <p:cNvPr id="382" name="Google Shape;382;p14"/>
          <p:cNvSpPr txBox="1">
            <a:spLocks noGrp="1"/>
          </p:cNvSpPr>
          <p:nvPr>
            <p:ph type="body" idx="1"/>
          </p:nvPr>
        </p:nvSpPr>
        <p:spPr>
          <a:xfrm>
            <a:off x="4607625" y="1096575"/>
            <a:ext cx="4125300" cy="3891600"/>
          </a:xfrm>
          <a:prstGeom prst="rect">
            <a:avLst/>
          </a:prstGeom>
          <a:solidFill>
            <a:srgbClr val="FF0000"/>
          </a:solid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Font typeface="Times New Roman"/>
              <a:buChar char="●"/>
            </a:pPr>
            <a:r>
              <a:rPr lang="en-US" b="1">
                <a:latin typeface="Times New Roman"/>
                <a:ea typeface="Times New Roman"/>
                <a:cs typeface="Times New Roman"/>
                <a:sym typeface="Times New Roman"/>
              </a:rPr>
              <a:t>Cursos rigurosos = preparación para la universidad</a:t>
            </a:r>
            <a:endParaRPr b="1">
              <a:latin typeface="Times New Roman"/>
              <a:ea typeface="Times New Roman"/>
              <a:cs typeface="Times New Roman"/>
              <a:sym typeface="Times New Roman"/>
            </a:endParaRPr>
          </a:p>
          <a:p>
            <a:pPr marL="457200" lvl="0" indent="0" algn="l" rtl="0">
              <a:lnSpc>
                <a:spcPct val="100000"/>
              </a:lnSpc>
              <a:spcBef>
                <a:spcPts val="0"/>
              </a:spcBef>
              <a:spcAft>
                <a:spcPts val="0"/>
              </a:spcAft>
              <a:buSzPts val="1800"/>
              <a:buNone/>
            </a:pPr>
            <a:endParaRPr b="1">
              <a:latin typeface="Times New Roman"/>
              <a:ea typeface="Times New Roman"/>
              <a:cs typeface="Times New Roman"/>
              <a:sym typeface="Times New Roman"/>
            </a:endParaRPr>
          </a:p>
          <a:p>
            <a:pPr marL="457200" lvl="0" indent="-342900" algn="l" rtl="0">
              <a:lnSpc>
                <a:spcPct val="100000"/>
              </a:lnSpc>
              <a:spcBef>
                <a:spcPts val="0"/>
              </a:spcBef>
              <a:spcAft>
                <a:spcPts val="0"/>
              </a:spcAft>
              <a:buSzPts val="1800"/>
              <a:buFont typeface="Times New Roman"/>
              <a:buChar char="●"/>
            </a:pPr>
            <a:r>
              <a:rPr lang="en-US" b="1">
                <a:latin typeface="Times New Roman"/>
                <a:ea typeface="Times New Roman"/>
                <a:cs typeface="Times New Roman"/>
                <a:sym typeface="Times New Roman"/>
              </a:rPr>
              <a:t>GPA: estos cursos le otorgan puntos adicionales para el cálculo de su GPA:</a:t>
            </a:r>
            <a:endParaRPr b="1">
              <a:latin typeface="Times New Roman"/>
              <a:ea typeface="Times New Roman"/>
              <a:cs typeface="Times New Roman"/>
              <a:sym typeface="Times New Roman"/>
            </a:endParaRPr>
          </a:p>
          <a:p>
            <a:pPr marL="914400" lvl="1" indent="-317500" algn="l" rtl="0">
              <a:lnSpc>
                <a:spcPct val="100000"/>
              </a:lnSpc>
              <a:spcBef>
                <a:spcPts val="0"/>
              </a:spcBef>
              <a:spcAft>
                <a:spcPts val="0"/>
              </a:spcAft>
              <a:buSzPts val="1400"/>
              <a:buFont typeface="Times New Roman"/>
              <a:buChar char="○"/>
            </a:pPr>
            <a:r>
              <a:rPr lang="en-US" b="1">
                <a:latin typeface="Times New Roman"/>
                <a:ea typeface="Times New Roman"/>
                <a:cs typeface="Times New Roman"/>
                <a:sym typeface="Times New Roman"/>
              </a:rPr>
              <a:t>+5 para Pre-IB</a:t>
            </a:r>
            <a:endParaRPr b="1">
              <a:latin typeface="Times New Roman"/>
              <a:ea typeface="Times New Roman"/>
              <a:cs typeface="Times New Roman"/>
              <a:sym typeface="Times New Roman"/>
            </a:endParaRPr>
          </a:p>
          <a:p>
            <a:pPr marL="914400" lvl="1" indent="-317500" algn="l" rtl="0">
              <a:lnSpc>
                <a:spcPct val="100000"/>
              </a:lnSpc>
              <a:spcBef>
                <a:spcPts val="0"/>
              </a:spcBef>
              <a:spcAft>
                <a:spcPts val="0"/>
              </a:spcAft>
              <a:buSzPts val="1400"/>
              <a:buFont typeface="Times New Roman"/>
              <a:buChar char="○"/>
            </a:pPr>
            <a:r>
              <a:rPr lang="en-US" b="1">
                <a:latin typeface="Times New Roman"/>
                <a:ea typeface="Times New Roman"/>
                <a:cs typeface="Times New Roman"/>
                <a:sym typeface="Times New Roman"/>
              </a:rPr>
              <a:t>+10 para IB, AP y DC</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b="1">
              <a:latin typeface="Times New Roman"/>
              <a:ea typeface="Times New Roman"/>
              <a:cs typeface="Times New Roman"/>
              <a:sym typeface="Times New Roman"/>
            </a:endParaRPr>
          </a:p>
          <a:p>
            <a:pPr marL="457200" lvl="0" indent="-342900" algn="l" rtl="0">
              <a:lnSpc>
                <a:spcPct val="100000"/>
              </a:lnSpc>
              <a:spcBef>
                <a:spcPts val="0"/>
              </a:spcBef>
              <a:spcAft>
                <a:spcPts val="0"/>
              </a:spcAft>
              <a:buSzPts val="1800"/>
              <a:buFont typeface="Times New Roman"/>
              <a:buChar char="●"/>
            </a:pPr>
            <a:r>
              <a:rPr lang="en-US" b="1">
                <a:latin typeface="Times New Roman"/>
                <a:ea typeface="Times New Roman"/>
                <a:cs typeface="Times New Roman"/>
                <a:sym typeface="Times New Roman"/>
              </a:rPr>
              <a:t>Rango de clase: los estudiantes que toman estos cursos y les va bien en ellos tienden a tener un rango de clase más alto debido a los puntos de GPA adicionales obtenidos.</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b="1">
              <a:latin typeface="Times New Roman"/>
              <a:ea typeface="Times New Roman"/>
              <a:cs typeface="Times New Roman"/>
              <a:sym typeface="Times New Roman"/>
            </a:endParaRPr>
          </a:p>
          <a:p>
            <a:pPr marL="457200" lvl="0" indent="-342900" algn="l" rtl="0">
              <a:lnSpc>
                <a:spcPct val="100000"/>
              </a:lnSpc>
              <a:spcBef>
                <a:spcPts val="0"/>
              </a:spcBef>
              <a:spcAft>
                <a:spcPts val="0"/>
              </a:spcAft>
              <a:buSzPts val="1800"/>
              <a:buFont typeface="Times New Roman"/>
              <a:buChar char="●"/>
            </a:pPr>
            <a:r>
              <a:rPr lang="en-US" b="1">
                <a:latin typeface="Times New Roman"/>
                <a:ea typeface="Times New Roman"/>
                <a:cs typeface="Times New Roman"/>
                <a:sym typeface="Times New Roman"/>
              </a:rPr>
              <a:t>Potencial para obtener créditos universitarios GRATIS</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b="1">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144dac67de0_0_82"/>
          <p:cNvSpPr txBox="1">
            <a:spLocks noGrp="1"/>
          </p:cNvSpPr>
          <p:nvPr>
            <p:ph type="title" idx="4294967295"/>
          </p:nvPr>
        </p:nvSpPr>
        <p:spPr>
          <a:xfrm>
            <a:off x="109100" y="134075"/>
            <a:ext cx="6085200" cy="12069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SzPts val="3690"/>
              <a:buFont typeface="Rockwell"/>
              <a:buNone/>
            </a:pPr>
            <a:r>
              <a:rPr lang="en-US" sz="2120" b="0" i="0" u="none" strike="noStrike" cap="none">
                <a:latin typeface="Rockwell"/>
                <a:ea typeface="Rockwell"/>
                <a:cs typeface="Rockwell"/>
                <a:sym typeface="Rockwell"/>
              </a:rPr>
              <a:t>PREPARE FOR COLLEGE ENTRANCE EXAMS / </a:t>
            </a:r>
            <a:endParaRPr sz="2120" b="0" i="0" u="none" strike="noStrike" cap="none">
              <a:latin typeface="Rockwell"/>
              <a:ea typeface="Rockwell"/>
              <a:cs typeface="Rockwell"/>
              <a:sym typeface="Rockwell"/>
            </a:endParaRPr>
          </a:p>
          <a:p>
            <a:pPr marL="0" marR="0" lvl="0" indent="0" algn="l" rtl="0">
              <a:lnSpc>
                <a:spcPct val="90000"/>
              </a:lnSpc>
              <a:spcBef>
                <a:spcPts val="0"/>
              </a:spcBef>
              <a:spcAft>
                <a:spcPts val="0"/>
              </a:spcAft>
              <a:buSzPts val="3690"/>
              <a:buFont typeface="Rockwell"/>
              <a:buNone/>
            </a:pPr>
            <a:r>
              <a:rPr lang="en-US" sz="2120" b="0" i="1" u="none" strike="noStrike" cap="none">
                <a:solidFill>
                  <a:srgbClr val="FF0000"/>
                </a:solidFill>
                <a:latin typeface="Rockwell"/>
                <a:ea typeface="Rockwell"/>
                <a:cs typeface="Rockwell"/>
                <a:sym typeface="Rockwell"/>
              </a:rPr>
              <a:t>PREPÁRESE PARA LOS EXÁMENES DE INGRESO A LA UNIVERSIDAD</a:t>
            </a:r>
            <a:endParaRPr sz="2120" i="1">
              <a:solidFill>
                <a:srgbClr val="FF0000"/>
              </a:solidFill>
            </a:endParaRPr>
          </a:p>
        </p:txBody>
      </p:sp>
      <p:pic>
        <p:nvPicPr>
          <p:cNvPr id="388" name="Google Shape;388;g144dac67de0_0_82"/>
          <p:cNvPicPr preferRelativeResize="0">
            <a:picLocks noGrp="1"/>
          </p:cNvPicPr>
          <p:nvPr>
            <p:ph type="body" idx="1"/>
          </p:nvPr>
        </p:nvPicPr>
        <p:blipFill rotWithShape="1">
          <a:blip r:embed="rId3">
            <a:alphaModFix/>
          </a:blip>
          <a:srcRect/>
          <a:stretch/>
        </p:blipFill>
        <p:spPr>
          <a:xfrm rot="-1199963">
            <a:off x="1156280" y="2201903"/>
            <a:ext cx="2526242" cy="1263544"/>
          </a:xfrm>
          <a:prstGeom prst="rect">
            <a:avLst/>
          </a:prstGeom>
          <a:noFill/>
          <a:ln>
            <a:noFill/>
          </a:ln>
        </p:spPr>
      </p:pic>
      <p:pic>
        <p:nvPicPr>
          <p:cNvPr id="389" name="Google Shape;389;g144dac67de0_0_82"/>
          <p:cNvPicPr preferRelativeResize="0"/>
          <p:nvPr/>
        </p:nvPicPr>
        <p:blipFill rotWithShape="1">
          <a:blip r:embed="rId4">
            <a:alphaModFix/>
          </a:blip>
          <a:srcRect/>
          <a:stretch/>
        </p:blipFill>
        <p:spPr>
          <a:xfrm>
            <a:off x="3311400" y="1530450"/>
            <a:ext cx="2185988" cy="1171575"/>
          </a:xfrm>
          <a:prstGeom prst="rect">
            <a:avLst/>
          </a:prstGeom>
          <a:noFill/>
          <a:ln>
            <a:noFill/>
          </a:ln>
        </p:spPr>
      </p:pic>
      <p:pic>
        <p:nvPicPr>
          <p:cNvPr id="390" name="Google Shape;390;g144dac67de0_0_82"/>
          <p:cNvPicPr preferRelativeResize="0"/>
          <p:nvPr/>
        </p:nvPicPr>
        <p:blipFill rotWithShape="1">
          <a:blip r:embed="rId5">
            <a:alphaModFix/>
          </a:blip>
          <a:srcRect/>
          <a:stretch/>
        </p:blipFill>
        <p:spPr>
          <a:xfrm rot="1319994">
            <a:off x="5562037" y="2396734"/>
            <a:ext cx="2838427" cy="760407"/>
          </a:xfrm>
          <a:prstGeom prst="rect">
            <a:avLst/>
          </a:prstGeom>
          <a:noFill/>
          <a:ln>
            <a:noFill/>
          </a:ln>
        </p:spPr>
      </p:pic>
      <p:pic>
        <p:nvPicPr>
          <p:cNvPr id="391" name="Google Shape;391;g144dac67de0_0_82">
            <a:hlinkClick r:id="rId6"/>
          </p:cNvPr>
          <p:cNvPicPr preferRelativeResize="0"/>
          <p:nvPr/>
        </p:nvPicPr>
        <p:blipFill rotWithShape="1">
          <a:blip r:embed="rId7">
            <a:alphaModFix/>
          </a:blip>
          <a:srcRect/>
          <a:stretch/>
        </p:blipFill>
        <p:spPr>
          <a:xfrm>
            <a:off x="4833911" y="3291928"/>
            <a:ext cx="1213200" cy="1542395"/>
          </a:xfrm>
          <a:prstGeom prst="rect">
            <a:avLst/>
          </a:prstGeom>
          <a:noFill/>
          <a:ln>
            <a:noFill/>
          </a:ln>
        </p:spPr>
      </p:pic>
      <p:pic>
        <p:nvPicPr>
          <p:cNvPr id="392" name="Google Shape;392;g144dac67de0_0_82"/>
          <p:cNvPicPr preferRelativeResize="0"/>
          <p:nvPr/>
        </p:nvPicPr>
        <p:blipFill rotWithShape="1">
          <a:blip r:embed="rId8">
            <a:alphaModFix/>
          </a:blip>
          <a:srcRect/>
          <a:stretch/>
        </p:blipFill>
        <p:spPr>
          <a:xfrm>
            <a:off x="1368028" y="3936206"/>
            <a:ext cx="3400425" cy="757238"/>
          </a:xfrm>
          <a:prstGeom prst="rect">
            <a:avLst/>
          </a:prstGeom>
          <a:noFill/>
          <a:ln>
            <a:noFill/>
          </a:ln>
        </p:spPr>
      </p:pic>
      <p:pic>
        <p:nvPicPr>
          <p:cNvPr id="393" name="Google Shape;393;g144dac67de0_0_82"/>
          <p:cNvPicPr preferRelativeResize="0"/>
          <p:nvPr/>
        </p:nvPicPr>
        <p:blipFill rotWithShape="1">
          <a:blip r:embed="rId9">
            <a:alphaModFix/>
          </a:blip>
          <a:srcRect/>
          <a:stretch/>
        </p:blipFill>
        <p:spPr>
          <a:xfrm>
            <a:off x="7642225" y="4271699"/>
            <a:ext cx="1378725" cy="647934"/>
          </a:xfrm>
          <a:prstGeom prst="rect">
            <a:avLst/>
          </a:prstGeom>
          <a:noFill/>
          <a:ln>
            <a:noFill/>
          </a:ln>
        </p:spPr>
      </p:pic>
      <p:sp>
        <p:nvSpPr>
          <p:cNvPr id="394" name="Google Shape;394;g144dac67de0_0_82"/>
          <p:cNvSpPr txBox="1"/>
          <p:nvPr/>
        </p:nvSpPr>
        <p:spPr>
          <a:xfrm>
            <a:off x="289406" y="1481213"/>
            <a:ext cx="1325400" cy="249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Rockwell"/>
                <a:ea typeface="Rockwell"/>
                <a:cs typeface="Rockwell"/>
                <a:sym typeface="Rockwell"/>
              </a:rPr>
              <a:t>Cafe College </a:t>
            </a:r>
            <a:r>
              <a:rPr lang="en-US" sz="1100" b="0" i="0" u="sng" strike="noStrike" cap="none">
                <a:solidFill>
                  <a:schemeClr val="lt1"/>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Events</a:t>
            </a:r>
            <a:endParaRPr sz="1100" b="0" i="0" u="none" strike="noStrike" cap="none">
              <a:solidFill>
                <a:schemeClr val="lt1"/>
              </a:solidFill>
              <a:latin typeface="Rockwell"/>
              <a:ea typeface="Rockwell"/>
              <a:cs typeface="Rockwell"/>
              <a:sym typeface="Rockwell"/>
            </a:endParaRPr>
          </a:p>
        </p:txBody>
      </p:sp>
      <p:pic>
        <p:nvPicPr>
          <p:cNvPr id="395" name="Google Shape;395;g144dac67de0_0_82"/>
          <p:cNvPicPr preferRelativeResize="0"/>
          <p:nvPr/>
        </p:nvPicPr>
        <p:blipFill rotWithShape="1">
          <a:blip r:embed="rId11">
            <a:alphaModFix/>
          </a:blip>
          <a:srcRect/>
          <a:stretch/>
        </p:blipFill>
        <p:spPr>
          <a:xfrm>
            <a:off x="8067102" y="1731126"/>
            <a:ext cx="1050322" cy="1050350"/>
          </a:xfrm>
          <a:prstGeom prst="rect">
            <a:avLst/>
          </a:prstGeom>
          <a:noFill/>
          <a:ln>
            <a:noFill/>
          </a:ln>
        </p:spPr>
      </p:pic>
      <p:sp>
        <p:nvSpPr>
          <p:cNvPr id="396" name="Google Shape;396;g144dac67de0_0_82"/>
          <p:cNvSpPr txBox="1"/>
          <p:nvPr/>
        </p:nvSpPr>
        <p:spPr>
          <a:xfrm>
            <a:off x="7061175" y="1857122"/>
            <a:ext cx="1019400" cy="192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Rockwell"/>
                <a:ea typeface="Rockwell"/>
                <a:cs typeface="Rockwell"/>
                <a:sym typeface="Rockwell"/>
              </a:rPr>
              <a:t>College Board</a:t>
            </a:r>
            <a:endParaRPr sz="11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lt1"/>
                </a:solidFill>
                <a:latin typeface="Rockwell"/>
                <a:ea typeface="Rockwell"/>
                <a:cs typeface="Rockwell"/>
                <a:sym typeface="Rockwell"/>
                <a:hlinkClick r:id="rId12">
                  <a:extLst>
                    <a:ext uri="{A12FA001-AC4F-418D-AE19-62706E023703}">
                      <ahyp:hlinkClr xmlns:ahyp="http://schemas.microsoft.com/office/drawing/2018/hyperlinkcolor" val="tx"/>
                    </a:ext>
                  </a:extLst>
                </a:hlinkClick>
              </a:rPr>
              <a:t>SAT Practice</a:t>
            </a:r>
            <a:endParaRPr sz="1100" b="0" i="0" u="none" strike="noStrike" cap="none">
              <a:solidFill>
                <a:schemeClr val="lt1"/>
              </a:solidFill>
              <a:latin typeface="Rockwell"/>
              <a:ea typeface="Rockwell"/>
              <a:cs typeface="Rockwell"/>
              <a:sym typeface="Rockwell"/>
            </a:endParaRPr>
          </a:p>
        </p:txBody>
      </p:sp>
      <p:pic>
        <p:nvPicPr>
          <p:cNvPr id="397" name="Google Shape;397;g144dac67de0_0_82"/>
          <p:cNvPicPr preferRelativeResize="0"/>
          <p:nvPr/>
        </p:nvPicPr>
        <p:blipFill rotWithShape="1">
          <a:blip r:embed="rId13">
            <a:alphaModFix/>
          </a:blip>
          <a:srcRect/>
          <a:stretch/>
        </p:blipFill>
        <p:spPr>
          <a:xfrm>
            <a:off x="6241881" y="134075"/>
            <a:ext cx="942113" cy="942113"/>
          </a:xfrm>
          <a:prstGeom prst="rect">
            <a:avLst/>
          </a:prstGeom>
          <a:noFill/>
          <a:ln>
            <a:noFill/>
          </a:ln>
        </p:spPr>
      </p:pic>
      <p:pic>
        <p:nvPicPr>
          <p:cNvPr id="398" name="Google Shape;398;g144dac67de0_0_82"/>
          <p:cNvPicPr preferRelativeResize="0"/>
          <p:nvPr/>
        </p:nvPicPr>
        <p:blipFill rotWithShape="1">
          <a:blip r:embed="rId14">
            <a:alphaModFix/>
          </a:blip>
          <a:srcRect/>
          <a:stretch/>
        </p:blipFill>
        <p:spPr>
          <a:xfrm>
            <a:off x="7355172" y="103740"/>
            <a:ext cx="1378725" cy="917475"/>
          </a:xfrm>
          <a:prstGeom prst="rect">
            <a:avLst/>
          </a:prstGeom>
          <a:noFill/>
          <a:ln>
            <a:noFill/>
          </a:ln>
        </p:spPr>
      </p:pic>
      <p:sp>
        <p:nvSpPr>
          <p:cNvPr id="399" name="Google Shape;399;g144dac67de0_0_82"/>
          <p:cNvSpPr txBox="1"/>
          <p:nvPr/>
        </p:nvSpPr>
        <p:spPr>
          <a:xfrm>
            <a:off x="7437925" y="702038"/>
            <a:ext cx="1213200" cy="331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hlink"/>
                </a:solidFill>
                <a:latin typeface="Rockwell"/>
                <a:ea typeface="Rockwell"/>
                <a:cs typeface="Rockwell"/>
                <a:sym typeface="Rockwell"/>
                <a:hlinkClick r:id="rId15"/>
              </a:rPr>
              <a:t>Practice Guides</a:t>
            </a:r>
            <a:endParaRPr sz="1100" b="0" i="0" u="none" strike="noStrike" cap="none">
              <a:solidFill>
                <a:srgbClr val="000000"/>
              </a:solidFill>
              <a:latin typeface="Rockwell"/>
              <a:ea typeface="Rockwell"/>
              <a:cs typeface="Rockwell"/>
              <a:sym typeface="Rockwell"/>
            </a:endParaRPr>
          </a:p>
        </p:txBody>
      </p:sp>
      <p:pic>
        <p:nvPicPr>
          <p:cNvPr id="400" name="Google Shape;400;g144dac67de0_0_82"/>
          <p:cNvPicPr preferRelativeResize="0"/>
          <p:nvPr/>
        </p:nvPicPr>
        <p:blipFill rotWithShape="1">
          <a:blip r:embed="rId16">
            <a:alphaModFix/>
          </a:blip>
          <a:srcRect l="7449" t="6342" r="6823" b="7487"/>
          <a:stretch/>
        </p:blipFill>
        <p:spPr>
          <a:xfrm>
            <a:off x="38239" y="3907601"/>
            <a:ext cx="1165487" cy="1171575"/>
          </a:xfrm>
          <a:prstGeom prst="rect">
            <a:avLst/>
          </a:prstGeom>
          <a:noFill/>
          <a:ln>
            <a:noFill/>
          </a:ln>
        </p:spPr>
      </p:pic>
      <p:sp>
        <p:nvSpPr>
          <p:cNvPr id="401" name="Google Shape;401;g144dac67de0_0_82"/>
          <p:cNvSpPr txBox="1"/>
          <p:nvPr/>
        </p:nvSpPr>
        <p:spPr>
          <a:xfrm>
            <a:off x="1220753" y="4669725"/>
            <a:ext cx="4091700" cy="249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Rockwell"/>
                <a:ea typeface="Rockwell"/>
                <a:cs typeface="Rockwell"/>
                <a:sym typeface="Rockwell"/>
              </a:rPr>
              <a:t>Edgenuity Test Prep - See your counselor to have the course(s) added to your account</a:t>
            </a:r>
            <a:endParaRPr sz="1100" b="0" i="0" u="none" strike="noStrike" cap="none">
              <a:solidFill>
                <a:schemeClr val="lt1"/>
              </a:solidFill>
              <a:latin typeface="Rockwell"/>
              <a:ea typeface="Rockwell"/>
              <a:cs typeface="Rockwell"/>
              <a:sym typeface="Rockwell"/>
            </a:endParaRPr>
          </a:p>
        </p:txBody>
      </p:sp>
      <p:pic>
        <p:nvPicPr>
          <p:cNvPr id="402" name="Google Shape;402;g144dac67de0_0_82"/>
          <p:cNvPicPr preferRelativeResize="0"/>
          <p:nvPr/>
        </p:nvPicPr>
        <p:blipFill rotWithShape="1">
          <a:blip r:embed="rId17">
            <a:alphaModFix/>
          </a:blip>
          <a:srcRect/>
          <a:stretch/>
        </p:blipFill>
        <p:spPr>
          <a:xfrm>
            <a:off x="6112575" y="3608408"/>
            <a:ext cx="1378725" cy="1390217"/>
          </a:xfrm>
          <a:prstGeom prst="rect">
            <a:avLst/>
          </a:prstGeom>
          <a:noFill/>
          <a:ln>
            <a:noFill/>
          </a:ln>
        </p:spPr>
      </p:pic>
      <p:sp>
        <p:nvSpPr>
          <p:cNvPr id="403" name="Google Shape;403;g144dac67de0_0_82"/>
          <p:cNvSpPr txBox="1"/>
          <p:nvPr/>
        </p:nvSpPr>
        <p:spPr>
          <a:xfrm>
            <a:off x="4916001" y="4834325"/>
            <a:ext cx="1213200" cy="249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Rockwell"/>
                <a:ea typeface="Rockwell"/>
                <a:cs typeface="Rockwell"/>
                <a:sym typeface="Rockwell"/>
              </a:rPr>
              <a:t>Click on image</a:t>
            </a:r>
            <a:endParaRPr sz="1100" b="0" i="0" u="none" strike="noStrike" cap="none">
              <a:solidFill>
                <a:schemeClr val="lt1"/>
              </a:solidFill>
              <a:latin typeface="Rockwell"/>
              <a:ea typeface="Rockwell"/>
              <a:cs typeface="Rockwell"/>
              <a:sym typeface="Rockwell"/>
            </a:endParaRPr>
          </a:p>
        </p:txBody>
      </p:sp>
      <p:pic>
        <p:nvPicPr>
          <p:cNvPr id="404" name="Google Shape;404;g144dac67de0_0_82"/>
          <p:cNvPicPr preferRelativeResize="0"/>
          <p:nvPr/>
        </p:nvPicPr>
        <p:blipFill rotWithShape="1">
          <a:blip r:embed="rId18">
            <a:alphaModFix/>
          </a:blip>
          <a:srcRect/>
          <a:stretch/>
        </p:blipFill>
        <p:spPr>
          <a:xfrm>
            <a:off x="182300" y="1942499"/>
            <a:ext cx="1378725" cy="136132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e7d788c6ff_0_709"/>
          <p:cNvSpPr txBox="1">
            <a:spLocks noGrp="1"/>
          </p:cNvSpPr>
          <p:nvPr>
            <p:ph type="title"/>
          </p:nvPr>
        </p:nvSpPr>
        <p:spPr>
          <a:xfrm>
            <a:off x="-266650" y="141850"/>
            <a:ext cx="3888600" cy="1091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56000"/>
              <a:buNone/>
            </a:pPr>
            <a:r>
              <a:rPr lang="en-US"/>
              <a:t>College Ready Scores / </a:t>
            </a:r>
            <a:r>
              <a:rPr lang="en-US" i="1">
                <a:solidFill>
                  <a:srgbClr val="FF0000"/>
                </a:solidFill>
              </a:rPr>
              <a:t>Puntuaciones de preparación para la universidad </a:t>
            </a:r>
            <a:endParaRPr i="1">
              <a:solidFill>
                <a:srgbClr val="FF0000"/>
              </a:solidFill>
            </a:endParaRPr>
          </a:p>
        </p:txBody>
      </p:sp>
      <p:sp>
        <p:nvSpPr>
          <p:cNvPr id="410" name="Google Shape;410;ge7d788c6ff_0_709"/>
          <p:cNvSpPr txBox="1">
            <a:spLocks noGrp="1"/>
          </p:cNvSpPr>
          <p:nvPr>
            <p:ph type="body" idx="1"/>
          </p:nvPr>
        </p:nvSpPr>
        <p:spPr>
          <a:xfrm>
            <a:off x="3326200" y="114000"/>
            <a:ext cx="5677200" cy="49155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018"/>
              <a:buNone/>
            </a:pPr>
            <a:r>
              <a:rPr lang="en-US" sz="1700" b="1" u="sng"/>
              <a:t>SAT </a:t>
            </a:r>
            <a:endParaRPr sz="1700" b="1" u="sng"/>
          </a:p>
          <a:p>
            <a:pPr marL="457200" lvl="0" indent="-336550" algn="l" rtl="0">
              <a:lnSpc>
                <a:spcPct val="80000"/>
              </a:lnSpc>
              <a:spcBef>
                <a:spcPts val="0"/>
              </a:spcBef>
              <a:spcAft>
                <a:spcPts val="0"/>
              </a:spcAft>
              <a:buClr>
                <a:schemeClr val="lt1"/>
              </a:buClr>
              <a:buSzPts val="1700"/>
              <a:buChar char="●"/>
            </a:pPr>
            <a:r>
              <a:rPr lang="en-US" sz="1700"/>
              <a:t>Evidence-Based Reading and Writing: </a:t>
            </a:r>
            <a:r>
              <a:rPr lang="en-US" sz="1700" b="1"/>
              <a:t>480</a:t>
            </a:r>
            <a:endParaRPr sz="1700" b="1"/>
          </a:p>
          <a:p>
            <a:pPr marL="457200" lvl="0" indent="-336550" algn="l" rtl="0">
              <a:lnSpc>
                <a:spcPct val="80000"/>
              </a:lnSpc>
              <a:spcBef>
                <a:spcPts val="0"/>
              </a:spcBef>
              <a:spcAft>
                <a:spcPts val="0"/>
              </a:spcAft>
              <a:buClr>
                <a:schemeClr val="lt1"/>
              </a:buClr>
              <a:buSzPts val="1700"/>
              <a:buChar char="●"/>
            </a:pPr>
            <a:r>
              <a:rPr lang="en-US" sz="1700"/>
              <a:t>Math: </a:t>
            </a:r>
            <a:r>
              <a:rPr lang="en-US" sz="1700" b="1"/>
              <a:t>530</a:t>
            </a:r>
            <a:endParaRPr sz="1700" b="1"/>
          </a:p>
          <a:p>
            <a:pPr marL="0" lvl="0" indent="0" algn="l" rtl="0">
              <a:lnSpc>
                <a:spcPct val="80000"/>
              </a:lnSpc>
              <a:spcBef>
                <a:spcPts val="0"/>
              </a:spcBef>
              <a:spcAft>
                <a:spcPts val="0"/>
              </a:spcAft>
              <a:buSzPts val="1018"/>
              <a:buNone/>
            </a:pPr>
            <a:endParaRPr sz="1700" b="1" u="sng"/>
          </a:p>
          <a:p>
            <a:pPr marL="0" lvl="0" indent="0" algn="l" rtl="0">
              <a:lnSpc>
                <a:spcPct val="80000"/>
              </a:lnSpc>
              <a:spcBef>
                <a:spcPts val="0"/>
              </a:spcBef>
              <a:spcAft>
                <a:spcPts val="0"/>
              </a:spcAft>
              <a:buSzPts val="1018"/>
              <a:buNone/>
            </a:pPr>
            <a:r>
              <a:rPr lang="en-US" sz="1700" b="1" u="sng"/>
              <a:t>ACT</a:t>
            </a:r>
            <a:r>
              <a:rPr lang="en-US" sz="1700"/>
              <a:t> = Composite</a:t>
            </a:r>
            <a:r>
              <a:rPr lang="en-US" sz="1700" b="1"/>
              <a:t> 23 +</a:t>
            </a:r>
            <a:endParaRPr sz="1700" b="1"/>
          </a:p>
          <a:p>
            <a:pPr marL="457200" lvl="0" indent="-336550" algn="l" rtl="0">
              <a:lnSpc>
                <a:spcPct val="80000"/>
              </a:lnSpc>
              <a:spcBef>
                <a:spcPts val="0"/>
              </a:spcBef>
              <a:spcAft>
                <a:spcPts val="0"/>
              </a:spcAft>
              <a:buSzPts val="1700"/>
              <a:buChar char="•"/>
            </a:pPr>
            <a:r>
              <a:rPr lang="en-US" sz="1700"/>
              <a:t>English: </a:t>
            </a:r>
            <a:r>
              <a:rPr lang="en-US" sz="1700" b="1"/>
              <a:t>18</a:t>
            </a:r>
            <a:endParaRPr sz="1700" b="1"/>
          </a:p>
          <a:p>
            <a:pPr marL="457200" lvl="0" indent="-336550" algn="l" rtl="0">
              <a:lnSpc>
                <a:spcPct val="80000"/>
              </a:lnSpc>
              <a:spcBef>
                <a:spcPts val="0"/>
              </a:spcBef>
              <a:spcAft>
                <a:spcPts val="0"/>
              </a:spcAft>
              <a:buSzPts val="1700"/>
              <a:buChar char="•"/>
            </a:pPr>
            <a:r>
              <a:rPr lang="en-US" sz="1700"/>
              <a:t>Math: </a:t>
            </a:r>
            <a:r>
              <a:rPr lang="en-US" sz="1700" b="1"/>
              <a:t>22</a:t>
            </a:r>
            <a:endParaRPr sz="1700" b="1"/>
          </a:p>
          <a:p>
            <a:pPr marL="457200" lvl="0" indent="-336550" algn="l" rtl="0">
              <a:lnSpc>
                <a:spcPct val="80000"/>
              </a:lnSpc>
              <a:spcBef>
                <a:spcPts val="0"/>
              </a:spcBef>
              <a:spcAft>
                <a:spcPts val="0"/>
              </a:spcAft>
              <a:buSzPts val="1700"/>
              <a:buChar char="•"/>
            </a:pPr>
            <a:r>
              <a:rPr lang="en-US" sz="1700"/>
              <a:t>Reading:</a:t>
            </a:r>
            <a:r>
              <a:rPr lang="en-US" sz="1700" b="1"/>
              <a:t> 22</a:t>
            </a:r>
            <a:endParaRPr sz="1700" b="1"/>
          </a:p>
          <a:p>
            <a:pPr marL="457200" lvl="0" indent="-336550" algn="l" rtl="0">
              <a:lnSpc>
                <a:spcPct val="80000"/>
              </a:lnSpc>
              <a:spcBef>
                <a:spcPts val="0"/>
              </a:spcBef>
              <a:spcAft>
                <a:spcPts val="0"/>
              </a:spcAft>
              <a:buSzPts val="1700"/>
              <a:buChar char="•"/>
            </a:pPr>
            <a:r>
              <a:rPr lang="en-US" sz="1700"/>
              <a:t>Science: </a:t>
            </a:r>
            <a:r>
              <a:rPr lang="en-US" sz="1700" b="1"/>
              <a:t>23</a:t>
            </a:r>
            <a:endParaRPr sz="1700" b="1"/>
          </a:p>
          <a:p>
            <a:pPr marL="0" lvl="0" indent="0" algn="l" rtl="0">
              <a:lnSpc>
                <a:spcPct val="80000"/>
              </a:lnSpc>
              <a:spcBef>
                <a:spcPts val="0"/>
              </a:spcBef>
              <a:spcAft>
                <a:spcPts val="0"/>
              </a:spcAft>
              <a:buSzPts val="1018"/>
              <a:buNone/>
            </a:pPr>
            <a:endParaRPr sz="1700" b="1"/>
          </a:p>
          <a:p>
            <a:pPr marL="0" lvl="0" indent="0" algn="l" rtl="0">
              <a:lnSpc>
                <a:spcPct val="80000"/>
              </a:lnSpc>
              <a:spcBef>
                <a:spcPts val="0"/>
              </a:spcBef>
              <a:spcAft>
                <a:spcPts val="0"/>
              </a:spcAft>
              <a:buSzPts val="1018"/>
              <a:buNone/>
            </a:pPr>
            <a:r>
              <a:rPr lang="en-US" sz="1700" b="1" u="sng"/>
              <a:t>TSI</a:t>
            </a:r>
            <a:endParaRPr sz="1700" b="1" u="sng"/>
          </a:p>
          <a:p>
            <a:pPr marL="0" lvl="0" indent="0" algn="l" rtl="0">
              <a:lnSpc>
                <a:spcPct val="80000"/>
              </a:lnSpc>
              <a:spcBef>
                <a:spcPts val="0"/>
              </a:spcBef>
              <a:spcAft>
                <a:spcPts val="0"/>
              </a:spcAft>
              <a:buSzPts val="1018"/>
              <a:buNone/>
            </a:pPr>
            <a:r>
              <a:rPr lang="en-US" sz="1700"/>
              <a:t>TSI CR Benchmarks for TSI testing prior to Jan. 11, 2021:</a:t>
            </a:r>
            <a:endParaRPr sz="1700"/>
          </a:p>
          <a:p>
            <a:pPr marL="457200" lvl="0" indent="-336550" algn="l" rtl="0">
              <a:lnSpc>
                <a:spcPct val="80000"/>
              </a:lnSpc>
              <a:spcBef>
                <a:spcPts val="0"/>
              </a:spcBef>
              <a:spcAft>
                <a:spcPts val="0"/>
              </a:spcAft>
              <a:buSzPts val="1700"/>
              <a:buChar char="•"/>
            </a:pPr>
            <a:r>
              <a:rPr lang="en-US" sz="1700"/>
              <a:t>Reading: </a:t>
            </a:r>
            <a:r>
              <a:rPr lang="en-US" sz="1700" b="1"/>
              <a:t>351+</a:t>
            </a:r>
            <a:endParaRPr sz="1700" b="1"/>
          </a:p>
          <a:p>
            <a:pPr marL="457200" lvl="0" indent="-336550" algn="l" rtl="0">
              <a:lnSpc>
                <a:spcPct val="80000"/>
              </a:lnSpc>
              <a:spcBef>
                <a:spcPts val="0"/>
              </a:spcBef>
              <a:spcAft>
                <a:spcPts val="0"/>
              </a:spcAft>
              <a:buSzPts val="1700"/>
              <a:buChar char="•"/>
            </a:pPr>
            <a:r>
              <a:rPr lang="en-US" sz="1700"/>
              <a:t>Writing: </a:t>
            </a:r>
            <a:r>
              <a:rPr lang="en-US" sz="1700" b="1"/>
              <a:t>Essay= 4+ / Multiple Choice=340+</a:t>
            </a:r>
            <a:endParaRPr sz="1700" b="1"/>
          </a:p>
          <a:p>
            <a:pPr marL="457200" lvl="0" indent="-336550" algn="l" rtl="0">
              <a:lnSpc>
                <a:spcPct val="80000"/>
              </a:lnSpc>
              <a:spcBef>
                <a:spcPts val="0"/>
              </a:spcBef>
              <a:spcAft>
                <a:spcPts val="0"/>
              </a:spcAft>
              <a:buSzPts val="1700"/>
              <a:buChar char="•"/>
            </a:pPr>
            <a:r>
              <a:rPr lang="en-US" sz="1700"/>
              <a:t>Math:</a:t>
            </a:r>
            <a:r>
              <a:rPr lang="en-US" sz="1700" b="1"/>
              <a:t> 350+</a:t>
            </a:r>
            <a:endParaRPr sz="1700" b="1"/>
          </a:p>
          <a:p>
            <a:pPr marL="0" lvl="0" indent="0" algn="l" rtl="0">
              <a:lnSpc>
                <a:spcPct val="80000"/>
              </a:lnSpc>
              <a:spcBef>
                <a:spcPts val="0"/>
              </a:spcBef>
              <a:spcAft>
                <a:spcPts val="0"/>
              </a:spcAft>
              <a:buSzPts val="1018"/>
              <a:buNone/>
            </a:pPr>
            <a:endParaRPr sz="1700" b="1"/>
          </a:p>
          <a:p>
            <a:pPr marL="0" lvl="0" indent="0" algn="l" rtl="0">
              <a:lnSpc>
                <a:spcPct val="80000"/>
              </a:lnSpc>
              <a:spcBef>
                <a:spcPts val="0"/>
              </a:spcBef>
              <a:spcAft>
                <a:spcPts val="0"/>
              </a:spcAft>
              <a:buSzPts val="1018"/>
              <a:buNone/>
            </a:pPr>
            <a:r>
              <a:rPr lang="en-US" sz="1700"/>
              <a:t>TSI2.0 CR Benchmarks for TSI testing after Jan. 11, 2021:</a:t>
            </a:r>
            <a:endParaRPr sz="1700"/>
          </a:p>
          <a:p>
            <a:pPr marL="457200" lvl="0" indent="-336550" algn="l" rtl="0">
              <a:lnSpc>
                <a:spcPct val="80000"/>
              </a:lnSpc>
              <a:spcBef>
                <a:spcPts val="0"/>
              </a:spcBef>
              <a:spcAft>
                <a:spcPts val="0"/>
              </a:spcAft>
              <a:buSzPts val="1700"/>
              <a:buChar char="•"/>
            </a:pPr>
            <a:r>
              <a:rPr lang="en-US" sz="1700" b="1"/>
              <a:t>ELAR: </a:t>
            </a:r>
            <a:r>
              <a:rPr lang="en-US" sz="1700"/>
              <a:t>945-990 &amp; 5 on Essay </a:t>
            </a:r>
            <a:r>
              <a:rPr lang="en-US" sz="1700" b="1"/>
              <a:t>or</a:t>
            </a:r>
            <a:r>
              <a:rPr lang="en-US" sz="1700"/>
              <a:t> Below 945 w/ELAR Diagnostic score of 5 or 6 &amp; Essay Score of 5+</a:t>
            </a:r>
            <a:endParaRPr sz="1700"/>
          </a:p>
          <a:p>
            <a:pPr marL="457200" lvl="0" indent="-336550" algn="l" rtl="0">
              <a:lnSpc>
                <a:spcPct val="80000"/>
              </a:lnSpc>
              <a:spcBef>
                <a:spcPts val="0"/>
              </a:spcBef>
              <a:spcAft>
                <a:spcPts val="0"/>
              </a:spcAft>
              <a:buSzPts val="1700"/>
              <a:buChar char="•"/>
            </a:pPr>
            <a:r>
              <a:rPr lang="en-US" sz="1700" b="1"/>
              <a:t>Math: </a:t>
            </a:r>
            <a:r>
              <a:rPr lang="en-US" sz="1700"/>
              <a:t>950-990 </a:t>
            </a:r>
            <a:r>
              <a:rPr lang="en-US" sz="1700" b="1"/>
              <a:t>or</a:t>
            </a:r>
            <a:r>
              <a:rPr lang="en-US" sz="1700"/>
              <a:t> Below 950 w/Math Diagnostic score of 6</a:t>
            </a:r>
            <a:endParaRPr sz="1700" b="1"/>
          </a:p>
        </p:txBody>
      </p:sp>
      <p:pic>
        <p:nvPicPr>
          <p:cNvPr id="411" name="Google Shape;411;ge7d788c6ff_0_709"/>
          <p:cNvPicPr preferRelativeResize="0"/>
          <p:nvPr/>
        </p:nvPicPr>
        <p:blipFill rotWithShape="1">
          <a:blip r:embed="rId3">
            <a:alphaModFix/>
          </a:blip>
          <a:srcRect/>
          <a:stretch/>
        </p:blipFill>
        <p:spPr>
          <a:xfrm>
            <a:off x="1255297" y="2248563"/>
            <a:ext cx="1345475" cy="895370"/>
          </a:xfrm>
          <a:prstGeom prst="rect">
            <a:avLst/>
          </a:prstGeom>
          <a:noFill/>
          <a:ln>
            <a:noFill/>
          </a:ln>
        </p:spPr>
      </p:pic>
      <p:pic>
        <p:nvPicPr>
          <p:cNvPr id="412" name="Google Shape;412;ge7d788c6ff_0_709"/>
          <p:cNvPicPr preferRelativeResize="0"/>
          <p:nvPr/>
        </p:nvPicPr>
        <p:blipFill rotWithShape="1">
          <a:blip r:embed="rId4">
            <a:alphaModFix/>
          </a:blip>
          <a:srcRect/>
          <a:stretch/>
        </p:blipFill>
        <p:spPr>
          <a:xfrm>
            <a:off x="119400" y="1275127"/>
            <a:ext cx="1345475" cy="931875"/>
          </a:xfrm>
          <a:prstGeom prst="rect">
            <a:avLst/>
          </a:prstGeom>
          <a:noFill/>
          <a:ln>
            <a:noFill/>
          </a:ln>
        </p:spPr>
      </p:pic>
      <p:pic>
        <p:nvPicPr>
          <p:cNvPr id="413" name="Google Shape;413;ge7d788c6ff_0_709"/>
          <p:cNvPicPr preferRelativeResize="0"/>
          <p:nvPr/>
        </p:nvPicPr>
        <p:blipFill rotWithShape="1">
          <a:blip r:embed="rId5">
            <a:alphaModFix/>
          </a:blip>
          <a:srcRect/>
          <a:stretch/>
        </p:blipFill>
        <p:spPr>
          <a:xfrm>
            <a:off x="275925" y="3437125"/>
            <a:ext cx="1929459" cy="931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148dbd1425c_0_0"/>
          <p:cNvSpPr txBox="1">
            <a:spLocks noGrp="1"/>
          </p:cNvSpPr>
          <p:nvPr>
            <p:ph type="title"/>
          </p:nvPr>
        </p:nvSpPr>
        <p:spPr>
          <a:xfrm>
            <a:off x="311700" y="410000"/>
            <a:ext cx="8520600" cy="6078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PSAT &amp; SAT Testing Dates for 10th &amp; 11th Grade  / </a:t>
            </a:r>
            <a:r>
              <a:rPr lang="en-US" i="1">
                <a:solidFill>
                  <a:srgbClr val="FF0000"/>
                </a:solidFill>
              </a:rPr>
              <a:t>Fechas de las pruebas PSAT y SAT para los grados 10 y 11</a:t>
            </a:r>
            <a:endParaRPr i="1">
              <a:solidFill>
                <a:srgbClr val="FF0000"/>
              </a:solidFill>
            </a:endParaRPr>
          </a:p>
        </p:txBody>
      </p:sp>
      <p:sp>
        <p:nvSpPr>
          <p:cNvPr id="419" name="Google Shape;419;g148dbd1425c_0_0"/>
          <p:cNvSpPr txBox="1">
            <a:spLocks noGrp="1"/>
          </p:cNvSpPr>
          <p:nvPr>
            <p:ph type="body" idx="1"/>
          </p:nvPr>
        </p:nvSpPr>
        <p:spPr>
          <a:xfrm>
            <a:off x="851950" y="1266900"/>
            <a:ext cx="3055500" cy="3339000"/>
          </a:xfrm>
          <a:prstGeom prst="rect">
            <a:avLst/>
          </a:prstGeom>
          <a:solidFill>
            <a:srgbClr val="FF0000"/>
          </a:solidFill>
        </p:spPr>
        <p:txBody>
          <a:bodyPr spcFirstLastPara="1" wrap="square" lIns="91425" tIns="45700" rIns="91425" bIns="45700" anchor="t" anchorCtr="0">
            <a:normAutofit/>
          </a:bodyPr>
          <a:lstStyle/>
          <a:p>
            <a:pPr marL="0" lvl="0" indent="0" algn="l" rtl="0">
              <a:spcBef>
                <a:spcPts val="750"/>
              </a:spcBef>
              <a:spcAft>
                <a:spcPts val="0"/>
              </a:spcAft>
              <a:buNone/>
            </a:pPr>
            <a:r>
              <a:rPr lang="en-US" b="1" u="sng"/>
              <a:t>10th &amp; 11th Grade PSAT</a:t>
            </a:r>
            <a:endParaRPr b="1" u="sng"/>
          </a:p>
          <a:p>
            <a:pPr marL="0" lvl="0" indent="0" algn="l" rtl="0">
              <a:spcBef>
                <a:spcPts val="750"/>
              </a:spcBef>
              <a:spcAft>
                <a:spcPts val="0"/>
              </a:spcAft>
              <a:buNone/>
            </a:pPr>
            <a:r>
              <a:rPr lang="en-US"/>
              <a:t>October 12, 2022</a:t>
            </a:r>
            <a:endParaRPr/>
          </a:p>
          <a:p>
            <a:pPr marL="0" lvl="0" indent="0" algn="l" rtl="0">
              <a:spcBef>
                <a:spcPts val="750"/>
              </a:spcBef>
              <a:spcAft>
                <a:spcPts val="0"/>
              </a:spcAft>
              <a:buNone/>
            </a:pPr>
            <a:endParaRPr/>
          </a:p>
          <a:p>
            <a:pPr marL="0" lvl="0" indent="0" algn="l" rtl="0">
              <a:spcBef>
                <a:spcPts val="750"/>
              </a:spcBef>
              <a:spcAft>
                <a:spcPts val="0"/>
              </a:spcAft>
              <a:buNone/>
            </a:pPr>
            <a:r>
              <a:rPr lang="en-US" u="sng"/>
              <a:t>11th Grade SAT</a:t>
            </a:r>
            <a:endParaRPr u="sng"/>
          </a:p>
          <a:p>
            <a:pPr marL="0" lvl="0" indent="0" algn="l" rtl="0">
              <a:spcBef>
                <a:spcPts val="750"/>
              </a:spcBef>
              <a:spcAft>
                <a:spcPts val="0"/>
              </a:spcAft>
              <a:buNone/>
            </a:pPr>
            <a:r>
              <a:rPr lang="en-US"/>
              <a:t>March 1, 2023</a:t>
            </a:r>
            <a:endParaRPr/>
          </a:p>
          <a:p>
            <a:pPr marL="0" lvl="0" indent="0" algn="l" rtl="0">
              <a:spcBef>
                <a:spcPts val="750"/>
              </a:spcBef>
              <a:spcAft>
                <a:spcPts val="0"/>
              </a:spcAft>
              <a:buNone/>
            </a:pPr>
            <a:endParaRPr/>
          </a:p>
          <a:p>
            <a:pPr marL="0" lvl="0" indent="0" algn="l" rtl="0">
              <a:spcBef>
                <a:spcPts val="750"/>
              </a:spcBef>
              <a:spcAft>
                <a:spcPts val="0"/>
              </a:spcAft>
              <a:buNone/>
            </a:pPr>
            <a:r>
              <a:rPr lang="en-US" u="sng"/>
              <a:t>11th Grade ACT</a:t>
            </a:r>
            <a:endParaRPr u="sng"/>
          </a:p>
          <a:p>
            <a:pPr marL="0" lvl="0" indent="0" algn="l" rtl="0">
              <a:spcBef>
                <a:spcPts val="750"/>
              </a:spcBef>
              <a:spcAft>
                <a:spcPts val="0"/>
              </a:spcAft>
              <a:buNone/>
            </a:pPr>
            <a:r>
              <a:rPr lang="en-US"/>
              <a:t>March 7-9, 2023</a:t>
            </a:r>
            <a:endParaRPr/>
          </a:p>
        </p:txBody>
      </p:sp>
      <p:sp>
        <p:nvSpPr>
          <p:cNvPr id="420" name="Google Shape;420;g148dbd1425c_0_0"/>
          <p:cNvSpPr txBox="1">
            <a:spLocks noGrp="1"/>
          </p:cNvSpPr>
          <p:nvPr>
            <p:ph type="body" idx="1"/>
          </p:nvPr>
        </p:nvSpPr>
        <p:spPr>
          <a:xfrm>
            <a:off x="4134850" y="1266900"/>
            <a:ext cx="3055500" cy="3339000"/>
          </a:xfrm>
          <a:prstGeom prst="rect">
            <a:avLst/>
          </a:prstGeom>
          <a:solidFill>
            <a:srgbClr val="FF0000"/>
          </a:solidFill>
        </p:spPr>
        <p:txBody>
          <a:bodyPr spcFirstLastPara="1" wrap="square" lIns="91425" tIns="45700" rIns="91425" bIns="45700" anchor="t" anchorCtr="0">
            <a:normAutofit/>
          </a:bodyPr>
          <a:lstStyle/>
          <a:p>
            <a:pPr marL="0" lvl="0" indent="0" algn="l" rtl="0">
              <a:spcBef>
                <a:spcPts val="750"/>
              </a:spcBef>
              <a:spcAft>
                <a:spcPts val="0"/>
              </a:spcAft>
              <a:buClr>
                <a:schemeClr val="dk1"/>
              </a:buClr>
              <a:buSzPts val="1100"/>
              <a:buFont typeface="Arial"/>
              <a:buNone/>
            </a:pPr>
            <a:r>
              <a:rPr lang="en-US" b="1" u="sng"/>
              <a:t>PSAT de 10.º y 11.º grado</a:t>
            </a:r>
            <a:endParaRPr b="1" u="sng"/>
          </a:p>
          <a:p>
            <a:pPr marL="0" lvl="0" indent="0" algn="l" rtl="0">
              <a:spcBef>
                <a:spcPts val="750"/>
              </a:spcBef>
              <a:spcAft>
                <a:spcPts val="0"/>
              </a:spcAft>
              <a:buClr>
                <a:schemeClr val="dk1"/>
              </a:buClr>
              <a:buSzPts val="1100"/>
              <a:buFont typeface="Arial"/>
              <a:buNone/>
            </a:pPr>
            <a:r>
              <a:rPr lang="en-US"/>
              <a:t>12 de octubre de 2022</a:t>
            </a:r>
            <a:endParaRPr/>
          </a:p>
          <a:p>
            <a:pPr marL="0" lvl="0" indent="0" algn="l" rtl="0">
              <a:spcBef>
                <a:spcPts val="750"/>
              </a:spcBef>
              <a:spcAft>
                <a:spcPts val="0"/>
              </a:spcAft>
              <a:buClr>
                <a:schemeClr val="dk1"/>
              </a:buClr>
              <a:buSzPts val="1100"/>
              <a:buFont typeface="Arial"/>
              <a:buNone/>
            </a:pPr>
            <a:endParaRPr b="1" u="sng"/>
          </a:p>
          <a:p>
            <a:pPr marL="0" lvl="0" indent="0" algn="l" rtl="0">
              <a:spcBef>
                <a:spcPts val="750"/>
              </a:spcBef>
              <a:spcAft>
                <a:spcPts val="0"/>
              </a:spcAft>
              <a:buClr>
                <a:schemeClr val="dk1"/>
              </a:buClr>
              <a:buSzPts val="1100"/>
              <a:buFont typeface="Arial"/>
              <a:buNone/>
            </a:pPr>
            <a:r>
              <a:rPr lang="en-US" b="1" u="sng"/>
              <a:t>SAT de 11.º grado</a:t>
            </a:r>
            <a:endParaRPr b="1" u="sng"/>
          </a:p>
          <a:p>
            <a:pPr marL="0" lvl="0" indent="0" algn="l" rtl="0">
              <a:spcBef>
                <a:spcPts val="750"/>
              </a:spcBef>
              <a:spcAft>
                <a:spcPts val="0"/>
              </a:spcAft>
              <a:buClr>
                <a:schemeClr val="dk1"/>
              </a:buClr>
              <a:buSzPts val="1100"/>
              <a:buFont typeface="Arial"/>
              <a:buNone/>
            </a:pPr>
            <a:r>
              <a:rPr lang="en-US"/>
              <a:t>1 de marzo de 2023</a:t>
            </a:r>
            <a:endParaRPr/>
          </a:p>
          <a:p>
            <a:pPr marL="0" lvl="0" indent="0" algn="l" rtl="0">
              <a:spcBef>
                <a:spcPts val="750"/>
              </a:spcBef>
              <a:spcAft>
                <a:spcPts val="0"/>
              </a:spcAft>
              <a:buClr>
                <a:schemeClr val="dk1"/>
              </a:buClr>
              <a:buSzPts val="1100"/>
              <a:buFont typeface="Arial"/>
              <a:buNone/>
            </a:pPr>
            <a:endParaRPr b="1" u="sng"/>
          </a:p>
          <a:p>
            <a:pPr marL="0" lvl="0" indent="0" algn="l" rtl="0">
              <a:spcBef>
                <a:spcPts val="750"/>
              </a:spcBef>
              <a:spcAft>
                <a:spcPts val="0"/>
              </a:spcAft>
              <a:buClr>
                <a:schemeClr val="dk1"/>
              </a:buClr>
              <a:buSzPts val="1100"/>
              <a:buFont typeface="Arial"/>
              <a:buNone/>
            </a:pPr>
            <a:r>
              <a:rPr lang="en-US" b="1" u="sng"/>
              <a:t>Acto de grado 11</a:t>
            </a:r>
            <a:endParaRPr b="1" u="sng"/>
          </a:p>
          <a:p>
            <a:pPr marL="0" lvl="0" indent="0" algn="l" rtl="0">
              <a:spcBef>
                <a:spcPts val="750"/>
              </a:spcBef>
              <a:spcAft>
                <a:spcPts val="0"/>
              </a:spcAft>
              <a:buClr>
                <a:schemeClr val="dk1"/>
              </a:buClr>
              <a:buSzPts val="1100"/>
              <a:buFont typeface="Arial"/>
              <a:buNone/>
            </a:pPr>
            <a:r>
              <a:rPr lang="en-US"/>
              <a:t>7-9 de marzo de 2023</a:t>
            </a:r>
            <a:endParaRPr/>
          </a:p>
          <a:p>
            <a:pPr marL="0" lvl="0" indent="0" algn="l" rtl="0">
              <a:spcBef>
                <a:spcPts val="750"/>
              </a:spcBef>
              <a:spcAft>
                <a:spcPts val="0"/>
              </a:spcAft>
              <a:buNone/>
            </a:pPr>
            <a:endParaRPr b="1" u="sng"/>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15233a748fd_0_0"/>
          <p:cNvSpPr txBox="1">
            <a:spLocks noGrp="1"/>
          </p:cNvSpPr>
          <p:nvPr>
            <p:ph type="title"/>
          </p:nvPr>
        </p:nvSpPr>
        <p:spPr>
          <a:xfrm>
            <a:off x="685800" y="457200"/>
            <a:ext cx="7764600" cy="99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Welcome / </a:t>
            </a:r>
            <a:r>
              <a:rPr lang="en-US">
                <a:solidFill>
                  <a:srgbClr val="FF0000"/>
                </a:solidFill>
              </a:rPr>
              <a:t>Bienvenidos</a:t>
            </a:r>
            <a:endParaRPr>
              <a:solidFill>
                <a:srgbClr val="FF0000"/>
              </a:solidFill>
            </a:endParaRPr>
          </a:p>
        </p:txBody>
      </p:sp>
      <p:sp>
        <p:nvSpPr>
          <p:cNvPr id="168" name="Google Shape;168;g15233a748fd_0_0"/>
          <p:cNvSpPr txBox="1">
            <a:spLocks noGrp="1"/>
          </p:cNvSpPr>
          <p:nvPr>
            <p:ph type="body" idx="1"/>
          </p:nvPr>
        </p:nvSpPr>
        <p:spPr>
          <a:xfrm>
            <a:off x="491325" y="1571625"/>
            <a:ext cx="8337000" cy="2771700"/>
          </a:xfrm>
          <a:prstGeom prst="rect">
            <a:avLst/>
          </a:prstGeom>
        </p:spPr>
        <p:txBody>
          <a:bodyPr spcFirstLastPara="1" wrap="square" lIns="91425" tIns="45700" rIns="91425" bIns="45700" anchor="t" anchorCtr="0">
            <a:normAutofit/>
          </a:bodyPr>
          <a:lstStyle/>
          <a:p>
            <a:pPr marL="457200" lvl="0" indent="-400050" algn="l" rtl="0">
              <a:spcBef>
                <a:spcPts val="750"/>
              </a:spcBef>
              <a:spcAft>
                <a:spcPts val="0"/>
              </a:spcAft>
              <a:buSzPts val="2700"/>
              <a:buChar char="•"/>
            </a:pPr>
            <a:r>
              <a:rPr lang="en-US" sz="2400"/>
              <a:t>Mr. Halderman, Head of School / </a:t>
            </a:r>
            <a:r>
              <a:rPr lang="en-US" sz="2400">
                <a:solidFill>
                  <a:srgbClr val="FF0000"/>
                </a:solidFill>
              </a:rPr>
              <a:t>Jefe de escuela</a:t>
            </a:r>
            <a:endParaRPr sz="2400">
              <a:solidFill>
                <a:srgbClr val="FF0000"/>
              </a:solidFill>
            </a:endParaRPr>
          </a:p>
          <a:p>
            <a:pPr marL="457200" lvl="0" indent="-400050" algn="l" rtl="0">
              <a:spcBef>
                <a:spcPts val="0"/>
              </a:spcBef>
              <a:spcAft>
                <a:spcPts val="0"/>
              </a:spcAft>
              <a:buSzPts val="2700"/>
              <a:buChar char="•"/>
            </a:pPr>
            <a:r>
              <a:rPr lang="en-US" sz="2400"/>
              <a:t>Hope Garza, Campus Head Counselor / </a:t>
            </a:r>
            <a:r>
              <a:rPr lang="en-US" sz="2400">
                <a:solidFill>
                  <a:srgbClr val="FF0000"/>
                </a:solidFill>
              </a:rPr>
              <a:t>Consejera principal del campus</a:t>
            </a:r>
            <a:endParaRPr sz="240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e7d788c6ff_0_996"/>
          <p:cNvSpPr txBox="1">
            <a:spLocks noGrp="1"/>
          </p:cNvSpPr>
          <p:nvPr>
            <p:ph type="title"/>
          </p:nvPr>
        </p:nvSpPr>
        <p:spPr>
          <a:xfrm>
            <a:off x="63650" y="70075"/>
            <a:ext cx="8222100" cy="767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28000"/>
              <a:buNone/>
            </a:pPr>
            <a:r>
              <a:rPr lang="en-US"/>
              <a:t>How to achieve academic success? / </a:t>
            </a:r>
            <a:r>
              <a:rPr lang="en-US" i="1">
                <a:solidFill>
                  <a:srgbClr val="FF0000"/>
                </a:solidFill>
              </a:rPr>
              <a:t>¿Cómo lograr el éxito académico?</a:t>
            </a:r>
            <a:endParaRPr i="1">
              <a:solidFill>
                <a:srgbClr val="FF0000"/>
              </a:solidFill>
            </a:endParaRPr>
          </a:p>
        </p:txBody>
      </p:sp>
      <p:pic>
        <p:nvPicPr>
          <p:cNvPr id="426" name="Google Shape;426;ge7d788c6ff_0_996"/>
          <p:cNvPicPr preferRelativeResize="0"/>
          <p:nvPr/>
        </p:nvPicPr>
        <p:blipFill rotWithShape="1">
          <a:blip r:embed="rId3">
            <a:alphaModFix/>
          </a:blip>
          <a:srcRect t="13455" b="19229"/>
          <a:stretch/>
        </p:blipFill>
        <p:spPr>
          <a:xfrm>
            <a:off x="7770750" y="4296950"/>
            <a:ext cx="1078450" cy="725875"/>
          </a:xfrm>
          <a:prstGeom prst="rect">
            <a:avLst/>
          </a:prstGeom>
          <a:noFill/>
          <a:ln>
            <a:noFill/>
          </a:ln>
        </p:spPr>
      </p:pic>
      <p:pic>
        <p:nvPicPr>
          <p:cNvPr id="427" name="Google Shape;427;ge7d788c6ff_0_996">
            <a:hlinkClick r:id="rId4"/>
          </p:cNvPr>
          <p:cNvPicPr preferRelativeResize="0"/>
          <p:nvPr/>
        </p:nvPicPr>
        <p:blipFill rotWithShape="1">
          <a:blip r:embed="rId5">
            <a:alphaModFix/>
          </a:blip>
          <a:srcRect/>
          <a:stretch/>
        </p:blipFill>
        <p:spPr>
          <a:xfrm>
            <a:off x="610313" y="726275"/>
            <a:ext cx="1862225" cy="1065925"/>
          </a:xfrm>
          <a:prstGeom prst="rect">
            <a:avLst/>
          </a:prstGeom>
          <a:noFill/>
          <a:ln>
            <a:noFill/>
          </a:ln>
        </p:spPr>
      </p:pic>
      <p:pic>
        <p:nvPicPr>
          <p:cNvPr id="428" name="Google Shape;428;ge7d788c6ff_0_996">
            <a:hlinkClick r:id="rId6"/>
          </p:cNvPr>
          <p:cNvPicPr preferRelativeResize="0"/>
          <p:nvPr/>
        </p:nvPicPr>
        <p:blipFill rotWithShape="1">
          <a:blip r:embed="rId7">
            <a:alphaModFix/>
          </a:blip>
          <a:srcRect/>
          <a:stretch/>
        </p:blipFill>
        <p:spPr>
          <a:xfrm>
            <a:off x="3758238" y="795300"/>
            <a:ext cx="1966425" cy="1101200"/>
          </a:xfrm>
          <a:prstGeom prst="rect">
            <a:avLst/>
          </a:prstGeom>
          <a:noFill/>
          <a:ln>
            <a:noFill/>
          </a:ln>
        </p:spPr>
      </p:pic>
      <p:pic>
        <p:nvPicPr>
          <p:cNvPr id="429" name="Google Shape;429;ge7d788c6ff_0_996"/>
          <p:cNvPicPr preferRelativeResize="0"/>
          <p:nvPr/>
        </p:nvPicPr>
        <p:blipFill rotWithShape="1">
          <a:blip r:embed="rId8">
            <a:alphaModFix/>
          </a:blip>
          <a:srcRect/>
          <a:stretch/>
        </p:blipFill>
        <p:spPr>
          <a:xfrm>
            <a:off x="7267400" y="516975"/>
            <a:ext cx="1221175" cy="1221175"/>
          </a:xfrm>
          <a:prstGeom prst="rect">
            <a:avLst/>
          </a:prstGeom>
          <a:noFill/>
          <a:ln>
            <a:noFill/>
          </a:ln>
        </p:spPr>
      </p:pic>
      <p:sp>
        <p:nvSpPr>
          <p:cNvPr id="430" name="Google Shape;430;ge7d788c6ff_0_996"/>
          <p:cNvSpPr txBox="1"/>
          <p:nvPr/>
        </p:nvSpPr>
        <p:spPr>
          <a:xfrm>
            <a:off x="6173850" y="2036425"/>
            <a:ext cx="2926200" cy="20319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Before &amp; after school tutoring w/teachers / </a:t>
            </a:r>
            <a:r>
              <a:rPr lang="en-US" sz="1200" b="0" i="1" u="none" strike="noStrike" cap="none">
                <a:solidFill>
                  <a:srgbClr val="FF0000"/>
                </a:solidFill>
                <a:latin typeface="Roboto"/>
                <a:ea typeface="Roboto"/>
                <a:cs typeface="Roboto"/>
                <a:sym typeface="Roboto"/>
              </a:rPr>
              <a:t>Tutoría antes y después de la escuela con maestros</a:t>
            </a:r>
            <a:endParaRPr sz="1200" b="0" i="1" u="none" strike="noStrike" cap="none">
              <a:solidFill>
                <a:srgbClr val="FF0000"/>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Tutor.com - access via </a:t>
            </a:r>
            <a:r>
              <a:rPr lang="en-US" sz="1200" b="0" i="0" u="sng" strike="noStrike" cap="none">
                <a:solidFill>
                  <a:schemeClr val="lt1"/>
                </a:solidFill>
                <a:latin typeface="Roboto"/>
                <a:ea typeface="Roboto"/>
                <a:cs typeface="Roboto"/>
                <a:sym typeface="Roboto"/>
                <a:hlinkClick r:id="rId9">
                  <a:extLst>
                    <a:ext uri="{A12FA001-AC4F-418D-AE19-62706E023703}">
                      <ahyp:hlinkClr xmlns:ahyp="http://schemas.microsoft.com/office/drawing/2018/hyperlinkcolor" val="tx"/>
                    </a:ext>
                  </a:extLst>
                </a:hlinkClick>
              </a:rPr>
              <a:t>Classlinks</a:t>
            </a:r>
            <a:endParaRPr sz="1200" b="0" i="0" u="none" strike="noStrike" cap="none">
              <a:solidFill>
                <a:schemeClr val="lt1"/>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sng" strike="noStrike" cap="none">
                <a:solidFill>
                  <a:schemeClr val="lt1"/>
                </a:solidFill>
                <a:latin typeface="Roboto"/>
                <a:ea typeface="Roboto"/>
                <a:cs typeface="Roboto"/>
                <a:sym typeface="Roboto"/>
                <a:hlinkClick r:id="rId9">
                  <a:extLst>
                    <a:ext uri="{A12FA001-AC4F-418D-AE19-62706E023703}">
                      <ahyp:hlinkClr xmlns:ahyp="http://schemas.microsoft.com/office/drawing/2018/hyperlinkcolor" val="tx"/>
                    </a:ext>
                  </a:extLst>
                </a:hlinkClick>
              </a:rPr>
              <a:t>Frontline</a:t>
            </a:r>
            <a:r>
              <a:rPr lang="en-US" sz="1200" b="0" i="0" u="none" strike="noStrike" cap="none">
                <a:solidFill>
                  <a:schemeClr val="lt1"/>
                </a:solidFill>
                <a:latin typeface="Roboto"/>
                <a:ea typeface="Roboto"/>
                <a:cs typeface="Roboto"/>
                <a:sym typeface="Roboto"/>
              </a:rPr>
              <a:t> - monitor grades &amp; attendance via Classlinks / </a:t>
            </a:r>
            <a:r>
              <a:rPr lang="en-US" sz="1200" b="0" i="1" u="none" strike="noStrike" cap="none">
                <a:solidFill>
                  <a:srgbClr val="FF0000"/>
                </a:solidFill>
                <a:latin typeface="Roboto"/>
                <a:ea typeface="Roboto"/>
                <a:cs typeface="Roboto"/>
                <a:sym typeface="Roboto"/>
              </a:rPr>
              <a:t>monitorear calificaciones y asistencia a través de Classlinks</a:t>
            </a:r>
            <a:endParaRPr sz="1200" b="0" i="1" u="none" strike="noStrike" cap="none">
              <a:solidFill>
                <a:srgbClr val="FF0000"/>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sng" strike="noStrike" cap="none">
                <a:solidFill>
                  <a:schemeClr val="lt1"/>
                </a:solidFill>
                <a:latin typeface="Roboto"/>
                <a:ea typeface="Roboto"/>
                <a:cs typeface="Roboto"/>
                <a:sym typeface="Roboto"/>
                <a:hlinkClick r:id="rId9">
                  <a:extLst>
                    <a:ext uri="{A12FA001-AC4F-418D-AE19-62706E023703}">
                      <ahyp:hlinkClr xmlns:ahyp="http://schemas.microsoft.com/office/drawing/2018/hyperlinkcolor" val="tx"/>
                    </a:ext>
                  </a:extLst>
                </a:hlinkClick>
              </a:rPr>
              <a:t>Classlinks</a:t>
            </a:r>
            <a:r>
              <a:rPr lang="en-US" sz="1200" b="0" i="0" u="none" strike="noStrike" cap="none">
                <a:solidFill>
                  <a:schemeClr val="lt1"/>
                </a:solidFill>
                <a:latin typeface="Roboto"/>
                <a:ea typeface="Roboto"/>
                <a:cs typeface="Roboto"/>
                <a:sym typeface="Roboto"/>
              </a:rPr>
              <a:t> Online Resources</a:t>
            </a:r>
            <a:endParaRPr sz="1200" b="0" i="0" u="none" strike="noStrike" cap="none">
              <a:solidFill>
                <a:schemeClr val="lt1"/>
              </a:solidFill>
              <a:latin typeface="Roboto"/>
              <a:ea typeface="Roboto"/>
              <a:cs typeface="Roboto"/>
              <a:sym typeface="Roboto"/>
            </a:endParaRPr>
          </a:p>
        </p:txBody>
      </p:sp>
      <p:sp>
        <p:nvSpPr>
          <p:cNvPr id="431" name="Google Shape;431;ge7d788c6ff_0_996"/>
          <p:cNvSpPr txBox="1"/>
          <p:nvPr/>
        </p:nvSpPr>
        <p:spPr>
          <a:xfrm>
            <a:off x="3177350" y="1896500"/>
            <a:ext cx="2893200" cy="33246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Keep a calendar - cell phone or paper / </a:t>
            </a:r>
            <a:r>
              <a:rPr lang="en-US" sz="1200" b="0" i="1" u="none" strike="noStrike" cap="none">
                <a:solidFill>
                  <a:srgbClr val="FF0000"/>
                </a:solidFill>
                <a:latin typeface="Roboto"/>
                <a:ea typeface="Roboto"/>
                <a:cs typeface="Roboto"/>
                <a:sym typeface="Roboto"/>
              </a:rPr>
              <a:t>Mantenga un calendario - teléfono celular o papel</a:t>
            </a:r>
            <a:endParaRPr sz="1200" b="0" i="1" u="none" strike="noStrike" cap="none">
              <a:solidFill>
                <a:srgbClr val="FF0000"/>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Use tools to stay organized - planner, pencil pouch, folders, notebooks, etc. / </a:t>
            </a:r>
            <a:r>
              <a:rPr lang="en-US" sz="1200" b="0" i="1" u="none" strike="noStrike" cap="none">
                <a:solidFill>
                  <a:srgbClr val="FF0000"/>
                </a:solidFill>
                <a:latin typeface="Roboto"/>
                <a:ea typeface="Roboto"/>
                <a:cs typeface="Roboto"/>
                <a:sym typeface="Roboto"/>
              </a:rPr>
              <a:t>Use herramientas para mantenerse organizado: planificador, estuche para lápices, carpetas, cuadernos, etc.</a:t>
            </a:r>
            <a:endParaRPr sz="1200" b="0" i="1" u="none" strike="noStrike" cap="none">
              <a:solidFill>
                <a:srgbClr val="FF0000"/>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Establish &amp; keep a routine / </a:t>
            </a:r>
            <a:r>
              <a:rPr lang="en-US" sz="1200" b="0" i="1" u="none" strike="noStrike" cap="none">
                <a:solidFill>
                  <a:srgbClr val="FF0000"/>
                </a:solidFill>
                <a:latin typeface="Roboto"/>
                <a:ea typeface="Roboto"/>
                <a:cs typeface="Roboto"/>
                <a:sym typeface="Roboto"/>
              </a:rPr>
              <a:t>Establezca y mantenga una rutina</a:t>
            </a:r>
            <a:endParaRPr sz="1200" b="0" i="1" u="none" strike="noStrike" cap="none">
              <a:solidFill>
                <a:srgbClr val="FF0000"/>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Write down important tasks and deadlines /</a:t>
            </a:r>
            <a:r>
              <a:rPr lang="en-US" sz="1200" b="0" i="1" u="none" strike="noStrike" cap="none">
                <a:solidFill>
                  <a:srgbClr val="FF0000"/>
                </a:solidFill>
                <a:latin typeface="Roboto"/>
                <a:ea typeface="Roboto"/>
                <a:cs typeface="Roboto"/>
                <a:sym typeface="Roboto"/>
              </a:rPr>
              <a:t>Anote las tareas importantes y los plazos</a:t>
            </a:r>
            <a:endParaRPr sz="1200" b="0" i="1" u="none" strike="noStrike" cap="none">
              <a:solidFill>
                <a:srgbClr val="FF0000"/>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Breakdown large tasks / </a:t>
            </a:r>
            <a:r>
              <a:rPr lang="en-US" sz="1200" b="0" i="1" u="none" strike="noStrike" cap="none">
                <a:solidFill>
                  <a:srgbClr val="FF0000"/>
                </a:solidFill>
                <a:latin typeface="Roboto"/>
                <a:ea typeface="Roboto"/>
                <a:cs typeface="Roboto"/>
                <a:sym typeface="Roboto"/>
              </a:rPr>
              <a:t>Desglose de tareas grandes</a:t>
            </a:r>
            <a:endParaRPr sz="1200" b="0" i="1" u="none" strike="noStrike" cap="none">
              <a:solidFill>
                <a:srgbClr val="FF0000"/>
              </a:solidFill>
              <a:latin typeface="Roboto"/>
              <a:ea typeface="Roboto"/>
              <a:cs typeface="Roboto"/>
              <a:sym typeface="Roboto"/>
            </a:endParaRPr>
          </a:p>
        </p:txBody>
      </p:sp>
      <p:sp>
        <p:nvSpPr>
          <p:cNvPr id="432" name="Google Shape;432;ge7d788c6ff_0_996"/>
          <p:cNvSpPr txBox="1"/>
          <p:nvPr/>
        </p:nvSpPr>
        <p:spPr>
          <a:xfrm>
            <a:off x="140125" y="1926525"/>
            <a:ext cx="2802600" cy="31401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Use an alarm to help you establish daily routines  - wake-up, deadlines, etc. / </a:t>
            </a:r>
            <a:r>
              <a:rPr lang="en-US" sz="1200" b="0" i="1" u="none" strike="noStrike" cap="none">
                <a:solidFill>
                  <a:srgbClr val="FF0000"/>
                </a:solidFill>
                <a:latin typeface="Roboto"/>
                <a:ea typeface="Roboto"/>
                <a:cs typeface="Roboto"/>
                <a:sym typeface="Roboto"/>
              </a:rPr>
              <a:t>Use una alarma para ayudarlo a establecer rutinas diarias: despertarse, fechas límite, etc.</a:t>
            </a:r>
            <a:endParaRPr sz="1200" b="0" i="1" u="none" strike="noStrike" cap="none">
              <a:solidFill>
                <a:srgbClr val="FF0000"/>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Make checklists and prioritize tasks / </a:t>
            </a:r>
            <a:r>
              <a:rPr lang="en-US" sz="1200" b="0" i="1" u="none" strike="noStrike" cap="none">
                <a:solidFill>
                  <a:srgbClr val="FF0000"/>
                </a:solidFill>
                <a:latin typeface="Roboto"/>
                <a:ea typeface="Roboto"/>
                <a:cs typeface="Roboto"/>
                <a:sym typeface="Roboto"/>
              </a:rPr>
              <a:t>Hacer listas de verificación y priorizar tareas</a:t>
            </a:r>
            <a:endParaRPr sz="1200" b="0" i="1" u="none" strike="noStrike" cap="none">
              <a:solidFill>
                <a:srgbClr val="FF0000"/>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Chunking a project into sections with due dates / </a:t>
            </a:r>
            <a:r>
              <a:rPr lang="en-US" sz="1200" b="0" i="1" u="none" strike="noStrike" cap="none">
                <a:solidFill>
                  <a:srgbClr val="FF0000"/>
                </a:solidFill>
                <a:latin typeface="Roboto"/>
                <a:ea typeface="Roboto"/>
                <a:cs typeface="Roboto"/>
                <a:sym typeface="Roboto"/>
              </a:rPr>
              <a:t>Dividir un proyecto en secciones con fechas de vencimiento</a:t>
            </a:r>
            <a:endParaRPr sz="1200" b="0" i="1" u="none" strike="noStrike" cap="none">
              <a:solidFill>
                <a:srgbClr val="FF0000"/>
              </a:solidFill>
              <a:latin typeface="Roboto"/>
              <a:ea typeface="Roboto"/>
              <a:cs typeface="Roboto"/>
              <a:sym typeface="Roboto"/>
            </a:endParaRPr>
          </a:p>
          <a:p>
            <a:pPr marL="457200" marR="0" lvl="0" indent="-304800" algn="l" rtl="0">
              <a:lnSpc>
                <a:spcPct val="100000"/>
              </a:lnSpc>
              <a:spcBef>
                <a:spcPts val="0"/>
              </a:spcBef>
              <a:spcAft>
                <a:spcPts val="0"/>
              </a:spcAft>
              <a:buClr>
                <a:schemeClr val="lt1"/>
              </a:buClr>
              <a:buSzPts val="1200"/>
              <a:buFont typeface="Roboto"/>
              <a:buChar char="●"/>
            </a:pPr>
            <a:r>
              <a:rPr lang="en-US" sz="1200" b="0" i="0" u="none" strike="noStrike" cap="none">
                <a:solidFill>
                  <a:schemeClr val="lt1"/>
                </a:solidFill>
                <a:latin typeface="Roboto"/>
                <a:ea typeface="Roboto"/>
                <a:cs typeface="Roboto"/>
                <a:sym typeface="Roboto"/>
              </a:rPr>
              <a:t>Identify and reduce distractions /</a:t>
            </a:r>
            <a:r>
              <a:rPr lang="en-US" sz="1200" b="0" i="1" u="none" strike="noStrike" cap="none">
                <a:solidFill>
                  <a:schemeClr val="lt1"/>
                </a:solidFill>
                <a:latin typeface="Roboto"/>
                <a:ea typeface="Roboto"/>
                <a:cs typeface="Roboto"/>
                <a:sym typeface="Roboto"/>
              </a:rPr>
              <a:t> </a:t>
            </a:r>
            <a:r>
              <a:rPr lang="en-US" sz="1200" b="0" i="1" u="none" strike="noStrike" cap="none">
                <a:solidFill>
                  <a:srgbClr val="FF0000"/>
                </a:solidFill>
                <a:latin typeface="Roboto"/>
                <a:ea typeface="Roboto"/>
                <a:cs typeface="Roboto"/>
                <a:sym typeface="Roboto"/>
              </a:rPr>
              <a:t>Identificar y reducir las distracciones</a:t>
            </a:r>
            <a:endParaRPr sz="1200" b="0" i="1" u="none" strike="noStrike" cap="none">
              <a:solidFill>
                <a:srgbClr val="FF0000"/>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478eab0e1f_0_0"/>
          <p:cNvSpPr txBox="1">
            <a:spLocks noGrp="1"/>
          </p:cNvSpPr>
          <p:nvPr>
            <p:ph type="title"/>
          </p:nvPr>
        </p:nvSpPr>
        <p:spPr>
          <a:xfrm>
            <a:off x="460950" y="431650"/>
            <a:ext cx="8222100" cy="767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1587"/>
              <a:buNone/>
            </a:pPr>
            <a:r>
              <a:rPr lang="en-US" sz="3500"/>
              <a:t>Accessing Student Email / </a:t>
            </a:r>
            <a:r>
              <a:rPr lang="en-US" sz="3500" i="1">
                <a:solidFill>
                  <a:srgbClr val="FF0000"/>
                </a:solidFill>
              </a:rPr>
              <a:t>Acceso al correo electrónico del estudiante</a:t>
            </a:r>
            <a:endParaRPr sz="3500" i="1">
              <a:solidFill>
                <a:srgbClr val="FF0000"/>
              </a:solidFill>
            </a:endParaRPr>
          </a:p>
        </p:txBody>
      </p:sp>
      <p:sp>
        <p:nvSpPr>
          <p:cNvPr id="438" name="Google Shape;438;g1478eab0e1f_0_0"/>
          <p:cNvSpPr txBox="1">
            <a:spLocks noGrp="1"/>
          </p:cNvSpPr>
          <p:nvPr>
            <p:ph type="body" idx="1"/>
          </p:nvPr>
        </p:nvSpPr>
        <p:spPr>
          <a:xfrm>
            <a:off x="273825" y="1615650"/>
            <a:ext cx="8409300" cy="2710200"/>
          </a:xfrm>
          <a:prstGeom prst="rect">
            <a:avLst/>
          </a:prstGeom>
          <a:noFill/>
          <a:ln>
            <a:noFill/>
          </a:ln>
        </p:spPr>
        <p:txBody>
          <a:bodyPr spcFirstLastPara="1" wrap="square" lIns="91425" tIns="45700" rIns="91425" bIns="45700" anchor="t" anchorCtr="0">
            <a:normAutofit/>
          </a:bodyPr>
          <a:lstStyle/>
          <a:p>
            <a:pPr marL="457200" lvl="0" indent="-342900" algn="l" rtl="0">
              <a:lnSpc>
                <a:spcPct val="120000"/>
              </a:lnSpc>
              <a:spcBef>
                <a:spcPts val="0"/>
              </a:spcBef>
              <a:spcAft>
                <a:spcPts val="0"/>
              </a:spcAft>
              <a:buSzPts val="1800"/>
              <a:buChar char="●"/>
            </a:pPr>
            <a:r>
              <a:rPr lang="en-US"/>
              <a:t>Be sure that your child checks their SAISD student email account daily / </a:t>
            </a:r>
            <a:r>
              <a:rPr lang="en-US">
                <a:solidFill>
                  <a:srgbClr val="FF0000"/>
                </a:solidFill>
              </a:rPr>
              <a:t>Asegúrese de que su hijo revise su cuenta de correo electrónico de estudiante de SAISD diariamente</a:t>
            </a:r>
            <a:endParaRPr>
              <a:solidFill>
                <a:srgbClr val="FF0000"/>
              </a:solidFill>
            </a:endParaRPr>
          </a:p>
          <a:p>
            <a:pPr marL="457200" lvl="0" indent="0" algn="l" rtl="0">
              <a:lnSpc>
                <a:spcPct val="120000"/>
              </a:lnSpc>
              <a:spcBef>
                <a:spcPts val="0"/>
              </a:spcBef>
              <a:spcAft>
                <a:spcPts val="0"/>
              </a:spcAft>
              <a:buSzPts val="1800"/>
              <a:buNone/>
            </a:pPr>
            <a:endParaRPr>
              <a:solidFill>
                <a:srgbClr val="FF0000"/>
              </a:solidFill>
            </a:endParaRPr>
          </a:p>
          <a:p>
            <a:pPr marL="0" lvl="0" indent="0" algn="l" rtl="0">
              <a:lnSpc>
                <a:spcPct val="120000"/>
              </a:lnSpc>
              <a:spcBef>
                <a:spcPts val="0"/>
              </a:spcBef>
              <a:spcAft>
                <a:spcPts val="0"/>
              </a:spcAft>
              <a:buSzPts val="1800"/>
              <a:buNone/>
            </a:pPr>
            <a:r>
              <a:rPr lang="en-US"/>
              <a:t>How to access the SAISD email account: /</a:t>
            </a:r>
            <a:r>
              <a:rPr lang="en-US">
                <a:solidFill>
                  <a:srgbClr val="FF0000"/>
                </a:solidFill>
              </a:rPr>
              <a:t> Cómo acceder a la cuenta de correo electrónico de SAISD:</a:t>
            </a:r>
            <a:endParaRPr>
              <a:solidFill>
                <a:srgbClr val="FF0000"/>
              </a:solidFill>
            </a:endParaRPr>
          </a:p>
          <a:p>
            <a:pPr marL="457200" lvl="0" indent="-342900" algn="l" rtl="0">
              <a:lnSpc>
                <a:spcPct val="120000"/>
              </a:lnSpc>
              <a:spcBef>
                <a:spcPts val="0"/>
              </a:spcBef>
              <a:spcAft>
                <a:spcPts val="0"/>
              </a:spcAft>
              <a:buSzPts val="1800"/>
              <a:buChar char="●"/>
            </a:pPr>
            <a:r>
              <a:rPr lang="en-US" u="sng">
                <a:solidFill>
                  <a:schemeClr val="hlink"/>
                </a:solidFill>
                <a:hlinkClick r:id="rId3"/>
              </a:rPr>
              <a:t>https://www.saisd.net/page/parentstudent-currentstudent</a:t>
            </a:r>
            <a:endParaRPr/>
          </a:p>
          <a:p>
            <a:pPr marL="457200" lvl="0" indent="-342900" algn="l" rtl="0">
              <a:lnSpc>
                <a:spcPct val="120000"/>
              </a:lnSpc>
              <a:spcBef>
                <a:spcPts val="0"/>
              </a:spcBef>
              <a:spcAft>
                <a:spcPts val="0"/>
              </a:spcAft>
              <a:buSzPts val="1800"/>
              <a:buChar char="●"/>
            </a:pPr>
            <a:r>
              <a:rPr lang="en-US"/>
              <a:t>Click on “Student Email (Outlook) / </a:t>
            </a:r>
            <a:r>
              <a:rPr lang="en-US">
                <a:solidFill>
                  <a:srgbClr val="FF0000"/>
                </a:solidFill>
              </a:rPr>
              <a:t>Haga clic en “Correo electrónico del estudiante (Outlook)</a:t>
            </a:r>
            <a:r>
              <a:rPr lang="en-US" b="1"/>
              <a:t> </a:t>
            </a:r>
            <a:endParaRPr b="1"/>
          </a:p>
          <a:p>
            <a:pPr marL="0" lvl="0" indent="0" algn="l" rtl="0">
              <a:lnSpc>
                <a:spcPct val="120000"/>
              </a:lnSpc>
              <a:spcBef>
                <a:spcPts val="0"/>
              </a:spcBef>
              <a:spcAft>
                <a:spcPts val="0"/>
              </a:spcAft>
              <a:buSzPts val="1800"/>
              <a:buNone/>
            </a:pPr>
            <a:r>
              <a:rPr lang="en-US" b="1"/>
              <a:t>or / </a:t>
            </a:r>
            <a:r>
              <a:rPr lang="en-US" b="1">
                <a:solidFill>
                  <a:srgbClr val="FF0000"/>
                </a:solidFill>
              </a:rPr>
              <a:t>o</a:t>
            </a:r>
            <a:r>
              <a:rPr lang="en-US"/>
              <a:t> by using ClassLink and going to Office 365 / </a:t>
            </a:r>
            <a:r>
              <a:rPr lang="en-US" i="1">
                <a:solidFill>
                  <a:srgbClr val="FF0000"/>
                </a:solidFill>
              </a:rPr>
              <a:t>usando ClassLink e yendo a Office 365</a:t>
            </a:r>
            <a:endParaRPr i="1">
              <a:solidFill>
                <a:srgbClr val="FF0000"/>
              </a:solidFill>
            </a:endParaRPr>
          </a:p>
        </p:txBody>
      </p:sp>
      <p:pic>
        <p:nvPicPr>
          <p:cNvPr id="439" name="Google Shape;439;g1478eab0e1f_0_0"/>
          <p:cNvPicPr preferRelativeResize="0"/>
          <p:nvPr/>
        </p:nvPicPr>
        <p:blipFill rotWithShape="1">
          <a:blip r:embed="rId4">
            <a:alphaModFix/>
          </a:blip>
          <a:srcRect/>
          <a:stretch/>
        </p:blipFill>
        <p:spPr>
          <a:xfrm rot="648005">
            <a:off x="7956737" y="4324923"/>
            <a:ext cx="1084999" cy="723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8"/>
          <p:cNvSpPr txBox="1">
            <a:spLocks noGrp="1"/>
          </p:cNvSpPr>
          <p:nvPr>
            <p:ph type="title"/>
          </p:nvPr>
        </p:nvSpPr>
        <p:spPr>
          <a:xfrm>
            <a:off x="471475" y="307975"/>
            <a:ext cx="8556600" cy="1104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880"/>
              <a:buFont typeface="Arial"/>
              <a:buNone/>
            </a:pPr>
            <a:r>
              <a:rPr lang="en-US" sz="2380" b="1" i="0" u="none">
                <a:solidFill>
                  <a:srgbClr val="FFFFFF"/>
                </a:solidFill>
                <a:latin typeface="Arial"/>
                <a:ea typeface="Arial"/>
                <a:cs typeface="Arial"/>
                <a:sym typeface="Arial"/>
              </a:rPr>
              <a:t>GET INVOLVED! - ATHLETICS/EXTRA-CURRICULAR ACTIVITIES / </a:t>
            </a:r>
            <a:r>
              <a:rPr lang="en-US" sz="2380" b="1" i="1" u="none">
                <a:solidFill>
                  <a:srgbClr val="FF0000"/>
                </a:solidFill>
                <a:latin typeface="Arial"/>
                <a:ea typeface="Arial"/>
                <a:cs typeface="Arial"/>
                <a:sym typeface="Arial"/>
              </a:rPr>
              <a:t>¡INVOLUCRARSE! - ATLETISMO/ACTIVIDADES EXTRACURRICULARES</a:t>
            </a:r>
            <a:endParaRPr sz="1750" i="1">
              <a:solidFill>
                <a:srgbClr val="FF0000"/>
              </a:solidFill>
            </a:endParaRPr>
          </a:p>
        </p:txBody>
      </p:sp>
      <p:sp>
        <p:nvSpPr>
          <p:cNvPr id="445" name="Google Shape;445;p18"/>
          <p:cNvSpPr txBox="1">
            <a:spLocks noGrp="1"/>
          </p:cNvSpPr>
          <p:nvPr>
            <p:ph type="body" idx="1"/>
          </p:nvPr>
        </p:nvSpPr>
        <p:spPr>
          <a:xfrm>
            <a:off x="131062" y="1680025"/>
            <a:ext cx="3363900" cy="31083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5000"/>
              </a:lnSpc>
              <a:spcBef>
                <a:spcPts val="0"/>
              </a:spcBef>
              <a:spcAft>
                <a:spcPts val="0"/>
              </a:spcAft>
              <a:buClr>
                <a:schemeClr val="lt1"/>
              </a:buClr>
              <a:buSzPct val="105882"/>
              <a:buNone/>
            </a:pPr>
            <a:r>
              <a:rPr lang="en-US" sz="1700" b="1" i="0" u="none">
                <a:solidFill>
                  <a:schemeClr val="lt1"/>
                </a:solidFill>
                <a:latin typeface="Arial"/>
                <a:ea typeface="Arial"/>
                <a:cs typeface="Arial"/>
                <a:sym typeface="Arial"/>
              </a:rPr>
              <a:t>SPORTS / </a:t>
            </a:r>
            <a:r>
              <a:rPr lang="en-US" sz="1700" b="1" i="1" u="none">
                <a:solidFill>
                  <a:srgbClr val="FF0000"/>
                </a:solidFill>
                <a:latin typeface="Arial"/>
                <a:ea typeface="Arial"/>
                <a:cs typeface="Arial"/>
                <a:sym typeface="Arial"/>
              </a:rPr>
              <a:t>DEPORTES</a:t>
            </a:r>
            <a:endParaRPr i="1">
              <a:solidFill>
                <a:srgbClr val="FF0000"/>
              </a:solidFill>
            </a:endParaRPr>
          </a:p>
          <a:p>
            <a:pPr marL="0" lvl="0" indent="0" algn="ctr" rtl="0">
              <a:lnSpc>
                <a:spcPct val="95000"/>
              </a:lnSpc>
              <a:spcBef>
                <a:spcPts val="1600"/>
              </a:spcBef>
              <a:spcAft>
                <a:spcPts val="0"/>
              </a:spcAft>
              <a:buClr>
                <a:schemeClr val="lt1"/>
              </a:buClr>
              <a:buSzPct val="105882"/>
              <a:buNone/>
            </a:pPr>
            <a:r>
              <a:rPr lang="en-US" sz="1700" b="1" i="0" u="none">
                <a:solidFill>
                  <a:schemeClr val="lt1"/>
                </a:solidFill>
                <a:latin typeface="Arial"/>
                <a:ea typeface="Arial"/>
                <a:cs typeface="Arial"/>
                <a:sym typeface="Arial"/>
              </a:rPr>
              <a:t>LARIATS, LASSOS, CHEER</a:t>
            </a:r>
            <a:endParaRPr/>
          </a:p>
          <a:p>
            <a:pPr marL="0" lvl="0" indent="0" algn="ctr" rtl="0">
              <a:lnSpc>
                <a:spcPct val="95000"/>
              </a:lnSpc>
              <a:spcBef>
                <a:spcPts val="1600"/>
              </a:spcBef>
              <a:spcAft>
                <a:spcPts val="0"/>
              </a:spcAft>
              <a:buClr>
                <a:schemeClr val="lt1"/>
              </a:buClr>
              <a:buSzPct val="105882"/>
              <a:buNone/>
            </a:pPr>
            <a:r>
              <a:rPr lang="en-US" sz="1700" b="1" i="0" u="none">
                <a:solidFill>
                  <a:schemeClr val="lt1"/>
                </a:solidFill>
                <a:latin typeface="Arial"/>
                <a:ea typeface="Arial"/>
                <a:cs typeface="Arial"/>
                <a:sym typeface="Arial"/>
              </a:rPr>
              <a:t>BAND/COLOR GUARD</a:t>
            </a:r>
            <a:endParaRPr/>
          </a:p>
          <a:p>
            <a:pPr marL="0" lvl="0" indent="0" algn="ctr" rtl="0">
              <a:lnSpc>
                <a:spcPct val="95000"/>
              </a:lnSpc>
              <a:spcBef>
                <a:spcPts val="1600"/>
              </a:spcBef>
              <a:spcAft>
                <a:spcPts val="0"/>
              </a:spcAft>
              <a:buClr>
                <a:schemeClr val="lt1"/>
              </a:buClr>
              <a:buSzPct val="105882"/>
              <a:buNone/>
            </a:pPr>
            <a:r>
              <a:rPr lang="en-US" sz="1700" b="1" i="0" u="none">
                <a:solidFill>
                  <a:schemeClr val="lt1"/>
                </a:solidFill>
                <a:latin typeface="Arial"/>
                <a:ea typeface="Arial"/>
                <a:cs typeface="Arial"/>
                <a:sym typeface="Arial"/>
              </a:rPr>
              <a:t>THEATRE / </a:t>
            </a:r>
            <a:r>
              <a:rPr lang="en-US" sz="1700" b="1" i="0" u="none">
                <a:solidFill>
                  <a:srgbClr val="FF0000"/>
                </a:solidFill>
                <a:latin typeface="Arial"/>
                <a:ea typeface="Arial"/>
                <a:cs typeface="Arial"/>
                <a:sym typeface="Arial"/>
              </a:rPr>
              <a:t>TEATRO</a:t>
            </a:r>
            <a:endParaRPr b="1">
              <a:solidFill>
                <a:srgbClr val="FF0000"/>
              </a:solidFill>
            </a:endParaRPr>
          </a:p>
          <a:p>
            <a:pPr marL="0" lvl="0" indent="0" algn="ctr" rtl="0">
              <a:lnSpc>
                <a:spcPct val="95000"/>
              </a:lnSpc>
              <a:spcBef>
                <a:spcPts val="1600"/>
              </a:spcBef>
              <a:spcAft>
                <a:spcPts val="0"/>
              </a:spcAft>
              <a:buClr>
                <a:schemeClr val="lt1"/>
              </a:buClr>
              <a:buSzPct val="105882"/>
              <a:buNone/>
            </a:pPr>
            <a:r>
              <a:rPr lang="en-US" sz="1700" b="1" i="0" u="none">
                <a:solidFill>
                  <a:schemeClr val="lt1"/>
                </a:solidFill>
                <a:latin typeface="Arial"/>
                <a:ea typeface="Arial"/>
                <a:cs typeface="Arial"/>
                <a:sym typeface="Arial"/>
              </a:rPr>
              <a:t>CHOIR / </a:t>
            </a:r>
            <a:r>
              <a:rPr lang="en-US" sz="1700" b="1" i="0" u="none">
                <a:solidFill>
                  <a:srgbClr val="FF0000"/>
                </a:solidFill>
                <a:latin typeface="Arial"/>
                <a:ea typeface="Arial"/>
                <a:cs typeface="Arial"/>
                <a:sym typeface="Arial"/>
              </a:rPr>
              <a:t>CORO</a:t>
            </a:r>
            <a:endParaRPr sz="1700" b="1" i="0" u="none">
              <a:solidFill>
                <a:srgbClr val="FF0000"/>
              </a:solidFill>
              <a:latin typeface="Arial"/>
              <a:ea typeface="Arial"/>
              <a:cs typeface="Arial"/>
              <a:sym typeface="Arial"/>
            </a:endParaRPr>
          </a:p>
          <a:p>
            <a:pPr marL="0" lvl="0" indent="0" algn="ctr" rtl="0">
              <a:lnSpc>
                <a:spcPct val="95000"/>
              </a:lnSpc>
              <a:spcBef>
                <a:spcPts val="1600"/>
              </a:spcBef>
              <a:spcAft>
                <a:spcPts val="0"/>
              </a:spcAft>
              <a:buClr>
                <a:schemeClr val="lt1"/>
              </a:buClr>
              <a:buSzPct val="105882"/>
              <a:buNone/>
            </a:pPr>
            <a:r>
              <a:rPr lang="en-US" sz="1700" b="1"/>
              <a:t>Mariachi</a:t>
            </a:r>
            <a:endParaRPr sz="1700" b="1"/>
          </a:p>
          <a:p>
            <a:pPr marL="0" lvl="0" indent="0" algn="ctr" rtl="0">
              <a:lnSpc>
                <a:spcPct val="95000"/>
              </a:lnSpc>
              <a:spcBef>
                <a:spcPts val="1600"/>
              </a:spcBef>
              <a:spcAft>
                <a:spcPts val="0"/>
              </a:spcAft>
              <a:buClr>
                <a:schemeClr val="lt1"/>
              </a:buClr>
              <a:buSzPct val="105882"/>
              <a:buNone/>
            </a:pPr>
            <a:r>
              <a:rPr lang="en-US" sz="1700" b="1" i="0" u="none">
                <a:solidFill>
                  <a:schemeClr val="lt1"/>
                </a:solidFill>
                <a:latin typeface="Arial"/>
                <a:ea typeface="Arial"/>
                <a:cs typeface="Arial"/>
                <a:sym typeface="Arial"/>
              </a:rPr>
              <a:t>ROTC</a:t>
            </a:r>
            <a:endParaRPr/>
          </a:p>
          <a:p>
            <a:pPr marL="457200" lvl="0" indent="-228600" algn="l" rtl="0">
              <a:lnSpc>
                <a:spcPct val="120000"/>
              </a:lnSpc>
              <a:spcBef>
                <a:spcPts val="1600"/>
              </a:spcBef>
              <a:spcAft>
                <a:spcPts val="0"/>
              </a:spcAft>
              <a:buClr>
                <a:schemeClr val="lt1"/>
              </a:buClr>
              <a:buSzPct val="105882"/>
              <a:buNone/>
            </a:pPr>
            <a:endParaRPr sz="1700" b="1" i="0" u="none">
              <a:solidFill>
                <a:schemeClr val="lt1"/>
              </a:solidFill>
              <a:latin typeface="Arial"/>
              <a:ea typeface="Arial"/>
              <a:cs typeface="Arial"/>
              <a:sym typeface="Arial"/>
            </a:endParaRPr>
          </a:p>
        </p:txBody>
      </p:sp>
      <p:sp>
        <p:nvSpPr>
          <p:cNvPr id="446" name="Google Shape;446;p18"/>
          <p:cNvSpPr txBox="1"/>
          <p:nvPr/>
        </p:nvSpPr>
        <p:spPr>
          <a:xfrm>
            <a:off x="3337825" y="1546025"/>
            <a:ext cx="2823900" cy="3279300"/>
          </a:xfrm>
          <a:prstGeom prst="rect">
            <a:avLst/>
          </a:prstGeom>
          <a:solidFill>
            <a:srgbClr val="FFF2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1900" b="1"/>
              <a:t>STUDENTS</a:t>
            </a:r>
            <a:r>
              <a:rPr lang="en-US" sz="1900" b="1" i="0" u="none" strike="noStrike" cap="none">
                <a:solidFill>
                  <a:srgbClr val="000000"/>
                </a:solidFill>
                <a:latin typeface="Arial"/>
                <a:ea typeface="Arial"/>
                <a:cs typeface="Arial"/>
                <a:sym typeface="Arial"/>
              </a:rPr>
              <a:t> MUST BE </a:t>
            </a:r>
            <a:r>
              <a:rPr lang="en-US" sz="1900" b="1" i="0" u="sng" strike="noStrike" cap="none">
                <a:solidFill>
                  <a:srgbClr val="000000"/>
                </a:solidFill>
                <a:latin typeface="Arial"/>
                <a:ea typeface="Arial"/>
                <a:cs typeface="Arial"/>
                <a:sym typeface="Arial"/>
              </a:rPr>
              <a:t>PASSING</a:t>
            </a:r>
            <a:r>
              <a:rPr lang="en-US" sz="1900" b="1" i="0" u="none" strike="noStrike" cap="none">
                <a:solidFill>
                  <a:srgbClr val="000000"/>
                </a:solidFill>
                <a:latin typeface="Arial"/>
                <a:ea typeface="Arial"/>
                <a:cs typeface="Arial"/>
                <a:sym typeface="Arial"/>
              </a:rPr>
              <a:t> </a:t>
            </a:r>
            <a:r>
              <a:rPr lang="en-US" sz="1900" b="1" i="0" u="sng" strike="noStrike" cap="none">
                <a:solidFill>
                  <a:srgbClr val="000000"/>
                </a:solidFill>
                <a:latin typeface="Arial"/>
                <a:ea typeface="Arial"/>
                <a:cs typeface="Arial"/>
                <a:sym typeface="Arial"/>
              </a:rPr>
              <a:t>ALL</a:t>
            </a:r>
            <a:r>
              <a:rPr lang="en-US" sz="1900" b="1" i="0" u="none" strike="noStrike" cap="none">
                <a:solidFill>
                  <a:srgbClr val="000000"/>
                </a:solidFill>
                <a:latin typeface="Arial"/>
                <a:ea typeface="Arial"/>
                <a:cs typeface="Arial"/>
                <a:sym typeface="Arial"/>
              </a:rPr>
              <a:t> </a:t>
            </a:r>
            <a:r>
              <a:rPr lang="en-US" sz="1900" b="1"/>
              <a:t>THEIR</a:t>
            </a:r>
            <a:r>
              <a:rPr lang="en-US" sz="1900" b="1"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000000"/>
                </a:solidFill>
                <a:latin typeface="Arial"/>
                <a:ea typeface="Arial"/>
                <a:cs typeface="Arial"/>
                <a:sym typeface="Arial"/>
              </a:rPr>
              <a:t>CLASSES AND HAVE </a:t>
            </a:r>
            <a:r>
              <a:rPr lang="en-US" sz="1900" b="1" i="0" u="sng" strike="noStrike" cap="none">
                <a:solidFill>
                  <a:srgbClr val="000000"/>
                </a:solidFill>
                <a:latin typeface="Arial"/>
                <a:ea typeface="Arial"/>
                <a:cs typeface="Arial"/>
                <a:sym typeface="Arial"/>
              </a:rPr>
              <a:t>GOOD ATTENDANCE</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000000"/>
                </a:solidFill>
                <a:latin typeface="Arial"/>
                <a:ea typeface="Arial"/>
                <a:cs typeface="Arial"/>
                <a:sym typeface="Arial"/>
              </a:rPr>
              <a:t>IN ORDER TO PARTICIPATE IN THESE</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1900" b="1" i="0" u="none" strike="noStrike" cap="none">
                <a:solidFill>
                  <a:srgbClr val="000000"/>
                </a:solidFill>
                <a:latin typeface="Arial"/>
                <a:ea typeface="Arial"/>
                <a:cs typeface="Arial"/>
                <a:sym typeface="Arial"/>
              </a:rPr>
              <a:t>ACTIVITIES.</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447" name="Google Shape;447;p18"/>
          <p:cNvSpPr txBox="1"/>
          <p:nvPr/>
        </p:nvSpPr>
        <p:spPr>
          <a:xfrm>
            <a:off x="6320100" y="1546025"/>
            <a:ext cx="2823900" cy="3279300"/>
          </a:xfrm>
          <a:prstGeom prst="rect">
            <a:avLst/>
          </a:prstGeom>
          <a:solidFill>
            <a:srgbClr val="FFF2C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900" b="1"/>
              <a:t>LOS ESTUDIANTES DEBEN APROBAR TODOS SUS</a:t>
            </a:r>
            <a:endParaRPr sz="1900" b="1"/>
          </a:p>
          <a:p>
            <a:pPr marL="0" marR="0" lvl="0" indent="0" algn="ctr" rtl="0">
              <a:lnSpc>
                <a:spcPct val="100000"/>
              </a:lnSpc>
              <a:spcBef>
                <a:spcPts val="0"/>
              </a:spcBef>
              <a:spcAft>
                <a:spcPts val="0"/>
              </a:spcAft>
              <a:buClr>
                <a:schemeClr val="dk1"/>
              </a:buClr>
              <a:buSzPts val="1100"/>
              <a:buFont typeface="Arial"/>
              <a:buNone/>
            </a:pPr>
            <a:r>
              <a:rPr lang="en-US" sz="1900" b="1"/>
              <a:t>CLASES Y TENER BUENA ASISTENCIA</a:t>
            </a:r>
            <a:endParaRPr sz="1900" b="1"/>
          </a:p>
          <a:p>
            <a:pPr marL="0" marR="0" lvl="0" indent="0" algn="ctr" rtl="0">
              <a:lnSpc>
                <a:spcPct val="100000"/>
              </a:lnSpc>
              <a:spcBef>
                <a:spcPts val="0"/>
              </a:spcBef>
              <a:spcAft>
                <a:spcPts val="0"/>
              </a:spcAft>
              <a:buClr>
                <a:schemeClr val="dk1"/>
              </a:buClr>
              <a:buSzPts val="1100"/>
              <a:buFont typeface="Arial"/>
              <a:buNone/>
            </a:pPr>
            <a:r>
              <a:rPr lang="en-US" sz="1900" b="1"/>
              <a:t>PARA PARTICIPAR EN ESTOS</a:t>
            </a:r>
            <a:endParaRPr sz="1900" b="1"/>
          </a:p>
          <a:p>
            <a:pPr marL="0" marR="0" lvl="0" indent="0" algn="ctr" rtl="0">
              <a:lnSpc>
                <a:spcPct val="100000"/>
              </a:lnSpc>
              <a:spcBef>
                <a:spcPts val="0"/>
              </a:spcBef>
              <a:spcAft>
                <a:spcPts val="0"/>
              </a:spcAft>
              <a:buClr>
                <a:schemeClr val="dk1"/>
              </a:buClr>
              <a:buSzPts val="1100"/>
              <a:buFont typeface="Arial"/>
              <a:buNone/>
            </a:pPr>
            <a:r>
              <a:rPr lang="en-US" sz="1900" b="1"/>
              <a:t>ACTIVIDADES.</a:t>
            </a:r>
            <a:endParaRPr sz="1900" b="1"/>
          </a:p>
          <a:p>
            <a:pPr marL="0" marR="0" lvl="0" indent="0" algn="ctr" rtl="0">
              <a:lnSpc>
                <a:spcPct val="100000"/>
              </a:lnSpc>
              <a:spcBef>
                <a:spcPts val="0"/>
              </a:spcBef>
              <a:spcAft>
                <a:spcPts val="0"/>
              </a:spcAft>
              <a:buClr>
                <a:schemeClr val="dk1"/>
              </a:buClr>
              <a:buSzPts val="1100"/>
              <a:buFont typeface="Arial"/>
              <a:buNone/>
            </a:pPr>
            <a:endParaRPr sz="1900" b="1"/>
          </a:p>
          <a:p>
            <a:pPr marL="0" marR="0" lvl="0" indent="0" algn="ctr" rtl="0">
              <a:lnSpc>
                <a:spcPct val="100000"/>
              </a:lnSpc>
              <a:spcBef>
                <a:spcPts val="0"/>
              </a:spcBef>
              <a:spcAft>
                <a:spcPts val="0"/>
              </a:spcAft>
              <a:buClr>
                <a:srgbClr val="000000"/>
              </a:buClr>
              <a:buSzPts val="2400"/>
              <a:buFont typeface="Arial"/>
              <a:buNone/>
            </a:pPr>
            <a:endParaRPr sz="19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900" b="0" i="0" u="none" strike="noStrike" cap="none">
              <a:solidFill>
                <a:srgbClr val="000000"/>
              </a:solidFill>
              <a:latin typeface="Arial"/>
              <a:ea typeface="Arial"/>
              <a:cs typeface="Arial"/>
              <a:sym typeface="Arial"/>
            </a:endParaRPr>
          </a:p>
        </p:txBody>
      </p:sp>
      <p:sp>
        <p:nvSpPr>
          <p:cNvPr id="448" name="Google Shape;448;p18"/>
          <p:cNvSpPr txBox="1"/>
          <p:nvPr/>
        </p:nvSpPr>
        <p:spPr>
          <a:xfrm>
            <a:off x="131150" y="4377475"/>
            <a:ext cx="30483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List of Clubs &amp; Organizations - </a:t>
            </a:r>
            <a:r>
              <a:rPr lang="en-US" sz="1400" b="1" i="0" u="sng" strike="noStrike" cap="none">
                <a:solidFill>
                  <a:schemeClr val="hlink"/>
                </a:solidFill>
                <a:latin typeface="Arial"/>
                <a:ea typeface="Arial"/>
                <a:cs typeface="Arial"/>
                <a:sym typeface="Arial"/>
                <a:hlinkClick r:id="rId3"/>
              </a:rPr>
              <a:t>Click Here</a:t>
            </a:r>
            <a:r>
              <a:rPr lang="en-US" b="1">
                <a:solidFill>
                  <a:schemeClr val="lt1"/>
                </a:solidFill>
              </a:rPr>
              <a:t> / Lista de clubes y organizaciones - </a:t>
            </a:r>
            <a:r>
              <a:rPr lang="en-US" b="1" u="sng">
                <a:solidFill>
                  <a:schemeClr val="hlink"/>
                </a:solidFill>
                <a:hlinkClick r:id="rId3"/>
              </a:rPr>
              <a:t>Haga clic aquí</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19"/>
          <p:cNvPicPr preferRelativeResize="0"/>
          <p:nvPr/>
        </p:nvPicPr>
        <p:blipFill rotWithShape="1">
          <a:blip r:embed="rId3">
            <a:alphaModFix/>
          </a:blip>
          <a:srcRect/>
          <a:stretch/>
        </p:blipFill>
        <p:spPr>
          <a:xfrm rot="-1319999">
            <a:off x="415737" y="312225"/>
            <a:ext cx="1501775" cy="1495425"/>
          </a:xfrm>
          <a:prstGeom prst="rect">
            <a:avLst/>
          </a:prstGeom>
          <a:noFill/>
          <a:ln>
            <a:noFill/>
          </a:ln>
        </p:spPr>
      </p:pic>
      <p:sp>
        <p:nvSpPr>
          <p:cNvPr id="454" name="Google Shape;454;p19"/>
          <p:cNvSpPr txBox="1">
            <a:spLocks noGrp="1"/>
          </p:cNvSpPr>
          <p:nvPr>
            <p:ph type="title"/>
          </p:nvPr>
        </p:nvSpPr>
        <p:spPr>
          <a:xfrm>
            <a:off x="2893679" y="738175"/>
            <a:ext cx="5801100" cy="7683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28000"/>
              <a:buFont typeface="Arial"/>
              <a:buNone/>
            </a:pPr>
            <a:r>
              <a:rPr lang="en-US" sz="2500" b="1" i="0" u="none">
                <a:solidFill>
                  <a:schemeClr val="lt1"/>
                </a:solidFill>
                <a:latin typeface="Arial"/>
                <a:ea typeface="Arial"/>
                <a:cs typeface="Arial"/>
                <a:sym typeface="Arial"/>
              </a:rPr>
              <a:t>ENGAGE IN COMMUNITY SERVICE / </a:t>
            </a:r>
            <a:r>
              <a:rPr lang="en-US" sz="2500" b="1" i="1" u="none">
                <a:solidFill>
                  <a:srgbClr val="FF0000"/>
                </a:solidFill>
                <a:latin typeface="Arial"/>
                <a:ea typeface="Arial"/>
                <a:cs typeface="Arial"/>
                <a:sym typeface="Arial"/>
              </a:rPr>
              <a:t>PARTICIPAR EN EL SERVICIO COMUNITARIO</a:t>
            </a:r>
            <a:endParaRPr i="1">
              <a:solidFill>
                <a:srgbClr val="FF0000"/>
              </a:solidFill>
            </a:endParaRPr>
          </a:p>
        </p:txBody>
      </p:sp>
      <p:sp>
        <p:nvSpPr>
          <p:cNvPr id="455" name="Google Shape;455;p19"/>
          <p:cNvSpPr txBox="1">
            <a:spLocks noGrp="1"/>
          </p:cNvSpPr>
          <p:nvPr>
            <p:ph type="body" idx="1"/>
          </p:nvPr>
        </p:nvSpPr>
        <p:spPr>
          <a:xfrm>
            <a:off x="471475" y="2000250"/>
            <a:ext cx="3273300" cy="2958300"/>
          </a:xfrm>
          <a:prstGeom prst="rect">
            <a:avLst/>
          </a:prstGeom>
          <a:solidFill>
            <a:srgbClr val="FF0000"/>
          </a:solidFill>
          <a:ln>
            <a:noFill/>
          </a:ln>
        </p:spPr>
        <p:txBody>
          <a:bodyPr spcFirstLastPara="1" wrap="square" lIns="91425" tIns="45700" rIns="91425" bIns="45700" anchor="t" anchorCtr="0">
            <a:normAutofit lnSpcReduction="20000"/>
          </a:bodyPr>
          <a:lstStyle/>
          <a:p>
            <a:pPr marL="457200" lvl="0" indent="-355600" algn="l" rtl="0">
              <a:lnSpc>
                <a:spcPct val="120000"/>
              </a:lnSpc>
              <a:spcBef>
                <a:spcPts val="0"/>
              </a:spcBef>
              <a:spcAft>
                <a:spcPts val="0"/>
              </a:spcAft>
              <a:buClr>
                <a:schemeClr val="lt1"/>
              </a:buClr>
              <a:buSzPts val="2000"/>
              <a:buFont typeface="Arial"/>
              <a:buChar char="●"/>
            </a:pPr>
            <a:r>
              <a:rPr lang="en-US" sz="2000"/>
              <a:t>Students</a:t>
            </a:r>
            <a:r>
              <a:rPr lang="en-US" sz="2000" b="0" i="0" u="none">
                <a:solidFill>
                  <a:schemeClr val="lt1"/>
                </a:solidFill>
                <a:latin typeface="Arial"/>
                <a:ea typeface="Arial"/>
                <a:cs typeface="Arial"/>
                <a:sym typeface="Arial"/>
              </a:rPr>
              <a:t> make such a difference when </a:t>
            </a:r>
            <a:r>
              <a:rPr lang="en-US" sz="2000"/>
              <a:t>they</a:t>
            </a:r>
            <a:r>
              <a:rPr lang="en-US" sz="2000" b="0" i="0" u="none">
                <a:solidFill>
                  <a:schemeClr val="lt1"/>
                </a:solidFill>
                <a:latin typeface="Arial"/>
                <a:ea typeface="Arial"/>
                <a:cs typeface="Arial"/>
                <a:sym typeface="Arial"/>
              </a:rPr>
              <a:t> contribute to</a:t>
            </a:r>
            <a:r>
              <a:rPr lang="en-US" sz="2000"/>
              <a:t> their </a:t>
            </a:r>
            <a:r>
              <a:rPr lang="en-US" sz="2000" b="0" i="0" u="none">
                <a:solidFill>
                  <a:schemeClr val="lt1"/>
                </a:solidFill>
                <a:latin typeface="Arial"/>
                <a:ea typeface="Arial"/>
                <a:cs typeface="Arial"/>
                <a:sym typeface="Arial"/>
              </a:rPr>
              <a:t>community</a:t>
            </a:r>
            <a:endParaRPr/>
          </a:p>
          <a:p>
            <a:pPr marL="457200" lvl="0" indent="-355600" algn="l" rtl="0">
              <a:lnSpc>
                <a:spcPct val="120000"/>
              </a:lnSpc>
              <a:spcBef>
                <a:spcPts val="0"/>
              </a:spcBef>
              <a:spcAft>
                <a:spcPts val="0"/>
              </a:spcAft>
              <a:buClr>
                <a:schemeClr val="lt1"/>
              </a:buClr>
              <a:buSzPts val="2000"/>
              <a:buFont typeface="Arial"/>
              <a:buChar char="●"/>
            </a:pPr>
            <a:r>
              <a:rPr lang="en-US" sz="2000" b="0" i="0" u="none">
                <a:solidFill>
                  <a:schemeClr val="lt1"/>
                </a:solidFill>
                <a:latin typeface="Arial"/>
                <a:ea typeface="Arial"/>
                <a:cs typeface="Arial"/>
                <a:sym typeface="Arial"/>
              </a:rPr>
              <a:t>Colleges want to see what </a:t>
            </a:r>
            <a:r>
              <a:rPr lang="en-US" sz="2000"/>
              <a:t>they</a:t>
            </a:r>
            <a:r>
              <a:rPr lang="en-US" sz="2000" b="0" i="0" u="none">
                <a:solidFill>
                  <a:schemeClr val="lt1"/>
                </a:solidFill>
                <a:latin typeface="Arial"/>
                <a:ea typeface="Arial"/>
                <a:cs typeface="Arial"/>
                <a:sym typeface="Arial"/>
              </a:rPr>
              <a:t> do outside of the classroom</a:t>
            </a:r>
            <a:endParaRPr/>
          </a:p>
          <a:p>
            <a:pPr marL="457200" lvl="0" indent="-355600" algn="l" rtl="0">
              <a:lnSpc>
                <a:spcPct val="120000"/>
              </a:lnSpc>
              <a:spcBef>
                <a:spcPts val="0"/>
              </a:spcBef>
              <a:spcAft>
                <a:spcPts val="0"/>
              </a:spcAft>
              <a:buClr>
                <a:schemeClr val="lt1"/>
              </a:buClr>
              <a:buSzPts val="2000"/>
              <a:buFont typeface="Arial"/>
              <a:buChar char="●"/>
            </a:pPr>
            <a:r>
              <a:rPr lang="en-US" sz="2000" b="0" i="0" u="none">
                <a:solidFill>
                  <a:schemeClr val="lt1"/>
                </a:solidFill>
                <a:latin typeface="Arial"/>
                <a:ea typeface="Arial"/>
                <a:cs typeface="Arial"/>
                <a:sym typeface="Arial"/>
              </a:rPr>
              <a:t>College scholarship opportunities increase</a:t>
            </a:r>
            <a:endParaRPr/>
          </a:p>
        </p:txBody>
      </p:sp>
      <p:pic>
        <p:nvPicPr>
          <p:cNvPr id="456" name="Google Shape;456;p19"/>
          <p:cNvPicPr preferRelativeResize="0"/>
          <p:nvPr/>
        </p:nvPicPr>
        <p:blipFill rotWithShape="1">
          <a:blip r:embed="rId4">
            <a:alphaModFix/>
          </a:blip>
          <a:srcRect/>
          <a:stretch/>
        </p:blipFill>
        <p:spPr>
          <a:xfrm>
            <a:off x="7852150" y="4251981"/>
            <a:ext cx="1063850" cy="798725"/>
          </a:xfrm>
          <a:prstGeom prst="rect">
            <a:avLst/>
          </a:prstGeom>
          <a:noFill/>
          <a:ln>
            <a:noFill/>
          </a:ln>
        </p:spPr>
      </p:pic>
      <p:sp>
        <p:nvSpPr>
          <p:cNvPr id="457" name="Google Shape;457;p19"/>
          <p:cNvSpPr txBox="1">
            <a:spLocks noGrp="1"/>
          </p:cNvSpPr>
          <p:nvPr>
            <p:ph type="body" idx="1"/>
          </p:nvPr>
        </p:nvSpPr>
        <p:spPr>
          <a:xfrm>
            <a:off x="4080000" y="2000250"/>
            <a:ext cx="3587100" cy="2958300"/>
          </a:xfrm>
          <a:prstGeom prst="rect">
            <a:avLst/>
          </a:prstGeom>
          <a:solidFill>
            <a:srgbClr val="FF0000"/>
          </a:solidFill>
          <a:ln>
            <a:noFill/>
          </a:ln>
        </p:spPr>
        <p:txBody>
          <a:bodyPr spcFirstLastPara="1" wrap="square" lIns="91425" tIns="45700" rIns="91425" bIns="45700" anchor="t" anchorCtr="0">
            <a:noAutofit/>
          </a:bodyPr>
          <a:lstStyle/>
          <a:p>
            <a:pPr marL="457200" lvl="0" indent="-355600" algn="l" rtl="0">
              <a:lnSpc>
                <a:spcPct val="120000"/>
              </a:lnSpc>
              <a:spcBef>
                <a:spcPts val="0"/>
              </a:spcBef>
              <a:spcAft>
                <a:spcPts val="0"/>
              </a:spcAft>
              <a:buSzPts val="2000"/>
              <a:buChar char="●"/>
            </a:pPr>
            <a:r>
              <a:rPr lang="en-US" sz="1700"/>
              <a:t>Los estudiantes hacen una gran diferencia cuando contribuyen a su comunidad</a:t>
            </a:r>
            <a:endParaRPr sz="1700"/>
          </a:p>
          <a:p>
            <a:pPr marL="457200" lvl="0" indent="-355600" algn="l" rtl="0">
              <a:lnSpc>
                <a:spcPct val="120000"/>
              </a:lnSpc>
              <a:spcBef>
                <a:spcPts val="0"/>
              </a:spcBef>
              <a:spcAft>
                <a:spcPts val="0"/>
              </a:spcAft>
              <a:buSzPts val="2000"/>
              <a:buChar char="●"/>
            </a:pPr>
            <a:r>
              <a:rPr lang="en-US" sz="1700"/>
              <a:t>Las universidades quieren ver lo que hacen fuera del aula</a:t>
            </a:r>
            <a:endParaRPr sz="1700"/>
          </a:p>
          <a:p>
            <a:pPr marL="457200" lvl="0" indent="-355600" algn="l" rtl="0">
              <a:lnSpc>
                <a:spcPct val="120000"/>
              </a:lnSpc>
              <a:spcBef>
                <a:spcPts val="0"/>
              </a:spcBef>
              <a:spcAft>
                <a:spcPts val="0"/>
              </a:spcAft>
              <a:buSzPts val="2000"/>
              <a:buChar char="●"/>
            </a:pPr>
            <a:r>
              <a:rPr lang="en-US" sz="1700"/>
              <a:t>Aumentan las oportunidades de becas universitarias</a:t>
            </a:r>
            <a:endParaRPr sz="1700"/>
          </a:p>
          <a:p>
            <a:pPr marL="0" lvl="0" indent="0" algn="l" rtl="0">
              <a:lnSpc>
                <a:spcPct val="120000"/>
              </a:lnSpc>
              <a:spcBef>
                <a:spcPts val="0"/>
              </a:spcBef>
              <a:spcAft>
                <a:spcPts val="0"/>
              </a:spcAft>
              <a:buSzPts val="1800"/>
              <a:buNone/>
            </a:pPr>
            <a:endParaRPr sz="17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e7d788c6ff_0_891"/>
          <p:cNvSpPr txBox="1">
            <a:spLocks noGrp="1"/>
          </p:cNvSpPr>
          <p:nvPr>
            <p:ph type="title"/>
          </p:nvPr>
        </p:nvSpPr>
        <p:spPr>
          <a:xfrm>
            <a:off x="278750" y="291150"/>
            <a:ext cx="4197000" cy="607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28000"/>
              <a:buNone/>
            </a:pPr>
            <a:r>
              <a:rPr lang="en-US"/>
              <a:t>Practice Self-care / </a:t>
            </a:r>
            <a:r>
              <a:rPr lang="en-US" i="1">
                <a:solidFill>
                  <a:srgbClr val="FF0000"/>
                </a:solidFill>
              </a:rPr>
              <a:t>Practica el autocuidado</a:t>
            </a:r>
            <a:endParaRPr i="1">
              <a:solidFill>
                <a:srgbClr val="FF0000"/>
              </a:solidFill>
            </a:endParaRPr>
          </a:p>
        </p:txBody>
      </p:sp>
      <p:pic>
        <p:nvPicPr>
          <p:cNvPr id="463" name="Google Shape;463;ge7d788c6ff_0_891"/>
          <p:cNvPicPr preferRelativeResize="0"/>
          <p:nvPr/>
        </p:nvPicPr>
        <p:blipFill rotWithShape="1">
          <a:blip r:embed="rId3">
            <a:alphaModFix/>
          </a:blip>
          <a:srcRect t="13455" b="19229"/>
          <a:stretch/>
        </p:blipFill>
        <p:spPr>
          <a:xfrm>
            <a:off x="7267400" y="3917800"/>
            <a:ext cx="1478175" cy="994925"/>
          </a:xfrm>
          <a:prstGeom prst="rect">
            <a:avLst/>
          </a:prstGeom>
          <a:noFill/>
          <a:ln>
            <a:noFill/>
          </a:ln>
        </p:spPr>
      </p:pic>
      <p:pic>
        <p:nvPicPr>
          <p:cNvPr id="464" name="Google Shape;464;ge7d788c6ff_0_891">
            <a:hlinkClick r:id="rId4"/>
          </p:cNvPr>
          <p:cNvPicPr preferRelativeResize="0"/>
          <p:nvPr/>
        </p:nvPicPr>
        <p:blipFill rotWithShape="1">
          <a:blip r:embed="rId5">
            <a:alphaModFix/>
          </a:blip>
          <a:srcRect/>
          <a:stretch/>
        </p:blipFill>
        <p:spPr>
          <a:xfrm>
            <a:off x="589387" y="975769"/>
            <a:ext cx="1820325" cy="1211356"/>
          </a:xfrm>
          <a:prstGeom prst="rect">
            <a:avLst/>
          </a:prstGeom>
          <a:noFill/>
          <a:ln>
            <a:noFill/>
          </a:ln>
        </p:spPr>
      </p:pic>
      <p:pic>
        <p:nvPicPr>
          <p:cNvPr id="465" name="Google Shape;465;ge7d788c6ff_0_891">
            <a:hlinkClick r:id="rId6"/>
          </p:cNvPr>
          <p:cNvPicPr preferRelativeResize="0"/>
          <p:nvPr/>
        </p:nvPicPr>
        <p:blipFill rotWithShape="1">
          <a:blip r:embed="rId7">
            <a:alphaModFix/>
          </a:blip>
          <a:srcRect/>
          <a:stretch/>
        </p:blipFill>
        <p:spPr>
          <a:xfrm>
            <a:off x="3408250" y="908648"/>
            <a:ext cx="1820325" cy="1055175"/>
          </a:xfrm>
          <a:prstGeom prst="rect">
            <a:avLst/>
          </a:prstGeom>
          <a:noFill/>
          <a:ln>
            <a:noFill/>
          </a:ln>
        </p:spPr>
      </p:pic>
      <p:pic>
        <p:nvPicPr>
          <p:cNvPr id="466" name="Google Shape;466;ge7d788c6ff_0_891">
            <a:hlinkClick r:id="rId8"/>
          </p:cNvPr>
          <p:cNvPicPr preferRelativeResize="0"/>
          <p:nvPr/>
        </p:nvPicPr>
        <p:blipFill rotWithShape="1">
          <a:blip r:embed="rId9">
            <a:alphaModFix/>
          </a:blip>
          <a:srcRect b="8790"/>
          <a:stretch/>
        </p:blipFill>
        <p:spPr>
          <a:xfrm>
            <a:off x="226575" y="2967875"/>
            <a:ext cx="2386375" cy="1412075"/>
          </a:xfrm>
          <a:prstGeom prst="rect">
            <a:avLst/>
          </a:prstGeom>
          <a:noFill/>
          <a:ln>
            <a:noFill/>
          </a:ln>
        </p:spPr>
      </p:pic>
      <p:pic>
        <p:nvPicPr>
          <p:cNvPr id="467" name="Google Shape;467;ge7d788c6ff_0_891">
            <a:hlinkClick r:id="rId10"/>
          </p:cNvPr>
          <p:cNvPicPr preferRelativeResize="0"/>
          <p:nvPr/>
        </p:nvPicPr>
        <p:blipFill rotWithShape="1">
          <a:blip r:embed="rId11">
            <a:alphaModFix/>
          </a:blip>
          <a:srcRect b="13064"/>
          <a:stretch/>
        </p:blipFill>
        <p:spPr>
          <a:xfrm>
            <a:off x="3384275" y="2952813"/>
            <a:ext cx="2071600" cy="1442200"/>
          </a:xfrm>
          <a:prstGeom prst="rect">
            <a:avLst/>
          </a:prstGeom>
          <a:noFill/>
          <a:ln>
            <a:noFill/>
          </a:ln>
        </p:spPr>
      </p:pic>
      <p:pic>
        <p:nvPicPr>
          <p:cNvPr id="468" name="Google Shape;468;ge7d788c6ff_0_891">
            <a:hlinkClick r:id="rId12"/>
          </p:cNvPr>
          <p:cNvPicPr preferRelativeResize="0"/>
          <p:nvPr/>
        </p:nvPicPr>
        <p:blipFill rotWithShape="1">
          <a:blip r:embed="rId13">
            <a:alphaModFix/>
          </a:blip>
          <a:srcRect/>
          <a:stretch/>
        </p:blipFill>
        <p:spPr>
          <a:xfrm>
            <a:off x="5683067" y="2440289"/>
            <a:ext cx="1851558" cy="1232125"/>
          </a:xfrm>
          <a:prstGeom prst="rect">
            <a:avLst/>
          </a:prstGeom>
          <a:noFill/>
          <a:ln>
            <a:noFill/>
          </a:ln>
        </p:spPr>
      </p:pic>
      <p:pic>
        <p:nvPicPr>
          <p:cNvPr id="469" name="Google Shape;469;ge7d788c6ff_0_891">
            <a:hlinkClick r:id="rId14"/>
          </p:cNvPr>
          <p:cNvPicPr preferRelativeResize="0"/>
          <p:nvPr/>
        </p:nvPicPr>
        <p:blipFill rotWithShape="1">
          <a:blip r:embed="rId15">
            <a:alphaModFix/>
          </a:blip>
          <a:srcRect/>
          <a:stretch/>
        </p:blipFill>
        <p:spPr>
          <a:xfrm>
            <a:off x="5631125" y="295983"/>
            <a:ext cx="1929650" cy="1688441"/>
          </a:xfrm>
          <a:prstGeom prst="rect">
            <a:avLst/>
          </a:prstGeom>
          <a:noFill/>
          <a:ln>
            <a:noFill/>
          </a:ln>
        </p:spPr>
      </p:pic>
      <p:sp>
        <p:nvSpPr>
          <p:cNvPr id="470" name="Google Shape;470;ge7d788c6ff_0_891"/>
          <p:cNvSpPr txBox="1"/>
          <p:nvPr/>
        </p:nvSpPr>
        <p:spPr>
          <a:xfrm>
            <a:off x="7577625" y="295963"/>
            <a:ext cx="1366200" cy="184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Roboto"/>
                <a:ea typeface="Roboto"/>
                <a:cs typeface="Roboto"/>
                <a:sym typeface="Roboto"/>
              </a:rPr>
              <a:t>Develop &amp; sustain a strong support system - family &amp; friends</a:t>
            </a:r>
            <a:r>
              <a:rPr lang="en-US" sz="1200" b="1" i="0" u="none" strike="noStrike" cap="none">
                <a:solidFill>
                  <a:srgbClr val="FF0000"/>
                </a:solidFill>
                <a:latin typeface="Roboto"/>
                <a:ea typeface="Roboto"/>
                <a:cs typeface="Roboto"/>
                <a:sym typeface="Roboto"/>
              </a:rPr>
              <a:t> / </a:t>
            </a:r>
            <a:r>
              <a:rPr lang="en-US" sz="1200" b="1" i="1" u="none" strike="noStrike" cap="none">
                <a:solidFill>
                  <a:srgbClr val="FF0000"/>
                </a:solidFill>
                <a:latin typeface="Roboto"/>
                <a:ea typeface="Roboto"/>
                <a:cs typeface="Roboto"/>
                <a:sym typeface="Roboto"/>
              </a:rPr>
              <a:t>Desarrollar y mantener un sólido sistema de apoyo: familia y amigos</a:t>
            </a:r>
            <a:endParaRPr sz="1200" b="1" i="1" u="none" strike="noStrike" cap="none">
              <a:solidFill>
                <a:srgbClr val="FF0000"/>
              </a:solidFill>
              <a:latin typeface="Roboto"/>
              <a:ea typeface="Roboto"/>
              <a:cs typeface="Roboto"/>
              <a:sym typeface="Roboto"/>
            </a:endParaRPr>
          </a:p>
        </p:txBody>
      </p:sp>
      <p:sp>
        <p:nvSpPr>
          <p:cNvPr id="471" name="Google Shape;471;ge7d788c6ff_0_891"/>
          <p:cNvSpPr txBox="1"/>
          <p:nvPr/>
        </p:nvSpPr>
        <p:spPr>
          <a:xfrm>
            <a:off x="3228350" y="1963825"/>
            <a:ext cx="21936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a:solidFill>
                  <a:schemeClr val="lt1"/>
                </a:solidFill>
                <a:latin typeface="Roboto"/>
                <a:ea typeface="Roboto"/>
                <a:cs typeface="Roboto"/>
                <a:sym typeface="Roboto"/>
              </a:rPr>
              <a:t>Practice meditation/mindfulness activities </a:t>
            </a:r>
            <a:r>
              <a:rPr lang="en-US" sz="1100" b="1" i="0" u="none" strike="noStrike" cap="none">
                <a:solidFill>
                  <a:srgbClr val="FF0000"/>
                </a:solidFill>
                <a:latin typeface="Roboto"/>
                <a:ea typeface="Roboto"/>
                <a:cs typeface="Roboto"/>
                <a:sym typeface="Roboto"/>
              </a:rPr>
              <a:t>/ </a:t>
            </a:r>
            <a:r>
              <a:rPr lang="en-US" sz="1100" b="1" i="1" u="none" strike="noStrike" cap="none">
                <a:solidFill>
                  <a:srgbClr val="FF0000"/>
                </a:solidFill>
                <a:latin typeface="Roboto"/>
                <a:ea typeface="Roboto"/>
                <a:cs typeface="Roboto"/>
                <a:sym typeface="Roboto"/>
              </a:rPr>
              <a:t>Practicar actividades de meditación/mindfulness</a:t>
            </a:r>
            <a:endParaRPr sz="1100" b="1" i="1" u="none" strike="noStrike" cap="none">
              <a:solidFill>
                <a:srgbClr val="FF0000"/>
              </a:solidFill>
              <a:latin typeface="Roboto"/>
              <a:ea typeface="Roboto"/>
              <a:cs typeface="Roboto"/>
              <a:sym typeface="Roboto"/>
            </a:endParaRPr>
          </a:p>
        </p:txBody>
      </p:sp>
      <p:sp>
        <p:nvSpPr>
          <p:cNvPr id="472" name="Google Shape;472;ge7d788c6ff_0_891"/>
          <p:cNvSpPr txBox="1"/>
          <p:nvPr/>
        </p:nvSpPr>
        <p:spPr>
          <a:xfrm>
            <a:off x="189575" y="2263950"/>
            <a:ext cx="27777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Roboto"/>
                <a:ea typeface="Roboto"/>
                <a:cs typeface="Roboto"/>
                <a:sym typeface="Roboto"/>
              </a:rPr>
              <a:t>Engage in regular exercise activities </a:t>
            </a:r>
            <a:r>
              <a:rPr lang="en-US" sz="1200" b="1" i="0" u="none" strike="noStrike" cap="none">
                <a:solidFill>
                  <a:srgbClr val="FF0000"/>
                </a:solidFill>
                <a:latin typeface="Roboto"/>
                <a:ea typeface="Roboto"/>
                <a:cs typeface="Roboto"/>
                <a:sym typeface="Roboto"/>
              </a:rPr>
              <a:t>/ </a:t>
            </a:r>
            <a:r>
              <a:rPr lang="en-US" sz="1200" b="1" i="1" u="none" strike="noStrike" cap="none">
                <a:solidFill>
                  <a:srgbClr val="FF0000"/>
                </a:solidFill>
                <a:latin typeface="Roboto"/>
                <a:ea typeface="Roboto"/>
                <a:cs typeface="Roboto"/>
                <a:sym typeface="Roboto"/>
              </a:rPr>
              <a:t>Participar en actividades regulares de ejercicio</a:t>
            </a:r>
            <a:endParaRPr sz="1200" b="1" i="1" u="none" strike="noStrike" cap="none">
              <a:solidFill>
                <a:srgbClr val="FF0000"/>
              </a:solidFill>
              <a:latin typeface="Roboto"/>
              <a:ea typeface="Roboto"/>
              <a:cs typeface="Roboto"/>
              <a:sym typeface="Roboto"/>
            </a:endParaRPr>
          </a:p>
        </p:txBody>
      </p:sp>
      <p:sp>
        <p:nvSpPr>
          <p:cNvPr id="473" name="Google Shape;473;ge7d788c6ff_0_891"/>
          <p:cNvSpPr txBox="1"/>
          <p:nvPr/>
        </p:nvSpPr>
        <p:spPr>
          <a:xfrm>
            <a:off x="64500" y="4379950"/>
            <a:ext cx="28701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Roboto"/>
                <a:ea typeface="Roboto"/>
                <a:cs typeface="Roboto"/>
                <a:sym typeface="Roboto"/>
              </a:rPr>
              <a:t>Find something you enjoy doing &amp; do it regularly</a:t>
            </a:r>
            <a:r>
              <a:rPr lang="en-US" sz="1200" b="1" i="0" u="none" strike="noStrike" cap="none">
                <a:solidFill>
                  <a:srgbClr val="FF0000"/>
                </a:solidFill>
                <a:latin typeface="Roboto"/>
                <a:ea typeface="Roboto"/>
                <a:cs typeface="Roboto"/>
                <a:sym typeface="Roboto"/>
              </a:rPr>
              <a:t> / </a:t>
            </a:r>
            <a:r>
              <a:rPr lang="en-US" sz="1200" b="1" i="1" u="none" strike="noStrike" cap="none">
                <a:solidFill>
                  <a:srgbClr val="FF0000"/>
                </a:solidFill>
                <a:latin typeface="Roboto"/>
                <a:ea typeface="Roboto"/>
                <a:cs typeface="Roboto"/>
                <a:sym typeface="Roboto"/>
              </a:rPr>
              <a:t>Encuentre algo que le guste hacer y hágalo regularmente</a:t>
            </a:r>
            <a:endParaRPr sz="1200" b="1" i="1" u="none" strike="noStrike" cap="none">
              <a:solidFill>
                <a:srgbClr val="FF0000"/>
              </a:solidFill>
              <a:latin typeface="Roboto"/>
              <a:ea typeface="Roboto"/>
              <a:cs typeface="Roboto"/>
              <a:sym typeface="Roboto"/>
            </a:endParaRPr>
          </a:p>
        </p:txBody>
      </p:sp>
      <p:sp>
        <p:nvSpPr>
          <p:cNvPr id="474" name="Google Shape;474;ge7d788c6ff_0_891"/>
          <p:cNvSpPr txBox="1"/>
          <p:nvPr/>
        </p:nvSpPr>
        <p:spPr>
          <a:xfrm>
            <a:off x="3031225" y="4404600"/>
            <a:ext cx="27777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Roboto"/>
                <a:ea typeface="Roboto"/>
                <a:cs typeface="Roboto"/>
                <a:sym typeface="Roboto"/>
              </a:rPr>
              <a:t>Write about your feelings/how your day went, etc. </a:t>
            </a:r>
            <a:r>
              <a:rPr lang="en-US" sz="1200" b="1" i="0" u="none" strike="noStrike" cap="none">
                <a:solidFill>
                  <a:srgbClr val="FF0000"/>
                </a:solidFill>
                <a:latin typeface="Roboto"/>
                <a:ea typeface="Roboto"/>
                <a:cs typeface="Roboto"/>
                <a:sym typeface="Roboto"/>
              </a:rPr>
              <a:t>/ </a:t>
            </a:r>
            <a:r>
              <a:rPr lang="en-US" sz="1200" b="1" i="1" u="none" strike="noStrike" cap="none">
                <a:solidFill>
                  <a:srgbClr val="FF0000"/>
                </a:solidFill>
                <a:latin typeface="Roboto"/>
                <a:ea typeface="Roboto"/>
                <a:cs typeface="Roboto"/>
                <a:sym typeface="Roboto"/>
              </a:rPr>
              <a:t>Escribe sobre tus sentimientos/cómo fue tu día, etc.</a:t>
            </a:r>
            <a:endParaRPr sz="1200" b="1" i="1" u="none" strike="noStrike" cap="none">
              <a:solidFill>
                <a:srgbClr val="FF0000"/>
              </a:solidFill>
              <a:latin typeface="Roboto"/>
              <a:ea typeface="Roboto"/>
              <a:cs typeface="Roboto"/>
              <a:sym typeface="Roboto"/>
            </a:endParaRPr>
          </a:p>
        </p:txBody>
      </p:sp>
      <p:sp>
        <p:nvSpPr>
          <p:cNvPr id="475" name="Google Shape;475;ge7d788c6ff_0_891"/>
          <p:cNvSpPr txBox="1"/>
          <p:nvPr/>
        </p:nvSpPr>
        <p:spPr>
          <a:xfrm>
            <a:off x="7560775" y="2440300"/>
            <a:ext cx="1438500" cy="1477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lt1"/>
                </a:solidFill>
                <a:latin typeface="Roboto"/>
                <a:ea typeface="Roboto"/>
                <a:cs typeface="Roboto"/>
                <a:sym typeface="Roboto"/>
              </a:rPr>
              <a:t>Develop &amp; maintain healthy sleeping  habits </a:t>
            </a:r>
            <a:r>
              <a:rPr lang="en-US" sz="1200" b="1" i="0" u="none" strike="noStrike" cap="none">
                <a:solidFill>
                  <a:srgbClr val="FF0000"/>
                </a:solidFill>
                <a:latin typeface="Roboto"/>
                <a:ea typeface="Roboto"/>
                <a:cs typeface="Roboto"/>
                <a:sym typeface="Roboto"/>
              </a:rPr>
              <a:t>/ </a:t>
            </a:r>
            <a:r>
              <a:rPr lang="en-US" sz="1200" b="1" i="1" u="none" strike="noStrike" cap="none">
                <a:solidFill>
                  <a:srgbClr val="FF0000"/>
                </a:solidFill>
                <a:latin typeface="Roboto"/>
                <a:ea typeface="Roboto"/>
                <a:cs typeface="Roboto"/>
                <a:sym typeface="Roboto"/>
              </a:rPr>
              <a:t>Desarrollar y mantener hábitos de sueño saludables.</a:t>
            </a:r>
            <a:endParaRPr sz="1200" b="1" i="1" u="none" strike="noStrike" cap="none">
              <a:solidFill>
                <a:srgbClr val="FF0000"/>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1479cd7fff2_0_7"/>
          <p:cNvSpPr txBox="1">
            <a:spLocks noGrp="1"/>
          </p:cNvSpPr>
          <p:nvPr>
            <p:ph type="title"/>
          </p:nvPr>
        </p:nvSpPr>
        <p:spPr>
          <a:xfrm>
            <a:off x="395150" y="370250"/>
            <a:ext cx="8222100" cy="767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42222"/>
              <a:buNone/>
            </a:pPr>
            <a:r>
              <a:rPr lang="en-US"/>
              <a:t>Mascot Time - School Begins at 8:20 a.m. / </a:t>
            </a:r>
            <a:r>
              <a:rPr lang="en-US" i="1">
                <a:solidFill>
                  <a:srgbClr val="FF0000"/>
                </a:solidFill>
              </a:rPr>
              <a:t>La escuela comienza a las 8:20 am</a:t>
            </a:r>
            <a:endParaRPr i="1">
              <a:solidFill>
                <a:srgbClr val="FF0000"/>
              </a:solidFill>
            </a:endParaRPr>
          </a:p>
        </p:txBody>
      </p:sp>
      <p:sp>
        <p:nvSpPr>
          <p:cNvPr id="481" name="Google Shape;481;g1479cd7fff2_0_7"/>
          <p:cNvSpPr txBox="1">
            <a:spLocks noGrp="1"/>
          </p:cNvSpPr>
          <p:nvPr>
            <p:ph type="body" idx="1"/>
          </p:nvPr>
        </p:nvSpPr>
        <p:spPr>
          <a:xfrm>
            <a:off x="395150" y="1351125"/>
            <a:ext cx="3888600" cy="3674100"/>
          </a:xfrm>
          <a:prstGeom prst="rect">
            <a:avLst/>
          </a:prstGeom>
          <a:solidFill>
            <a:srgbClr val="FF0000"/>
          </a:solid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SzPts val="1800"/>
              <a:buNone/>
            </a:pPr>
            <a:r>
              <a:rPr lang="en-US" sz="1700"/>
              <a:t>How will Mascot Time be used?</a:t>
            </a:r>
            <a:endParaRPr sz="1700"/>
          </a:p>
          <a:p>
            <a:pPr marL="457200" lvl="0" indent="-355600" algn="l" rtl="0">
              <a:lnSpc>
                <a:spcPct val="120000"/>
              </a:lnSpc>
              <a:spcBef>
                <a:spcPts val="0"/>
              </a:spcBef>
              <a:spcAft>
                <a:spcPts val="0"/>
              </a:spcAft>
              <a:buSzPts val="2000"/>
              <a:buChar char="●"/>
            </a:pPr>
            <a:r>
              <a:rPr lang="en-US" sz="1700"/>
              <a:t>The Mascot Time teacher is to serve as your child’s mentor - will help them monitor grades &amp; attendance</a:t>
            </a:r>
            <a:endParaRPr sz="1700"/>
          </a:p>
          <a:p>
            <a:pPr marL="457200" lvl="0" indent="-355600" algn="l" rtl="0">
              <a:lnSpc>
                <a:spcPct val="120000"/>
              </a:lnSpc>
              <a:spcBef>
                <a:spcPts val="0"/>
              </a:spcBef>
              <a:spcAft>
                <a:spcPts val="0"/>
              </a:spcAft>
              <a:buSzPts val="2000"/>
              <a:buChar char="●"/>
            </a:pPr>
            <a:r>
              <a:rPr lang="en-US" sz="1700"/>
              <a:t>Will be used for tutoring / intervention support</a:t>
            </a:r>
            <a:endParaRPr sz="1700"/>
          </a:p>
          <a:p>
            <a:pPr marL="457200" lvl="0" indent="-355600" algn="l" rtl="0">
              <a:lnSpc>
                <a:spcPct val="120000"/>
              </a:lnSpc>
              <a:spcBef>
                <a:spcPts val="0"/>
              </a:spcBef>
              <a:spcAft>
                <a:spcPts val="0"/>
              </a:spcAft>
              <a:buSzPts val="2000"/>
              <a:buChar char="●"/>
            </a:pPr>
            <a:r>
              <a:rPr lang="en-US" sz="1700"/>
              <a:t>Social Emotional Learning  Activities &amp; Lessons</a:t>
            </a:r>
            <a:endParaRPr sz="1700"/>
          </a:p>
          <a:p>
            <a:pPr marL="457200" lvl="0" indent="-355600" algn="l" rtl="0">
              <a:lnSpc>
                <a:spcPct val="120000"/>
              </a:lnSpc>
              <a:spcBef>
                <a:spcPts val="0"/>
              </a:spcBef>
              <a:spcAft>
                <a:spcPts val="0"/>
              </a:spcAft>
              <a:buSzPts val="2000"/>
              <a:buChar char="●"/>
            </a:pPr>
            <a:r>
              <a:rPr lang="en-US" sz="1700"/>
              <a:t>Catching up on homework</a:t>
            </a:r>
            <a:endParaRPr sz="1700"/>
          </a:p>
          <a:p>
            <a:pPr marL="457200" lvl="0" indent="-355600" algn="l" rtl="0">
              <a:lnSpc>
                <a:spcPct val="120000"/>
              </a:lnSpc>
              <a:spcBef>
                <a:spcPts val="0"/>
              </a:spcBef>
              <a:spcAft>
                <a:spcPts val="0"/>
              </a:spcAft>
              <a:buSzPts val="2000"/>
              <a:buChar char="●"/>
            </a:pPr>
            <a:r>
              <a:rPr lang="en-US" sz="1700"/>
              <a:t>Attendance WILL be taken</a:t>
            </a:r>
            <a:endParaRPr sz="1700"/>
          </a:p>
        </p:txBody>
      </p:sp>
      <p:sp>
        <p:nvSpPr>
          <p:cNvPr id="482" name="Google Shape;482;g1479cd7fff2_0_7"/>
          <p:cNvSpPr txBox="1">
            <a:spLocks noGrp="1"/>
          </p:cNvSpPr>
          <p:nvPr>
            <p:ph type="body" idx="1"/>
          </p:nvPr>
        </p:nvSpPr>
        <p:spPr>
          <a:xfrm>
            <a:off x="4447400" y="1351125"/>
            <a:ext cx="4537200" cy="3674100"/>
          </a:xfrm>
          <a:prstGeom prst="rect">
            <a:avLst/>
          </a:prstGeom>
          <a:solidFill>
            <a:srgbClr val="FF0000"/>
          </a:solid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None/>
            </a:pPr>
            <a:r>
              <a:rPr lang="en-US" sz="1700"/>
              <a:t>¿Cómo se utilizará Mascot Time?</a:t>
            </a:r>
            <a:endParaRPr sz="1700"/>
          </a:p>
          <a:p>
            <a:pPr marL="457200" lvl="0" indent="-355600" algn="l" rtl="0">
              <a:lnSpc>
                <a:spcPct val="120000"/>
              </a:lnSpc>
              <a:spcBef>
                <a:spcPts val="0"/>
              </a:spcBef>
              <a:spcAft>
                <a:spcPts val="0"/>
              </a:spcAft>
              <a:buSzPts val="2000"/>
              <a:buChar char="●"/>
            </a:pPr>
            <a:r>
              <a:rPr lang="en-US" sz="1700"/>
              <a:t>El maestro de Mascot Time servirá como mentor de su hijo: lo ayudará a controlar las calificaciones y la asistencia.</a:t>
            </a:r>
            <a:endParaRPr sz="1700"/>
          </a:p>
          <a:p>
            <a:pPr marL="457200" lvl="0" indent="-355600" algn="l" rtl="0">
              <a:lnSpc>
                <a:spcPct val="120000"/>
              </a:lnSpc>
              <a:spcBef>
                <a:spcPts val="0"/>
              </a:spcBef>
              <a:spcAft>
                <a:spcPts val="0"/>
              </a:spcAft>
              <a:buSzPts val="2000"/>
              <a:buChar char="●"/>
            </a:pPr>
            <a:r>
              <a:rPr lang="en-US" sz="1700"/>
              <a:t>Se utilizará para apoyo de tutoría/intervención</a:t>
            </a:r>
            <a:endParaRPr sz="1700"/>
          </a:p>
          <a:p>
            <a:pPr marL="457200" lvl="0" indent="-355600" algn="l" rtl="0">
              <a:lnSpc>
                <a:spcPct val="120000"/>
              </a:lnSpc>
              <a:spcBef>
                <a:spcPts val="0"/>
              </a:spcBef>
              <a:spcAft>
                <a:spcPts val="0"/>
              </a:spcAft>
              <a:buSzPts val="2000"/>
              <a:buChar char="●"/>
            </a:pPr>
            <a:r>
              <a:rPr lang="en-US" sz="1700"/>
              <a:t>Actividades y lecciones de aprendizaje socioemocional</a:t>
            </a:r>
            <a:endParaRPr sz="1700"/>
          </a:p>
          <a:p>
            <a:pPr marL="457200" lvl="0" indent="-355600" algn="l" rtl="0">
              <a:lnSpc>
                <a:spcPct val="120000"/>
              </a:lnSpc>
              <a:spcBef>
                <a:spcPts val="0"/>
              </a:spcBef>
              <a:spcAft>
                <a:spcPts val="0"/>
              </a:spcAft>
              <a:buSzPts val="2000"/>
              <a:buChar char="●"/>
            </a:pPr>
            <a:r>
              <a:rPr lang="en-US" sz="1700"/>
              <a:t>Ponerse al día con la tarea</a:t>
            </a:r>
            <a:endParaRPr sz="1700"/>
          </a:p>
          <a:p>
            <a:pPr marL="457200" lvl="0" indent="-355600" algn="l" rtl="0">
              <a:lnSpc>
                <a:spcPct val="120000"/>
              </a:lnSpc>
              <a:spcBef>
                <a:spcPts val="0"/>
              </a:spcBef>
              <a:spcAft>
                <a:spcPts val="0"/>
              </a:spcAft>
              <a:buSzPts val="2000"/>
              <a:buChar char="●"/>
            </a:pPr>
            <a:r>
              <a:rPr lang="en-US" sz="1700"/>
              <a:t>Se tomará asistencia</a:t>
            </a:r>
            <a:endParaRPr sz="1700"/>
          </a:p>
          <a:p>
            <a:pPr marL="457200" lvl="0" indent="-336550" algn="l" rtl="0">
              <a:lnSpc>
                <a:spcPct val="120000"/>
              </a:lnSpc>
              <a:spcBef>
                <a:spcPts val="0"/>
              </a:spcBef>
              <a:spcAft>
                <a:spcPts val="0"/>
              </a:spcAft>
              <a:buSzPts val="1700"/>
              <a:buChar char="●"/>
            </a:pPr>
            <a:endParaRPr sz="1700"/>
          </a:p>
          <a:p>
            <a:pPr marL="0" lvl="0" indent="0" algn="l" rtl="0">
              <a:lnSpc>
                <a:spcPct val="120000"/>
              </a:lnSpc>
              <a:spcBef>
                <a:spcPts val="0"/>
              </a:spcBef>
              <a:spcAft>
                <a:spcPts val="0"/>
              </a:spcAft>
              <a:buSzPts val="1800"/>
              <a:buNone/>
            </a:pPr>
            <a:endParaRPr sz="19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1"/>
          <p:cNvSpPr txBox="1">
            <a:spLocks noGrp="1"/>
          </p:cNvSpPr>
          <p:nvPr>
            <p:ph type="title"/>
          </p:nvPr>
        </p:nvSpPr>
        <p:spPr>
          <a:xfrm>
            <a:off x="320800" y="291750"/>
            <a:ext cx="6850500" cy="768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880"/>
              <a:buFont typeface="Arial"/>
              <a:buNone/>
            </a:pPr>
            <a:r>
              <a:rPr lang="en-US" sz="2680" b="1" i="0" u="none">
                <a:solidFill>
                  <a:srgbClr val="FFFFFF"/>
                </a:solidFill>
                <a:latin typeface="Arial"/>
                <a:ea typeface="Arial"/>
                <a:cs typeface="Arial"/>
                <a:sym typeface="Arial"/>
              </a:rPr>
              <a:t>YOUR COUNSELORS ARE HERE FOR YOU! / </a:t>
            </a:r>
            <a:r>
              <a:rPr lang="en-US" sz="2680" b="1" i="1" u="none">
                <a:solidFill>
                  <a:srgbClr val="FF0000"/>
                </a:solidFill>
                <a:latin typeface="Arial"/>
                <a:ea typeface="Arial"/>
                <a:cs typeface="Arial"/>
                <a:sym typeface="Arial"/>
              </a:rPr>
              <a:t>¡SUS CONSEJERAS ESTÁN AQUÍ PARA USTED!</a:t>
            </a:r>
            <a:endParaRPr sz="2050" i="1">
              <a:solidFill>
                <a:srgbClr val="FF0000"/>
              </a:solidFill>
            </a:endParaRPr>
          </a:p>
        </p:txBody>
      </p:sp>
      <p:sp>
        <p:nvSpPr>
          <p:cNvPr id="488" name="Google Shape;488;p21"/>
          <p:cNvSpPr txBox="1">
            <a:spLocks noGrp="1"/>
          </p:cNvSpPr>
          <p:nvPr>
            <p:ph type="body" idx="1"/>
          </p:nvPr>
        </p:nvSpPr>
        <p:spPr>
          <a:xfrm>
            <a:off x="179175" y="1339350"/>
            <a:ext cx="3772800" cy="3685800"/>
          </a:xfrm>
          <a:prstGeom prst="re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Arial"/>
              <a:buAutoNum type="arabicPeriod"/>
            </a:pPr>
            <a:r>
              <a:rPr lang="en-US" sz="1800"/>
              <a:t>STUDENTS CAN </a:t>
            </a:r>
            <a:r>
              <a:rPr lang="en-US" sz="1800" b="0" i="0" u="none">
                <a:latin typeface="Arial"/>
                <a:ea typeface="Arial"/>
                <a:cs typeface="Arial"/>
                <a:sym typeface="Arial"/>
              </a:rPr>
              <a:t>SUBMIT </a:t>
            </a:r>
            <a:r>
              <a:rPr lang="en-US" sz="1800"/>
              <a:t>AN APPOINTMENT REQUEST FORM - Located in the Counseling Center</a:t>
            </a:r>
            <a:endParaRPr/>
          </a:p>
          <a:p>
            <a:pPr marL="457200" lvl="0" indent="-342900" algn="l" rtl="0">
              <a:lnSpc>
                <a:spcPct val="115000"/>
              </a:lnSpc>
              <a:spcBef>
                <a:spcPts val="1600"/>
              </a:spcBef>
              <a:spcAft>
                <a:spcPts val="0"/>
              </a:spcAft>
              <a:buClr>
                <a:schemeClr val="lt1"/>
              </a:buClr>
              <a:buSzPts val="1800"/>
              <a:buNone/>
            </a:pPr>
            <a:r>
              <a:rPr lang="en-US" sz="1800" b="0" i="0" u="none">
                <a:solidFill>
                  <a:schemeClr val="lt1"/>
                </a:solidFill>
                <a:latin typeface="Arial"/>
                <a:ea typeface="Arial"/>
                <a:cs typeface="Arial"/>
                <a:sym typeface="Arial"/>
              </a:rPr>
              <a:t>2.  SEND US AN EMAIL - SCHOOL WEBSITE</a:t>
            </a:r>
            <a:endParaRPr/>
          </a:p>
          <a:p>
            <a:pPr marL="457200" lvl="0" indent="-342900" algn="l" rtl="0">
              <a:lnSpc>
                <a:spcPct val="115000"/>
              </a:lnSpc>
              <a:spcBef>
                <a:spcPts val="1600"/>
              </a:spcBef>
              <a:spcAft>
                <a:spcPts val="0"/>
              </a:spcAft>
              <a:buClr>
                <a:schemeClr val="lt1"/>
              </a:buClr>
              <a:buSzPts val="1800"/>
              <a:buNone/>
            </a:pPr>
            <a:r>
              <a:rPr lang="en-US" sz="1800" b="0" i="0" u="none">
                <a:solidFill>
                  <a:schemeClr val="lt1"/>
                </a:solidFill>
                <a:latin typeface="Arial"/>
                <a:ea typeface="Arial"/>
                <a:cs typeface="Arial"/>
                <a:sym typeface="Arial"/>
              </a:rPr>
              <a:t>3.  SEE US </a:t>
            </a:r>
            <a:r>
              <a:rPr lang="en-US" sz="1800"/>
              <a:t>DURING MASCOT TIME </a:t>
            </a:r>
            <a:r>
              <a:rPr lang="en-US" sz="1800" i="1"/>
              <a:t>(With a pass from your teacher)</a:t>
            </a:r>
            <a:r>
              <a:rPr lang="en-US" sz="1800"/>
              <a:t>, </a:t>
            </a:r>
            <a:r>
              <a:rPr lang="en-US" sz="1800" b="0" i="0" u="none">
                <a:solidFill>
                  <a:schemeClr val="lt1"/>
                </a:solidFill>
                <a:latin typeface="Arial"/>
                <a:ea typeface="Arial"/>
                <a:cs typeface="Arial"/>
                <a:sym typeface="Arial"/>
              </a:rPr>
              <a:t>DURING LUNCH OR AFTER SCHOOL           </a:t>
            </a:r>
            <a:endParaRPr/>
          </a:p>
          <a:p>
            <a:pPr marL="457200" lvl="0" indent="-342900" algn="l" rtl="0">
              <a:lnSpc>
                <a:spcPct val="115000"/>
              </a:lnSpc>
              <a:spcBef>
                <a:spcPts val="1600"/>
              </a:spcBef>
              <a:spcAft>
                <a:spcPts val="0"/>
              </a:spcAft>
              <a:buClr>
                <a:schemeClr val="lt1"/>
              </a:buClr>
              <a:buSzPts val="1800"/>
              <a:buNone/>
            </a:pPr>
            <a:endParaRPr sz="1800" b="0" i="0" u="none">
              <a:solidFill>
                <a:schemeClr val="lt1"/>
              </a:solidFill>
              <a:latin typeface="Arial"/>
              <a:ea typeface="Arial"/>
              <a:cs typeface="Arial"/>
              <a:sym typeface="Arial"/>
            </a:endParaRPr>
          </a:p>
          <a:p>
            <a:pPr marL="457200" lvl="0" indent="-228600" algn="l" rtl="0">
              <a:lnSpc>
                <a:spcPct val="120000"/>
              </a:lnSpc>
              <a:spcBef>
                <a:spcPts val="0"/>
              </a:spcBef>
              <a:spcAft>
                <a:spcPts val="0"/>
              </a:spcAft>
              <a:buClr>
                <a:schemeClr val="lt1"/>
              </a:buClr>
              <a:buSzPts val="1800"/>
              <a:buNone/>
            </a:pPr>
            <a:endParaRPr sz="1800" b="0" i="0" u="none">
              <a:solidFill>
                <a:schemeClr val="lt1"/>
              </a:solidFill>
              <a:latin typeface="Arial"/>
              <a:ea typeface="Arial"/>
              <a:cs typeface="Arial"/>
              <a:sym typeface="Arial"/>
            </a:endParaRPr>
          </a:p>
        </p:txBody>
      </p:sp>
      <p:pic>
        <p:nvPicPr>
          <p:cNvPr id="489" name="Google Shape;489;p21"/>
          <p:cNvPicPr preferRelativeResize="0"/>
          <p:nvPr/>
        </p:nvPicPr>
        <p:blipFill rotWithShape="1">
          <a:blip r:embed="rId3">
            <a:alphaModFix/>
          </a:blip>
          <a:srcRect/>
          <a:stretch/>
        </p:blipFill>
        <p:spPr>
          <a:xfrm>
            <a:off x="7770725" y="171050"/>
            <a:ext cx="1204450" cy="1405300"/>
          </a:xfrm>
          <a:prstGeom prst="rect">
            <a:avLst/>
          </a:prstGeom>
          <a:noFill/>
          <a:ln w="38100" cap="flat" cmpd="sng">
            <a:solidFill>
              <a:srgbClr val="FFFF00"/>
            </a:solidFill>
            <a:prstDash val="solid"/>
            <a:round/>
            <a:headEnd type="none" w="sm" len="sm"/>
            <a:tailEnd type="none" w="sm" len="sm"/>
          </a:ln>
        </p:spPr>
      </p:pic>
      <p:sp>
        <p:nvSpPr>
          <p:cNvPr id="490" name="Google Shape;490;p21"/>
          <p:cNvSpPr txBox="1">
            <a:spLocks noGrp="1"/>
          </p:cNvSpPr>
          <p:nvPr>
            <p:ph type="body" idx="1"/>
          </p:nvPr>
        </p:nvSpPr>
        <p:spPr>
          <a:xfrm>
            <a:off x="4113350" y="1339350"/>
            <a:ext cx="3513900" cy="3685800"/>
          </a:xfrm>
          <a:prstGeom prst="rect">
            <a:avLst/>
          </a:prstGeom>
          <a:solidFill>
            <a:srgbClr val="FF0000"/>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457200" lvl="0" indent="-330200" algn="l" rtl="0">
              <a:lnSpc>
                <a:spcPct val="115000"/>
              </a:lnSpc>
              <a:spcBef>
                <a:spcPts val="0"/>
              </a:spcBef>
              <a:spcAft>
                <a:spcPts val="0"/>
              </a:spcAft>
              <a:buSzPts val="1600"/>
              <a:buAutoNum type="arabicPeriod"/>
            </a:pPr>
            <a:r>
              <a:rPr lang="en-US" sz="1600"/>
              <a:t>LOS ESTUDIANTES PUEDEN ENVIAR UN FORMULARIO DE SOLICITUD DE CITA - Ubicado en el Centro de Consejería</a:t>
            </a:r>
            <a:endParaRPr sz="1600"/>
          </a:p>
          <a:p>
            <a:pPr marL="457200" lvl="0" indent="-330200" algn="l" rtl="0">
              <a:lnSpc>
                <a:spcPct val="115000"/>
              </a:lnSpc>
              <a:spcBef>
                <a:spcPts val="0"/>
              </a:spcBef>
              <a:spcAft>
                <a:spcPts val="0"/>
              </a:spcAft>
              <a:buSzPts val="1600"/>
              <a:buAutoNum type="arabicPeriod"/>
            </a:pPr>
            <a:r>
              <a:rPr lang="en-US" sz="1600"/>
              <a:t>ENVÍANOS UN CORREO ELECTRÓNICO - SITIO WEB DE LA ESCUELA</a:t>
            </a:r>
            <a:endParaRPr sz="1600"/>
          </a:p>
          <a:p>
            <a:pPr marL="457200" lvl="0" indent="-330200" algn="l" rtl="0">
              <a:lnSpc>
                <a:spcPct val="115000"/>
              </a:lnSpc>
              <a:spcBef>
                <a:spcPts val="0"/>
              </a:spcBef>
              <a:spcAft>
                <a:spcPts val="0"/>
              </a:spcAft>
              <a:buSzPts val="1600"/>
              <a:buAutoNum type="arabicPeriod"/>
            </a:pPr>
            <a:r>
              <a:rPr lang="en-US" sz="1600"/>
              <a:t>VISITENOS DURANTE LA HORA DE LA MASCOTA (Con un pase de su maestro), DURANTE EL ALMUERZO O DESPUÉS DE LA ESCUELA</a:t>
            </a:r>
            <a:endParaRPr sz="1600"/>
          </a:p>
          <a:p>
            <a:pPr marL="457200" lvl="0" indent="-228600" algn="l" rtl="0">
              <a:lnSpc>
                <a:spcPct val="120000"/>
              </a:lnSpc>
              <a:spcBef>
                <a:spcPts val="0"/>
              </a:spcBef>
              <a:spcAft>
                <a:spcPts val="0"/>
              </a:spcAft>
              <a:buClr>
                <a:schemeClr val="lt1"/>
              </a:buClr>
              <a:buSzPts val="1800"/>
              <a:buNone/>
            </a:pPr>
            <a:endParaRPr sz="1600" b="0" i="0" u="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2"/>
          <p:cNvSpPr txBox="1">
            <a:spLocks noGrp="1"/>
          </p:cNvSpPr>
          <p:nvPr>
            <p:ph type="title"/>
          </p:nvPr>
        </p:nvSpPr>
        <p:spPr>
          <a:xfrm>
            <a:off x="471487" y="738187"/>
            <a:ext cx="8223250" cy="76835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Arial"/>
              <a:buNone/>
            </a:pPr>
            <a:r>
              <a:rPr lang="en-US" sz="3200" b="1" i="0" u="none">
                <a:solidFill>
                  <a:srgbClr val="FFFFFF"/>
                </a:solidFill>
                <a:latin typeface="Arial"/>
                <a:ea typeface="Arial"/>
                <a:cs typeface="Arial"/>
                <a:sym typeface="Arial"/>
              </a:rPr>
              <a:t>VISIT THE COUNSELING DEPT. WEBPAGE!!! / </a:t>
            </a:r>
            <a:r>
              <a:rPr lang="en-US" sz="3200" b="1" i="1" u="none">
                <a:solidFill>
                  <a:srgbClr val="FF0000"/>
                </a:solidFill>
                <a:latin typeface="Arial"/>
                <a:ea typeface="Arial"/>
                <a:cs typeface="Arial"/>
                <a:sym typeface="Arial"/>
              </a:rPr>
              <a:t>VISITE EL DEPARTAMENTO DE CONSEJERÍA. ¡¡¡PÁGINA WEB!!!</a:t>
            </a:r>
            <a:endParaRPr i="1">
              <a:solidFill>
                <a:srgbClr val="FF0000"/>
              </a:solidFill>
            </a:endParaRPr>
          </a:p>
        </p:txBody>
      </p:sp>
      <p:sp>
        <p:nvSpPr>
          <p:cNvPr id="496" name="Google Shape;496;p22"/>
          <p:cNvSpPr txBox="1">
            <a:spLocks noGrp="1"/>
          </p:cNvSpPr>
          <p:nvPr>
            <p:ph type="body" idx="1"/>
          </p:nvPr>
        </p:nvSpPr>
        <p:spPr>
          <a:xfrm>
            <a:off x="471487" y="1919287"/>
            <a:ext cx="8223250" cy="2709862"/>
          </a:xfrm>
          <a:prstGeom prst="rect">
            <a:avLst/>
          </a:prstGeom>
          <a:solidFill>
            <a:srgbClr val="FFFF00"/>
          </a:solidFill>
          <a:ln>
            <a:noFill/>
          </a:ln>
        </p:spPr>
        <p:txBody>
          <a:bodyPr spcFirstLastPara="1" wrap="square" lIns="91425" tIns="45700" rIns="91425" bIns="45700" anchor="t" anchorCtr="0">
            <a:normAutofit/>
          </a:bodyPr>
          <a:lstStyle/>
          <a:p>
            <a:pPr marL="0" lvl="0" indent="0" algn="ctr" rtl="0">
              <a:lnSpc>
                <a:spcPct val="115000"/>
              </a:lnSpc>
              <a:spcBef>
                <a:spcPts val="0"/>
              </a:spcBef>
              <a:spcAft>
                <a:spcPts val="0"/>
              </a:spcAft>
              <a:buClr>
                <a:schemeClr val="lt1"/>
              </a:buClr>
              <a:buSzPts val="1800"/>
              <a:buNone/>
            </a:pPr>
            <a:endParaRPr sz="1800" b="0" i="0" u="none">
              <a:solidFill>
                <a:srgbClr val="737373"/>
              </a:solidFill>
              <a:latin typeface="Arial"/>
              <a:ea typeface="Arial"/>
              <a:cs typeface="Arial"/>
              <a:sym typeface="Arial"/>
            </a:endParaRPr>
          </a:p>
          <a:p>
            <a:pPr marL="0" lvl="0" indent="0" algn="ctr" rtl="0">
              <a:lnSpc>
                <a:spcPct val="115000"/>
              </a:lnSpc>
              <a:spcBef>
                <a:spcPts val="1600"/>
              </a:spcBef>
              <a:spcAft>
                <a:spcPts val="0"/>
              </a:spcAft>
              <a:buClr>
                <a:schemeClr val="hlink"/>
              </a:buClr>
              <a:buSzPts val="1800"/>
              <a:buNone/>
            </a:pPr>
            <a:r>
              <a:rPr lang="en-US" sz="3600" b="1" i="0" u="sng">
                <a:solidFill>
                  <a:schemeClr val="hlink"/>
                </a:solidFill>
                <a:hlinkClick r:id="rId3"/>
              </a:rPr>
              <a:t>https://schools.saisd.net/page/007.homepage/</a:t>
            </a:r>
            <a:endParaRPr sz="3600" b="1" i="0" u="none">
              <a:solidFill>
                <a:schemeClr val="lt1"/>
              </a:solidFill>
              <a:latin typeface="Arial"/>
              <a:ea typeface="Arial"/>
              <a:cs typeface="Arial"/>
              <a:sym typeface="Arial"/>
            </a:endParaRPr>
          </a:p>
          <a:p>
            <a:pPr marL="0" lvl="0" indent="0" algn="ctr" rtl="0">
              <a:lnSpc>
                <a:spcPct val="115000"/>
              </a:lnSpc>
              <a:spcBef>
                <a:spcPts val="1600"/>
              </a:spcBef>
              <a:spcAft>
                <a:spcPts val="0"/>
              </a:spcAft>
              <a:buClr>
                <a:schemeClr val="lt1"/>
              </a:buClr>
              <a:buSzPts val="1800"/>
              <a:buNone/>
            </a:pPr>
            <a:endParaRPr sz="2400" b="1" i="0" u="none">
              <a:solidFill>
                <a:schemeClr val="lt1"/>
              </a:solidFill>
              <a:latin typeface="Arial"/>
              <a:ea typeface="Arial"/>
              <a:cs typeface="Arial"/>
              <a:sym typeface="Arial"/>
            </a:endParaRPr>
          </a:p>
          <a:p>
            <a:pPr marL="457200" lvl="0" indent="-228600" algn="l" rtl="0">
              <a:lnSpc>
                <a:spcPct val="120000"/>
              </a:lnSpc>
              <a:spcBef>
                <a:spcPts val="0"/>
              </a:spcBef>
              <a:spcAft>
                <a:spcPts val="0"/>
              </a:spcAft>
              <a:buClr>
                <a:schemeClr val="lt1"/>
              </a:buClr>
              <a:buSzPts val="1800"/>
              <a:buNone/>
            </a:pPr>
            <a:endParaRPr sz="2400" b="1" i="0" u="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6"/>
          <p:cNvSpPr txBox="1">
            <a:spLocks noGrp="1"/>
          </p:cNvSpPr>
          <p:nvPr>
            <p:ph type="title"/>
          </p:nvPr>
        </p:nvSpPr>
        <p:spPr>
          <a:xfrm>
            <a:off x="685800" y="457200"/>
            <a:ext cx="7764462" cy="9953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US" sz="2500" b="1" i="0" u="none">
                <a:solidFill>
                  <a:schemeClr val="lt1"/>
                </a:solidFill>
                <a:latin typeface="Arial"/>
                <a:ea typeface="Arial"/>
                <a:cs typeface="Arial"/>
                <a:sym typeface="Arial"/>
              </a:rPr>
              <a:t>HAVE A GREAT SCHOOL YEAR, MUSTANG</a:t>
            </a:r>
            <a:r>
              <a:rPr lang="en-US"/>
              <a:t> PARENTS</a:t>
            </a:r>
            <a:r>
              <a:rPr lang="en-US" sz="2500" b="1" i="0" u="none">
                <a:solidFill>
                  <a:schemeClr val="lt1"/>
                </a:solidFill>
                <a:latin typeface="Arial"/>
                <a:ea typeface="Arial"/>
                <a:cs typeface="Arial"/>
                <a:sym typeface="Arial"/>
              </a:rPr>
              <a:t>! / </a:t>
            </a:r>
            <a:r>
              <a:rPr lang="en-US" sz="2500" b="1" i="1" u="none">
                <a:solidFill>
                  <a:srgbClr val="FF0000"/>
                </a:solidFill>
                <a:latin typeface="Arial"/>
                <a:ea typeface="Arial"/>
                <a:cs typeface="Arial"/>
                <a:sym typeface="Arial"/>
              </a:rPr>
              <a:t>¡TENGAN UN GRAN AÑO ESCOLAR, PADRES DE MUSTANGS!</a:t>
            </a:r>
            <a:endParaRPr i="1">
              <a:solidFill>
                <a:srgbClr val="FF0000"/>
              </a:solidFill>
            </a:endParaRPr>
          </a:p>
        </p:txBody>
      </p:sp>
      <p:pic>
        <p:nvPicPr>
          <p:cNvPr id="502" name="Google Shape;502;p26"/>
          <p:cNvPicPr preferRelativeResize="0"/>
          <p:nvPr/>
        </p:nvPicPr>
        <p:blipFill rotWithShape="1">
          <a:blip r:embed="rId3">
            <a:alphaModFix/>
          </a:blip>
          <a:srcRect/>
          <a:stretch/>
        </p:blipFill>
        <p:spPr>
          <a:xfrm>
            <a:off x="3156230" y="1725053"/>
            <a:ext cx="2971800" cy="154305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5056ee391e_2_0"/>
          <p:cNvSpPr txBox="1">
            <a:spLocks noGrp="1"/>
          </p:cNvSpPr>
          <p:nvPr>
            <p:ph type="title"/>
          </p:nvPr>
        </p:nvSpPr>
        <p:spPr>
          <a:xfrm>
            <a:off x="460950" y="198925"/>
            <a:ext cx="8222100" cy="767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Upward Bound / </a:t>
            </a:r>
            <a:r>
              <a:rPr lang="en-US">
                <a:solidFill>
                  <a:srgbClr val="FF0000"/>
                </a:solidFill>
              </a:rPr>
              <a:t>Programa de Upward Bound</a:t>
            </a:r>
            <a:endParaRPr>
              <a:solidFill>
                <a:srgbClr val="FF0000"/>
              </a:solidFill>
            </a:endParaRPr>
          </a:p>
          <a:p>
            <a:pPr marL="0" lvl="0" indent="0" algn="ctr" rtl="0">
              <a:spcBef>
                <a:spcPts val="0"/>
              </a:spcBef>
              <a:spcAft>
                <a:spcPts val="0"/>
              </a:spcAft>
              <a:buNone/>
            </a:pPr>
            <a:r>
              <a:rPr lang="en-US"/>
              <a:t>Presenters /</a:t>
            </a:r>
            <a:r>
              <a:rPr lang="en-US">
                <a:solidFill>
                  <a:srgbClr val="FF0000"/>
                </a:solidFill>
              </a:rPr>
              <a:t> Presentadores</a:t>
            </a:r>
            <a:r>
              <a:rPr lang="en-US"/>
              <a:t>: Jillian Ozuna &amp; Elijah Serna</a:t>
            </a:r>
            <a:endParaRPr/>
          </a:p>
        </p:txBody>
      </p:sp>
      <p:sp>
        <p:nvSpPr>
          <p:cNvPr id="174" name="Google Shape;174;g15056ee391e_2_0"/>
          <p:cNvSpPr txBox="1"/>
          <p:nvPr/>
        </p:nvSpPr>
        <p:spPr>
          <a:xfrm>
            <a:off x="460950" y="1036100"/>
            <a:ext cx="3565200" cy="36822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Clr>
                <a:schemeClr val="dk1"/>
              </a:buClr>
              <a:buSzPts val="605"/>
              <a:buFont typeface="Arial"/>
              <a:buNone/>
            </a:pPr>
            <a:r>
              <a:rPr lang="en-US" sz="1625">
                <a:solidFill>
                  <a:schemeClr val="lt1"/>
                </a:solidFill>
              </a:rPr>
              <a:t>What is Upward Bound?</a:t>
            </a:r>
            <a:endParaRPr sz="1000">
              <a:solidFill>
                <a:schemeClr val="lt1"/>
              </a:solidFill>
            </a:endParaRPr>
          </a:p>
          <a:p>
            <a:pPr marL="0" lvl="0" indent="0" algn="l" rtl="0">
              <a:lnSpc>
                <a:spcPct val="115000"/>
              </a:lnSpc>
              <a:spcBef>
                <a:spcPts val="0"/>
              </a:spcBef>
              <a:spcAft>
                <a:spcPts val="0"/>
              </a:spcAft>
              <a:buNone/>
            </a:pPr>
            <a:r>
              <a:rPr lang="en-US" sz="1000">
                <a:solidFill>
                  <a:schemeClr val="lt1"/>
                </a:solidFill>
              </a:rPr>
              <a:t>Upward Bound is one of several educational opportunity programs referred to as TRiO Programs (initially there were three) funded by the U.S. Department of Education.</a:t>
            </a:r>
            <a:endParaRPr sz="1000">
              <a:solidFill>
                <a:schemeClr val="lt1"/>
              </a:solidFill>
            </a:endParaRPr>
          </a:p>
          <a:p>
            <a:pPr marL="0" marR="406400" lvl="0" indent="0" algn="l" rtl="0">
              <a:lnSpc>
                <a:spcPct val="115000"/>
              </a:lnSpc>
              <a:spcBef>
                <a:spcPts val="0"/>
              </a:spcBef>
              <a:spcAft>
                <a:spcPts val="0"/>
              </a:spcAft>
              <a:buNone/>
            </a:pPr>
            <a:endParaRPr sz="1000">
              <a:solidFill>
                <a:schemeClr val="lt1"/>
              </a:solidFill>
            </a:endParaRPr>
          </a:p>
          <a:p>
            <a:pPr marL="0" marR="406400" lvl="0" indent="0" algn="l" rtl="0">
              <a:lnSpc>
                <a:spcPct val="115000"/>
              </a:lnSpc>
              <a:spcBef>
                <a:spcPts val="0"/>
              </a:spcBef>
              <a:spcAft>
                <a:spcPts val="0"/>
              </a:spcAft>
              <a:buNone/>
            </a:pPr>
            <a:r>
              <a:rPr lang="en-US" sz="1000">
                <a:solidFill>
                  <a:schemeClr val="lt1"/>
                </a:solidFill>
              </a:rPr>
              <a:t>The goal of TRiO Programs is to increase enrollment and graduation from college among underrepresented populations.</a:t>
            </a:r>
            <a:endParaRPr sz="1000">
              <a:solidFill>
                <a:schemeClr val="lt1"/>
              </a:solidFill>
            </a:endParaRPr>
          </a:p>
          <a:p>
            <a:pPr marL="0" marR="406400" lvl="0" indent="0" algn="l" rtl="0">
              <a:lnSpc>
                <a:spcPct val="115000"/>
              </a:lnSpc>
              <a:spcBef>
                <a:spcPts val="0"/>
              </a:spcBef>
              <a:spcAft>
                <a:spcPts val="0"/>
              </a:spcAft>
              <a:buNone/>
            </a:pPr>
            <a:endParaRPr sz="1000">
              <a:solidFill>
                <a:schemeClr val="lt1"/>
              </a:solidFill>
            </a:endParaRPr>
          </a:p>
          <a:p>
            <a:pPr marL="0" marR="406400" lvl="0" indent="0" algn="l" rtl="0">
              <a:lnSpc>
                <a:spcPct val="115000"/>
              </a:lnSpc>
              <a:spcBef>
                <a:spcPts val="0"/>
              </a:spcBef>
              <a:spcAft>
                <a:spcPts val="0"/>
              </a:spcAft>
              <a:buNone/>
            </a:pPr>
            <a:r>
              <a:rPr lang="en-US" sz="1000">
                <a:solidFill>
                  <a:schemeClr val="lt1"/>
                </a:solidFill>
              </a:rPr>
              <a:t>Funded by Congress under Title IV of the Higher Education Act of 1965 and administered by the U.S. Department of Education, more than 1,000</a:t>
            </a:r>
            <a:r>
              <a:rPr lang="en-US" sz="1700">
                <a:solidFill>
                  <a:schemeClr val="lt1"/>
                </a:solidFill>
              </a:rPr>
              <a:t> </a:t>
            </a:r>
            <a:r>
              <a:rPr lang="en-US" sz="1000">
                <a:solidFill>
                  <a:schemeClr val="lt1"/>
                </a:solidFill>
              </a:rPr>
              <a:t>universities</a:t>
            </a:r>
            <a:r>
              <a:rPr lang="en-US" sz="300">
                <a:solidFill>
                  <a:schemeClr val="lt1"/>
                </a:solidFill>
              </a:rPr>
              <a:t>, </a:t>
            </a:r>
            <a:r>
              <a:rPr lang="en-US" sz="1100">
                <a:solidFill>
                  <a:schemeClr val="lt1"/>
                </a:solidFill>
              </a:rPr>
              <a:t>community colleges and agencies offer TRIO Programs throughout the United States.</a:t>
            </a:r>
            <a:endParaRPr sz="1100">
              <a:solidFill>
                <a:schemeClr val="lt1"/>
              </a:solidFill>
            </a:endParaRPr>
          </a:p>
          <a:p>
            <a:pPr marL="0" marR="406400" lvl="0" indent="0" algn="l" rtl="0">
              <a:lnSpc>
                <a:spcPct val="115000"/>
              </a:lnSpc>
              <a:spcBef>
                <a:spcPts val="0"/>
              </a:spcBef>
              <a:spcAft>
                <a:spcPts val="0"/>
              </a:spcAft>
              <a:buNone/>
            </a:pPr>
            <a:endParaRPr sz="1100">
              <a:solidFill>
                <a:schemeClr val="lt1"/>
              </a:solidFill>
            </a:endParaRPr>
          </a:p>
          <a:p>
            <a:pPr marL="0" marR="406400" lvl="0" indent="0" algn="l" rtl="0">
              <a:lnSpc>
                <a:spcPct val="115000"/>
              </a:lnSpc>
              <a:spcBef>
                <a:spcPts val="0"/>
              </a:spcBef>
              <a:spcAft>
                <a:spcPts val="0"/>
              </a:spcAft>
              <a:buNone/>
            </a:pPr>
            <a:r>
              <a:rPr lang="en-US" sz="1100">
                <a:solidFill>
                  <a:schemeClr val="lt1"/>
                </a:solidFill>
              </a:rPr>
              <a:t>TRiO programs help students overcome class, social and cultural barriers to higher education.</a:t>
            </a:r>
            <a:endParaRPr sz="1100">
              <a:solidFill>
                <a:schemeClr val="lt1"/>
              </a:solidFill>
            </a:endParaRPr>
          </a:p>
        </p:txBody>
      </p:sp>
      <p:sp>
        <p:nvSpPr>
          <p:cNvPr id="175" name="Google Shape;175;g15056ee391e_2_0"/>
          <p:cNvSpPr txBox="1"/>
          <p:nvPr/>
        </p:nvSpPr>
        <p:spPr>
          <a:xfrm>
            <a:off x="1391350" y="4718300"/>
            <a:ext cx="761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lt1"/>
                </a:solidFill>
              </a:rPr>
              <a:t>Why Upward Bound Video - </a:t>
            </a:r>
            <a:r>
              <a:rPr lang="en-US" sz="1200" u="sng">
                <a:solidFill>
                  <a:schemeClr val="hlink"/>
                </a:solidFill>
                <a:hlinkClick r:id="rId3"/>
              </a:rPr>
              <a:t>Click Here</a:t>
            </a:r>
            <a:r>
              <a:rPr lang="en-US" sz="1200">
                <a:solidFill>
                  <a:schemeClr val="lt1"/>
                </a:solidFill>
              </a:rPr>
              <a:t> / </a:t>
            </a:r>
            <a:r>
              <a:rPr lang="en-US" sz="1200" i="1">
                <a:solidFill>
                  <a:srgbClr val="FF0000"/>
                </a:solidFill>
              </a:rPr>
              <a:t>Por qué Upward Bound Video - </a:t>
            </a:r>
            <a:r>
              <a:rPr lang="en-US" sz="1200" i="1" u="sng">
                <a:solidFill>
                  <a:schemeClr val="hlink"/>
                </a:solidFill>
                <a:hlinkClick r:id="rId3"/>
              </a:rPr>
              <a:t>Haga clic aquí</a:t>
            </a:r>
            <a:endParaRPr sz="1200" i="1">
              <a:solidFill>
                <a:srgbClr val="FF0000"/>
              </a:solidFill>
            </a:endParaRPr>
          </a:p>
        </p:txBody>
      </p:sp>
      <p:sp>
        <p:nvSpPr>
          <p:cNvPr id="176" name="Google Shape;176;g15056ee391e_2_0"/>
          <p:cNvSpPr txBox="1"/>
          <p:nvPr/>
        </p:nvSpPr>
        <p:spPr>
          <a:xfrm>
            <a:off x="4409925" y="1035975"/>
            <a:ext cx="3804900" cy="3682200"/>
          </a:xfrm>
          <a:prstGeom prst="rect">
            <a:avLst/>
          </a:prstGeom>
          <a:solidFill>
            <a:srgbClr val="FF0000"/>
          </a:solidFill>
          <a:ln>
            <a:noFill/>
          </a:ln>
        </p:spPr>
        <p:txBody>
          <a:bodyPr spcFirstLastPara="1" wrap="square" lIns="91425" tIns="91425" rIns="91425" bIns="91425" anchor="ctr" anchorCtr="0">
            <a:noAutofit/>
          </a:bodyPr>
          <a:lstStyle/>
          <a:p>
            <a:pPr marL="0" marR="406400" lvl="0" indent="0" algn="l" rtl="0">
              <a:lnSpc>
                <a:spcPct val="115000"/>
              </a:lnSpc>
              <a:spcBef>
                <a:spcPts val="0"/>
              </a:spcBef>
              <a:spcAft>
                <a:spcPts val="0"/>
              </a:spcAft>
              <a:buClr>
                <a:schemeClr val="dk1"/>
              </a:buClr>
              <a:buSzPts val="1100"/>
              <a:buFont typeface="Arial"/>
              <a:buNone/>
            </a:pPr>
            <a:r>
              <a:rPr lang="en-US" sz="1625">
                <a:solidFill>
                  <a:schemeClr val="lt1"/>
                </a:solidFill>
              </a:rPr>
              <a:t>¿Qué es Upward Bound?</a:t>
            </a:r>
            <a:endParaRPr sz="1625">
              <a:solidFill>
                <a:schemeClr val="lt1"/>
              </a:solidFill>
            </a:endParaRPr>
          </a:p>
          <a:p>
            <a:pPr marL="0" marR="406400" lvl="0" indent="0" algn="l" rtl="0">
              <a:lnSpc>
                <a:spcPct val="115000"/>
              </a:lnSpc>
              <a:spcBef>
                <a:spcPts val="0"/>
              </a:spcBef>
              <a:spcAft>
                <a:spcPts val="0"/>
              </a:spcAft>
              <a:buClr>
                <a:schemeClr val="dk1"/>
              </a:buClr>
              <a:buSzPts val="1100"/>
              <a:buFont typeface="Arial"/>
              <a:buNone/>
            </a:pPr>
            <a:r>
              <a:rPr lang="en-US" sz="1025">
                <a:solidFill>
                  <a:schemeClr val="lt1"/>
                </a:solidFill>
              </a:rPr>
              <a:t>Upward Bound es uno de varios programas de oportunidades educativas denominados Programas TRiO (inicialmente había tres) financiados por el Departamento de Educación de EE. UU.</a:t>
            </a:r>
            <a:endParaRPr sz="1025">
              <a:solidFill>
                <a:schemeClr val="lt1"/>
              </a:solidFill>
            </a:endParaRPr>
          </a:p>
          <a:p>
            <a:pPr marL="0" marR="406400" lvl="0" indent="0" algn="l" rtl="0">
              <a:lnSpc>
                <a:spcPct val="115000"/>
              </a:lnSpc>
              <a:spcBef>
                <a:spcPts val="0"/>
              </a:spcBef>
              <a:spcAft>
                <a:spcPts val="0"/>
              </a:spcAft>
              <a:buClr>
                <a:schemeClr val="dk1"/>
              </a:buClr>
              <a:buSzPts val="1100"/>
              <a:buFont typeface="Arial"/>
              <a:buNone/>
            </a:pPr>
            <a:endParaRPr sz="1025">
              <a:solidFill>
                <a:schemeClr val="lt1"/>
              </a:solidFill>
            </a:endParaRPr>
          </a:p>
          <a:p>
            <a:pPr marL="0" marR="406400" lvl="0" indent="0" algn="l" rtl="0">
              <a:lnSpc>
                <a:spcPct val="115000"/>
              </a:lnSpc>
              <a:spcBef>
                <a:spcPts val="0"/>
              </a:spcBef>
              <a:spcAft>
                <a:spcPts val="0"/>
              </a:spcAft>
              <a:buClr>
                <a:schemeClr val="dk1"/>
              </a:buClr>
              <a:buSzPts val="1100"/>
              <a:buFont typeface="Arial"/>
              <a:buNone/>
            </a:pPr>
            <a:r>
              <a:rPr lang="en-US" sz="1025">
                <a:solidFill>
                  <a:schemeClr val="lt1"/>
                </a:solidFill>
              </a:rPr>
              <a:t>El objetivo de los programas TRiO es aumentar la inscripción y la graduación de la universidad entre las poblaciones subrepresentadas.</a:t>
            </a:r>
            <a:endParaRPr sz="1025">
              <a:solidFill>
                <a:schemeClr val="lt1"/>
              </a:solidFill>
            </a:endParaRPr>
          </a:p>
          <a:p>
            <a:pPr marL="0" marR="406400" lvl="0" indent="0" algn="l" rtl="0">
              <a:lnSpc>
                <a:spcPct val="115000"/>
              </a:lnSpc>
              <a:spcBef>
                <a:spcPts val="0"/>
              </a:spcBef>
              <a:spcAft>
                <a:spcPts val="0"/>
              </a:spcAft>
              <a:buClr>
                <a:schemeClr val="dk1"/>
              </a:buClr>
              <a:buSzPts val="1100"/>
              <a:buFont typeface="Arial"/>
              <a:buNone/>
            </a:pPr>
            <a:endParaRPr sz="1025">
              <a:solidFill>
                <a:schemeClr val="lt1"/>
              </a:solidFill>
            </a:endParaRPr>
          </a:p>
          <a:p>
            <a:pPr marL="0" marR="406400" lvl="0" indent="0" algn="l" rtl="0">
              <a:lnSpc>
                <a:spcPct val="115000"/>
              </a:lnSpc>
              <a:spcBef>
                <a:spcPts val="0"/>
              </a:spcBef>
              <a:spcAft>
                <a:spcPts val="0"/>
              </a:spcAft>
              <a:buClr>
                <a:schemeClr val="dk1"/>
              </a:buClr>
              <a:buSzPts val="1100"/>
              <a:buFont typeface="Arial"/>
              <a:buNone/>
            </a:pPr>
            <a:r>
              <a:rPr lang="en-US" sz="1025">
                <a:solidFill>
                  <a:schemeClr val="lt1"/>
                </a:solidFill>
              </a:rPr>
              <a:t>Financiado por el Congreso bajo el Título IV de la Ley de Educación Superior de 1965 y administrado por el Departamento de Educación de EE. UU., más de 1000 universidades, colegios comunitarios y agencias ofrecen programas TRIO en todo Estados Unidos.</a:t>
            </a:r>
            <a:endParaRPr sz="1025">
              <a:solidFill>
                <a:schemeClr val="lt1"/>
              </a:solidFill>
            </a:endParaRPr>
          </a:p>
          <a:p>
            <a:pPr marL="0" marR="406400" lvl="0" indent="0" algn="l" rtl="0">
              <a:lnSpc>
                <a:spcPct val="115000"/>
              </a:lnSpc>
              <a:spcBef>
                <a:spcPts val="0"/>
              </a:spcBef>
              <a:spcAft>
                <a:spcPts val="0"/>
              </a:spcAft>
              <a:buClr>
                <a:schemeClr val="dk1"/>
              </a:buClr>
              <a:buSzPts val="1100"/>
              <a:buFont typeface="Arial"/>
              <a:buNone/>
            </a:pPr>
            <a:endParaRPr sz="1025">
              <a:solidFill>
                <a:schemeClr val="lt1"/>
              </a:solidFill>
            </a:endParaRPr>
          </a:p>
          <a:p>
            <a:pPr marL="0" marR="406400" lvl="0" indent="0" algn="l" rtl="0">
              <a:lnSpc>
                <a:spcPct val="115000"/>
              </a:lnSpc>
              <a:spcBef>
                <a:spcPts val="0"/>
              </a:spcBef>
              <a:spcAft>
                <a:spcPts val="0"/>
              </a:spcAft>
              <a:buClr>
                <a:schemeClr val="dk1"/>
              </a:buClr>
              <a:buSzPts val="1100"/>
              <a:buFont typeface="Arial"/>
              <a:buNone/>
            </a:pPr>
            <a:r>
              <a:rPr lang="en-US" sz="1025">
                <a:solidFill>
                  <a:schemeClr val="lt1"/>
                </a:solidFill>
              </a:rPr>
              <a:t>Los programas TRiO ayudan a los estudiantes a superar las barreras culturales, sociales y de clase para acceder a la educación superior.</a:t>
            </a:r>
            <a:endParaRPr sz="1025">
              <a:solidFill>
                <a:schemeClr val="lt1"/>
              </a:solidFill>
            </a:endParaRPr>
          </a:p>
          <a:p>
            <a:pPr marL="0" marR="406400" lvl="0" indent="0" algn="l" rtl="0">
              <a:lnSpc>
                <a:spcPct val="115000"/>
              </a:lnSpc>
              <a:spcBef>
                <a:spcPts val="0"/>
              </a:spcBef>
              <a:spcAft>
                <a:spcPts val="0"/>
              </a:spcAft>
              <a:buNone/>
            </a:pPr>
            <a:endParaRPr sz="1025">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e7d788c6ff_0_101"/>
          <p:cNvSpPr txBox="1">
            <a:spLocks noGrp="1"/>
          </p:cNvSpPr>
          <p:nvPr>
            <p:ph type="title"/>
          </p:nvPr>
        </p:nvSpPr>
        <p:spPr>
          <a:xfrm>
            <a:off x="514350" y="342900"/>
            <a:ext cx="5823600" cy="746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2700"/>
              <a:buFont typeface="Century Gothic"/>
              <a:buNone/>
            </a:pPr>
            <a:r>
              <a:rPr lang="en-US"/>
              <a:t>Mustang Counselors / </a:t>
            </a:r>
            <a:r>
              <a:rPr lang="en-US" i="1">
                <a:solidFill>
                  <a:srgbClr val="FF0000"/>
                </a:solidFill>
              </a:rPr>
              <a:t>Consejeras</a:t>
            </a:r>
            <a:endParaRPr i="1">
              <a:solidFill>
                <a:srgbClr val="FF0000"/>
              </a:solidFill>
            </a:endParaRPr>
          </a:p>
        </p:txBody>
      </p:sp>
      <p:sp>
        <p:nvSpPr>
          <p:cNvPr id="182" name="Google Shape;182;ge7d788c6ff_0_101"/>
          <p:cNvSpPr txBox="1"/>
          <p:nvPr/>
        </p:nvSpPr>
        <p:spPr>
          <a:xfrm>
            <a:off x="7247306" y="1089597"/>
            <a:ext cx="1778400" cy="692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Ms. Juli Gonzalez</a:t>
            </a:r>
            <a:r>
              <a:rPr lang="en-US" sz="1400" b="0" i="0" u="none" strike="noStrike" cap="none">
                <a:solidFill>
                  <a:schemeClr val="lt1"/>
                </a:solidFill>
                <a:latin typeface="Century Gothic"/>
                <a:ea typeface="Century Gothic"/>
                <a:cs typeface="Century Gothic"/>
                <a:sym typeface="Century Gothic"/>
              </a:rPr>
              <a:t> - F-L Counselor / </a:t>
            </a:r>
            <a:r>
              <a:rPr lang="en-US" i="1">
                <a:solidFill>
                  <a:srgbClr val="FF0000"/>
                </a:solidFill>
                <a:latin typeface="Century Gothic"/>
                <a:ea typeface="Century Gothic"/>
                <a:cs typeface="Century Gothic"/>
                <a:sym typeface="Century Gothic"/>
              </a:rPr>
              <a:t>Consejera de  </a:t>
            </a:r>
            <a:r>
              <a:rPr lang="en-US">
                <a:solidFill>
                  <a:srgbClr val="FF0000"/>
                </a:solidFill>
                <a:latin typeface="Century Gothic"/>
                <a:ea typeface="Century Gothic"/>
                <a:cs typeface="Century Gothic"/>
                <a:sym typeface="Century Gothic"/>
              </a:rPr>
              <a:t>Apellido </a:t>
            </a:r>
            <a:r>
              <a:rPr lang="en-US" i="1">
                <a:solidFill>
                  <a:srgbClr val="FF0000"/>
                </a:solidFill>
                <a:latin typeface="Century Gothic"/>
                <a:ea typeface="Century Gothic"/>
                <a:cs typeface="Century Gothic"/>
                <a:sym typeface="Century Gothic"/>
              </a:rPr>
              <a:t>F-L</a:t>
            </a:r>
            <a:endParaRPr sz="1100" b="0" i="0" u="none" strike="noStrike" cap="none">
              <a:solidFill>
                <a:schemeClr val="lt1"/>
              </a:solidFill>
              <a:latin typeface="Arial"/>
              <a:ea typeface="Arial"/>
              <a:cs typeface="Arial"/>
              <a:sym typeface="Arial"/>
            </a:endParaRPr>
          </a:p>
        </p:txBody>
      </p:sp>
      <p:sp>
        <p:nvSpPr>
          <p:cNvPr id="183" name="Google Shape;183;ge7d788c6ff_0_101"/>
          <p:cNvSpPr txBox="1"/>
          <p:nvPr/>
        </p:nvSpPr>
        <p:spPr>
          <a:xfrm>
            <a:off x="1909650" y="1411851"/>
            <a:ext cx="1469400" cy="858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Mrs. Rita Beck</a:t>
            </a:r>
            <a:r>
              <a:rPr lang="en-US" sz="1400" b="0" i="0" u="none" strike="noStrike" cap="none">
                <a:solidFill>
                  <a:schemeClr val="lt1"/>
                </a:solidFill>
                <a:latin typeface="Century Gothic"/>
                <a:ea typeface="Century Gothic"/>
                <a:cs typeface="Century Gothic"/>
                <a:sym typeface="Century Gothic"/>
              </a:rPr>
              <a:t> - A-E Counselor / </a:t>
            </a:r>
            <a:r>
              <a:rPr lang="en-US" sz="1400" b="0" i="1" u="none" strike="noStrike" cap="none">
                <a:solidFill>
                  <a:srgbClr val="FF0000"/>
                </a:solidFill>
                <a:latin typeface="Century Gothic"/>
                <a:ea typeface="Century Gothic"/>
                <a:cs typeface="Century Gothic"/>
                <a:sym typeface="Century Gothic"/>
              </a:rPr>
              <a:t>Consejera </a:t>
            </a:r>
            <a:r>
              <a:rPr lang="en-US" i="1">
                <a:solidFill>
                  <a:srgbClr val="FF0000"/>
                </a:solidFill>
                <a:latin typeface="Century Gothic"/>
                <a:ea typeface="Century Gothic"/>
                <a:cs typeface="Century Gothic"/>
                <a:sym typeface="Century Gothic"/>
              </a:rPr>
              <a:t>de </a:t>
            </a:r>
            <a:r>
              <a:rPr lang="en-US" sz="1400" b="0" i="1" u="none" strike="noStrike" cap="none">
                <a:solidFill>
                  <a:srgbClr val="FF0000"/>
                </a:solidFill>
                <a:latin typeface="Century Gothic"/>
                <a:ea typeface="Century Gothic"/>
                <a:cs typeface="Century Gothic"/>
                <a:sym typeface="Century Gothic"/>
              </a:rPr>
              <a:t> </a:t>
            </a:r>
            <a:r>
              <a:rPr lang="en-US">
                <a:solidFill>
                  <a:srgbClr val="FF0000"/>
                </a:solidFill>
                <a:latin typeface="Century Gothic"/>
                <a:ea typeface="Century Gothic"/>
                <a:cs typeface="Century Gothic"/>
                <a:sym typeface="Century Gothic"/>
              </a:rPr>
              <a:t>Apellido </a:t>
            </a:r>
            <a:r>
              <a:rPr lang="en-US" sz="1400" b="0" i="1" u="none" strike="noStrike" cap="none">
                <a:solidFill>
                  <a:srgbClr val="FF0000"/>
                </a:solidFill>
                <a:latin typeface="Century Gothic"/>
                <a:ea typeface="Century Gothic"/>
                <a:cs typeface="Century Gothic"/>
                <a:sym typeface="Century Gothic"/>
              </a:rPr>
              <a:t>A-E</a:t>
            </a:r>
            <a:endParaRPr sz="1100" b="0" i="1" u="none" strike="noStrike" cap="none">
              <a:solidFill>
                <a:srgbClr val="FF0000"/>
              </a:solidFill>
              <a:latin typeface="Arial"/>
              <a:ea typeface="Arial"/>
              <a:cs typeface="Arial"/>
              <a:sym typeface="Arial"/>
            </a:endParaRPr>
          </a:p>
        </p:txBody>
      </p:sp>
      <p:sp>
        <p:nvSpPr>
          <p:cNvPr id="184" name="Google Shape;184;ge7d788c6ff_0_101"/>
          <p:cNvSpPr txBox="1"/>
          <p:nvPr/>
        </p:nvSpPr>
        <p:spPr>
          <a:xfrm>
            <a:off x="2941050" y="3328050"/>
            <a:ext cx="3396900" cy="7317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Mrs. Hope Garza - </a:t>
            </a: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IB DP (11th/12th)  Lead Counselor / </a:t>
            </a:r>
            <a:r>
              <a:rPr lang="en-US" i="1">
                <a:solidFill>
                  <a:srgbClr val="FF0000"/>
                </a:solidFill>
                <a:latin typeface="Century Gothic"/>
                <a:ea typeface="Century Gothic"/>
                <a:cs typeface="Century Gothic"/>
                <a:sym typeface="Century Gothic"/>
              </a:rPr>
              <a:t>Consejera de  </a:t>
            </a:r>
            <a:r>
              <a:rPr lang="en-US">
                <a:solidFill>
                  <a:srgbClr val="FF0000"/>
                </a:solidFill>
                <a:latin typeface="Century Gothic"/>
                <a:ea typeface="Century Gothic"/>
                <a:cs typeface="Century Gothic"/>
                <a:sym typeface="Century Gothic"/>
              </a:rPr>
              <a:t>estudiantes de IB</a:t>
            </a:r>
            <a:endParaRPr sz="1100" b="0" i="0" u="none" strike="noStrike" cap="none">
              <a:solidFill>
                <a:schemeClr val="lt1"/>
              </a:solidFill>
              <a:latin typeface="Arial"/>
              <a:ea typeface="Arial"/>
              <a:cs typeface="Arial"/>
              <a:sym typeface="Arial"/>
            </a:endParaRPr>
          </a:p>
        </p:txBody>
      </p:sp>
      <p:pic>
        <p:nvPicPr>
          <p:cNvPr id="185" name="Google Shape;185;ge7d788c6ff_0_101"/>
          <p:cNvPicPr preferRelativeResize="0"/>
          <p:nvPr/>
        </p:nvPicPr>
        <p:blipFill rotWithShape="1">
          <a:blip r:embed="rId3">
            <a:alphaModFix/>
          </a:blip>
          <a:srcRect b="10410"/>
          <a:stretch/>
        </p:blipFill>
        <p:spPr>
          <a:xfrm>
            <a:off x="459163" y="902337"/>
            <a:ext cx="1273463" cy="1711744"/>
          </a:xfrm>
          <a:prstGeom prst="rect">
            <a:avLst/>
          </a:prstGeom>
          <a:noFill/>
          <a:ln>
            <a:noFill/>
          </a:ln>
        </p:spPr>
      </p:pic>
      <p:pic>
        <p:nvPicPr>
          <p:cNvPr id="186" name="Google Shape;186;ge7d788c6ff_0_101"/>
          <p:cNvPicPr preferRelativeResize="0"/>
          <p:nvPr/>
        </p:nvPicPr>
        <p:blipFill rotWithShape="1">
          <a:blip r:embed="rId4">
            <a:alphaModFix/>
          </a:blip>
          <a:srcRect t="6628"/>
          <a:stretch/>
        </p:blipFill>
        <p:spPr>
          <a:xfrm>
            <a:off x="5733656" y="1051413"/>
            <a:ext cx="1469249" cy="1714125"/>
          </a:xfrm>
          <a:prstGeom prst="rect">
            <a:avLst/>
          </a:prstGeom>
          <a:noFill/>
          <a:ln>
            <a:noFill/>
          </a:ln>
        </p:spPr>
      </p:pic>
      <p:pic>
        <p:nvPicPr>
          <p:cNvPr id="187" name="Google Shape;187;ge7d788c6ff_0_101"/>
          <p:cNvPicPr preferRelativeResize="0"/>
          <p:nvPr/>
        </p:nvPicPr>
        <p:blipFill rotWithShape="1">
          <a:blip r:embed="rId5">
            <a:alphaModFix/>
          </a:blip>
          <a:srcRect b="6629"/>
          <a:stretch/>
        </p:blipFill>
        <p:spPr>
          <a:xfrm>
            <a:off x="3696919" y="1559332"/>
            <a:ext cx="1469249" cy="1714125"/>
          </a:xfrm>
          <a:prstGeom prst="rect">
            <a:avLst/>
          </a:prstGeom>
          <a:noFill/>
          <a:ln>
            <a:noFill/>
          </a:ln>
        </p:spPr>
      </p:pic>
      <p:sp>
        <p:nvSpPr>
          <p:cNvPr id="188" name="Google Shape;188;ge7d788c6ff_0_101"/>
          <p:cNvSpPr txBox="1"/>
          <p:nvPr/>
        </p:nvSpPr>
        <p:spPr>
          <a:xfrm>
            <a:off x="1835781" y="4114350"/>
            <a:ext cx="2179500" cy="7317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Mrs. Sandy Gonzalez - </a:t>
            </a: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M-Ri Counselor / </a:t>
            </a:r>
            <a:r>
              <a:rPr lang="en-US" i="1">
                <a:solidFill>
                  <a:srgbClr val="FF0000"/>
                </a:solidFill>
                <a:latin typeface="Century Gothic"/>
                <a:ea typeface="Century Gothic"/>
                <a:cs typeface="Century Gothic"/>
                <a:sym typeface="Century Gothic"/>
              </a:rPr>
              <a:t>Consejera de  </a:t>
            </a:r>
            <a:r>
              <a:rPr lang="en-US">
                <a:solidFill>
                  <a:srgbClr val="FF0000"/>
                </a:solidFill>
                <a:latin typeface="Century Gothic"/>
                <a:ea typeface="Century Gothic"/>
                <a:cs typeface="Century Gothic"/>
                <a:sym typeface="Century Gothic"/>
              </a:rPr>
              <a:t>Apellido </a:t>
            </a:r>
            <a:r>
              <a:rPr lang="en-US" i="1">
                <a:solidFill>
                  <a:srgbClr val="FF0000"/>
                </a:solidFill>
                <a:latin typeface="Century Gothic"/>
                <a:ea typeface="Century Gothic"/>
                <a:cs typeface="Century Gothic"/>
                <a:sym typeface="Century Gothic"/>
              </a:rPr>
              <a:t>M-Ri</a:t>
            </a:r>
            <a:endParaRPr sz="1100" b="0" i="0" u="none" strike="noStrike" cap="none">
              <a:solidFill>
                <a:schemeClr val="lt1"/>
              </a:solidFill>
              <a:latin typeface="Arial"/>
              <a:ea typeface="Arial"/>
              <a:cs typeface="Arial"/>
              <a:sym typeface="Arial"/>
            </a:endParaRPr>
          </a:p>
        </p:txBody>
      </p:sp>
      <p:sp>
        <p:nvSpPr>
          <p:cNvPr id="189" name="Google Shape;189;ge7d788c6ff_0_101"/>
          <p:cNvSpPr txBox="1"/>
          <p:nvPr/>
        </p:nvSpPr>
        <p:spPr>
          <a:xfrm>
            <a:off x="6903431" y="4114350"/>
            <a:ext cx="2179500" cy="7317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Mrs. Laura De Luna - </a:t>
            </a:r>
            <a:endParaRPr sz="14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Ro-Z Counselor / </a:t>
            </a:r>
            <a:r>
              <a:rPr lang="en-US" i="1">
                <a:solidFill>
                  <a:srgbClr val="FF0000"/>
                </a:solidFill>
                <a:latin typeface="Century Gothic"/>
                <a:ea typeface="Century Gothic"/>
                <a:cs typeface="Century Gothic"/>
                <a:sym typeface="Century Gothic"/>
              </a:rPr>
              <a:t>Consejera de  </a:t>
            </a:r>
            <a:r>
              <a:rPr lang="en-US">
                <a:solidFill>
                  <a:srgbClr val="FF0000"/>
                </a:solidFill>
                <a:latin typeface="Century Gothic"/>
                <a:ea typeface="Century Gothic"/>
                <a:cs typeface="Century Gothic"/>
                <a:sym typeface="Century Gothic"/>
              </a:rPr>
              <a:t>Apellido </a:t>
            </a:r>
            <a:r>
              <a:rPr lang="en-US" i="1">
                <a:solidFill>
                  <a:srgbClr val="FF0000"/>
                </a:solidFill>
                <a:latin typeface="Century Gothic"/>
                <a:ea typeface="Century Gothic"/>
                <a:cs typeface="Century Gothic"/>
                <a:sym typeface="Century Gothic"/>
              </a:rPr>
              <a:t>Ro-Z</a:t>
            </a:r>
            <a:endParaRPr sz="1100" b="0" i="0" u="none" strike="noStrike" cap="none">
              <a:solidFill>
                <a:schemeClr val="lt1"/>
              </a:solidFill>
              <a:latin typeface="Arial"/>
              <a:ea typeface="Arial"/>
              <a:cs typeface="Arial"/>
              <a:sym typeface="Arial"/>
            </a:endParaRPr>
          </a:p>
        </p:txBody>
      </p:sp>
      <p:pic>
        <p:nvPicPr>
          <p:cNvPr id="190" name="Google Shape;190;ge7d788c6ff_0_101"/>
          <p:cNvPicPr preferRelativeResize="0"/>
          <p:nvPr/>
        </p:nvPicPr>
        <p:blipFill rotWithShape="1">
          <a:blip r:embed="rId6">
            <a:alphaModFix/>
          </a:blip>
          <a:srcRect/>
          <a:stretch/>
        </p:blipFill>
        <p:spPr>
          <a:xfrm>
            <a:off x="392488" y="3003837"/>
            <a:ext cx="1517168" cy="1994524"/>
          </a:xfrm>
          <a:prstGeom prst="rect">
            <a:avLst/>
          </a:prstGeom>
          <a:noFill/>
          <a:ln>
            <a:noFill/>
          </a:ln>
        </p:spPr>
      </p:pic>
      <p:pic>
        <p:nvPicPr>
          <p:cNvPr id="191" name="Google Shape;191;ge7d788c6ff_0_101"/>
          <p:cNvPicPr preferRelativeResize="0"/>
          <p:nvPr/>
        </p:nvPicPr>
        <p:blipFill rotWithShape="1">
          <a:blip r:embed="rId7">
            <a:alphaModFix/>
          </a:blip>
          <a:srcRect/>
          <a:stretch/>
        </p:blipFill>
        <p:spPr>
          <a:xfrm>
            <a:off x="7444125" y="2184813"/>
            <a:ext cx="1215164" cy="18968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e7d788c6ff_0_457"/>
          <p:cNvSpPr txBox="1">
            <a:spLocks noGrp="1"/>
          </p:cNvSpPr>
          <p:nvPr>
            <p:ph type="title"/>
          </p:nvPr>
        </p:nvSpPr>
        <p:spPr>
          <a:xfrm>
            <a:off x="1278731" y="410765"/>
            <a:ext cx="7886700" cy="9942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2700"/>
              <a:buFont typeface="Century Gothic"/>
              <a:buNone/>
            </a:pPr>
            <a:r>
              <a:rPr lang="en-US"/>
              <a:t>Jefferson H.S. Social Worker</a:t>
            </a:r>
            <a:endParaRPr b="1"/>
          </a:p>
        </p:txBody>
      </p:sp>
      <p:sp>
        <p:nvSpPr>
          <p:cNvPr id="197" name="Google Shape;197;ge7d788c6ff_0_457"/>
          <p:cNvSpPr txBox="1">
            <a:spLocks noGrp="1"/>
          </p:cNvSpPr>
          <p:nvPr>
            <p:ph type="body" idx="1"/>
          </p:nvPr>
        </p:nvSpPr>
        <p:spPr>
          <a:xfrm>
            <a:off x="628649" y="1047750"/>
            <a:ext cx="3386100" cy="3767100"/>
          </a:xfrm>
          <a:prstGeom prst="rect">
            <a:avLst/>
          </a:prstGeom>
          <a:noFill/>
          <a:ln>
            <a:noFill/>
          </a:ln>
        </p:spPr>
        <p:txBody>
          <a:bodyPr spcFirstLastPara="1" wrap="square" lIns="68575" tIns="34275" rIns="68575" bIns="34275" anchor="t" anchorCtr="0">
            <a:normAutofit/>
          </a:bodyPr>
          <a:lstStyle/>
          <a:p>
            <a:pPr marL="342900" lvl="0" indent="0" algn="ctr" rtl="0">
              <a:lnSpc>
                <a:spcPct val="120000"/>
              </a:lnSpc>
              <a:spcBef>
                <a:spcPts val="0"/>
              </a:spcBef>
              <a:spcAft>
                <a:spcPts val="0"/>
              </a:spcAft>
              <a:buSzPts val="1400"/>
              <a:buNone/>
            </a:pPr>
            <a:r>
              <a:rPr lang="en-US" b="1"/>
              <a:t>Gloria Hulshof, LMSW-IPR</a:t>
            </a:r>
            <a:endParaRPr b="1"/>
          </a:p>
          <a:p>
            <a:pPr marL="342900" lvl="0" indent="0" algn="ctr" rtl="0">
              <a:lnSpc>
                <a:spcPct val="120000"/>
              </a:lnSpc>
              <a:spcBef>
                <a:spcPts val="0"/>
              </a:spcBef>
              <a:spcAft>
                <a:spcPts val="0"/>
              </a:spcAft>
              <a:buSzPts val="1400"/>
              <a:buNone/>
            </a:pPr>
            <a:r>
              <a:rPr lang="en-US" b="1"/>
              <a:t>Campus Social Worker	</a:t>
            </a:r>
            <a:endParaRPr b="1"/>
          </a:p>
          <a:p>
            <a:pPr marL="685800" lvl="0" indent="342900" algn="ctr" rtl="0">
              <a:lnSpc>
                <a:spcPct val="120000"/>
              </a:lnSpc>
              <a:spcBef>
                <a:spcPts val="0"/>
              </a:spcBef>
              <a:spcAft>
                <a:spcPts val="0"/>
              </a:spcAft>
              <a:buSzPts val="1400"/>
              <a:buNone/>
            </a:pPr>
            <a:endParaRPr b="1"/>
          </a:p>
          <a:p>
            <a:pPr marL="0" lvl="3" indent="0" algn="ctr" rtl="0">
              <a:lnSpc>
                <a:spcPct val="120000"/>
              </a:lnSpc>
              <a:spcBef>
                <a:spcPts val="0"/>
              </a:spcBef>
              <a:spcAft>
                <a:spcPts val="0"/>
              </a:spcAft>
              <a:buSzPts val="1400"/>
              <a:buNone/>
            </a:pPr>
            <a:r>
              <a:rPr lang="en-US" sz="1400" b="1" u="sng">
                <a:solidFill>
                  <a:schemeClr val="hlink"/>
                </a:solidFill>
                <a:hlinkClick r:id="rId3"/>
              </a:rPr>
              <a:t>ghulshof1@saisd.net</a:t>
            </a:r>
            <a:endParaRPr sz="1400" b="1"/>
          </a:p>
          <a:p>
            <a:pPr marL="0" lvl="3" indent="0" algn="ctr" rtl="0">
              <a:lnSpc>
                <a:spcPct val="120000"/>
              </a:lnSpc>
              <a:spcBef>
                <a:spcPts val="0"/>
              </a:spcBef>
              <a:spcAft>
                <a:spcPts val="0"/>
              </a:spcAft>
              <a:buSzPts val="1400"/>
              <a:buNone/>
            </a:pPr>
            <a:r>
              <a:rPr lang="en-US" sz="1400" b="1"/>
              <a:t>Room 2614 in Eastwing</a:t>
            </a:r>
            <a:endParaRPr sz="1400" b="1"/>
          </a:p>
          <a:p>
            <a:pPr marL="254000" lvl="0" indent="-165100" algn="l" rtl="0">
              <a:lnSpc>
                <a:spcPct val="120000"/>
              </a:lnSpc>
              <a:spcBef>
                <a:spcPts val="800"/>
              </a:spcBef>
              <a:spcAft>
                <a:spcPts val="0"/>
              </a:spcAft>
              <a:buSzPts val="1400"/>
              <a:buNone/>
            </a:pPr>
            <a:endParaRPr/>
          </a:p>
          <a:p>
            <a:pPr marL="254000" lvl="0" indent="-165100" algn="l" rtl="0">
              <a:lnSpc>
                <a:spcPct val="120000"/>
              </a:lnSpc>
              <a:spcBef>
                <a:spcPts val="800"/>
              </a:spcBef>
              <a:spcAft>
                <a:spcPts val="0"/>
              </a:spcAft>
              <a:buSzPts val="1400"/>
              <a:buNone/>
            </a:pPr>
            <a:endParaRPr/>
          </a:p>
          <a:p>
            <a:pPr marL="0" lvl="0" indent="0" algn="l" rtl="0">
              <a:lnSpc>
                <a:spcPct val="120000"/>
              </a:lnSpc>
              <a:spcBef>
                <a:spcPts val="800"/>
              </a:spcBef>
              <a:spcAft>
                <a:spcPts val="0"/>
              </a:spcAft>
              <a:buSzPts val="1400"/>
              <a:buNone/>
            </a:pPr>
            <a:endParaRPr/>
          </a:p>
          <a:p>
            <a:pPr marL="254000" lvl="0" indent="-165100" algn="l" rtl="0">
              <a:lnSpc>
                <a:spcPct val="120000"/>
              </a:lnSpc>
              <a:spcBef>
                <a:spcPts val="800"/>
              </a:spcBef>
              <a:spcAft>
                <a:spcPts val="0"/>
              </a:spcAft>
              <a:buSzPts val="1400"/>
              <a:buNone/>
            </a:pPr>
            <a:endParaRPr/>
          </a:p>
          <a:p>
            <a:pPr marL="254000" lvl="0" indent="-165100" algn="r" rtl="0">
              <a:lnSpc>
                <a:spcPct val="120000"/>
              </a:lnSpc>
              <a:spcBef>
                <a:spcPts val="800"/>
              </a:spcBef>
              <a:spcAft>
                <a:spcPts val="0"/>
              </a:spcAft>
              <a:buSzPts val="1400"/>
              <a:buNone/>
            </a:pPr>
            <a:endParaRPr/>
          </a:p>
        </p:txBody>
      </p:sp>
      <p:pic>
        <p:nvPicPr>
          <p:cNvPr id="198" name="Google Shape;198;ge7d788c6ff_0_457"/>
          <p:cNvPicPr preferRelativeResize="0"/>
          <p:nvPr/>
        </p:nvPicPr>
        <p:blipFill rotWithShape="1">
          <a:blip r:embed="rId4">
            <a:alphaModFix/>
          </a:blip>
          <a:srcRect t="3306"/>
          <a:stretch/>
        </p:blipFill>
        <p:spPr>
          <a:xfrm>
            <a:off x="1338813" y="2628174"/>
            <a:ext cx="1965776" cy="2026772"/>
          </a:xfrm>
          <a:prstGeom prst="rect">
            <a:avLst/>
          </a:prstGeom>
          <a:noFill/>
          <a:ln>
            <a:noFill/>
          </a:ln>
        </p:spPr>
      </p:pic>
      <p:sp>
        <p:nvSpPr>
          <p:cNvPr id="199" name="Google Shape;199;ge7d788c6ff_0_457"/>
          <p:cNvSpPr txBox="1"/>
          <p:nvPr/>
        </p:nvSpPr>
        <p:spPr>
          <a:xfrm>
            <a:off x="4233200" y="902900"/>
            <a:ext cx="4677300" cy="3909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lt1"/>
                </a:solidFill>
                <a:latin typeface="Arial"/>
                <a:ea typeface="Arial"/>
                <a:cs typeface="Arial"/>
                <a:sym typeface="Arial"/>
              </a:rPr>
              <a:t>How can a School Social Worker help me?</a:t>
            </a:r>
            <a:endParaRPr sz="1800" b="0" i="0" u="sng"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Have you ever been so stressed/sad/angry/frustrated that you didn’t know how to deal with it?</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Have you lost someone close to you?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Has anyone ever hurt you?</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Have you ever had an argument with a friend/boyfriend/girlfriend?</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Have you ever felt like hurting yourself?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Have you ever dealt with peer pressure?</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Has it been hard to concentrate? </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44dac67de0_0_3"/>
          <p:cNvSpPr txBox="1">
            <a:spLocks noGrp="1"/>
          </p:cNvSpPr>
          <p:nvPr>
            <p:ph type="title"/>
          </p:nvPr>
        </p:nvSpPr>
        <p:spPr>
          <a:xfrm>
            <a:off x="1308244" y="364458"/>
            <a:ext cx="6684000" cy="960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400"/>
              <a:buNone/>
            </a:pPr>
            <a:r>
              <a:rPr lang="en-US">
                <a:solidFill>
                  <a:srgbClr val="FF0000"/>
                </a:solidFill>
              </a:rPr>
              <a:t>Trabajadora Social de Jefferson</a:t>
            </a:r>
            <a:endParaRPr>
              <a:solidFill>
                <a:srgbClr val="FF0000"/>
              </a:solidFill>
            </a:endParaRPr>
          </a:p>
        </p:txBody>
      </p:sp>
      <p:sp>
        <p:nvSpPr>
          <p:cNvPr id="205" name="Google Shape;205;g144dac67de0_0_3"/>
          <p:cNvSpPr txBox="1">
            <a:spLocks noGrp="1"/>
          </p:cNvSpPr>
          <p:nvPr>
            <p:ph type="body" idx="1"/>
          </p:nvPr>
        </p:nvSpPr>
        <p:spPr>
          <a:xfrm>
            <a:off x="380350" y="911950"/>
            <a:ext cx="2764800" cy="2551500"/>
          </a:xfrm>
          <a:prstGeom prst="rect">
            <a:avLst/>
          </a:prstGeom>
          <a:noFill/>
          <a:ln>
            <a:noFill/>
          </a:ln>
        </p:spPr>
        <p:txBody>
          <a:bodyPr spcFirstLastPara="1" wrap="square" lIns="68575" tIns="34275" rIns="68575" bIns="34275" anchor="t" anchorCtr="0">
            <a:normAutofit/>
          </a:bodyPr>
          <a:lstStyle/>
          <a:p>
            <a:pPr marL="0" lvl="0" indent="0" algn="l" rtl="0">
              <a:lnSpc>
                <a:spcPct val="120000"/>
              </a:lnSpc>
              <a:spcBef>
                <a:spcPts val="800"/>
              </a:spcBef>
              <a:spcAft>
                <a:spcPts val="0"/>
              </a:spcAft>
              <a:buClr>
                <a:schemeClr val="dk1"/>
              </a:buClr>
              <a:buSzPts val="1100"/>
              <a:buFont typeface="Arial"/>
              <a:buNone/>
            </a:pPr>
            <a:r>
              <a:rPr lang="en-US"/>
              <a:t>Gloria Hulshof, LMSW-IPR</a:t>
            </a:r>
            <a:endParaRPr/>
          </a:p>
          <a:p>
            <a:pPr marL="0" lvl="0" indent="0" algn="l" rtl="0">
              <a:lnSpc>
                <a:spcPct val="120000"/>
              </a:lnSpc>
              <a:spcBef>
                <a:spcPts val="800"/>
              </a:spcBef>
              <a:spcAft>
                <a:spcPts val="0"/>
              </a:spcAft>
              <a:buClr>
                <a:schemeClr val="dk1"/>
              </a:buClr>
              <a:buSzPts val="1100"/>
              <a:buFont typeface="Arial"/>
              <a:buNone/>
            </a:pPr>
            <a:r>
              <a:rPr lang="en-US"/>
              <a:t>Trabajador Social del la Escuela</a:t>
            </a:r>
            <a:endParaRPr/>
          </a:p>
          <a:p>
            <a:pPr marL="0" lvl="0" indent="0" algn="l" rtl="0">
              <a:lnSpc>
                <a:spcPct val="120000"/>
              </a:lnSpc>
              <a:spcBef>
                <a:spcPts val="800"/>
              </a:spcBef>
              <a:spcAft>
                <a:spcPts val="0"/>
              </a:spcAft>
              <a:buClr>
                <a:schemeClr val="dk1"/>
              </a:buClr>
              <a:buSzPts val="1100"/>
              <a:buFont typeface="Arial"/>
              <a:buNone/>
            </a:pPr>
            <a:endParaRPr/>
          </a:p>
          <a:p>
            <a:pPr marL="0" lvl="0" indent="0" algn="l" rtl="0">
              <a:lnSpc>
                <a:spcPct val="120000"/>
              </a:lnSpc>
              <a:spcBef>
                <a:spcPts val="800"/>
              </a:spcBef>
              <a:spcAft>
                <a:spcPts val="0"/>
              </a:spcAft>
              <a:buClr>
                <a:schemeClr val="dk1"/>
              </a:buClr>
              <a:buSzPts val="1100"/>
              <a:buFont typeface="Arial"/>
              <a:buNone/>
            </a:pPr>
            <a:r>
              <a:rPr lang="en-US"/>
              <a:t>ghulshof1@saisd.net</a:t>
            </a:r>
            <a:endParaRPr/>
          </a:p>
          <a:p>
            <a:pPr marL="0" lvl="0" indent="0" algn="l" rtl="0">
              <a:lnSpc>
                <a:spcPct val="120000"/>
              </a:lnSpc>
              <a:spcBef>
                <a:spcPts val="800"/>
              </a:spcBef>
              <a:spcAft>
                <a:spcPts val="0"/>
              </a:spcAft>
              <a:buClr>
                <a:schemeClr val="dk1"/>
              </a:buClr>
              <a:buSzPts val="1100"/>
              <a:buFont typeface="Arial"/>
              <a:buNone/>
            </a:pPr>
            <a:r>
              <a:rPr lang="en-US"/>
              <a:t>Habitación 2614 en el ala este</a:t>
            </a:r>
            <a:endParaRPr/>
          </a:p>
          <a:p>
            <a:pPr marL="0" lvl="0" indent="0" algn="l" rtl="0">
              <a:lnSpc>
                <a:spcPct val="120000"/>
              </a:lnSpc>
              <a:spcBef>
                <a:spcPts val="800"/>
              </a:spcBef>
              <a:spcAft>
                <a:spcPts val="0"/>
              </a:spcAft>
              <a:buSzPts val="1400"/>
              <a:buNone/>
            </a:pPr>
            <a:endParaRPr/>
          </a:p>
        </p:txBody>
      </p:sp>
      <p:pic>
        <p:nvPicPr>
          <p:cNvPr id="206" name="Google Shape;206;g144dac67de0_0_3"/>
          <p:cNvPicPr preferRelativeResize="0"/>
          <p:nvPr/>
        </p:nvPicPr>
        <p:blipFill rotWithShape="1">
          <a:blip r:embed="rId3">
            <a:alphaModFix/>
          </a:blip>
          <a:srcRect t="3306"/>
          <a:stretch/>
        </p:blipFill>
        <p:spPr>
          <a:xfrm>
            <a:off x="584675" y="2961100"/>
            <a:ext cx="1834799" cy="1891748"/>
          </a:xfrm>
          <a:prstGeom prst="rect">
            <a:avLst/>
          </a:prstGeom>
          <a:noFill/>
          <a:ln>
            <a:noFill/>
          </a:ln>
        </p:spPr>
      </p:pic>
      <p:sp>
        <p:nvSpPr>
          <p:cNvPr id="207" name="Google Shape;207;g144dac67de0_0_3"/>
          <p:cNvSpPr txBox="1"/>
          <p:nvPr/>
        </p:nvSpPr>
        <p:spPr>
          <a:xfrm>
            <a:off x="3951975" y="911950"/>
            <a:ext cx="4788300" cy="427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¿Cómo me puede ayudar un Trabajador Social Escolar?</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¿Alguna vez ha estado tan estresado/triste/enojado/frustrado que no sabía cómo manejarlo?</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¿Has perdido a alguien cercano a ti?</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¿Alguien te ha lastimado alguna vez?</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¿Alguna vez has tenido una discusión con un amigo/novio/novia?</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¿Alguna vez has sentido ganas de hacerte daño?</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¿Alguna vez ha lidiado con la presión de grupo?</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lt1"/>
                </a:solidFill>
                <a:latin typeface="Arial"/>
                <a:ea typeface="Arial"/>
                <a:cs typeface="Arial"/>
                <a:sym typeface="Arial"/>
              </a:rPr>
              <a:t>¿Ha sido difícil concentrarse?</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457718b625_0_5"/>
          <p:cNvSpPr txBox="1">
            <a:spLocks noGrp="1"/>
          </p:cNvSpPr>
          <p:nvPr>
            <p:ph type="title"/>
          </p:nvPr>
        </p:nvSpPr>
        <p:spPr>
          <a:xfrm>
            <a:off x="1149225" y="271400"/>
            <a:ext cx="5395800" cy="1076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400"/>
              <a:buNone/>
            </a:pPr>
            <a:r>
              <a:rPr lang="en-US" sz="2844"/>
              <a:t>Communities in Schools (CIS)</a:t>
            </a:r>
            <a:endParaRPr sz="2844"/>
          </a:p>
          <a:p>
            <a:pPr marL="0" lvl="0" indent="0" algn="ctr" rtl="0">
              <a:lnSpc>
                <a:spcPct val="90000"/>
              </a:lnSpc>
              <a:spcBef>
                <a:spcPts val="0"/>
              </a:spcBef>
              <a:spcAft>
                <a:spcPts val="0"/>
              </a:spcAft>
              <a:buSzPts val="1400"/>
              <a:buNone/>
            </a:pPr>
            <a:r>
              <a:rPr lang="en-US" sz="1900" b="0"/>
              <a:t>Room 1609- Basement of East Wing</a:t>
            </a:r>
            <a:endParaRPr sz="1900" b="0"/>
          </a:p>
        </p:txBody>
      </p:sp>
      <p:sp>
        <p:nvSpPr>
          <p:cNvPr id="213" name="Google Shape;213;g1457718b625_0_5"/>
          <p:cNvSpPr txBox="1">
            <a:spLocks noGrp="1"/>
          </p:cNvSpPr>
          <p:nvPr>
            <p:ph type="body" idx="1"/>
          </p:nvPr>
        </p:nvSpPr>
        <p:spPr>
          <a:xfrm>
            <a:off x="5568325" y="1485375"/>
            <a:ext cx="2076900" cy="2975400"/>
          </a:xfrm>
          <a:prstGeom prst="rect">
            <a:avLst/>
          </a:prstGeom>
          <a:noFill/>
          <a:ln>
            <a:noFill/>
          </a:ln>
        </p:spPr>
        <p:txBody>
          <a:bodyPr spcFirstLastPara="1" wrap="square" lIns="68575" tIns="34275" rIns="68575" bIns="34275" anchor="t" anchorCtr="0">
            <a:noAutofit/>
          </a:bodyPr>
          <a:lstStyle/>
          <a:p>
            <a:pPr marL="0" lvl="0" indent="0" algn="r" rtl="0">
              <a:lnSpc>
                <a:spcPct val="120000"/>
              </a:lnSpc>
              <a:spcBef>
                <a:spcPts val="800"/>
              </a:spcBef>
              <a:spcAft>
                <a:spcPts val="0"/>
              </a:spcAft>
              <a:buSzPts val="1400"/>
              <a:buNone/>
            </a:pPr>
            <a:r>
              <a:rPr lang="en-US" sz="1400" b="1"/>
              <a:t>Kelly Dazell</a:t>
            </a:r>
            <a:endParaRPr sz="1400" b="1"/>
          </a:p>
          <a:p>
            <a:pPr marL="0" lvl="0" indent="0" algn="r" rtl="0">
              <a:lnSpc>
                <a:spcPct val="120000"/>
              </a:lnSpc>
              <a:spcBef>
                <a:spcPts val="800"/>
              </a:spcBef>
              <a:spcAft>
                <a:spcPts val="0"/>
              </a:spcAft>
              <a:buSzPts val="1400"/>
              <a:buNone/>
            </a:pPr>
            <a:r>
              <a:rPr lang="en-US" sz="1400" u="sng">
                <a:solidFill>
                  <a:schemeClr val="hlink"/>
                </a:solidFill>
                <a:hlinkClick r:id="rId3"/>
              </a:rPr>
              <a:t>kdazell1@saisd.net</a:t>
            </a:r>
            <a:endParaRPr sz="1400"/>
          </a:p>
          <a:p>
            <a:pPr marL="0" lvl="0" indent="0" algn="r" rtl="0">
              <a:lnSpc>
                <a:spcPct val="120000"/>
              </a:lnSpc>
              <a:spcBef>
                <a:spcPts val="800"/>
              </a:spcBef>
              <a:spcAft>
                <a:spcPts val="0"/>
              </a:spcAft>
              <a:buSzPts val="1400"/>
              <a:buNone/>
            </a:pPr>
            <a:r>
              <a:rPr lang="en-US" sz="1400"/>
              <a:t>512-200-3366</a:t>
            </a:r>
            <a:endParaRPr sz="1400"/>
          </a:p>
          <a:p>
            <a:pPr marL="0" lvl="0" indent="0" algn="r" rtl="0">
              <a:lnSpc>
                <a:spcPct val="120000"/>
              </a:lnSpc>
              <a:spcBef>
                <a:spcPts val="800"/>
              </a:spcBef>
              <a:spcAft>
                <a:spcPts val="0"/>
              </a:spcAft>
              <a:buSzPts val="1400"/>
              <a:buNone/>
            </a:pPr>
            <a:endParaRPr sz="1400"/>
          </a:p>
          <a:p>
            <a:pPr marL="0" lvl="0" indent="0" algn="r" rtl="0">
              <a:lnSpc>
                <a:spcPct val="120000"/>
              </a:lnSpc>
              <a:spcBef>
                <a:spcPts val="800"/>
              </a:spcBef>
              <a:spcAft>
                <a:spcPts val="0"/>
              </a:spcAft>
              <a:buSzPts val="1400"/>
              <a:buNone/>
            </a:pPr>
            <a:endParaRPr sz="1400"/>
          </a:p>
          <a:p>
            <a:pPr marL="0" lvl="0" indent="0" algn="r" rtl="0">
              <a:lnSpc>
                <a:spcPct val="120000"/>
              </a:lnSpc>
              <a:spcBef>
                <a:spcPts val="800"/>
              </a:spcBef>
              <a:spcAft>
                <a:spcPts val="0"/>
              </a:spcAft>
              <a:buSzPts val="1400"/>
              <a:buNone/>
            </a:pPr>
            <a:r>
              <a:rPr lang="en-US" sz="1400" b="1"/>
              <a:t>Ariel Trevino</a:t>
            </a:r>
            <a:endParaRPr sz="1400" b="1"/>
          </a:p>
          <a:p>
            <a:pPr marL="0" lvl="0" indent="0" algn="r" rtl="0">
              <a:lnSpc>
                <a:spcPct val="120000"/>
              </a:lnSpc>
              <a:spcBef>
                <a:spcPts val="800"/>
              </a:spcBef>
              <a:spcAft>
                <a:spcPts val="0"/>
              </a:spcAft>
              <a:buSzPts val="1400"/>
              <a:buNone/>
            </a:pPr>
            <a:r>
              <a:rPr lang="en-US" sz="1400" u="sng">
                <a:solidFill>
                  <a:schemeClr val="hlink"/>
                </a:solidFill>
                <a:hlinkClick r:id="rId4"/>
              </a:rPr>
              <a:t>atrevino13@saisd.net</a:t>
            </a:r>
            <a:endParaRPr sz="1400"/>
          </a:p>
          <a:p>
            <a:pPr marL="0" lvl="0" indent="0" algn="r" rtl="0">
              <a:lnSpc>
                <a:spcPct val="120000"/>
              </a:lnSpc>
              <a:spcBef>
                <a:spcPts val="800"/>
              </a:spcBef>
              <a:spcAft>
                <a:spcPts val="0"/>
              </a:spcAft>
              <a:buSzPts val="1400"/>
              <a:buNone/>
            </a:pPr>
            <a:r>
              <a:rPr lang="en-US" sz="1400"/>
              <a:t>210-239-7650</a:t>
            </a:r>
            <a:endParaRPr sz="1400"/>
          </a:p>
        </p:txBody>
      </p:sp>
      <p:pic>
        <p:nvPicPr>
          <p:cNvPr id="214" name="Google Shape;214;g1457718b625_0_5"/>
          <p:cNvPicPr preferRelativeResize="0"/>
          <p:nvPr/>
        </p:nvPicPr>
        <p:blipFill rotWithShape="1">
          <a:blip r:embed="rId5">
            <a:alphaModFix/>
          </a:blip>
          <a:srcRect/>
          <a:stretch/>
        </p:blipFill>
        <p:spPr>
          <a:xfrm>
            <a:off x="6533525" y="176263"/>
            <a:ext cx="2324100" cy="1171575"/>
          </a:xfrm>
          <a:prstGeom prst="rect">
            <a:avLst/>
          </a:prstGeom>
          <a:noFill/>
          <a:ln>
            <a:noFill/>
          </a:ln>
        </p:spPr>
      </p:pic>
      <p:sp>
        <p:nvSpPr>
          <p:cNvPr id="215" name="Google Shape;215;g1457718b625_0_5"/>
          <p:cNvSpPr txBox="1"/>
          <p:nvPr/>
        </p:nvSpPr>
        <p:spPr>
          <a:xfrm>
            <a:off x="294300" y="1070275"/>
            <a:ext cx="5143500" cy="246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sng" strike="noStrike" cap="none">
                <a:solidFill>
                  <a:schemeClr val="lt1"/>
                </a:solidFill>
                <a:latin typeface="Arial"/>
                <a:ea typeface="Arial"/>
                <a:cs typeface="Arial"/>
                <a:sym typeface="Arial"/>
              </a:rPr>
              <a:t>Why should </a:t>
            </a:r>
            <a:r>
              <a:rPr lang="en-US" b="1" u="sng">
                <a:solidFill>
                  <a:schemeClr val="lt1"/>
                </a:solidFill>
              </a:rPr>
              <a:t>your student join</a:t>
            </a:r>
            <a:r>
              <a:rPr lang="en-US" sz="1400" b="1" i="0" u="sng" strike="noStrike" cap="none">
                <a:solidFill>
                  <a:schemeClr val="lt1"/>
                </a:solidFill>
                <a:latin typeface="Arial"/>
                <a:ea typeface="Arial"/>
                <a:cs typeface="Arial"/>
                <a:sym typeface="Arial"/>
              </a:rPr>
              <a:t> </a:t>
            </a:r>
            <a:r>
              <a:rPr lang="en-US" b="1" u="sng">
                <a:solidFill>
                  <a:schemeClr val="lt1"/>
                </a:solidFill>
              </a:rPr>
              <a:t>Communities</a:t>
            </a:r>
            <a:r>
              <a:rPr lang="en-US" sz="1400" b="1" i="0" u="sng" strike="noStrike" cap="none">
                <a:solidFill>
                  <a:schemeClr val="lt1"/>
                </a:solidFill>
                <a:latin typeface="Arial"/>
                <a:ea typeface="Arial"/>
                <a:cs typeface="Arial"/>
                <a:sym typeface="Arial"/>
              </a:rPr>
              <a:t> In Schools?</a:t>
            </a:r>
            <a:endParaRPr sz="1400" b="1" i="0" u="sng"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We provide school supplies and basic needs</a:t>
            </a: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We can help </a:t>
            </a:r>
            <a:r>
              <a:rPr lang="en-US">
                <a:solidFill>
                  <a:schemeClr val="lt1"/>
                </a:solidFill>
              </a:rPr>
              <a:t>students </a:t>
            </a:r>
            <a:r>
              <a:rPr lang="en-US" sz="1400" b="0" i="0" u="none" strike="noStrike" cap="none">
                <a:solidFill>
                  <a:schemeClr val="lt1"/>
                </a:solidFill>
                <a:latin typeface="Arial"/>
                <a:ea typeface="Arial"/>
                <a:cs typeface="Arial"/>
                <a:sym typeface="Arial"/>
              </a:rPr>
              <a:t>to organize </a:t>
            </a:r>
            <a:r>
              <a:rPr lang="en-US">
                <a:solidFill>
                  <a:schemeClr val="lt1"/>
                </a:solidFill>
              </a:rPr>
              <a:t>their</a:t>
            </a:r>
            <a:r>
              <a:rPr lang="en-US" sz="1400" b="0" i="0" u="none" strike="noStrike" cap="none">
                <a:solidFill>
                  <a:schemeClr val="lt1"/>
                </a:solidFill>
                <a:latin typeface="Arial"/>
                <a:ea typeface="Arial"/>
                <a:cs typeface="Arial"/>
                <a:sym typeface="Arial"/>
              </a:rPr>
              <a:t> school work</a:t>
            </a: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Assist with strategies for test anxiety and stress</a:t>
            </a: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Monitor grades, attendance and behavior</a:t>
            </a: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Work with</a:t>
            </a:r>
            <a:r>
              <a:rPr lang="en-US">
                <a:solidFill>
                  <a:schemeClr val="lt1"/>
                </a:solidFill>
              </a:rPr>
              <a:t> students</a:t>
            </a:r>
            <a:r>
              <a:rPr lang="en-US" sz="1400" b="0" i="0" u="none" strike="noStrike" cap="none">
                <a:solidFill>
                  <a:schemeClr val="lt1"/>
                </a:solidFill>
                <a:latin typeface="Arial"/>
                <a:ea typeface="Arial"/>
                <a:cs typeface="Arial"/>
                <a:sym typeface="Arial"/>
              </a:rPr>
              <a:t> to set and achieve life goals</a:t>
            </a: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Small group discussions</a:t>
            </a: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Supportive guidance</a:t>
            </a: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Activities, Incentives and Prizes</a:t>
            </a: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en-US">
                <a:solidFill>
                  <a:schemeClr val="lt1"/>
                </a:solidFill>
              </a:rPr>
              <a:t>We have a s</a:t>
            </a:r>
            <a:r>
              <a:rPr lang="en-US" sz="1400" b="0" i="0" u="none" strike="noStrike" cap="none">
                <a:solidFill>
                  <a:schemeClr val="lt1"/>
                </a:solidFill>
                <a:latin typeface="Arial"/>
                <a:ea typeface="Arial"/>
                <a:cs typeface="Arial"/>
                <a:sym typeface="Arial"/>
              </a:rPr>
              <a:t>afe space to relax and recharge when </a:t>
            </a:r>
            <a:r>
              <a:rPr lang="en-US">
                <a:solidFill>
                  <a:schemeClr val="lt1"/>
                </a:solidFill>
              </a:rPr>
              <a:t>students</a:t>
            </a:r>
            <a:r>
              <a:rPr lang="en-US" sz="1400" b="0" i="0" u="none" strike="noStrike" cap="none">
                <a:solidFill>
                  <a:schemeClr val="lt1"/>
                </a:solidFill>
                <a:latin typeface="Arial"/>
                <a:ea typeface="Arial"/>
                <a:cs typeface="Arial"/>
                <a:sym typeface="Arial"/>
              </a:rPr>
              <a:t> feel overwhelmed</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sng" strike="noStrike" cap="none">
              <a:solidFill>
                <a:schemeClr val="lt1"/>
              </a:solidFill>
              <a:latin typeface="Arial"/>
              <a:ea typeface="Arial"/>
              <a:cs typeface="Arial"/>
              <a:sym typeface="Arial"/>
            </a:endParaRPr>
          </a:p>
        </p:txBody>
      </p:sp>
      <p:pic>
        <p:nvPicPr>
          <p:cNvPr id="216" name="Google Shape;216;g1457718b625_0_5"/>
          <p:cNvPicPr preferRelativeResize="0"/>
          <p:nvPr/>
        </p:nvPicPr>
        <p:blipFill rotWithShape="1">
          <a:blip r:embed="rId6">
            <a:alphaModFix/>
          </a:blip>
          <a:srcRect/>
          <a:stretch/>
        </p:blipFill>
        <p:spPr>
          <a:xfrm>
            <a:off x="7775738" y="1482375"/>
            <a:ext cx="1081886" cy="1320448"/>
          </a:xfrm>
          <a:prstGeom prst="rect">
            <a:avLst/>
          </a:prstGeom>
          <a:noFill/>
          <a:ln>
            <a:noFill/>
          </a:ln>
        </p:spPr>
      </p:pic>
      <p:sp>
        <p:nvSpPr>
          <p:cNvPr id="217" name="Google Shape;217;g1457718b625_0_5"/>
          <p:cNvSpPr txBox="1"/>
          <p:nvPr/>
        </p:nvSpPr>
        <p:spPr>
          <a:xfrm>
            <a:off x="8184750" y="2634825"/>
            <a:ext cx="798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 name="Google Shape;218;g1457718b625_0_5"/>
          <p:cNvPicPr preferRelativeResize="0"/>
          <p:nvPr/>
        </p:nvPicPr>
        <p:blipFill rotWithShape="1">
          <a:blip r:embed="rId7">
            <a:alphaModFix/>
          </a:blip>
          <a:srcRect b="17100"/>
          <a:stretch/>
        </p:blipFill>
        <p:spPr>
          <a:xfrm>
            <a:off x="7775750" y="3150574"/>
            <a:ext cx="1133651" cy="1383649"/>
          </a:xfrm>
          <a:prstGeom prst="rect">
            <a:avLst/>
          </a:prstGeom>
          <a:noFill/>
          <a:ln>
            <a:noFill/>
          </a:ln>
        </p:spPr>
      </p:pic>
      <p:sp>
        <p:nvSpPr>
          <p:cNvPr id="219" name="Google Shape;219;g1457718b625_0_5"/>
          <p:cNvSpPr txBox="1"/>
          <p:nvPr/>
        </p:nvSpPr>
        <p:spPr>
          <a:xfrm>
            <a:off x="350375" y="4181575"/>
            <a:ext cx="5592000" cy="119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1800" u="sng">
                <a:solidFill>
                  <a:schemeClr val="hlink"/>
                </a:solidFill>
                <a:highlight>
                  <a:srgbClr val="FFFFFF"/>
                </a:highlight>
                <a:hlinkClick r:id="rId8"/>
              </a:rPr>
              <a:t>https://a100523.socialsolutionsportal.com/apricot-intake/d399c950-18fd-4e76-810f-d5cfa358dfb2</a:t>
            </a:r>
            <a:endParaRPr sz="1800" u="sng">
              <a:solidFill>
                <a:schemeClr val="hlink"/>
              </a:solidFill>
              <a:highlight>
                <a:srgbClr val="FFFFFF"/>
              </a:highlight>
            </a:endParaRPr>
          </a:p>
          <a:p>
            <a:pPr marL="0" lvl="0" indent="0" algn="l" rtl="0">
              <a:spcBef>
                <a:spcPts val="1200"/>
              </a:spcBef>
              <a:spcAft>
                <a:spcPts val="0"/>
              </a:spcAft>
              <a:buNone/>
            </a:pPr>
            <a:endParaRPr/>
          </a:p>
        </p:txBody>
      </p:sp>
      <p:sp>
        <p:nvSpPr>
          <p:cNvPr id="220" name="Google Shape;220;g1457718b625_0_5"/>
          <p:cNvSpPr txBox="1"/>
          <p:nvPr/>
        </p:nvSpPr>
        <p:spPr>
          <a:xfrm>
            <a:off x="462500" y="3531775"/>
            <a:ext cx="5395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highlight>
                  <a:srgbClr val="FF0000"/>
                </a:highlight>
              </a:rPr>
              <a:t>Parents- </a:t>
            </a:r>
            <a:endParaRPr sz="1700" b="1">
              <a:highlight>
                <a:srgbClr val="FF0000"/>
              </a:highlight>
            </a:endParaRPr>
          </a:p>
          <a:p>
            <a:pPr marL="0" lvl="0" indent="0" algn="l" rtl="0">
              <a:spcBef>
                <a:spcPts val="0"/>
              </a:spcBef>
              <a:spcAft>
                <a:spcPts val="0"/>
              </a:spcAft>
              <a:buNone/>
            </a:pPr>
            <a:r>
              <a:rPr lang="en-US" sz="1700" b="1">
                <a:highlight>
                  <a:srgbClr val="FF0000"/>
                </a:highlight>
              </a:rPr>
              <a:t>Click the link below to enroll your student in CIS</a:t>
            </a:r>
            <a:endParaRPr sz="1700" b="1">
              <a:highlight>
                <a:srgbClr val="FF0000"/>
              </a:highlight>
            </a:endParaRPr>
          </a:p>
          <a:p>
            <a:pPr marL="0" lvl="0" indent="0" algn="l" rtl="0">
              <a:spcBef>
                <a:spcPts val="0"/>
              </a:spcBef>
              <a:spcAft>
                <a:spcPts val="0"/>
              </a:spcAft>
              <a:buNone/>
            </a:pPr>
            <a:endParaRPr>
              <a:highlight>
                <a:srgbClr val="FF0000"/>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44dac67de0_0_18"/>
          <p:cNvSpPr txBox="1">
            <a:spLocks noGrp="1"/>
          </p:cNvSpPr>
          <p:nvPr>
            <p:ph type="title"/>
          </p:nvPr>
        </p:nvSpPr>
        <p:spPr>
          <a:xfrm>
            <a:off x="1149225" y="271400"/>
            <a:ext cx="6325500" cy="812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400"/>
              <a:buNone/>
            </a:pPr>
            <a:r>
              <a:rPr lang="en-US" sz="2344">
                <a:solidFill>
                  <a:srgbClr val="FF0000"/>
                </a:solidFill>
              </a:rPr>
              <a:t>Comunidades en las Escuelas (CIS)</a:t>
            </a:r>
            <a:endParaRPr sz="2344">
              <a:solidFill>
                <a:srgbClr val="FF0000"/>
              </a:solidFill>
            </a:endParaRPr>
          </a:p>
          <a:p>
            <a:pPr marL="0" lvl="0" indent="0" algn="l" rtl="0">
              <a:lnSpc>
                <a:spcPct val="90000"/>
              </a:lnSpc>
              <a:spcBef>
                <a:spcPts val="0"/>
              </a:spcBef>
              <a:spcAft>
                <a:spcPts val="0"/>
              </a:spcAft>
              <a:buSzPts val="1400"/>
              <a:buNone/>
            </a:pPr>
            <a:r>
              <a:rPr lang="en-US" sz="2000" b="0"/>
              <a:t> </a:t>
            </a:r>
            <a:r>
              <a:rPr lang="en-US" sz="1600" b="0"/>
              <a:t>Aula #1609- Sótano del ala este</a:t>
            </a:r>
            <a:endParaRPr sz="1600" b="0"/>
          </a:p>
        </p:txBody>
      </p:sp>
      <p:sp>
        <p:nvSpPr>
          <p:cNvPr id="226" name="Google Shape;226;g144dac67de0_0_18"/>
          <p:cNvSpPr txBox="1">
            <a:spLocks noGrp="1"/>
          </p:cNvSpPr>
          <p:nvPr>
            <p:ph type="body" idx="1"/>
          </p:nvPr>
        </p:nvSpPr>
        <p:spPr>
          <a:xfrm>
            <a:off x="4762325" y="1527625"/>
            <a:ext cx="2076900" cy="2228400"/>
          </a:xfrm>
          <a:prstGeom prst="rect">
            <a:avLst/>
          </a:prstGeom>
          <a:noFill/>
          <a:ln>
            <a:noFill/>
          </a:ln>
        </p:spPr>
        <p:txBody>
          <a:bodyPr spcFirstLastPara="1" wrap="square" lIns="68575" tIns="34275" rIns="68575" bIns="34275" anchor="t" anchorCtr="0">
            <a:normAutofit/>
          </a:bodyPr>
          <a:lstStyle/>
          <a:p>
            <a:pPr marL="0" lvl="0" indent="0" algn="r" rtl="0">
              <a:lnSpc>
                <a:spcPct val="120000"/>
              </a:lnSpc>
              <a:spcBef>
                <a:spcPts val="800"/>
              </a:spcBef>
              <a:spcAft>
                <a:spcPts val="0"/>
              </a:spcAft>
              <a:buSzPts val="1400"/>
              <a:buNone/>
            </a:pPr>
            <a:r>
              <a:rPr lang="en-US"/>
              <a:t>Kelly Dazell</a:t>
            </a:r>
            <a:endParaRPr/>
          </a:p>
          <a:p>
            <a:pPr marL="0" lvl="0" indent="0" algn="r" rtl="0">
              <a:lnSpc>
                <a:spcPct val="120000"/>
              </a:lnSpc>
              <a:spcBef>
                <a:spcPts val="800"/>
              </a:spcBef>
              <a:spcAft>
                <a:spcPts val="0"/>
              </a:spcAft>
              <a:buSzPts val="1400"/>
              <a:buNone/>
            </a:pPr>
            <a:r>
              <a:rPr lang="en-US" u="sng">
                <a:solidFill>
                  <a:schemeClr val="hlink"/>
                </a:solidFill>
                <a:hlinkClick r:id="rId3"/>
              </a:rPr>
              <a:t>kdazell1@saisd.net</a:t>
            </a:r>
            <a:endParaRPr/>
          </a:p>
          <a:p>
            <a:pPr marL="0" lvl="0" indent="0" algn="r" rtl="0">
              <a:lnSpc>
                <a:spcPct val="120000"/>
              </a:lnSpc>
              <a:spcBef>
                <a:spcPts val="800"/>
              </a:spcBef>
              <a:spcAft>
                <a:spcPts val="0"/>
              </a:spcAft>
              <a:buSzPts val="1400"/>
              <a:buNone/>
            </a:pPr>
            <a:endParaRPr/>
          </a:p>
          <a:p>
            <a:pPr marL="0" lvl="0" indent="0" algn="r" rtl="0">
              <a:lnSpc>
                <a:spcPct val="120000"/>
              </a:lnSpc>
              <a:spcBef>
                <a:spcPts val="800"/>
              </a:spcBef>
              <a:spcAft>
                <a:spcPts val="0"/>
              </a:spcAft>
              <a:buSzPts val="1400"/>
              <a:buNone/>
            </a:pPr>
            <a:endParaRPr/>
          </a:p>
          <a:p>
            <a:pPr marL="0" lvl="0" indent="0" algn="r" rtl="0">
              <a:lnSpc>
                <a:spcPct val="120000"/>
              </a:lnSpc>
              <a:spcBef>
                <a:spcPts val="800"/>
              </a:spcBef>
              <a:spcAft>
                <a:spcPts val="0"/>
              </a:spcAft>
              <a:buSzPts val="1400"/>
              <a:buNone/>
            </a:pPr>
            <a:r>
              <a:rPr lang="en-US"/>
              <a:t>Ariel Trevino</a:t>
            </a:r>
            <a:endParaRPr/>
          </a:p>
          <a:p>
            <a:pPr marL="0" lvl="0" indent="0" algn="r" rtl="0">
              <a:lnSpc>
                <a:spcPct val="120000"/>
              </a:lnSpc>
              <a:spcBef>
                <a:spcPts val="800"/>
              </a:spcBef>
              <a:spcAft>
                <a:spcPts val="0"/>
              </a:spcAft>
              <a:buSzPts val="1400"/>
              <a:buNone/>
            </a:pPr>
            <a:r>
              <a:rPr lang="en-US" u="sng">
                <a:solidFill>
                  <a:schemeClr val="hlink"/>
                </a:solidFill>
                <a:hlinkClick r:id="rId4"/>
              </a:rPr>
              <a:t>atrevino13@saisd.net</a:t>
            </a:r>
            <a:endParaRPr/>
          </a:p>
        </p:txBody>
      </p:sp>
      <p:pic>
        <p:nvPicPr>
          <p:cNvPr id="227" name="Google Shape;227;g144dac67de0_0_18"/>
          <p:cNvPicPr preferRelativeResize="0"/>
          <p:nvPr/>
        </p:nvPicPr>
        <p:blipFill rotWithShape="1">
          <a:blip r:embed="rId5">
            <a:alphaModFix/>
          </a:blip>
          <a:srcRect/>
          <a:stretch/>
        </p:blipFill>
        <p:spPr>
          <a:xfrm>
            <a:off x="6533525" y="176263"/>
            <a:ext cx="2324100" cy="1171575"/>
          </a:xfrm>
          <a:prstGeom prst="rect">
            <a:avLst/>
          </a:prstGeom>
          <a:noFill/>
          <a:ln>
            <a:noFill/>
          </a:ln>
        </p:spPr>
      </p:pic>
      <p:sp>
        <p:nvSpPr>
          <p:cNvPr id="228" name="Google Shape;228;g144dac67de0_0_18"/>
          <p:cNvSpPr txBox="1"/>
          <p:nvPr/>
        </p:nvSpPr>
        <p:spPr>
          <a:xfrm>
            <a:off x="0" y="981025"/>
            <a:ext cx="4943700" cy="2775000"/>
          </a:xfrm>
          <a:prstGeom prst="rect">
            <a:avLst/>
          </a:prstGeom>
          <a:noFill/>
          <a:ln>
            <a:noFill/>
          </a:ln>
        </p:spPr>
        <p:txBody>
          <a:bodyPr spcFirstLastPara="1" wrap="square" lIns="91425" tIns="91425" rIns="91425" bIns="91425" anchor="t" anchorCtr="0">
            <a:noAutofit/>
          </a:bodyPr>
          <a:lstStyle/>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¿Por qué debería unirme a Community In Schools?</a:t>
            </a:r>
            <a:endParaRPr sz="1200" b="1" i="0" u="sng" strike="noStrike" cap="none">
              <a:solidFill>
                <a:schemeClr val="lt1"/>
              </a:solidFill>
              <a:latin typeface="Arial"/>
              <a:ea typeface="Arial"/>
              <a:cs typeface="Arial"/>
              <a:sym typeface="Arial"/>
            </a:endParaRPr>
          </a:p>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Brindamos útiles escolares y necesidades básicas.</a:t>
            </a:r>
            <a:endParaRPr sz="1200" b="1" i="0" u="sng" strike="noStrike" cap="none">
              <a:solidFill>
                <a:schemeClr val="lt1"/>
              </a:solidFill>
              <a:latin typeface="Arial"/>
              <a:ea typeface="Arial"/>
              <a:cs typeface="Arial"/>
              <a:sym typeface="Arial"/>
            </a:endParaRPr>
          </a:p>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Podemos ayudarte a organizar tu trabajo escolar</a:t>
            </a:r>
            <a:endParaRPr sz="1200" b="1" i="0" u="sng" strike="noStrike" cap="none">
              <a:solidFill>
                <a:schemeClr val="lt1"/>
              </a:solidFill>
              <a:latin typeface="Arial"/>
              <a:ea typeface="Arial"/>
              <a:cs typeface="Arial"/>
              <a:sym typeface="Arial"/>
            </a:endParaRPr>
          </a:p>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Ayudar con estrategias para la ansiedad y el estrés ante los exámenes.</a:t>
            </a:r>
            <a:endParaRPr sz="1200" b="1" i="0" u="sng" strike="noStrike" cap="none">
              <a:solidFill>
                <a:schemeClr val="lt1"/>
              </a:solidFill>
              <a:latin typeface="Arial"/>
              <a:ea typeface="Arial"/>
              <a:cs typeface="Arial"/>
              <a:sym typeface="Arial"/>
            </a:endParaRPr>
          </a:p>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Supervisar las calificaciones, la asistencia y el comportamiento.</a:t>
            </a:r>
            <a:endParaRPr sz="1200" b="1" i="0" u="sng" strike="noStrike" cap="none">
              <a:solidFill>
                <a:schemeClr val="lt1"/>
              </a:solidFill>
              <a:latin typeface="Arial"/>
              <a:ea typeface="Arial"/>
              <a:cs typeface="Arial"/>
              <a:sym typeface="Arial"/>
            </a:endParaRPr>
          </a:p>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Trabajar con usted para establecer y lograr objetivos de vida.</a:t>
            </a:r>
            <a:endParaRPr sz="1200" b="1" i="0" u="sng" strike="noStrike" cap="none">
              <a:solidFill>
                <a:schemeClr val="lt1"/>
              </a:solidFill>
              <a:latin typeface="Arial"/>
              <a:ea typeface="Arial"/>
              <a:cs typeface="Arial"/>
              <a:sym typeface="Arial"/>
            </a:endParaRPr>
          </a:p>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Discusiones en grupos pequeños</a:t>
            </a:r>
            <a:endParaRPr sz="1200" b="1" i="0" u="sng" strike="noStrike" cap="none">
              <a:solidFill>
                <a:schemeClr val="lt1"/>
              </a:solidFill>
              <a:latin typeface="Arial"/>
              <a:ea typeface="Arial"/>
              <a:cs typeface="Arial"/>
              <a:sym typeface="Arial"/>
            </a:endParaRPr>
          </a:p>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Orientación de apoyo</a:t>
            </a:r>
            <a:endParaRPr sz="1200" b="1" i="0" u="sng" strike="noStrike" cap="none">
              <a:solidFill>
                <a:schemeClr val="lt1"/>
              </a:solidFill>
              <a:latin typeface="Arial"/>
              <a:ea typeface="Arial"/>
              <a:cs typeface="Arial"/>
              <a:sym typeface="Arial"/>
            </a:endParaRPr>
          </a:p>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Actividades, Incentivos y Premios</a:t>
            </a:r>
            <a:endParaRPr sz="1200" b="1" i="0" u="sng" strike="noStrike" cap="none">
              <a:solidFill>
                <a:schemeClr val="lt1"/>
              </a:solidFill>
              <a:latin typeface="Arial"/>
              <a:ea typeface="Arial"/>
              <a:cs typeface="Arial"/>
              <a:sym typeface="Arial"/>
            </a:endParaRPr>
          </a:p>
          <a:p>
            <a:pPr marL="457200" marR="0" lvl="0" indent="-304800" algn="ctr" rtl="0">
              <a:lnSpc>
                <a:spcPct val="100000"/>
              </a:lnSpc>
              <a:spcBef>
                <a:spcPts val="0"/>
              </a:spcBef>
              <a:spcAft>
                <a:spcPts val="0"/>
              </a:spcAft>
              <a:buClr>
                <a:schemeClr val="lt1"/>
              </a:buClr>
              <a:buSzPts val="1200"/>
              <a:buFont typeface="Arial"/>
              <a:buChar char="●"/>
            </a:pPr>
            <a:r>
              <a:rPr lang="en-US" sz="1200" b="1" i="0" u="sng" strike="noStrike" cap="none">
                <a:solidFill>
                  <a:schemeClr val="lt1"/>
                </a:solidFill>
                <a:latin typeface="Arial"/>
                <a:ea typeface="Arial"/>
                <a:cs typeface="Arial"/>
                <a:sym typeface="Arial"/>
              </a:rPr>
              <a:t>Espacio seguro para relajarse y recargar energías cuando se sienta abrumado</a:t>
            </a:r>
            <a:endParaRPr sz="1200" b="1" i="0" u="sng"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900"/>
              <a:buFont typeface="Arial"/>
              <a:buNone/>
            </a:pPr>
            <a:endParaRPr sz="900" b="1" i="0" u="sng"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sng" strike="noStrike" cap="none">
              <a:solidFill>
                <a:schemeClr val="lt1"/>
              </a:solidFill>
              <a:latin typeface="Arial"/>
              <a:ea typeface="Arial"/>
              <a:cs typeface="Arial"/>
              <a:sym typeface="Arial"/>
            </a:endParaRPr>
          </a:p>
        </p:txBody>
      </p:sp>
      <p:pic>
        <p:nvPicPr>
          <p:cNvPr id="229" name="Google Shape;229;g144dac67de0_0_18"/>
          <p:cNvPicPr preferRelativeResize="0"/>
          <p:nvPr/>
        </p:nvPicPr>
        <p:blipFill rotWithShape="1">
          <a:blip r:embed="rId6">
            <a:alphaModFix/>
          </a:blip>
          <a:srcRect/>
          <a:stretch/>
        </p:blipFill>
        <p:spPr>
          <a:xfrm>
            <a:off x="7154638" y="1527625"/>
            <a:ext cx="1081886" cy="1320448"/>
          </a:xfrm>
          <a:prstGeom prst="rect">
            <a:avLst/>
          </a:prstGeom>
          <a:noFill/>
          <a:ln>
            <a:noFill/>
          </a:ln>
        </p:spPr>
      </p:pic>
      <p:sp>
        <p:nvSpPr>
          <p:cNvPr id="230" name="Google Shape;230;g144dac67de0_0_18"/>
          <p:cNvSpPr txBox="1"/>
          <p:nvPr/>
        </p:nvSpPr>
        <p:spPr>
          <a:xfrm>
            <a:off x="8184750" y="2634825"/>
            <a:ext cx="798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g144dac67de0_0_18"/>
          <p:cNvPicPr preferRelativeResize="0"/>
          <p:nvPr/>
        </p:nvPicPr>
        <p:blipFill rotWithShape="1">
          <a:blip r:embed="rId7">
            <a:alphaModFix/>
          </a:blip>
          <a:srcRect b="17100"/>
          <a:stretch/>
        </p:blipFill>
        <p:spPr>
          <a:xfrm>
            <a:off x="7102875" y="3150574"/>
            <a:ext cx="1133651" cy="1383649"/>
          </a:xfrm>
          <a:prstGeom prst="rect">
            <a:avLst/>
          </a:prstGeom>
          <a:noFill/>
          <a:ln>
            <a:noFill/>
          </a:ln>
        </p:spPr>
      </p:pic>
      <p:sp>
        <p:nvSpPr>
          <p:cNvPr id="232" name="Google Shape;232;g144dac67de0_0_18"/>
          <p:cNvSpPr txBox="1"/>
          <p:nvPr/>
        </p:nvSpPr>
        <p:spPr>
          <a:xfrm>
            <a:off x="532550" y="3573825"/>
            <a:ext cx="46074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202124"/>
                </a:solidFill>
                <a:highlight>
                  <a:srgbClr val="FF0000"/>
                </a:highlight>
              </a:rPr>
              <a:t>Padres-</a:t>
            </a:r>
            <a:endParaRPr>
              <a:solidFill>
                <a:srgbClr val="202124"/>
              </a:solidFill>
              <a:highlight>
                <a:srgbClr val="FF0000"/>
              </a:highlight>
            </a:endParaRPr>
          </a:p>
          <a:p>
            <a:pPr marL="0" marR="38100" lvl="0" indent="0" algn="ctr" rtl="0">
              <a:lnSpc>
                <a:spcPct val="128571"/>
              </a:lnSpc>
              <a:spcBef>
                <a:spcPts val="0"/>
              </a:spcBef>
              <a:spcAft>
                <a:spcPts val="0"/>
              </a:spcAft>
              <a:buClr>
                <a:schemeClr val="dk1"/>
              </a:buClr>
              <a:buSzPts val="1100"/>
              <a:buFont typeface="Arial"/>
              <a:buNone/>
            </a:pPr>
            <a:r>
              <a:rPr lang="en-US">
                <a:solidFill>
                  <a:srgbClr val="202124"/>
                </a:solidFill>
                <a:highlight>
                  <a:srgbClr val="FF0000"/>
                </a:highlight>
              </a:rPr>
              <a:t>Haga clic en el enlace a continuación para inscribir a su estudiante en CIS</a:t>
            </a:r>
            <a:endParaRPr>
              <a:solidFill>
                <a:srgbClr val="202124"/>
              </a:solidFill>
              <a:highlight>
                <a:srgbClr val="FF0000"/>
              </a:highlight>
            </a:endParaRPr>
          </a:p>
        </p:txBody>
      </p:sp>
      <p:sp>
        <p:nvSpPr>
          <p:cNvPr id="233" name="Google Shape;233;g144dac67de0_0_18"/>
          <p:cNvSpPr txBox="1"/>
          <p:nvPr/>
        </p:nvSpPr>
        <p:spPr>
          <a:xfrm>
            <a:off x="350375" y="4428725"/>
            <a:ext cx="6489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US" u="sng">
                <a:solidFill>
                  <a:schemeClr val="lt1"/>
                </a:solidFill>
                <a:hlinkClick r:id="rId8">
                  <a:extLst>
                    <a:ext uri="{A12FA001-AC4F-418D-AE19-62706E023703}">
                      <ahyp:hlinkClr xmlns:ahyp="http://schemas.microsoft.com/office/drawing/2018/hyperlinkcolor" val="tx"/>
                    </a:ext>
                  </a:extLst>
                </a:hlinkClick>
              </a:rPr>
              <a:t>https://a100523.socialsolutionsportal.com/apricot-intake/8f1056f0-c484-43d0-82f5-be8349f2131</a:t>
            </a:r>
            <a:endParaRPr>
              <a:solidFill>
                <a:schemeClr val="lt1"/>
              </a:solidFill>
            </a:endParaRPr>
          </a:p>
        </p:txBody>
      </p:sp>
    </p:spTree>
  </p:cSld>
  <p:clrMapOvr>
    <a:masterClrMapping/>
  </p:clrMapOvr>
</p:sld>
</file>

<file path=ppt/theme/theme1.xml><?xml version="1.0" encoding="utf-8"?>
<a:theme xmlns:a="http://schemas.openxmlformats.org/drawingml/2006/main" name="Damask">
  <a:themeElements>
    <a:clrScheme name="Damask">
      <a:dk1>
        <a:srgbClr val="000000"/>
      </a:dk1>
      <a:lt1>
        <a:srgbClr val="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amask">
  <a:themeElements>
    <a:clrScheme name="Damask">
      <a:dk1>
        <a:srgbClr val="000000"/>
      </a:dk1>
      <a:lt1>
        <a:srgbClr val="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4047</Words>
  <Application>Microsoft Office PowerPoint</Application>
  <PresentationFormat>On-screen Show (16:9)</PresentationFormat>
  <Paragraphs>542</Paragraphs>
  <Slides>38</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Rockwell</vt:lpstr>
      <vt:lpstr>Century Gothic</vt:lpstr>
      <vt:lpstr>Times New Roman</vt:lpstr>
      <vt:lpstr>Basic</vt:lpstr>
      <vt:lpstr>Merriweather</vt:lpstr>
      <vt:lpstr>Roboto</vt:lpstr>
      <vt:lpstr>Damask</vt:lpstr>
      <vt:lpstr>2_Damask</vt:lpstr>
      <vt:lpstr>WELCOME MUSTANG PARENTS / BIENVENIDOS PADRES DE MUSTANGS!</vt:lpstr>
      <vt:lpstr>THOMAS JEFFERSON HS  </vt:lpstr>
      <vt:lpstr>Welcome / Bienvenidos</vt:lpstr>
      <vt:lpstr>Upward Bound / Programa de Upward Bound Presenters / Presentadores: Jillian Ozuna &amp; Elijah Serna</vt:lpstr>
      <vt:lpstr>Mustang Counselors / Consejeras</vt:lpstr>
      <vt:lpstr>Jefferson H.S. Social Worker</vt:lpstr>
      <vt:lpstr>Trabajadora Social de Jefferson</vt:lpstr>
      <vt:lpstr>Communities in Schools (CIS) Room 1609- Basement of East Wing</vt:lpstr>
      <vt:lpstr>Comunidades en las Escuelas (CIS)  Aula #1609- Sótano del ala este</vt:lpstr>
      <vt:lpstr>Mustang College &amp; Career HUB / Centro Universitario y Carreras Profesionales</vt:lpstr>
      <vt:lpstr>Mustang College &amp; Career HUB / Centro Universitario y Carreras Profesionales</vt:lpstr>
      <vt:lpstr>                         F.A.C.E. Specialists</vt:lpstr>
      <vt:lpstr>F.A.C.E. Especialistas </vt:lpstr>
      <vt:lpstr>Graduation Requirements / Requisitos de graduación</vt:lpstr>
      <vt:lpstr>How many credits do I need to be in the different grade levels? / ¿Cuántos créditos necesito para estar en los diferentes grados?</vt:lpstr>
      <vt:lpstr>DISTINGUISHED LEVEL OF ACHIEVEMENT GRADUATION REQUIREMENTS / NIVEL DISTINGUIDO DE LOGRO REQUISITOS DE GRADUACIÓN </vt:lpstr>
      <vt:lpstr>CLASSES NEEDED FOR GRADUATION:</vt:lpstr>
      <vt:lpstr>CLASES NECESARIAS PARA LA GRADUACIÓN:</vt:lpstr>
      <vt:lpstr>What is an endorsement? / ¿Qué es un endoso?</vt:lpstr>
      <vt:lpstr>END OF COURSE EXAMS = EOC EXAMS</vt:lpstr>
      <vt:lpstr>EXÁMENES DE FIN DE CURSO = EXÁMENES EOC</vt:lpstr>
      <vt:lpstr>2022-2023 School Year EOC Testing Dates / Año escolar 2022-2023 Fechas de exámenes EOC</vt:lpstr>
      <vt:lpstr>PowerPoint Presentation</vt:lpstr>
      <vt:lpstr>CREDITS &amp; ATTENDANCE  GO TOGETHER!!! / CRÉDITOS Y ASISTENCIA ¡¡¡ VAN JUNTOS!!! </vt:lpstr>
      <vt:lpstr>PowerPoint Presentation</vt:lpstr>
      <vt:lpstr>IMPORTANCE OF TAKING ADVANCED COURSES (PRE-IB, IB, AP, AND DUAL CREDIT) / IMPORTANCIA DE TOMAR CURSOS AVANZADOS (PRE-IB, IB, AP Y CRÉDITO DUAL) </vt:lpstr>
      <vt:lpstr>PREPARE FOR COLLEGE ENTRANCE EXAMS /  PREPÁRESE PARA LOS EXÁMENES DE INGRESO A LA UNIVERSIDAD</vt:lpstr>
      <vt:lpstr>College Ready Scores / Puntuaciones de preparación para la universidad </vt:lpstr>
      <vt:lpstr>PSAT &amp; SAT Testing Dates for 10th &amp; 11th Grade  / Fechas de las pruebas PSAT y SAT para los grados 10 y 11</vt:lpstr>
      <vt:lpstr>How to achieve academic success? / ¿Cómo lograr el éxito académico?</vt:lpstr>
      <vt:lpstr>Accessing Student Email / Acceso al correo electrónico del estudiante</vt:lpstr>
      <vt:lpstr>GET INVOLVED! - ATHLETICS/EXTRA-CURRICULAR ACTIVITIES / ¡INVOLUCRARSE! - ATLETISMO/ACTIVIDADES EXTRACURRICULARES</vt:lpstr>
      <vt:lpstr>ENGAGE IN COMMUNITY SERVICE / PARTICIPAR EN EL SERVICIO COMUNITARIO</vt:lpstr>
      <vt:lpstr>Practice Self-care / Practica el autocuidado</vt:lpstr>
      <vt:lpstr>Mascot Time - School Begins at 8:20 a.m. / La escuela comienza a las 8:20 am</vt:lpstr>
      <vt:lpstr>YOUR COUNSELORS ARE HERE FOR YOU! / ¡SUS CONSEJERAS ESTÁN AQUÍ PARA USTED!</vt:lpstr>
      <vt:lpstr>VISIT THE COUNSELING DEPT. WEBPAGE!!! / VISITE EL DEPARTAMENTO DE CONSEJERÍA. ¡¡¡PÁGINA WEB!!!</vt:lpstr>
      <vt:lpstr>HAVE A GREAT SCHOOL YEAR, MUSTANG PARENTS! / ¡TENGAN UN GRAN AÑO ESCOLAR, PADRES DE MUSTANGS!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MUSTANG PARENTS / BIENVENIDOS PADRES DE MUSTANGS!</dc:title>
  <dc:creator>Garza, Esperanza H</dc:creator>
  <cp:lastModifiedBy>Esperanza</cp:lastModifiedBy>
  <cp:revision>1</cp:revision>
  <dcterms:modified xsi:type="dcterms:W3CDTF">2022-09-09T15:10:03Z</dcterms:modified>
</cp:coreProperties>
</file>