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6" r:id="rId21"/>
    <p:sldId id="284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4CEB8-2216-4025-A56D-606D2C6A9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B0258-BD45-4046-A6D1-73D613C19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DB84-E3A5-47CE-9A30-3ABAD00EE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7686-E873-4270-8C20-C5FBF1835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7B01-345D-44A7-B50D-778F71E5B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8DB22-3DD5-42B8-91D1-B18C44913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3BAE-865A-4D56-9820-A5AE14E2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63D9-2409-4F3B-BD7C-D0F25C5F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7BC2-7AC5-4859-A538-2E74EA57A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80C50-C602-458A-83F3-660E76C35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4D44-5EFF-437E-89CE-DC0056EC0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65763A-CB96-41BA-9114-76AB23248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gi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8.wmf"/><Relationship Id="rId7" Type="http://schemas.openxmlformats.org/officeDocument/2006/relationships/image" Target="../media/image14.gif"/><Relationship Id="rId12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hyperlink" Target="http://images.search.yahoo.com/images/view;_ylt=A2KJke4pnTtSM2QALwmJzbkF;_ylu=X3oDMTFyaHB0N3BjBHNlYwNzcgRzbGsDaW1nBG9pZAM5NWU2OWMwYjlkN2M0NGM5MGU4MjA0ZTQ0MzFiMWU5ZQRncG9zAzM2?back=http://images.search.yahoo.com/search/images?p=cartoon+farms&amp;n=30&amp;ei=utf-8&amp;y=Search&amp;fr=yfp-t-122&amp;tab=organic&amp;ri=36&amp;w=7933&amp;h=5242&amp;imgurl=sweetclipart.com/multisite/sweetclipart/files/farm_scene.png&amp;rurl=http://sweetclipart.com/cute-farm-barn-and-silo-1355&amp;size=225.4KB&amp;name=Cute+Farm+With+Barn+and+Silo+-+Free+Clip+Art&amp;p=cartoon+farms&amp;oid=95e69c0b9d7c44c90e8204e4431b1e9e&amp;fr2=&amp;fr=yfp-t-122&amp;tt=Cute+Farm+With+Barn+and+Silo+-+Free+Clip+Art&amp;b=31&amp;ni=192&amp;no=36&amp;ts=&amp;tab=organic&amp;sigr=11ksgu7hm&amp;sigb=13isqjl71&amp;sigi=11sud5ncj&amp;.crumb=TtnS9.Frr32&amp;fr=yfp-t-122" TargetMode="External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wmf"/><Relationship Id="rId7" Type="http://schemas.openxmlformats.org/officeDocument/2006/relationships/image" Target="../media/image21.wmf"/><Relationship Id="rId12" Type="http://schemas.openxmlformats.org/officeDocument/2006/relationships/image" Target="../media/image13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image" Target="../media/image34.gif"/><Relationship Id="rId5" Type="http://schemas.openxmlformats.org/officeDocument/2006/relationships/image" Target="../media/image31.wmf"/><Relationship Id="rId10" Type="http://schemas.openxmlformats.org/officeDocument/2006/relationships/image" Target="../media/image15.wmf"/><Relationship Id="rId4" Type="http://schemas.openxmlformats.org/officeDocument/2006/relationships/image" Target="../media/image30.w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New England Colonies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196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New England Ma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95800" y="2057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Mass.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752600" y="4343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Mass.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981200" y="525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524000" y="5791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Conn.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200400" y="52578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505200" y="579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R.I.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514600" y="3048000"/>
            <a:ext cx="1752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New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Hampshire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1447800" y="2514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1295400" y="2514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1447800" y="2438400"/>
            <a:ext cx="1219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447800" y="2438400"/>
            <a:ext cx="1600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1447800" y="3048000"/>
            <a:ext cx="1219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1600200" y="3810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705600" y="2819400"/>
            <a:ext cx="22098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010400" y="2438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Key</a:t>
            </a:r>
          </a:p>
        </p:txBody>
      </p:sp>
      <p:pic>
        <p:nvPicPr>
          <p:cNvPr id="2069" name="Picture 21" descr="MC90043768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94350"/>
            <a:ext cx="381000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MC90043768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381000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MC90043768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381000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MC90043768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381000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j02150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19800"/>
            <a:ext cx="8128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j02150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400"/>
            <a:ext cx="8128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j02150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8128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j02150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8128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j02151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j02151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j02151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j02151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j02151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1447800" y="3048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99"/>
                </a:solidFill>
              </a:rPr>
              <a:t>New England Colonies Map</a:t>
            </a:r>
          </a:p>
        </p:txBody>
      </p:sp>
      <p:pic>
        <p:nvPicPr>
          <p:cNvPr id="2087" name="Picture 39" descr="j02151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MC900325832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538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MC900325832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MC900325832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MC900325832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MC900325832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57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7239000" y="53340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Forested hills/hilly</a:t>
            </a:r>
          </a:p>
        </p:txBody>
      </p:sp>
      <p:pic>
        <p:nvPicPr>
          <p:cNvPr id="2109" name="Picture 61" descr="MC900234466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5778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MC900234466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5778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7315200" y="58674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textiles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7086600" y="48768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cattle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7086600" y="44958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lumber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7467600" y="3962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Trade/shipping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7162800" y="35052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whaling</a:t>
            </a:r>
          </a:p>
        </p:txBody>
      </p:sp>
      <p:pic>
        <p:nvPicPr>
          <p:cNvPr id="2116" name="Picture 68" descr="j02335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69" descr="j02335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j02335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Picture 71" descr="j02335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72" descr="j02335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400800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7162800" y="6400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Warm summers</a:t>
            </a:r>
          </a:p>
        </p:txBody>
      </p:sp>
      <p:pic>
        <p:nvPicPr>
          <p:cNvPr id="2122" name="Picture 74" descr="j028398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j028398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76" descr="j028398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Picture 77" descr="j028398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j028398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 descr="j028398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7086600" y="32004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Cold winters</a:t>
            </a:r>
          </a:p>
        </p:txBody>
      </p:sp>
      <p:sp>
        <p:nvSpPr>
          <p:cNvPr id="2130" name="Text Box 82"/>
          <p:cNvSpPr txBox="1">
            <a:spLocks noChangeArrowheads="1"/>
          </p:cNvSpPr>
          <p:nvPr/>
        </p:nvSpPr>
        <p:spPr bwMode="auto">
          <a:xfrm>
            <a:off x="228600" y="19812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unorganized territory</a:t>
            </a:r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>
            <a:off x="762000" y="2362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32" name="Picture 84" descr="j023359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48400"/>
            <a:ext cx="76517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85" descr="j023359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76517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 descr="j023359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76517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Picture 87" descr="j023359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8800"/>
            <a:ext cx="76517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88" descr="j023359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76517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7" name="Picture 89" descr="j023359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6096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7315200" y="28956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fishing</a:t>
            </a: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4267200" y="23622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William Bradford</a:t>
            </a: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3352800" y="6019800"/>
            <a:ext cx="175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Roger Williams</a:t>
            </a:r>
          </a:p>
          <a:p>
            <a:pPr>
              <a:spcBef>
                <a:spcPct val="50000"/>
              </a:spcBef>
            </a:pPr>
            <a:r>
              <a:rPr lang="en-US" sz="1200"/>
              <a:t>Anne Hutchinson</a:t>
            </a:r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1219200" y="60198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Thomas Hooker</a:t>
            </a:r>
          </a:p>
        </p:txBody>
      </p:sp>
    </p:spTree>
    <p:extLst>
      <p:ext uri="{BB962C8B-B14F-4D97-AF65-F5344CB8AC3E}">
        <p14:creationId xmlns:p14="http://schemas.microsoft.com/office/powerpoint/2010/main" val="5115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7" grpId="0" animBg="1"/>
      <p:bldP spid="2112" grpId="0"/>
      <p:bldP spid="21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 Colonies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715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743200" y="228600"/>
            <a:ext cx="388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New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782888" y="46038"/>
            <a:ext cx="32369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latin typeface="Verdana" pitchFamily="34" charset="0"/>
              </a:rPr>
              <a:t>New York</a:t>
            </a:r>
            <a:r>
              <a:rPr lang="en-US" sz="4400"/>
              <a:t> </a:t>
            </a:r>
          </a:p>
          <a:p>
            <a:pPr algn="ctr" eaLnBrk="0" hangingPunct="0"/>
            <a:r>
              <a:rPr lang="en-US"/>
              <a:t> </a:t>
            </a:r>
          </a:p>
          <a:p>
            <a:pPr algn="ctr" eaLnBrk="0" hangingPunct="0"/>
            <a:endParaRPr lang="en-US"/>
          </a:p>
        </p:txBody>
      </p:sp>
      <p:graphicFrame>
        <p:nvGraphicFramePr>
          <p:cNvPr id="206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93221"/>
              </p:ext>
            </p:extLst>
          </p:nvPr>
        </p:nvGraphicFramePr>
        <p:xfrm>
          <a:off x="0" y="1371600"/>
          <a:ext cx="8839200" cy="82296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Founded: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1626 by the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Dutch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taken over by the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English by the Duke of York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4433888" y="37195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226737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 smtClean="0"/>
              <a:t>Economy: </a:t>
            </a:r>
            <a:r>
              <a:rPr lang="en-US" sz="2400" dirty="0" smtClean="0">
                <a:solidFill>
                  <a:srgbClr val="FF0000"/>
                </a:solidFill>
              </a:rPr>
              <a:t>large </a:t>
            </a:r>
            <a:r>
              <a:rPr lang="en-US" sz="2400" dirty="0">
                <a:solidFill>
                  <a:srgbClr val="FF0000"/>
                </a:solidFill>
              </a:rPr>
              <a:t>farms</a:t>
            </a:r>
            <a:r>
              <a:rPr lang="en-US" sz="2400" dirty="0"/>
              <a:t>, shipbuilding, iron works, shipping for the slave trade, lumber, livestock, and grains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319396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and Geography: </a:t>
            </a:r>
            <a:r>
              <a:rPr lang="en-US" sz="2400" dirty="0"/>
              <a:t>cold snowy winters, hot humid summers, wetlands along the coast &amp; Hudson River, mountains/hills </a:t>
            </a:r>
            <a:endParaRPr lang="en-US" sz="2400" dirty="0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448936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Other Things I Should Know:</a:t>
            </a:r>
            <a:r>
              <a:rPr lang="en-US" sz="2400" dirty="0"/>
              <a:t> originally part of </a:t>
            </a:r>
            <a:r>
              <a:rPr lang="en-US" sz="2400" dirty="0">
                <a:solidFill>
                  <a:srgbClr val="FF0000"/>
                </a:solidFill>
              </a:rPr>
              <a:t>New Netherland</a:t>
            </a:r>
            <a:r>
              <a:rPr lang="en-US" sz="2400" dirty="0"/>
              <a:t>, the English wanted New York </a:t>
            </a:r>
            <a:r>
              <a:rPr lang="en-US" sz="2400" dirty="0">
                <a:solidFill>
                  <a:srgbClr val="FF0000"/>
                </a:solidFill>
              </a:rPr>
              <a:t>for increased trade opportunities</a:t>
            </a:r>
            <a:r>
              <a:rPr lang="en-US" sz="2400" dirty="0"/>
              <a:t>, one of the </a:t>
            </a:r>
            <a:r>
              <a:rPr lang="en-US" sz="2400" dirty="0" smtClean="0"/>
              <a:t>“Bread </a:t>
            </a:r>
            <a:r>
              <a:rPr lang="en-US" sz="2400" dirty="0"/>
              <a:t>Basket </a:t>
            </a:r>
            <a:r>
              <a:rPr lang="en-US" sz="2400" dirty="0" smtClean="0"/>
              <a:t>Colonies” </a:t>
            </a:r>
            <a:r>
              <a:rPr lang="en-US" sz="2400" dirty="0"/>
              <a:t>Major port city: </a:t>
            </a:r>
            <a:r>
              <a:rPr lang="en-US" sz="2400" dirty="0">
                <a:solidFill>
                  <a:srgbClr val="FF0000"/>
                </a:solidFill>
              </a:rPr>
              <a:t>New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AOP-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9911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057400" y="228600"/>
            <a:ext cx="579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438400" y="228600"/>
            <a:ext cx="449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Pennsylvania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29265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Founded: </a:t>
            </a:r>
            <a:r>
              <a:rPr lang="en-US" sz="2400" dirty="0"/>
              <a:t>1682 by </a:t>
            </a:r>
            <a:r>
              <a:rPr lang="en-US" sz="2400" dirty="0">
                <a:solidFill>
                  <a:srgbClr val="FF0000"/>
                </a:solidFill>
              </a:rPr>
              <a:t>William Penn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Quaker</a:t>
            </a:r>
            <a:r>
              <a:rPr lang="en-US" sz="2400" dirty="0"/>
              <a:t> for </a:t>
            </a:r>
            <a:r>
              <a:rPr lang="en-US" sz="2400" dirty="0">
                <a:solidFill>
                  <a:srgbClr val="FF0000"/>
                </a:solidFill>
              </a:rPr>
              <a:t>religious freedom </a:t>
            </a:r>
            <a:r>
              <a:rPr lang="en-US" sz="2400" dirty="0"/>
              <a:t>for his Quaker followers</a:t>
            </a:r>
            <a:r>
              <a:rPr lang="en-US" dirty="0"/>
              <a:t>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large farms</a:t>
            </a:r>
            <a:r>
              <a:rPr lang="en-US" sz="2400" dirty="0"/>
              <a:t>, wheat, corn, livestock, dairy, iron, merchants and tradesmen, shipbuilding </a:t>
            </a: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581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and Geography:</a:t>
            </a:r>
            <a:r>
              <a:rPr lang="en-US" sz="2400" dirty="0"/>
              <a:t> </a:t>
            </a:r>
            <a:r>
              <a:rPr lang="en-US" sz="2400" dirty="0"/>
              <a:t>cold snowy winters, hot humid summers, rolling hills, fertile soil good for farming </a:t>
            </a:r>
            <a:endParaRPr lang="en-US" sz="2400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57774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Other Things I Should Know: </a:t>
            </a:r>
            <a:r>
              <a:rPr lang="en-US" sz="2400" dirty="0"/>
              <a:t>allowed other </a:t>
            </a:r>
            <a:r>
              <a:rPr lang="en-US" sz="2400" dirty="0">
                <a:solidFill>
                  <a:srgbClr val="FF0000"/>
                </a:solidFill>
              </a:rPr>
              <a:t>religions</a:t>
            </a:r>
            <a:r>
              <a:rPr lang="en-US" sz="2400" dirty="0"/>
              <a:t> who were fleeing persecution, Quakers were the </a:t>
            </a:r>
            <a:r>
              <a:rPr lang="en-US" sz="2400" dirty="0">
                <a:solidFill>
                  <a:srgbClr val="FF0000"/>
                </a:solidFill>
              </a:rPr>
              <a:t>1st abolitionists</a:t>
            </a:r>
            <a:r>
              <a:rPr lang="en-US" sz="2400" dirty="0"/>
              <a:t> - they did not agree with </a:t>
            </a:r>
            <a:r>
              <a:rPr lang="en-US" sz="2400" dirty="0">
                <a:solidFill>
                  <a:srgbClr val="FF0000"/>
                </a:solidFill>
              </a:rPr>
              <a:t>slavery</a:t>
            </a:r>
            <a:r>
              <a:rPr lang="en-US" sz="2400" dirty="0"/>
              <a:t>. One of the "Bread Basket </a:t>
            </a:r>
            <a:r>
              <a:rPr lang="en-US" sz="2400" dirty="0" smtClean="0"/>
              <a:t>Colonies”. Major city - </a:t>
            </a:r>
            <a:r>
              <a:rPr lang="en-US" sz="2400" dirty="0" smtClean="0">
                <a:solidFill>
                  <a:srgbClr val="FF0000"/>
                </a:solidFill>
              </a:rPr>
              <a:t>Philadelphia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828800" y="3810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New Jersey</a:t>
            </a:r>
          </a:p>
        </p:txBody>
      </p:sp>
      <p:pic>
        <p:nvPicPr>
          <p:cNvPr id="7171" name="Picture 6" descr="new_jers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26860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09800" y="0"/>
            <a:ext cx="533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New Jersey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04817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Founded: </a:t>
            </a:r>
            <a:r>
              <a:rPr lang="en-US" sz="2400" dirty="0"/>
              <a:t>1664 by Lord Berkley and Sir George Carteret to make </a:t>
            </a:r>
            <a:r>
              <a:rPr lang="en-US" sz="2400" dirty="0">
                <a:solidFill>
                  <a:srgbClr val="FF0000"/>
                </a:solidFill>
              </a:rPr>
              <a:t>New York into two different colonies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0530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large farms</a:t>
            </a:r>
            <a:r>
              <a:rPr lang="en-US" sz="2400" dirty="0"/>
              <a:t>, ironworking, lumbering, grain, fishing, livestock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2722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and Geography:</a:t>
            </a:r>
            <a:r>
              <a:rPr lang="en-US" sz="2400" dirty="0"/>
              <a:t> </a:t>
            </a:r>
            <a:r>
              <a:rPr lang="en-US" sz="2400" dirty="0"/>
              <a:t>hot humid summers, cold winters, rocky soil, hilly, fertile farmland </a:t>
            </a:r>
            <a:endParaRPr lang="en-US" sz="2400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44914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Other Things I Should Know: </a:t>
            </a:r>
            <a:r>
              <a:rPr lang="en-US" sz="2400" dirty="0"/>
              <a:t>One of the "Bread Basket Colonies"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905000" y="228600"/>
            <a:ext cx="525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Delaware</a:t>
            </a:r>
          </a:p>
        </p:txBody>
      </p:sp>
      <p:pic>
        <p:nvPicPr>
          <p:cNvPr id="9219" name="Picture 6" descr="DEOF-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981200" y="2286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Delaware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58157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Founded: </a:t>
            </a:r>
            <a:r>
              <a:rPr lang="en-US" sz="2400" dirty="0"/>
              <a:t>1638 by </a:t>
            </a:r>
            <a:r>
              <a:rPr lang="en-US" sz="2400" dirty="0">
                <a:solidFill>
                  <a:srgbClr val="FF0000"/>
                </a:solidFill>
              </a:rPr>
              <a:t>William Penn </a:t>
            </a:r>
            <a:r>
              <a:rPr lang="en-US" sz="2400" dirty="0"/>
              <a:t>and the </a:t>
            </a:r>
            <a:r>
              <a:rPr lang="en-US" sz="2400" dirty="0">
                <a:solidFill>
                  <a:srgbClr val="FF0000"/>
                </a:solidFill>
              </a:rPr>
              <a:t>Duke of York </a:t>
            </a:r>
            <a:r>
              <a:rPr lang="en-US" sz="2400" dirty="0"/>
              <a:t>to get a direct outlet to the </a:t>
            </a:r>
            <a:r>
              <a:rPr lang="en-US" sz="2400" dirty="0">
                <a:solidFill>
                  <a:srgbClr val="FF0000"/>
                </a:solidFill>
              </a:rPr>
              <a:t>Atlantic Ocean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68064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</a:t>
            </a:r>
            <a:r>
              <a:rPr lang="en-US" sz="2400" dirty="0"/>
              <a:t> </a:t>
            </a:r>
            <a:r>
              <a:rPr lang="en-US" sz="2400" dirty="0"/>
              <a:t>large farms, fishing, lumber, shipbuilding, grains, dairy </a:t>
            </a:r>
            <a:endParaRPr lang="en-US" sz="24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35770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and Geography: </a:t>
            </a:r>
            <a:r>
              <a:rPr lang="en-US" sz="2400" dirty="0"/>
              <a:t>hot humid summers, mild winters, rich soil </a:t>
            </a:r>
            <a:endParaRPr lang="en-US" sz="2400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4152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Other Things I Should Know: </a:t>
            </a:r>
            <a:r>
              <a:rPr lang="en-US" sz="2400" dirty="0"/>
              <a:t>One of the "Bread Basket Colonies"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onnectic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864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990600" y="304800"/>
            <a:ext cx="708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Connecticut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228600"/>
            <a:ext cx="8763000" cy="6172200"/>
          </a:xfrm>
        </p:spPr>
        <p:txBody>
          <a:bodyPr/>
          <a:lstStyle/>
          <a:p>
            <a:r>
              <a:rPr lang="en-US" dirty="0" smtClean="0"/>
              <a:t>Which group below bests describes the geography and economy of the middle colonies?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sz="2400" b="1" dirty="0" smtClean="0"/>
              <a:t>A. </a:t>
            </a:r>
            <a:r>
              <a:rPr lang="en-US" sz="2400" dirty="0" smtClean="0"/>
              <a:t>winters, summers, wheat shipbuilding, small farms</a:t>
            </a:r>
          </a:p>
          <a:p>
            <a:pPr marL="457200" lvl="1" indent="0">
              <a:buNone/>
            </a:pPr>
            <a:r>
              <a:rPr lang="en-US" sz="2400" b="1" dirty="0" smtClean="0"/>
              <a:t>B. </a:t>
            </a:r>
            <a:r>
              <a:rPr lang="en-US" sz="2400" dirty="0" smtClean="0"/>
              <a:t>plantations, tobacco, indigo, humid summers, winters</a:t>
            </a:r>
          </a:p>
          <a:p>
            <a:pPr marL="457200" lvl="1" indent="0">
              <a:buNone/>
            </a:pPr>
            <a:r>
              <a:rPr lang="en-US" sz="2400" b="1" dirty="0" smtClean="0"/>
              <a:t>C. </a:t>
            </a:r>
            <a:r>
              <a:rPr lang="en-US" sz="2400" dirty="0" smtClean="0"/>
              <a:t>grains, large farms, lumbering, fishing, summers, winters</a:t>
            </a:r>
          </a:p>
          <a:p>
            <a:pPr marL="457200" lvl="1" indent="0">
              <a:buNone/>
            </a:pPr>
            <a:r>
              <a:rPr lang="en-US" sz="2400" b="1" dirty="0" smtClean="0"/>
              <a:t>D. </a:t>
            </a:r>
            <a:r>
              <a:rPr lang="en-US" sz="2400" dirty="0" smtClean="0"/>
              <a:t>Cattle, forested hills, textiles, small farms, winters, summers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0" y="1108994"/>
            <a:ext cx="8077200" cy="629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6800" y="5334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66FF"/>
                </a:solidFill>
              </a:rPr>
              <a:t>Middle </a:t>
            </a:r>
            <a:r>
              <a:rPr lang="en-US" sz="3200" dirty="0">
                <a:solidFill>
                  <a:srgbClr val="FF66FF"/>
                </a:solidFill>
              </a:rPr>
              <a:t>Colonies Map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419292" y="2514600"/>
            <a:ext cx="22098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259472" y="2057400"/>
            <a:ext cx="52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Key</a:t>
            </a:r>
            <a:endParaRPr lang="en-US" dirty="0"/>
          </a:p>
        </p:txBody>
      </p:sp>
      <p:pic>
        <p:nvPicPr>
          <p:cNvPr id="6" name="Picture 31" descr="j0215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167928"/>
            <a:ext cx="8128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9" descr="j0215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733800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5" descr="dglxasset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99" y="4164013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2" descr="j02335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4953000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9" descr="j0283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667000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 descr="j029039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39" y="4533900"/>
            <a:ext cx="55562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7259472" y="3789651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lumber</a:t>
            </a:r>
            <a:endParaRPr lang="en-US" sz="1200" dirty="0"/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7356764" y="3167928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ship building &amp; shipping slaves</a:t>
            </a:r>
            <a:endParaRPr lang="en-US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7356764" y="4087813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cattle</a:t>
            </a:r>
            <a:endParaRPr lang="en-US" sz="1200" dirty="0"/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7179312" y="2720975"/>
            <a:ext cx="1219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 cold winters</a:t>
            </a:r>
            <a:endParaRPr lang="en-US" sz="1200" dirty="0"/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7190510" y="4995862"/>
            <a:ext cx="1219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warm summers</a:t>
            </a:r>
            <a:endParaRPr lang="en-US" sz="1200" dirty="0"/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7333673" y="4522426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iron</a:t>
            </a:r>
            <a:endParaRPr lang="en-US" sz="1200" dirty="0"/>
          </a:p>
        </p:txBody>
      </p:sp>
      <p:pic>
        <p:nvPicPr>
          <p:cNvPr id="18" name="Picture 57" descr="MC900325832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39" y="5334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7143173" y="53340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Forested hills/hilly</a:t>
            </a:r>
          </a:p>
        </p:txBody>
      </p:sp>
      <p:pic>
        <p:nvPicPr>
          <p:cNvPr id="20" name="Picture 31" descr="j0215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9588"/>
            <a:ext cx="8128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7" descr="MC900325832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4" y="1828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9" descr="j0283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13" y="2479243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2" descr="j02335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85218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9" descr="j0215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8212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5" descr="dglxasset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39" y="2897188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1" descr="j029039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4" y="3154363"/>
            <a:ext cx="55562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2" descr="j02335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4479564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9" descr="j0283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47768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j0215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02" y="4778735"/>
            <a:ext cx="8128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5" descr="j02335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83" y="5942012"/>
            <a:ext cx="457200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5" descr="j02335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86" y="5363276"/>
            <a:ext cx="457200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5" descr="j02335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22" y="5804693"/>
            <a:ext cx="457200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7178964" y="5804693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fishing</a:t>
            </a:r>
            <a:endParaRPr lang="en-US" sz="1200" dirty="0"/>
          </a:p>
        </p:txBody>
      </p:sp>
      <p:pic>
        <p:nvPicPr>
          <p:cNvPr id="34" name="Picture 31" descr="j029039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2" y="3735964"/>
            <a:ext cx="55562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9" descr="j0215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62" y="4638314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5" descr="dglxasset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2" y="5004041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2" descr="j02335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05" y="4838941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5" descr="j02335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453371"/>
            <a:ext cx="457200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1" descr="j0215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03" y="6293861"/>
            <a:ext cx="8128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9" descr="j0215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55" y="5699827"/>
            <a:ext cx="333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2" descr="j02335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7" y="5272861"/>
            <a:ext cx="3143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5" descr="dglxasset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13" y="3910806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4684712" y="5466174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New Jersey</a:t>
            </a:r>
            <a:endParaRPr lang="en-US" b="1" dirty="0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747837" y="5712618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Delaware</a:t>
            </a:r>
            <a:endParaRPr lang="en-US" b="1" dirty="0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1433512" y="4080164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Pennsylvania</a:t>
            </a:r>
            <a:endParaRPr lang="en-US" b="1" dirty="0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3252787" y="253047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New York</a:t>
            </a:r>
            <a:endParaRPr lang="en-US" b="1" dirty="0"/>
          </a:p>
        </p:txBody>
      </p:sp>
      <p:sp>
        <p:nvSpPr>
          <p:cNvPr id="49" name="Line 83"/>
          <p:cNvSpPr>
            <a:spLocks noChangeShapeType="1"/>
          </p:cNvSpPr>
          <p:nvPr/>
        </p:nvSpPr>
        <p:spPr bwMode="auto">
          <a:xfrm flipH="1" flipV="1">
            <a:off x="4710112" y="5158974"/>
            <a:ext cx="495300" cy="3193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83"/>
          <p:cNvSpPr>
            <a:spLocks noChangeShapeType="1"/>
          </p:cNvSpPr>
          <p:nvPr/>
        </p:nvSpPr>
        <p:spPr bwMode="auto">
          <a:xfrm flipV="1">
            <a:off x="2667000" y="5646439"/>
            <a:ext cx="533400" cy="1582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" name="Picture 45" descr="dglxasset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62" y="4294477"/>
            <a:ext cx="2968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hover-img" descr="http://ts1.mm.bing.net/th?id=H.4879161319884524&amp;pid=15.1">
            <a:hlinkClick r:id="rId11" tgtFrame="&quot;_top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94" y="6248400"/>
            <a:ext cx="46164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hover-img" descr="http://ts1.mm.bing.net/th?id=H.4879161319884524&amp;pid=15.1">
            <a:hlinkClick r:id="rId11" tgtFrame="&quot;_top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63" y="5013872"/>
            <a:ext cx="46164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hover-img" descr="http://ts1.mm.bing.net/th?id=H.4879161319884524&amp;pid=15.1">
            <a:hlinkClick r:id="rId11" tgtFrame="&quot;_top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54" y="2837379"/>
            <a:ext cx="46164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hover-img" descr="http://ts1.mm.bing.net/th?id=H.4879161319884524&amp;pid=15.1">
            <a:hlinkClick r:id="rId11" tgtFrame="&quot;_top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44" y="4087813"/>
            <a:ext cx="46164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hover-img" descr="http://ts1.mm.bing.net/th?id=H.4879161319884524&amp;pid=15.1">
            <a:hlinkClick r:id="rId11" tgtFrame="&quot;_top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68" y="4496232"/>
            <a:ext cx="46164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79" descr="j0283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87" y="4300971"/>
            <a:ext cx="2540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hover-img" descr="http://ts1.mm.bing.net/th?id=H.4879161319884524&amp;pid=15.1">
            <a:hlinkClick r:id="rId11" tgtFrame="&quot;_top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67" y="3280930"/>
            <a:ext cx="46164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7195128" y="6263481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large farms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53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Colonies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6000" y="2286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Maryland</a:t>
            </a:r>
          </a:p>
        </p:txBody>
      </p:sp>
      <p:pic>
        <p:nvPicPr>
          <p:cNvPr id="3075" name="Picture 5" descr="mary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70104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 flipH="1" flipV="1">
            <a:off x="6172200" y="41910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553200" y="5410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Chesapeake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089525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286000" y="2286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Maryland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327150"/>
            <a:ext cx="665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/>
              <a:t>Founded: </a:t>
            </a:r>
            <a:r>
              <a:rPr lang="en-US" sz="2400" dirty="0"/>
              <a:t>1633 by </a:t>
            </a:r>
            <a:r>
              <a:rPr lang="en-US" sz="2400" dirty="0">
                <a:solidFill>
                  <a:srgbClr val="FF0000"/>
                </a:solidFill>
              </a:rPr>
              <a:t>Lord Baltimore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Catholics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96257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 </a:t>
            </a:r>
            <a:r>
              <a:rPr lang="en-US" sz="2400" dirty="0">
                <a:solidFill>
                  <a:srgbClr val="FF0000"/>
                </a:solidFill>
              </a:rPr>
              <a:t>Cash Crop Agriculture, Plantations</a:t>
            </a:r>
            <a:r>
              <a:rPr lang="en-US" sz="2400" dirty="0"/>
              <a:t>, shipbuilding, iron, tobacco, livestock, fishing, lumber, oysters </a:t>
            </a:r>
            <a:endParaRPr lang="en-US" sz="2400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31198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 smtClean="0"/>
              <a:t>Climate and Geography:</a:t>
            </a:r>
            <a:r>
              <a:rPr lang="en-US" sz="2400" dirty="0" smtClean="0"/>
              <a:t> </a:t>
            </a:r>
            <a:r>
              <a:rPr lang="en-US" sz="2400" dirty="0" smtClean="0"/>
              <a:t>cold rainy winters, warm summers, coastal lowlands, rich soil </a:t>
            </a:r>
            <a:endParaRPr lang="en-US" sz="2400" dirty="0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95" name="Group 23"/>
          <p:cNvGraphicFramePr>
            <a:graphicFrameLocks noGrp="1"/>
          </p:cNvGraphicFramePr>
          <p:nvPr/>
        </p:nvGraphicFramePr>
        <p:xfrm>
          <a:off x="0" y="4343400"/>
          <a:ext cx="9144000" cy="118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Things I Should Know: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passed the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Act of Toleration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in 1649 providing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religious freedom to all Christians.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Major port city Baltimore.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4448175" y="3429000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438400" y="228600"/>
            <a:ext cx="510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Virginia</a:t>
            </a:r>
          </a:p>
        </p:txBody>
      </p:sp>
      <p:pic>
        <p:nvPicPr>
          <p:cNvPr id="5123" name="Picture 6" descr="VIRGINIA-out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6294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438400" y="228600"/>
            <a:ext cx="510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Virginia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47731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Founded: </a:t>
            </a:r>
            <a:r>
              <a:rPr lang="en-US" sz="2400" dirty="0">
                <a:solidFill>
                  <a:srgbClr val="FF0000"/>
                </a:solidFill>
              </a:rPr>
              <a:t>1607</a:t>
            </a:r>
            <a:r>
              <a:rPr lang="en-US" sz="2400" dirty="0"/>
              <a:t> by </a:t>
            </a:r>
            <a:r>
              <a:rPr lang="en-US" sz="2400" dirty="0" smtClean="0"/>
              <a:t>the </a:t>
            </a:r>
            <a:r>
              <a:rPr lang="en-US" sz="2400" dirty="0"/>
              <a:t>London Company of </a:t>
            </a:r>
            <a:r>
              <a:rPr lang="en-US" sz="2400" dirty="0">
                <a:solidFill>
                  <a:srgbClr val="FF0000"/>
                </a:solidFill>
              </a:rPr>
              <a:t>Virginia</a:t>
            </a:r>
            <a:r>
              <a:rPr lang="en-US" sz="2400" dirty="0"/>
              <a:t> seeking </a:t>
            </a:r>
            <a:r>
              <a:rPr lang="en-US" sz="2400" dirty="0">
                <a:solidFill>
                  <a:srgbClr val="FF0000"/>
                </a:solidFill>
              </a:rPr>
              <a:t>profit</a:t>
            </a:r>
            <a:r>
              <a:rPr lang="en-US" dirty="0"/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20705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Cash Crop Agriculture, Plantations</a:t>
            </a:r>
            <a:r>
              <a:rPr lang="en-US" sz="2400" dirty="0"/>
              <a:t>, tobacco, </a:t>
            </a:r>
            <a:r>
              <a:rPr lang="en-US" sz="2400" dirty="0" smtClean="0"/>
              <a:t>corn, </a:t>
            </a:r>
            <a:r>
              <a:rPr lang="en-US" sz="2400" dirty="0"/>
              <a:t>fishing, livestock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33484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and Geography:</a:t>
            </a:r>
            <a:r>
              <a:rPr lang="en-US" sz="2400" dirty="0"/>
              <a:t> </a:t>
            </a:r>
            <a:r>
              <a:rPr lang="en-US" sz="2400" dirty="0"/>
              <a:t>mild winters, hot humid summers, coastal lowlands, wooded mountains, rich soil</a:t>
            </a:r>
            <a:endParaRPr lang="en-US" sz="2400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/>
              <a:t>Other Things I Should Know: </a:t>
            </a:r>
            <a:r>
              <a:rPr lang="en-US" sz="2400"/>
              <a:t>had a self-governing government, </a:t>
            </a:r>
            <a:r>
              <a:rPr lang="en-US" sz="2400">
                <a:solidFill>
                  <a:srgbClr val="FF0000"/>
                </a:solidFill>
              </a:rPr>
              <a:t>House of Burgesses</a:t>
            </a:r>
            <a:r>
              <a:rPr lang="en-US" sz="2400"/>
              <a:t> - 1st representative government in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46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North and South Carolina</a:t>
            </a:r>
          </a:p>
        </p:txBody>
      </p:sp>
      <p:pic>
        <p:nvPicPr>
          <p:cNvPr id="7171" name="Picture 5" descr="south_caro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16163"/>
            <a:ext cx="37338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257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46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North and South Carolina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631950"/>
            <a:ext cx="658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/>
              <a:t>Founded: </a:t>
            </a:r>
            <a:r>
              <a:rPr lang="en-US" sz="2400" dirty="0"/>
              <a:t>1653 by a group of </a:t>
            </a:r>
            <a:r>
              <a:rPr lang="en-US" sz="2400" dirty="0">
                <a:solidFill>
                  <a:srgbClr val="FF0000"/>
                </a:solidFill>
              </a:rPr>
              <a:t>8 English nobles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22816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Cash Crop Agriculture, Plantations</a:t>
            </a:r>
            <a:r>
              <a:rPr lang="en-US" sz="2400" dirty="0"/>
              <a:t>, rice, tobacco, </a:t>
            </a:r>
            <a:r>
              <a:rPr lang="en-US" sz="2400" dirty="0" smtClean="0"/>
              <a:t>livestock, </a:t>
            </a:r>
            <a:r>
              <a:rPr lang="en-US" sz="2400" dirty="0"/>
              <a:t>lumber *** </a:t>
            </a:r>
            <a:endParaRPr lang="en-US" sz="2400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403937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/>
              <a:t>Climate and Geography:</a:t>
            </a:r>
            <a:r>
              <a:rPr lang="en-US" sz="2400" dirty="0"/>
              <a:t> </a:t>
            </a:r>
            <a:r>
              <a:rPr lang="en-US" sz="2400" dirty="0"/>
              <a:t>short mild winters, hot humid summers, swampy lowlands, wooded mountains </a:t>
            </a:r>
            <a:endParaRPr lang="en-US" sz="2400" dirty="0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81000" y="441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8600" y="49530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*** Only in South Carolina add Indigo to the economy box and major port city - </a:t>
            </a:r>
            <a:r>
              <a:rPr lang="en-US" sz="2400" dirty="0" err="1" smtClean="0">
                <a:solidFill>
                  <a:srgbClr val="FF0000"/>
                </a:solidFill>
              </a:rPr>
              <a:t>CharlesTown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GAOF-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828800" y="228600"/>
            <a:ext cx="548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867025" y="76200"/>
            <a:ext cx="3486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>
                <a:latin typeface="Verdana" pitchFamily="34" charset="0"/>
              </a:rPr>
              <a:t>Connecticut</a:t>
            </a:r>
            <a:endParaRPr lang="en-US" sz="4400"/>
          </a:p>
        </p:txBody>
      </p:sp>
      <p:graphicFrame>
        <p:nvGraphicFramePr>
          <p:cNvPr id="3089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21377"/>
              </p:ext>
            </p:extLst>
          </p:nvPr>
        </p:nvGraphicFramePr>
        <p:xfrm>
          <a:off x="0" y="1143000"/>
          <a:ext cx="9144000" cy="7318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Founded: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1636 by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Thomas Hooker </a:t>
                      </a:r>
                    </a:p>
                  </a:txBody>
                  <a:tcPr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4479925" y="48180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 eaLnBrk="0" hangingPunct="0"/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223562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Reason for Founding: </a:t>
            </a:r>
            <a:r>
              <a:rPr lang="en-US" sz="2400" dirty="0">
                <a:solidFill>
                  <a:srgbClr val="FF0000"/>
                </a:solidFill>
              </a:rPr>
              <a:t>believed government should be based on free consent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337862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</a:t>
            </a:r>
            <a:r>
              <a:rPr lang="en-US" sz="2400" dirty="0"/>
              <a:t> small </a:t>
            </a:r>
            <a:r>
              <a:rPr lang="en-US" sz="2400" dirty="0">
                <a:solidFill>
                  <a:srgbClr val="FF0000"/>
                </a:solidFill>
              </a:rPr>
              <a:t>subsistence farms</a:t>
            </a:r>
            <a:r>
              <a:rPr lang="en-US" sz="2400" dirty="0"/>
              <a:t>, fishing, livestock, whaling, corn, grain, iron, shipping/trade, lumber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44152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&amp; Geography: </a:t>
            </a:r>
            <a:r>
              <a:rPr lang="en-US" sz="2400" dirty="0"/>
              <a:t>rocky soil, cold snowy winters, mild summers, thick forests 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/>
              <a:t>Other Things You Should Know: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Fundamental Orders of Connecticut</a:t>
            </a:r>
            <a:r>
              <a:rPr lang="en-US" sz="2400"/>
              <a:t> - first written plan of government (constitution) in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548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Georgia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479550"/>
            <a:ext cx="538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/>
              <a:t>Founded: </a:t>
            </a:r>
            <a:r>
              <a:rPr lang="en-US" sz="2400" dirty="0"/>
              <a:t>1732 by </a:t>
            </a:r>
            <a:r>
              <a:rPr lang="en-US" sz="2400" dirty="0">
                <a:solidFill>
                  <a:srgbClr val="FF0000"/>
                </a:solidFill>
              </a:rPr>
              <a:t>James Oglethorpe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11497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Cash Crop Agriculture, Plantations</a:t>
            </a:r>
            <a:r>
              <a:rPr lang="en-US" sz="2400" dirty="0"/>
              <a:t>, indigo, rice, sugar, lumber, grains, livestock </a:t>
            </a:r>
            <a:endParaRPr lang="en-US" sz="2400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319606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and Geography:</a:t>
            </a:r>
            <a:r>
              <a:rPr lang="en-US" sz="2400" dirty="0"/>
              <a:t> </a:t>
            </a:r>
            <a:r>
              <a:rPr lang="en-US" sz="2400" dirty="0"/>
              <a:t>short mild winters, hot humid summers, wooded mountains </a:t>
            </a:r>
            <a:endParaRPr lang="en-US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07399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Other Things I Should Know: </a:t>
            </a:r>
            <a:r>
              <a:rPr lang="en-US" sz="2400" dirty="0"/>
              <a:t>founded for </a:t>
            </a:r>
            <a:r>
              <a:rPr lang="en-US" sz="2400" b="1" dirty="0"/>
              <a:t>2 reasons: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/>
              <a:t>A</a:t>
            </a:r>
            <a:r>
              <a:rPr lang="en-US" sz="2400" dirty="0" smtClean="0"/>
              <a:t>s </a:t>
            </a:r>
            <a:r>
              <a:rPr lang="en-US" sz="2400" dirty="0"/>
              <a:t>a buffer zone between </a:t>
            </a:r>
            <a:r>
              <a:rPr lang="en-US" sz="2400" dirty="0">
                <a:solidFill>
                  <a:srgbClr val="FF0000"/>
                </a:solidFill>
              </a:rPr>
              <a:t>Spanish Florida </a:t>
            </a:r>
            <a:r>
              <a:rPr lang="en-US" sz="2400" dirty="0"/>
              <a:t>and the </a:t>
            </a:r>
            <a:r>
              <a:rPr lang="en-US" sz="2400" dirty="0">
                <a:solidFill>
                  <a:srgbClr val="FF0000"/>
                </a:solidFill>
              </a:rPr>
              <a:t>English</a:t>
            </a:r>
            <a:r>
              <a:rPr lang="en-US" sz="2400" dirty="0"/>
              <a:t> colonies -- to keep out the Florida </a:t>
            </a:r>
            <a:r>
              <a:rPr lang="en-US" sz="2400" dirty="0">
                <a:solidFill>
                  <a:srgbClr val="FF0000"/>
                </a:solidFill>
              </a:rPr>
              <a:t>Indians</a:t>
            </a:r>
            <a:r>
              <a:rPr lang="en-US" sz="2400" dirty="0"/>
              <a:t> from raiding colonial villages 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A place to send </a:t>
            </a:r>
            <a:r>
              <a:rPr lang="en-US" sz="2400" dirty="0" smtClean="0">
                <a:solidFill>
                  <a:srgbClr val="FF0000"/>
                </a:solidFill>
              </a:rPr>
              <a:t>debtors </a:t>
            </a:r>
            <a:r>
              <a:rPr lang="en-US" sz="2400" dirty="0">
                <a:solidFill>
                  <a:srgbClr val="FF0000"/>
                </a:solidFill>
              </a:rPr>
              <a:t>and poor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uther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3048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66FF"/>
                </a:solidFill>
              </a:rPr>
              <a:t>Southern Colonies Map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114800" y="2362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Virginia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352800" y="3352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North Carolina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362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South Carolina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295400" y="4648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Georgia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6934200" y="2362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467600" y="205740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Chesapeake Bay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7315200" y="1905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543800" y="1600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Maryland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066107" y="3048000"/>
            <a:ext cx="1905000" cy="381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5" name="Picture 17" descr="j029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66725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j029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466725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j029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466725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j029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66725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dglxasset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43200" y="4953000"/>
            <a:ext cx="2476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glxasset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162800" y="3810000"/>
            <a:ext cx="2476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glxasset[2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417513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glxasset[2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417513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dglxasset[2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17513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492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3492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492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dglxasse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3492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dglxasset[2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417513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j02903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55562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j02903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55562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MP900427646[2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3213"/>
            <a:ext cx="381000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MP900427646[2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381000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j02151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67400"/>
            <a:ext cx="2921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j02151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2921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j02151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2921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j02151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921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j02335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80962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j02335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10200"/>
            <a:ext cx="80962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j02335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00613"/>
            <a:ext cx="838200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j02335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80962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j02335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2200"/>
            <a:ext cx="457200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j021910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6195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j021910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36195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j021910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36195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j021910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36195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j021910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503988"/>
            <a:ext cx="36195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0" name="Text Box 52"/>
          <p:cNvSpPr txBox="1">
            <a:spLocks noChangeArrowheads="1"/>
          </p:cNvSpPr>
          <p:nvPr/>
        </p:nvSpPr>
        <p:spPr bwMode="auto">
          <a:xfrm rot="-23780603">
            <a:off x="1447800" y="251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Appalachian Mountains</a:t>
            </a: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7162800" y="3429000"/>
            <a:ext cx="1295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 </a:t>
            </a:r>
            <a:r>
              <a:rPr lang="en-US" sz="1200" dirty="0" smtClean="0"/>
              <a:t>           Tobacco</a:t>
            </a:r>
            <a:endParaRPr lang="en-US" sz="1200" dirty="0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7010400" y="38862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               sugar</a:t>
            </a:r>
            <a:endParaRPr lang="en-US" sz="1200" dirty="0"/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7086600" y="43434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             rice</a:t>
            </a:r>
            <a:endParaRPr lang="en-US" sz="1200" dirty="0"/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7086600" y="48006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             cattle</a:t>
            </a:r>
            <a:endParaRPr lang="en-US" sz="1200" dirty="0"/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7620000" y="51816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iron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7086600" y="54864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             indigo</a:t>
            </a:r>
            <a:endParaRPr lang="en-US" sz="1200" dirty="0"/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6934200" y="58674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                 lumber</a:t>
            </a:r>
            <a:endParaRPr lang="en-US" sz="1200" dirty="0"/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7269307" y="61785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        Fishing   </a:t>
            </a:r>
            <a:endParaRPr lang="en-US" sz="1200" dirty="0"/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7239000" y="6583363"/>
            <a:ext cx="167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        Thick </a:t>
            </a:r>
            <a:r>
              <a:rPr lang="en-US" sz="1200" dirty="0"/>
              <a:t>forests</a:t>
            </a:r>
          </a:p>
        </p:txBody>
      </p:sp>
      <p:pic>
        <p:nvPicPr>
          <p:cNvPr id="2110" name="Picture 62" descr="j02335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33375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Picture 63" descr="j02335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33375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j02335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333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j02335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33375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j02335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333375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j02335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333375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7543800" y="31242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warm summers</a:t>
            </a:r>
          </a:p>
        </p:txBody>
      </p:sp>
      <p:pic>
        <p:nvPicPr>
          <p:cNvPr id="2117" name="Picture 69" descr="MP900427646[2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381000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7543800" y="2667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3591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62" grpId="0" animBg="1"/>
      <p:bldP spid="2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ap_massachuset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769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52600" y="304800"/>
            <a:ext cx="601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Massachusetts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460625" y="-122238"/>
            <a:ext cx="426085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>
                <a:latin typeface="Verdana" pitchFamily="34" charset="0"/>
              </a:rPr>
              <a:t>Massachusetts</a:t>
            </a:r>
            <a:endParaRPr lang="en-US" sz="4400"/>
          </a:p>
        </p:txBody>
      </p:sp>
      <p:graphicFrame>
        <p:nvGraphicFramePr>
          <p:cNvPr id="514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41633"/>
              </p:ext>
            </p:extLst>
          </p:nvPr>
        </p:nvGraphicFramePr>
        <p:xfrm>
          <a:off x="0" y="609600"/>
          <a:ext cx="8991600" cy="1828800"/>
        </p:xfrm>
        <a:graphic>
          <a:graphicData uri="http://schemas.openxmlformats.org/drawingml/2006/table">
            <a:tbl>
              <a:tblPr/>
              <a:tblGrid>
                <a:gridCol w="8991600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Founded: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1620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by the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Pilgrims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escaping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religious persecution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1630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by John Winthrop and others part of the Great Migration from the 1630s - 1640s,founded the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Mass.Bay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Colony "a City on a Hill"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4481513" y="60531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 eaLnBrk="0" hangingPunct="0"/>
            <a:endParaRPr lang="en-US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2470150"/>
            <a:ext cx="585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/>
              <a:t>Reason for Founding: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religious freedom 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315002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 </a:t>
            </a:r>
            <a:r>
              <a:rPr lang="en-US" sz="2400" dirty="0"/>
              <a:t>small subsistence farms, fishing, livestock, whaling, corn, manufacturing, shipbuilding, lumber 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42628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&amp; Geography: </a:t>
            </a:r>
            <a:r>
              <a:rPr lang="en-US" sz="2400" dirty="0"/>
              <a:t>rocky soil, cold snowy winters, mild summers, thick forests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0" y="527942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Other Things You Should Know: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Mayflower Compact</a:t>
            </a:r>
            <a:r>
              <a:rPr lang="en-US" sz="2400" dirty="0"/>
              <a:t> in 1620 - to create laws for the general good of the colony </a:t>
            </a:r>
            <a:r>
              <a:rPr lang="en-US" sz="2400" dirty="0">
                <a:solidFill>
                  <a:srgbClr val="FF0000"/>
                </a:solidFill>
              </a:rPr>
              <a:t>major port city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Boston</a:t>
            </a:r>
            <a:r>
              <a:rPr lang="en-US" sz="2400" dirty="0"/>
              <a:t> - because of its </a:t>
            </a:r>
            <a:r>
              <a:rPr lang="en-US" sz="2400" dirty="0">
                <a:solidFill>
                  <a:srgbClr val="FF0000"/>
                </a:solidFill>
              </a:rPr>
              <a:t>deep natural harbor </a:t>
            </a:r>
            <a:r>
              <a:rPr lang="en-US" sz="2400" dirty="0"/>
              <a:t>good for trade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Rhode Island</a:t>
            </a:r>
          </a:p>
        </p:txBody>
      </p:sp>
      <p:pic>
        <p:nvPicPr>
          <p:cNvPr id="7171" name="Picture 5" descr="0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213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Rhode Island</a:t>
            </a:r>
          </a:p>
        </p:txBody>
      </p:sp>
      <p:graphicFrame>
        <p:nvGraphicFramePr>
          <p:cNvPr id="7181" name="Group 13"/>
          <p:cNvGraphicFramePr>
            <a:graphicFrameLocks noGrp="1"/>
          </p:cNvGraphicFramePr>
          <p:nvPr/>
        </p:nvGraphicFramePr>
        <p:xfrm>
          <a:off x="0" y="1524000"/>
          <a:ext cx="9144000" cy="8382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Founded: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1636 by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Roger Williams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accompanied by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Anne Hutchinson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both dissenters from Mass. Bay Colony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4479925" y="48180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26626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Reason for Founding:</a:t>
            </a:r>
            <a:r>
              <a:rPr lang="en-US" sz="2400" dirty="0"/>
              <a:t> they believed in the right to have different </a:t>
            </a:r>
            <a:r>
              <a:rPr lang="en-US" sz="2400" dirty="0">
                <a:solidFill>
                  <a:srgbClr val="FF0000"/>
                </a:solidFill>
              </a:rPr>
              <a:t>religious faiths</a:t>
            </a:r>
            <a:r>
              <a:rPr lang="en-US" dirty="0">
                <a:solidFill>
                  <a:srgbClr val="FF0000"/>
                </a:solidFill>
              </a:rPr>
              <a:t>  </a:t>
            </a:r>
            <a:r>
              <a:rPr lang="en-US" dirty="0"/>
              <a:t>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375962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 </a:t>
            </a:r>
            <a:r>
              <a:rPr lang="en-US" sz="2400" dirty="0"/>
              <a:t>small subsistence farms, fishing, livestock, whaling, dairy, manufacturing, shipbuilding, lumber</a:t>
            </a:r>
            <a:endParaRPr lang="en-US" dirty="0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4796265"/>
            <a:ext cx="9137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&amp; Geography: </a:t>
            </a:r>
            <a:r>
              <a:rPr lang="en-US" sz="2400" dirty="0" smtClean="0"/>
              <a:t>rocky </a:t>
            </a:r>
            <a:r>
              <a:rPr lang="en-US" sz="2400" dirty="0"/>
              <a:t>soil, cold snowy winters, mild summers, thick forests, coastal lowlands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Hampshire</a:t>
            </a:r>
          </a:p>
        </p:txBody>
      </p:sp>
      <p:pic>
        <p:nvPicPr>
          <p:cNvPr id="9219" name="Picture 5" descr="supportnhout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45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Hampshire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554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Founded: </a:t>
            </a:r>
            <a:r>
              <a:rPr lang="en-US" sz="2400" dirty="0"/>
              <a:t>1638 by </a:t>
            </a:r>
            <a:r>
              <a:rPr lang="en-US" sz="2400" dirty="0">
                <a:solidFill>
                  <a:srgbClr val="FF0000"/>
                </a:solidFill>
              </a:rPr>
              <a:t>John Wheelwright </a:t>
            </a:r>
            <a:r>
              <a:rPr lang="en-US" sz="2400" dirty="0"/>
              <a:t>and others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Reason for Founding: </a:t>
            </a:r>
            <a:r>
              <a:rPr lang="en-US" sz="2400" dirty="0"/>
              <a:t> to be a </a:t>
            </a:r>
            <a:r>
              <a:rPr lang="en-US" sz="2400" dirty="0">
                <a:solidFill>
                  <a:srgbClr val="FF0000"/>
                </a:solidFill>
              </a:rPr>
              <a:t>separate colony from Mass.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22622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Economy: </a:t>
            </a:r>
            <a:r>
              <a:rPr lang="en-US" sz="2400" dirty="0"/>
              <a:t>small subsistence farms, fishing, livestock, fur, manufacturing, shipbuilding, lumber, textiles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45676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/>
              <a:t>Climate &amp; Geography: </a:t>
            </a:r>
            <a:r>
              <a:rPr lang="en-US" sz="2400" dirty="0"/>
              <a:t>rocky soil, cold snowy winters, mild summers, thick forests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1115</Words>
  <Application>Microsoft Office PowerPoint</Application>
  <PresentationFormat>On-screen Show (4:3)</PresentationFormat>
  <Paragraphs>148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New England Colonies</vt:lpstr>
      <vt:lpstr>PowerPoint Presentation</vt:lpstr>
      <vt:lpstr>PowerPoint Presentation</vt:lpstr>
      <vt:lpstr>PowerPoint Presentation</vt:lpstr>
      <vt:lpstr>PowerPoint Presentation</vt:lpstr>
      <vt:lpstr>Rhode Island</vt:lpstr>
      <vt:lpstr>Rhode Island</vt:lpstr>
      <vt:lpstr>New Hampshire</vt:lpstr>
      <vt:lpstr>New Hampshire</vt:lpstr>
      <vt:lpstr>PowerPoint Presentation</vt:lpstr>
      <vt:lpstr>Middle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Southern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Elledge</dc:creator>
  <cp:lastModifiedBy>Jerry W. Elledge</cp:lastModifiedBy>
  <cp:revision>23</cp:revision>
  <dcterms:created xsi:type="dcterms:W3CDTF">2010-09-05T17:22:28Z</dcterms:created>
  <dcterms:modified xsi:type="dcterms:W3CDTF">2016-09-15T23:52:20Z</dcterms:modified>
</cp:coreProperties>
</file>