
<file path=[Content_Types].xml><?xml version="1.0" encoding="utf-8"?>
<Types xmlns="http://schemas.openxmlformats.org/package/2006/content-types">
  <Default ContentType="image/jpeg" Extension="jpg"/>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Wealthy landowners and merchants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Independent farmers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Tradesmen, shopkeepers, and craftsmen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Apprentices or servants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Unskilled laborers and slaves</a:t>
            </a:r>
            <a:endParaRPr b="0" i="0" sz="1200" u="none" cap="none" strike="noStrike">
              <a:solidFill>
                <a:schemeClr val="dk1"/>
              </a:solidFill>
              <a:latin typeface="Calibri"/>
              <a:ea typeface="Calibri"/>
              <a:cs typeface="Calibri"/>
              <a:sym typeface="Calibri"/>
            </a:endParaRPr>
          </a:p>
        </p:txBody>
      </p:sp>
      <p:sp>
        <p:nvSpPr>
          <p:cNvPr id="165" name="Google Shape;165;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2"/>
          <p:cNvSpPr txBox="1"/>
          <p:nvPr>
            <p:ph type="ctrTitle"/>
          </p:nvPr>
        </p:nvSpPr>
        <p:spPr>
          <a:xfrm>
            <a:off x="685800" y="1905000"/>
            <a:ext cx="7543800" cy="2593975"/>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2"/>
              </a:buClr>
              <a:buSzPts val="6600"/>
              <a:buFont typeface="Cambria"/>
              <a:buNone/>
              <a:defRPr b="0" i="0" sz="6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9" name="Google Shape;19;p2"/>
          <p:cNvSpPr txBox="1"/>
          <p:nvPr>
            <p:ph idx="1" type="subTitle"/>
          </p:nvPr>
        </p:nvSpPr>
        <p:spPr>
          <a:xfrm>
            <a:off x="685800" y="4572000"/>
            <a:ext cx="6461760" cy="1066800"/>
          </a:xfrm>
          <a:prstGeom prst="rect">
            <a:avLst/>
          </a:prstGeom>
          <a:noFill/>
          <a:ln>
            <a:noFill/>
          </a:ln>
        </p:spPr>
        <p:txBody>
          <a:bodyPr anchorCtr="0" anchor="t" bIns="45700" lIns="91425" spcFirstLastPara="1" rIns="91425" wrap="square" tIns="45700"/>
          <a:lstStyle>
            <a:lvl1pPr lvl="0" marR="0" rtl="0" algn="l">
              <a:spcBef>
                <a:spcPts val="400"/>
              </a:spcBef>
              <a:spcAft>
                <a:spcPts val="0"/>
              </a:spcAft>
              <a:buClr>
                <a:schemeClr val="accent1"/>
              </a:buClr>
              <a:buSzPts val="2000"/>
              <a:buFont typeface="Arial"/>
              <a:buNone/>
              <a:defRPr b="0" i="0" sz="2000" u="none" cap="none" strike="noStrike">
                <a:solidFill>
                  <a:srgbClr val="888888"/>
                </a:solidFill>
                <a:latin typeface="Calibri"/>
                <a:ea typeface="Calibri"/>
                <a:cs typeface="Calibri"/>
                <a:sym typeface="Calibri"/>
              </a:defRPr>
            </a:lvl1pPr>
            <a:lvl2pPr lvl="1" marR="0" rtl="0" algn="ctr">
              <a:spcBef>
                <a:spcPts val="400"/>
              </a:spcBef>
              <a:spcAft>
                <a:spcPts val="0"/>
              </a:spcAft>
              <a:buClr>
                <a:schemeClr val="accent2"/>
              </a:buClr>
              <a:buSzPts val="2000"/>
              <a:buFont typeface="Arial"/>
              <a:buNone/>
              <a:defRPr b="0" i="0" sz="2000" u="none" cap="none" strike="noStrike">
                <a:solidFill>
                  <a:srgbClr val="888888"/>
                </a:solidFill>
                <a:latin typeface="Calibri"/>
                <a:ea typeface="Calibri"/>
                <a:cs typeface="Calibri"/>
                <a:sym typeface="Calibri"/>
              </a:defRPr>
            </a:lvl2pPr>
            <a:lvl3pPr lvl="2" marR="0" rtl="0" algn="ctr">
              <a:spcBef>
                <a:spcPts val="360"/>
              </a:spcBef>
              <a:spcAft>
                <a:spcPts val="0"/>
              </a:spcAft>
              <a:buClr>
                <a:schemeClr val="accent3"/>
              </a:buClr>
              <a:buSzPts val="1800"/>
              <a:buFont typeface="Arial"/>
              <a:buNone/>
              <a:defRPr b="0" i="0" sz="1800" u="none" cap="none" strike="noStrike">
                <a:solidFill>
                  <a:srgbClr val="888888"/>
                </a:solidFill>
                <a:latin typeface="Calibri"/>
                <a:ea typeface="Calibri"/>
                <a:cs typeface="Calibri"/>
                <a:sym typeface="Calibri"/>
              </a:defRPr>
            </a:lvl3pPr>
            <a:lvl4pPr lvl="3" marR="0" rtl="0" algn="ctr">
              <a:spcBef>
                <a:spcPts val="320"/>
              </a:spcBef>
              <a:spcAft>
                <a:spcPts val="0"/>
              </a:spcAft>
              <a:buClr>
                <a:schemeClr val="accent4"/>
              </a:buClr>
              <a:buSzPts val="1600"/>
              <a:buFont typeface="Arial"/>
              <a:buNone/>
              <a:defRPr b="0" i="0" sz="1600" u="none" cap="none" strike="noStrike">
                <a:solidFill>
                  <a:srgbClr val="888888"/>
                </a:solidFill>
                <a:latin typeface="Calibri"/>
                <a:ea typeface="Calibri"/>
                <a:cs typeface="Calibri"/>
                <a:sym typeface="Calibri"/>
              </a:defRPr>
            </a:lvl4pPr>
            <a:lvl5pPr lvl="4" marR="0" rtl="0" algn="ctr">
              <a:spcBef>
                <a:spcPts val="280"/>
              </a:spcBef>
              <a:spcAft>
                <a:spcPts val="0"/>
              </a:spcAft>
              <a:buClr>
                <a:schemeClr val="accent5"/>
              </a:buClr>
              <a:buSzPts val="1400"/>
              <a:buFont typeface="Arial"/>
              <a:buNone/>
              <a:defRPr b="0" i="0" sz="1400" u="none" cap="none" strike="noStrike">
                <a:solidFill>
                  <a:srgbClr val="888888"/>
                </a:solidFill>
                <a:latin typeface="Calibri"/>
                <a:ea typeface="Calibri"/>
                <a:cs typeface="Calibri"/>
                <a:sym typeface="Calibri"/>
              </a:defRPr>
            </a:lvl5pPr>
            <a:lvl6pPr lvl="5" marR="0" rtl="0" algn="ctr">
              <a:spcBef>
                <a:spcPts val="280"/>
              </a:spcBef>
              <a:spcAft>
                <a:spcPts val="0"/>
              </a:spcAft>
              <a:buClr>
                <a:schemeClr val="accent1"/>
              </a:buClr>
              <a:buSzPts val="1400"/>
              <a:buFont typeface="Arial"/>
              <a:buNone/>
              <a:defRPr b="0" i="0" sz="1400" u="none" cap="none" strike="noStrike">
                <a:solidFill>
                  <a:srgbClr val="888888"/>
                </a:solidFill>
                <a:latin typeface="Calibri"/>
                <a:ea typeface="Calibri"/>
                <a:cs typeface="Calibri"/>
                <a:sym typeface="Calibri"/>
              </a:defRPr>
            </a:lvl6pPr>
            <a:lvl7pPr lvl="6" marR="0" rtl="0" algn="ctr">
              <a:spcBef>
                <a:spcPts val="280"/>
              </a:spcBef>
              <a:spcAft>
                <a:spcPts val="0"/>
              </a:spcAft>
              <a:buClr>
                <a:schemeClr val="accent2"/>
              </a:buClr>
              <a:buSzPts val="1400"/>
              <a:buFont typeface="Arial"/>
              <a:buNone/>
              <a:defRPr b="0" i="0" sz="1400" u="none" cap="none" strike="noStrike">
                <a:solidFill>
                  <a:srgbClr val="888888"/>
                </a:solidFill>
                <a:latin typeface="Calibri"/>
                <a:ea typeface="Calibri"/>
                <a:cs typeface="Calibri"/>
                <a:sym typeface="Calibri"/>
              </a:defRPr>
            </a:lvl7pPr>
            <a:lvl8pPr lvl="7" marR="0" rtl="0" algn="ctr">
              <a:spcBef>
                <a:spcPts val="280"/>
              </a:spcBef>
              <a:spcAft>
                <a:spcPts val="0"/>
              </a:spcAft>
              <a:buClr>
                <a:schemeClr val="accent3"/>
              </a:buClr>
              <a:buSzPts val="1400"/>
              <a:buFont typeface="Arial"/>
              <a:buNone/>
              <a:defRPr b="0" i="0" sz="1400" u="none" cap="none" strike="noStrike">
                <a:solidFill>
                  <a:srgbClr val="888888"/>
                </a:solidFill>
                <a:latin typeface="Calibri"/>
                <a:ea typeface="Calibri"/>
                <a:cs typeface="Calibri"/>
                <a:sym typeface="Calibri"/>
              </a:defRPr>
            </a:lvl8pPr>
            <a:lvl9pPr lvl="8" marR="0" rtl="0" algn="ctr">
              <a:spcBef>
                <a:spcPts val="280"/>
              </a:spcBef>
              <a:spcAft>
                <a:spcPts val="0"/>
              </a:spcAft>
              <a:buClr>
                <a:schemeClr val="accent4"/>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20" name="Google Shape;20;p2"/>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2"/>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2"/>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4" name="Shape 74"/>
        <p:cNvGrpSpPr/>
        <p:nvPr/>
      </p:nvGrpSpPr>
      <p:grpSpPr>
        <a:xfrm>
          <a:off x="0" y="0"/>
          <a:ext cx="0" cy="0"/>
          <a:chOff x="0" y="0"/>
          <a:chExt cx="0" cy="0"/>
        </a:xfrm>
      </p:grpSpPr>
      <p:sp>
        <p:nvSpPr>
          <p:cNvPr id="75" name="Google Shape;75;p11"/>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6" name="Google Shape;76;p11"/>
          <p:cNvSpPr txBox="1"/>
          <p:nvPr>
            <p:ph idx="1" type="body"/>
          </p:nvPr>
        </p:nvSpPr>
        <p:spPr>
          <a:xfrm rot="5400000">
            <a:off x="1866900" y="190500"/>
            <a:ext cx="4800600" cy="7620000"/>
          </a:xfrm>
          <a:prstGeom prst="rect">
            <a:avLst/>
          </a:prstGeom>
          <a:noFill/>
          <a:ln>
            <a:noFill/>
          </a:ln>
        </p:spPr>
        <p:txBody>
          <a:bodyPr anchorCtr="0" anchor="t" bIns="45700" lIns="91425" spcFirstLastPara="1" rIns="91425" wrap="square" tIns="45700"/>
          <a:lstStyle>
            <a:lvl1pPr indent="-368300" lvl="0" marL="457200" marR="0" rtl="0" algn="l">
              <a:spcBef>
                <a:spcPts val="440"/>
              </a:spcBef>
              <a:spcAft>
                <a:spcPts val="0"/>
              </a:spcAft>
              <a:buClr>
                <a:schemeClr val="accent1"/>
              </a:buClr>
              <a:buSzPts val="2200"/>
              <a:buFont typeface="Arial"/>
              <a:buChar char="•"/>
              <a:defRPr b="0" i="0" sz="22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spcBef>
                <a:spcPts val="280"/>
              </a:spcBef>
              <a:spcAft>
                <a:spcPts val="0"/>
              </a:spcAft>
              <a:buClr>
                <a:schemeClr val="accent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spcBef>
                <a:spcPts val="280"/>
              </a:spcBef>
              <a:spcAft>
                <a:spcPts val="0"/>
              </a:spcAft>
              <a:buClr>
                <a:schemeClr val="accent2"/>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spcBef>
                <a:spcPts val="280"/>
              </a:spcBef>
              <a:spcAft>
                <a:spcPts val="0"/>
              </a:spcAft>
              <a:buClr>
                <a:schemeClr val="accent4"/>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77" name="Google Shape;77;p11"/>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11"/>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11"/>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0" name="Shape 80"/>
        <p:cNvGrpSpPr/>
        <p:nvPr/>
      </p:nvGrpSpPr>
      <p:grpSpPr>
        <a:xfrm>
          <a:off x="0" y="0"/>
          <a:ext cx="0" cy="0"/>
          <a:chOff x="0" y="0"/>
          <a:chExt cx="0" cy="0"/>
        </a:xfrm>
      </p:grpSpPr>
      <p:sp>
        <p:nvSpPr>
          <p:cNvPr id="81" name="Google Shape;81;p12"/>
          <p:cNvSpPr txBox="1"/>
          <p:nvPr>
            <p:ph type="title"/>
          </p:nvPr>
        </p:nvSpPr>
        <p:spPr>
          <a:xfrm rot="5400000">
            <a:off x="4579937" y="2324100"/>
            <a:ext cx="5851525" cy="17526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Google Shape;82;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lstStyle>
            <a:lvl1pPr indent="-368300" lvl="0" marL="457200" marR="0" rtl="0" algn="l">
              <a:spcBef>
                <a:spcPts val="440"/>
              </a:spcBef>
              <a:spcAft>
                <a:spcPts val="0"/>
              </a:spcAft>
              <a:buClr>
                <a:schemeClr val="accent1"/>
              </a:buClr>
              <a:buSzPts val="2200"/>
              <a:buFont typeface="Arial"/>
              <a:buChar char="•"/>
              <a:defRPr b="0" i="0" sz="22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spcBef>
                <a:spcPts val="280"/>
              </a:spcBef>
              <a:spcAft>
                <a:spcPts val="0"/>
              </a:spcAft>
              <a:buClr>
                <a:schemeClr val="accent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spcBef>
                <a:spcPts val="280"/>
              </a:spcBef>
              <a:spcAft>
                <a:spcPts val="0"/>
              </a:spcAft>
              <a:buClr>
                <a:schemeClr val="accent2"/>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spcBef>
                <a:spcPts val="280"/>
              </a:spcBef>
              <a:spcAft>
                <a:spcPts val="0"/>
              </a:spcAft>
              <a:buClr>
                <a:schemeClr val="accent4"/>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3" name="Google Shape;83;p12"/>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4" name="Google Shape;84;p12"/>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Google Shape;85;p12"/>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3" name="Shape 23"/>
        <p:cNvGrpSpPr/>
        <p:nvPr/>
      </p:nvGrpSpPr>
      <p:grpSpPr>
        <a:xfrm>
          <a:off x="0" y="0"/>
          <a:ext cx="0" cy="0"/>
          <a:chOff x="0" y="0"/>
          <a:chExt cx="0" cy="0"/>
        </a:xfrm>
      </p:grpSpPr>
      <p:sp>
        <p:nvSpPr>
          <p:cNvPr id="24" name="Google Shape;24;p3"/>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3"/>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lstStyle>
            <a:lvl1pPr indent="-368300" lvl="0" marL="457200" marR="0" rtl="0" algn="l">
              <a:spcBef>
                <a:spcPts val="440"/>
              </a:spcBef>
              <a:spcAft>
                <a:spcPts val="0"/>
              </a:spcAft>
              <a:buClr>
                <a:schemeClr val="accent1"/>
              </a:buClr>
              <a:buSzPts val="2200"/>
              <a:buFont typeface="Arial"/>
              <a:buChar char="•"/>
              <a:defRPr b="0" i="0" sz="22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spcBef>
                <a:spcPts val="280"/>
              </a:spcBef>
              <a:spcAft>
                <a:spcPts val="0"/>
              </a:spcAft>
              <a:buClr>
                <a:schemeClr val="accent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spcBef>
                <a:spcPts val="280"/>
              </a:spcBef>
              <a:spcAft>
                <a:spcPts val="0"/>
              </a:spcAft>
              <a:buClr>
                <a:schemeClr val="accent2"/>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spcBef>
                <a:spcPts val="280"/>
              </a:spcBef>
              <a:spcAft>
                <a:spcPts val="0"/>
              </a:spcAft>
              <a:buClr>
                <a:schemeClr val="accent4"/>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26" name="Google Shape;26;p3"/>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3"/>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3"/>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9" name="Shape 29"/>
        <p:cNvGrpSpPr/>
        <p:nvPr/>
      </p:nvGrpSpPr>
      <p:grpSpPr>
        <a:xfrm>
          <a:off x="0" y="0"/>
          <a:ext cx="0" cy="0"/>
          <a:chOff x="0" y="0"/>
          <a:chExt cx="0" cy="0"/>
        </a:xfrm>
      </p:grpSpPr>
      <p:sp>
        <p:nvSpPr>
          <p:cNvPr id="30" name="Google Shape;30;p4"/>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4"/>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4"/>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3" name="Shape 33"/>
        <p:cNvGrpSpPr/>
        <p:nvPr/>
      </p:nvGrpSpPr>
      <p:grpSpPr>
        <a:xfrm>
          <a:off x="0" y="0"/>
          <a:ext cx="0" cy="0"/>
          <a:chOff x="0" y="0"/>
          <a:chExt cx="0" cy="0"/>
        </a:xfrm>
      </p:grpSpPr>
      <p:sp>
        <p:nvSpPr>
          <p:cNvPr id="34" name="Google Shape;34;p5"/>
          <p:cNvSpPr txBox="1"/>
          <p:nvPr>
            <p:ph type="title"/>
          </p:nvPr>
        </p:nvSpPr>
        <p:spPr>
          <a:xfrm>
            <a:off x="722313" y="5486400"/>
            <a:ext cx="7659687" cy="11684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2"/>
              </a:buClr>
              <a:buSzPts val="3600"/>
              <a:buFont typeface="Cambria"/>
              <a:buNone/>
              <a:defRPr b="0" i="0" sz="3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5"/>
          <p:cNvSpPr txBox="1"/>
          <p:nvPr>
            <p:ph idx="1" type="body"/>
          </p:nvPr>
        </p:nvSpPr>
        <p:spPr>
          <a:xfrm>
            <a:off x="722313" y="3852863"/>
            <a:ext cx="6135687" cy="1633538"/>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chemeClr val="accent1"/>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chemeClr val="accent2"/>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chemeClr val="accent3"/>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chemeClr val="accent4"/>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chemeClr val="accent5"/>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chemeClr val="accent1"/>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chemeClr val="accent2"/>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chemeClr val="accent3"/>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chemeClr val="accent4"/>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36" name="Google Shape;36;p5"/>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7" name="Google Shape;37;p5"/>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5"/>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9" name="Shape 39"/>
        <p:cNvGrpSpPr/>
        <p:nvPr/>
      </p:nvGrpSpPr>
      <p:grpSpPr>
        <a:xfrm>
          <a:off x="0" y="0"/>
          <a:ext cx="0" cy="0"/>
          <a:chOff x="0" y="0"/>
          <a:chExt cx="0" cy="0"/>
        </a:xfrm>
      </p:grpSpPr>
      <p:sp>
        <p:nvSpPr>
          <p:cNvPr id="40" name="Google Shape;40;p6"/>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6"/>
          <p:cNvSpPr txBox="1"/>
          <p:nvPr>
            <p:ph idx="1" type="body"/>
          </p:nvPr>
        </p:nvSpPr>
        <p:spPr>
          <a:xfrm>
            <a:off x="457200" y="1536192"/>
            <a:ext cx="3657600" cy="4590288"/>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accent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accent2"/>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accent4"/>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accent5"/>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accent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accent2"/>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accent4"/>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2" name="Google Shape;42;p6"/>
          <p:cNvSpPr txBox="1"/>
          <p:nvPr>
            <p:ph idx="2" type="body"/>
          </p:nvPr>
        </p:nvSpPr>
        <p:spPr>
          <a:xfrm>
            <a:off x="4419600" y="1536192"/>
            <a:ext cx="3657600" cy="4590288"/>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accent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accent2"/>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accent3"/>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accent4"/>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accent5"/>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accent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accent2"/>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accent4"/>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3" name="Google Shape;43;p6"/>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6"/>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5" name="Google Shape;45;p6"/>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6" name="Shape 46"/>
        <p:cNvGrpSpPr/>
        <p:nvPr/>
      </p:nvGrpSpPr>
      <p:grpSpPr>
        <a:xfrm>
          <a:off x="0" y="0"/>
          <a:ext cx="0" cy="0"/>
          <a:chOff x="0" y="0"/>
          <a:chExt cx="0" cy="0"/>
        </a:xfrm>
      </p:grpSpPr>
      <p:sp>
        <p:nvSpPr>
          <p:cNvPr id="47" name="Google Shape;47;p7"/>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8" name="Google Shape;48;p7"/>
          <p:cNvSpPr txBox="1"/>
          <p:nvPr>
            <p:ph idx="1" type="body"/>
          </p:nvPr>
        </p:nvSpPr>
        <p:spPr>
          <a:xfrm>
            <a:off x="457200" y="1535113"/>
            <a:ext cx="3657600" cy="639762"/>
          </a:xfrm>
          <a:prstGeom prst="rect">
            <a:avLst/>
          </a:prstGeom>
          <a:noFill/>
          <a:ln>
            <a:noFill/>
          </a:ln>
        </p:spPr>
        <p:txBody>
          <a:bodyPr anchorCtr="0" anchor="b" bIns="45700" lIns="91425" spcFirstLastPara="1" rIns="91425" wrap="square" tIns="45700"/>
          <a:lstStyle>
            <a:lvl1pPr indent="-228600" lvl="0" marL="457200" marR="0" rtl="0" algn="ctr">
              <a:spcBef>
                <a:spcPts val="400"/>
              </a:spcBef>
              <a:spcAft>
                <a:spcPts val="0"/>
              </a:spcAft>
              <a:buClr>
                <a:schemeClr val="accent1"/>
              </a:buClr>
              <a:buSzPts val="2000"/>
              <a:buFont typeface="Arial"/>
              <a:buNone/>
              <a:defRPr b="1" i="0" sz="2000" u="none" cap="none" strike="noStrike">
                <a:solidFill>
                  <a:schemeClr val="dk2"/>
                </a:solidFill>
                <a:latin typeface="Calibri"/>
                <a:ea typeface="Calibri"/>
                <a:cs typeface="Calibri"/>
                <a:sym typeface="Calibri"/>
              </a:defRPr>
            </a:lvl1pPr>
            <a:lvl2pPr indent="-228600" lvl="1" marL="914400" marR="0" rtl="0" algn="l">
              <a:spcBef>
                <a:spcPts val="400"/>
              </a:spcBef>
              <a:spcAft>
                <a:spcPts val="0"/>
              </a:spcAft>
              <a:buClr>
                <a:schemeClr val="accent2"/>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accent3"/>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accent4"/>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accent5"/>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accent2"/>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accent3"/>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accent4"/>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9" name="Google Shape;49;p7"/>
          <p:cNvSpPr txBox="1"/>
          <p:nvPr>
            <p:ph idx="2" type="body"/>
          </p:nvPr>
        </p:nvSpPr>
        <p:spPr>
          <a:xfrm>
            <a:off x="457200" y="2174875"/>
            <a:ext cx="3657600"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accent5"/>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accent2"/>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0" name="Google Shape;50;p7"/>
          <p:cNvSpPr txBox="1"/>
          <p:nvPr>
            <p:ph idx="3" type="body"/>
          </p:nvPr>
        </p:nvSpPr>
        <p:spPr>
          <a:xfrm>
            <a:off x="4419600" y="1535113"/>
            <a:ext cx="3657600" cy="639762"/>
          </a:xfrm>
          <a:prstGeom prst="rect">
            <a:avLst/>
          </a:prstGeom>
          <a:noFill/>
          <a:ln>
            <a:noFill/>
          </a:ln>
        </p:spPr>
        <p:txBody>
          <a:bodyPr anchorCtr="0" anchor="b" bIns="45700" lIns="91425" spcFirstLastPara="1" rIns="91425" wrap="square" tIns="45700"/>
          <a:lstStyle>
            <a:lvl1pPr indent="-228600" lvl="0" marL="457200" marR="0" rtl="0" algn="ctr">
              <a:spcBef>
                <a:spcPts val="400"/>
              </a:spcBef>
              <a:spcAft>
                <a:spcPts val="0"/>
              </a:spcAft>
              <a:buClr>
                <a:schemeClr val="accent1"/>
              </a:buClr>
              <a:buSzPts val="2000"/>
              <a:buFont typeface="Arial"/>
              <a:buNone/>
              <a:defRPr b="1" i="0" sz="2000" u="none" cap="none" strike="noStrike">
                <a:solidFill>
                  <a:schemeClr val="dk2"/>
                </a:solidFill>
                <a:latin typeface="Calibri"/>
                <a:ea typeface="Calibri"/>
                <a:cs typeface="Calibri"/>
                <a:sym typeface="Calibri"/>
              </a:defRPr>
            </a:lvl1pPr>
            <a:lvl2pPr indent="-228600" lvl="1" marL="914400" marR="0" rtl="0" algn="l">
              <a:spcBef>
                <a:spcPts val="400"/>
              </a:spcBef>
              <a:spcAft>
                <a:spcPts val="0"/>
              </a:spcAft>
              <a:buClr>
                <a:schemeClr val="accent2"/>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accent3"/>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accent4"/>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accent5"/>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accent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accent2"/>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accent3"/>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accent4"/>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1" name="Google Shape;51;p7"/>
          <p:cNvSpPr txBox="1"/>
          <p:nvPr>
            <p:ph idx="4" type="body"/>
          </p:nvPr>
        </p:nvSpPr>
        <p:spPr>
          <a:xfrm>
            <a:off x="4419600" y="2174875"/>
            <a:ext cx="3657600"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accent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accent5"/>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accent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accent2"/>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accent3"/>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2" name="Google Shape;52;p7"/>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7"/>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7"/>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5" name="Shape 55"/>
        <p:cNvGrpSpPr/>
        <p:nvPr/>
      </p:nvGrpSpPr>
      <p:grpSpPr>
        <a:xfrm>
          <a:off x="0" y="0"/>
          <a:ext cx="0" cy="0"/>
          <a:chOff x="0" y="0"/>
          <a:chExt cx="0" cy="0"/>
        </a:xfrm>
      </p:grpSpPr>
      <p:sp>
        <p:nvSpPr>
          <p:cNvPr id="56" name="Google Shape;56;p8"/>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7" name="Google Shape;57;p8"/>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 name="Google Shape;58;p8"/>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8"/>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0" name="Shape 60"/>
        <p:cNvGrpSpPr/>
        <p:nvPr/>
      </p:nvGrpSpPr>
      <p:grpSpPr>
        <a:xfrm>
          <a:off x="0" y="0"/>
          <a:ext cx="0" cy="0"/>
          <a:chOff x="0" y="0"/>
          <a:chExt cx="0" cy="0"/>
        </a:xfrm>
      </p:grpSpPr>
      <p:sp>
        <p:nvSpPr>
          <p:cNvPr id="61" name="Google Shape;61;p9"/>
          <p:cNvSpPr txBox="1"/>
          <p:nvPr>
            <p:ph type="title"/>
          </p:nvPr>
        </p:nvSpPr>
        <p:spPr>
          <a:xfrm>
            <a:off x="304801" y="5495544"/>
            <a:ext cx="7772400" cy="594360"/>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Clr>
                <a:schemeClr val="dk2"/>
              </a:buClr>
              <a:buSzPts val="2200"/>
              <a:buFont typeface="Cambria"/>
              <a:buNone/>
              <a:defRPr b="1" i="0" sz="22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9"/>
          <p:cNvSpPr txBox="1"/>
          <p:nvPr>
            <p:ph idx="1" type="body"/>
          </p:nvPr>
        </p:nvSpPr>
        <p:spPr>
          <a:xfrm>
            <a:off x="304799" y="6096000"/>
            <a:ext cx="7772401" cy="609600"/>
          </a:xfrm>
          <a:prstGeom prst="rect">
            <a:avLst/>
          </a:prstGeom>
          <a:noFill/>
          <a:ln>
            <a:noFill/>
          </a:ln>
        </p:spPr>
        <p:txBody>
          <a:bodyPr anchorCtr="0" anchor="t" bIns="45700" lIns="91425" spcFirstLastPara="1" rIns="91425" wrap="square" tIns="45700"/>
          <a:lstStyle>
            <a:lvl1pPr indent="-228600" lvl="0" marL="457200" marR="0" rtl="0" algn="ctr">
              <a:spcBef>
                <a:spcPts val="320"/>
              </a:spcBef>
              <a:spcAft>
                <a:spcPts val="0"/>
              </a:spcAft>
              <a:buClr>
                <a:schemeClr val="accent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accent2"/>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accent3"/>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accent4"/>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accent5"/>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accent2"/>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accent3"/>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accent4"/>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3" name="Google Shape;63;p9"/>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9"/>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5" name="Google Shape;65;p9"/>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
        <p:nvSpPr>
          <p:cNvPr id="66" name="Google Shape;66;p9"/>
          <p:cNvSpPr txBox="1"/>
          <p:nvPr>
            <p:ph idx="2" type="body"/>
          </p:nvPr>
        </p:nvSpPr>
        <p:spPr>
          <a:xfrm>
            <a:off x="304800" y="381000"/>
            <a:ext cx="7772400" cy="4942840"/>
          </a:xfrm>
          <a:prstGeom prst="rect">
            <a:avLst/>
          </a:prstGeom>
          <a:noFill/>
          <a:ln>
            <a:noFill/>
          </a:ln>
        </p:spPr>
        <p:txBody>
          <a:bodyPr anchorCtr="0" anchor="t" bIns="45700" lIns="91425" spcFirstLastPara="1" rIns="91425" wrap="square" tIns="45700"/>
          <a:lstStyle>
            <a:lvl1pPr indent="-368300" lvl="0" marL="457200" marR="0" rtl="0" algn="l">
              <a:spcBef>
                <a:spcPts val="440"/>
              </a:spcBef>
              <a:spcAft>
                <a:spcPts val="0"/>
              </a:spcAft>
              <a:buClr>
                <a:schemeClr val="accent1"/>
              </a:buClr>
              <a:buSzPts val="2200"/>
              <a:buFont typeface="Arial"/>
              <a:buChar char="•"/>
              <a:defRPr b="0" i="0" sz="22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spcBef>
                <a:spcPts val="280"/>
              </a:spcBef>
              <a:spcAft>
                <a:spcPts val="0"/>
              </a:spcAft>
              <a:buClr>
                <a:schemeClr val="accent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spcBef>
                <a:spcPts val="280"/>
              </a:spcBef>
              <a:spcAft>
                <a:spcPts val="0"/>
              </a:spcAft>
              <a:buClr>
                <a:schemeClr val="accent2"/>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spcBef>
                <a:spcPts val="280"/>
              </a:spcBef>
              <a:spcAft>
                <a:spcPts val="0"/>
              </a:spcAft>
              <a:buClr>
                <a:schemeClr val="accent4"/>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7" name="Shape 67"/>
        <p:cNvGrpSpPr/>
        <p:nvPr/>
      </p:nvGrpSpPr>
      <p:grpSpPr>
        <a:xfrm>
          <a:off x="0" y="0"/>
          <a:ext cx="0" cy="0"/>
          <a:chOff x="0" y="0"/>
          <a:chExt cx="0" cy="0"/>
        </a:xfrm>
      </p:grpSpPr>
      <p:sp>
        <p:nvSpPr>
          <p:cNvPr id="68" name="Google Shape;68;p10"/>
          <p:cNvSpPr txBox="1"/>
          <p:nvPr>
            <p:ph type="title"/>
          </p:nvPr>
        </p:nvSpPr>
        <p:spPr>
          <a:xfrm>
            <a:off x="301752" y="5495278"/>
            <a:ext cx="7772400" cy="594626"/>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Clr>
                <a:schemeClr val="dk2"/>
              </a:buClr>
              <a:buSzPts val="2200"/>
              <a:buFont typeface="Cambria"/>
              <a:buNone/>
              <a:defRPr b="1" i="0" sz="22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9" name="Google Shape;69;p10"/>
          <p:cNvSpPr/>
          <p:nvPr>
            <p:ph idx="2" type="pic"/>
          </p:nvPr>
        </p:nvSpPr>
        <p:spPr>
          <a:xfrm>
            <a:off x="0" y="0"/>
            <a:ext cx="8458200" cy="54864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accent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accent2"/>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accent3"/>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accent4"/>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accent5"/>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accent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accent2"/>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accent3"/>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accent4"/>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0" name="Google Shape;70;p10"/>
          <p:cNvSpPr txBox="1"/>
          <p:nvPr>
            <p:ph idx="1" type="body"/>
          </p:nvPr>
        </p:nvSpPr>
        <p:spPr>
          <a:xfrm>
            <a:off x="301752" y="6096000"/>
            <a:ext cx="7772400" cy="612648"/>
          </a:xfrm>
          <a:prstGeom prst="rect">
            <a:avLst/>
          </a:prstGeom>
          <a:noFill/>
          <a:ln>
            <a:noFill/>
          </a:ln>
        </p:spPr>
        <p:txBody>
          <a:bodyPr anchorCtr="0" anchor="t" bIns="45700" lIns="91425" spcFirstLastPara="1" rIns="91425" wrap="square" tIns="45700"/>
          <a:lstStyle>
            <a:lvl1pPr indent="-228600" lvl="0" marL="457200" marR="0" rtl="0" algn="ctr">
              <a:spcBef>
                <a:spcPts val="320"/>
              </a:spcBef>
              <a:spcAft>
                <a:spcPts val="0"/>
              </a:spcAft>
              <a:buClr>
                <a:schemeClr val="accent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accent2"/>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accent3"/>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accent4"/>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accent5"/>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accent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accent2"/>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accent3"/>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accent4"/>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71" name="Google Shape;71;p10"/>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0"/>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
        <p:nvSpPr>
          <p:cNvPr id="73" name="Google Shape;73;p10"/>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75000">
              <a:schemeClr val="lt1"/>
            </a:gs>
            <a:gs pos="100000">
              <a:srgbClr val="D8D8D8"/>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lstStyle>
            <a:lvl1pPr indent="-368300" lvl="0" marL="457200" marR="0" rtl="0" algn="l">
              <a:spcBef>
                <a:spcPts val="440"/>
              </a:spcBef>
              <a:spcAft>
                <a:spcPts val="0"/>
              </a:spcAft>
              <a:buClr>
                <a:schemeClr val="accent1"/>
              </a:buClr>
              <a:buSzPts val="2200"/>
              <a:buFont typeface="Arial"/>
              <a:buChar char="•"/>
              <a:defRPr b="0" i="0" sz="22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17500" lvl="4" marL="2286000" marR="0" rtl="0" algn="l">
              <a:spcBef>
                <a:spcPts val="280"/>
              </a:spcBef>
              <a:spcAft>
                <a:spcPts val="0"/>
              </a:spcAft>
              <a:buClr>
                <a:schemeClr val="accent5"/>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spcBef>
                <a:spcPts val="280"/>
              </a:spcBef>
              <a:spcAft>
                <a:spcPts val="0"/>
              </a:spcAft>
              <a:buClr>
                <a:schemeClr val="accent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spcBef>
                <a:spcPts val="280"/>
              </a:spcBef>
              <a:spcAft>
                <a:spcPts val="0"/>
              </a:spcAft>
              <a:buClr>
                <a:schemeClr val="accent2"/>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spcBef>
                <a:spcPts val="280"/>
              </a:spcBef>
              <a:spcAft>
                <a:spcPts val="0"/>
              </a:spcAft>
              <a:buClr>
                <a:schemeClr val="accent4"/>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2" name="Google Shape;12;p1"/>
          <p:cNvSpPr/>
          <p:nvPr/>
        </p:nvSpPr>
        <p:spPr>
          <a:xfrm>
            <a:off x="8458200" y="0"/>
            <a:ext cx="6858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 name="Google Shape;13;p1"/>
          <p:cNvSpPr/>
          <p:nvPr/>
        </p:nvSpPr>
        <p:spPr>
          <a:xfrm>
            <a:off x="8458200" y="5486400"/>
            <a:ext cx="685800" cy="685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 name="Google Shape;14;p1"/>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spcBef>
                <a:spcPts val="0"/>
              </a:spcBef>
              <a:buNone/>
              <a:defRPr b="0" i="0" sz="1800" u="none" cap="none" strike="noStrike">
                <a:solidFill>
                  <a:srgbClr val="FFFFFF"/>
                </a:solidFill>
                <a:latin typeface="Calibri"/>
                <a:ea typeface="Calibri"/>
                <a:cs typeface="Calibri"/>
                <a:sym typeface="Calibri"/>
              </a:defRPr>
            </a:lvl1pPr>
            <a:lvl2pPr indent="0" lvl="1" marL="0" marR="0" rtl="0" algn="ctr">
              <a:spcBef>
                <a:spcPts val="0"/>
              </a:spcBef>
              <a:buNone/>
              <a:defRPr b="0" i="0" sz="1800" u="none" cap="none" strike="noStrike">
                <a:solidFill>
                  <a:srgbClr val="FFFFFF"/>
                </a:solidFill>
                <a:latin typeface="Calibri"/>
                <a:ea typeface="Calibri"/>
                <a:cs typeface="Calibri"/>
                <a:sym typeface="Calibri"/>
              </a:defRPr>
            </a:lvl2pPr>
            <a:lvl3pPr indent="0" lvl="2" marL="0" marR="0" rtl="0" algn="ctr">
              <a:spcBef>
                <a:spcPts val="0"/>
              </a:spcBef>
              <a:buNone/>
              <a:defRPr b="0" i="0" sz="1800" u="none" cap="none" strike="noStrike">
                <a:solidFill>
                  <a:srgbClr val="FFFFFF"/>
                </a:solidFill>
                <a:latin typeface="Calibri"/>
                <a:ea typeface="Calibri"/>
                <a:cs typeface="Calibri"/>
                <a:sym typeface="Calibri"/>
              </a:defRPr>
            </a:lvl3pPr>
            <a:lvl4pPr indent="0" lvl="3" marL="0" marR="0" rtl="0" algn="ctr">
              <a:spcBef>
                <a:spcPts val="0"/>
              </a:spcBef>
              <a:buNone/>
              <a:defRPr b="0" i="0" sz="1800" u="none" cap="none" strike="noStrike">
                <a:solidFill>
                  <a:srgbClr val="FFFFFF"/>
                </a:solidFill>
                <a:latin typeface="Calibri"/>
                <a:ea typeface="Calibri"/>
                <a:cs typeface="Calibri"/>
                <a:sym typeface="Calibri"/>
              </a:defRPr>
            </a:lvl4pPr>
            <a:lvl5pPr indent="0" lvl="4" marL="0" marR="0" rtl="0" algn="ctr">
              <a:spcBef>
                <a:spcPts val="0"/>
              </a:spcBef>
              <a:buNone/>
              <a:defRPr b="0" i="0" sz="1800" u="none" cap="none" strike="noStrike">
                <a:solidFill>
                  <a:srgbClr val="FFFFFF"/>
                </a:solidFill>
                <a:latin typeface="Calibri"/>
                <a:ea typeface="Calibri"/>
                <a:cs typeface="Calibri"/>
                <a:sym typeface="Calibri"/>
              </a:defRPr>
            </a:lvl5pPr>
            <a:lvl6pPr indent="0" lvl="5" marL="0" marR="0" rtl="0" algn="ctr">
              <a:spcBef>
                <a:spcPts val="0"/>
              </a:spcBef>
              <a:buNone/>
              <a:defRPr b="0" i="0" sz="1800" u="none" cap="none" strike="noStrike">
                <a:solidFill>
                  <a:srgbClr val="FFFFFF"/>
                </a:solidFill>
                <a:latin typeface="Calibri"/>
                <a:ea typeface="Calibri"/>
                <a:cs typeface="Calibri"/>
                <a:sym typeface="Calibri"/>
              </a:defRPr>
            </a:lvl6pPr>
            <a:lvl7pPr indent="0" lvl="6" marL="0" marR="0" rtl="0" algn="ctr">
              <a:spcBef>
                <a:spcPts val="0"/>
              </a:spcBef>
              <a:buNone/>
              <a:defRPr b="0" i="0" sz="1800" u="none" cap="none" strike="noStrike">
                <a:solidFill>
                  <a:srgbClr val="FFFFFF"/>
                </a:solidFill>
                <a:latin typeface="Calibri"/>
                <a:ea typeface="Calibri"/>
                <a:cs typeface="Calibri"/>
                <a:sym typeface="Calibri"/>
              </a:defRPr>
            </a:lvl7pPr>
            <a:lvl8pPr indent="0" lvl="7" marL="0" marR="0" rtl="0" algn="ctr">
              <a:spcBef>
                <a:spcPts val="0"/>
              </a:spcBef>
              <a:buNone/>
              <a:defRPr b="0" i="0" sz="1800" u="none" cap="none" strike="noStrike">
                <a:solidFill>
                  <a:srgbClr val="FFFFFF"/>
                </a:solidFill>
                <a:latin typeface="Calibri"/>
                <a:ea typeface="Calibri"/>
                <a:cs typeface="Calibri"/>
                <a:sym typeface="Calibri"/>
              </a:defRPr>
            </a:lvl8pPr>
            <a:lvl9pPr indent="0" lvl="8" marL="0" marR="0" rtl="0" algn="ctr">
              <a:spcBef>
                <a:spcPts val="0"/>
              </a:spcBef>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US"/>
              <a:t>‹#›</a:t>
            </a:fld>
            <a:endParaRPr/>
          </a:p>
        </p:txBody>
      </p:sp>
      <p:sp>
        <p:nvSpPr>
          <p:cNvPr id="15" name="Google Shape;15;p1"/>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lstStyle>
            <a:lvl1pPr lvl="0" marR="0" rtl="0" algn="r">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1"/>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chemeClr val="lt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jpg"/><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g"/><Relationship Id="rId4" Type="http://schemas.openxmlformats.org/officeDocument/2006/relationships/image" Target="../media/image13.jpg"/><Relationship Id="rId5" Type="http://schemas.openxmlformats.org/officeDocument/2006/relationships/image" Target="../media/image5.jpg"/><Relationship Id="rId6" Type="http://schemas.openxmlformats.org/officeDocument/2006/relationships/image" Target="../media/image18.jpg"/><Relationship Id="rId7"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gif"/><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7.jp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google.com/url?sa=i&amp;rct=j&amp;q=&amp;esrc=s&amp;source=images&amp;cd=&amp;cad=rja&amp;uact=8&amp;docid=dJ5ocudv0VEr0M&amp;tbnid=l-Gfav3LZSqRaM:&amp;ved=0CAcQjRw&amp;url=https://www.haikudeck.com/baylee-barnett--uncategorized-presentation-aFiEq1XDqf&amp;ei=2wskVNDjLMX3yQS8ooLgAg&amp;bvm=bv.76247554,d.aWw&amp;psig=AFQjCNEwQ5ArRQb2IEKuq8-AgmII9bRTBQ&amp;ust=1411734809833298" TargetMode="External"/><Relationship Id="rId4" Type="http://schemas.openxmlformats.org/officeDocument/2006/relationships/image" Target="../media/image1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3"/>
          <p:cNvSpPr txBox="1"/>
          <p:nvPr>
            <p:ph type="ctrTitle"/>
          </p:nvPr>
        </p:nvSpPr>
        <p:spPr>
          <a:xfrm>
            <a:off x="685800" y="1905000"/>
            <a:ext cx="7543800" cy="2593975"/>
          </a:xfrm>
          <a:prstGeom prst="rect">
            <a:avLst/>
          </a:prstGeom>
          <a:noFill/>
          <a:ln>
            <a:noFill/>
          </a:ln>
        </p:spPr>
        <p:txBody>
          <a:bodyPr anchorCtr="0" anchor="b" bIns="45700" lIns="91425" spcFirstLastPara="1" rIns="91425" wrap="square" tIns="45700">
            <a:noAutofit/>
          </a:bodyPr>
          <a:lstStyle/>
          <a:p>
            <a:pPr indent="0" lvl="0" marL="0" marR="0" rtl="0" algn="l">
              <a:spcBef>
                <a:spcPts val="0"/>
              </a:spcBef>
              <a:spcAft>
                <a:spcPts val="0"/>
              </a:spcAft>
              <a:buClr>
                <a:schemeClr val="dk2"/>
              </a:buClr>
              <a:buSzPts val="6600"/>
              <a:buFont typeface="Cambria"/>
              <a:buNone/>
            </a:pPr>
            <a:r>
              <a:rPr b="0" i="0" lang="en-US" sz="6600" u="none" cap="none" strike="noStrike">
                <a:solidFill>
                  <a:schemeClr val="dk2"/>
                </a:solidFill>
                <a:latin typeface="Cambria"/>
                <a:ea typeface="Cambria"/>
                <a:cs typeface="Cambria"/>
                <a:sym typeface="Cambria"/>
              </a:rPr>
              <a:t>Life in Colonial  America</a:t>
            </a:r>
            <a:br>
              <a:rPr b="0" i="0" lang="en-US" sz="6600" u="none" cap="none" strike="noStrike">
                <a:solidFill>
                  <a:schemeClr val="dk2"/>
                </a:solidFill>
                <a:latin typeface="Cambria"/>
                <a:ea typeface="Cambria"/>
                <a:cs typeface="Cambria"/>
                <a:sym typeface="Cambria"/>
              </a:rPr>
            </a:br>
            <a:br>
              <a:rPr b="0" i="0" lang="en-US" sz="6600" u="none" cap="none" strike="noStrike">
                <a:solidFill>
                  <a:schemeClr val="dk2"/>
                </a:solidFill>
                <a:latin typeface="Cambria"/>
                <a:ea typeface="Cambria"/>
                <a:cs typeface="Cambria"/>
                <a:sym typeface="Cambria"/>
              </a:rPr>
            </a:br>
            <a:endParaRPr b="0" i="0" sz="6600" u="none" cap="none" strike="noStrike">
              <a:solidFill>
                <a:schemeClr val="dk2"/>
              </a:solidFill>
              <a:latin typeface="Cambria"/>
              <a:ea typeface="Cambria"/>
              <a:cs typeface="Cambria"/>
              <a:sym typeface="Cambria"/>
            </a:endParaRPr>
          </a:p>
        </p:txBody>
      </p:sp>
      <p:pic>
        <p:nvPicPr>
          <p:cNvPr descr="https://sp.yimg.com/ib/th?id=JN.f8B%2bdhi5zM7X2mVy7UcGNg&amp;pid=15.1&amp;P=0" id="91" name="Google Shape;91;p13"/>
          <p:cNvPicPr preferRelativeResize="0"/>
          <p:nvPr/>
        </p:nvPicPr>
        <p:blipFill rotWithShape="1">
          <a:blip r:embed="rId3">
            <a:alphaModFix/>
          </a:blip>
          <a:srcRect b="0" l="0" r="0" t="0"/>
          <a:stretch/>
        </p:blipFill>
        <p:spPr>
          <a:xfrm>
            <a:off x="3352800" y="3200400"/>
            <a:ext cx="4724400" cy="307086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2"/>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Triangular Trades</a:t>
            </a:r>
            <a:br>
              <a:rPr b="0" i="0" lang="en-US" sz="4600" u="none" cap="none" strike="noStrike">
                <a:solidFill>
                  <a:schemeClr val="dk2"/>
                </a:solidFill>
                <a:latin typeface="Cambria"/>
                <a:ea typeface="Cambria"/>
                <a:cs typeface="Cambria"/>
                <a:sym typeface="Cambria"/>
              </a:rPr>
            </a:br>
            <a:endParaRPr b="0" i="0" sz="4600" u="none" cap="none" strike="noStrike">
              <a:solidFill>
                <a:schemeClr val="dk2"/>
              </a:solidFill>
              <a:latin typeface="Cambria"/>
              <a:ea typeface="Cambria"/>
              <a:cs typeface="Cambria"/>
              <a:sym typeface="Cambria"/>
            </a:endParaRPr>
          </a:p>
        </p:txBody>
      </p:sp>
      <p:sp>
        <p:nvSpPr>
          <p:cNvPr id="153" name="Google Shape;153;p22"/>
          <p:cNvSpPr txBox="1"/>
          <p:nvPr>
            <p:ph idx="1" type="body"/>
          </p:nvPr>
        </p:nvSpPr>
        <p:spPr>
          <a:xfrm>
            <a:off x="457200" y="1600200"/>
            <a:ext cx="3886200" cy="4800600"/>
          </a:xfrm>
          <a:prstGeom prst="rect">
            <a:avLst/>
          </a:prstGeom>
          <a:noFill/>
          <a:ln>
            <a:noFill/>
          </a:ln>
        </p:spPr>
        <p:txBody>
          <a:bodyPr anchorCtr="0" anchor="t" bIns="45700" lIns="91425" spcFirstLastPara="1" rIns="91425" wrap="square" tIns="45700">
            <a:noAutofit/>
          </a:bodyPr>
          <a:lstStyle/>
          <a:p>
            <a:pPr indent="-228600" lvl="0" marL="342900" marR="0" rtl="0" algn="l">
              <a:spcBef>
                <a:spcPts val="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Colonists purchased Sugar from the West Indies and turned it into rum in the colonies. The colonists then shipped the rum to England and Africa and obtained goods from England and slaves from Africa. These </a:t>
            </a:r>
            <a:r>
              <a:rPr b="1" i="0" lang="en-US" sz="2200" u="sng" cap="none" strike="noStrike">
                <a:solidFill>
                  <a:schemeClr val="dk1"/>
                </a:solidFill>
                <a:latin typeface="Calibri"/>
                <a:ea typeface="Calibri"/>
                <a:cs typeface="Calibri"/>
                <a:sym typeface="Calibri"/>
              </a:rPr>
              <a:t>exchanges across the Atlantic Ocean are known as the “Triangular Trades.” (all of the routes formed a triangle.)</a:t>
            </a:r>
            <a:endParaRPr b="1" i="0" sz="2200" u="sng" cap="none" strike="noStrike">
              <a:solidFill>
                <a:schemeClr val="dk1"/>
              </a:solidFill>
              <a:latin typeface="Calibri"/>
              <a:ea typeface="Calibri"/>
              <a:cs typeface="Calibri"/>
              <a:sym typeface="Calibri"/>
            </a:endParaRPr>
          </a:p>
        </p:txBody>
      </p:sp>
      <p:pic>
        <p:nvPicPr>
          <p:cNvPr id="154" name="Google Shape;154;p22"/>
          <p:cNvPicPr preferRelativeResize="0"/>
          <p:nvPr/>
        </p:nvPicPr>
        <p:blipFill rotWithShape="1">
          <a:blip r:embed="rId3">
            <a:alphaModFix/>
          </a:blip>
          <a:srcRect b="0" l="0" r="0" t="0"/>
          <a:stretch/>
        </p:blipFill>
        <p:spPr>
          <a:xfrm>
            <a:off x="4267200" y="1219200"/>
            <a:ext cx="3886200" cy="4953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3"/>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2"/>
              </a:buClr>
              <a:buSzPts val="4600"/>
              <a:buFont typeface="Cambria"/>
              <a:buNone/>
            </a:pPr>
            <a:r>
              <a:t/>
            </a:r>
            <a:endParaRPr b="0" i="0" sz="4600" u="none" cap="none" strike="noStrike">
              <a:solidFill>
                <a:schemeClr val="dk2"/>
              </a:solidFill>
              <a:latin typeface="Cambria"/>
              <a:ea typeface="Cambria"/>
              <a:cs typeface="Cambria"/>
              <a:sym typeface="Cambria"/>
            </a:endParaRPr>
          </a:p>
        </p:txBody>
      </p:sp>
      <p:sp>
        <p:nvSpPr>
          <p:cNvPr id="160" name="Google Shape;160;p23"/>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Autofit/>
          </a:bodyPr>
          <a:lstStyle/>
          <a:p>
            <a:pPr indent="-88900" lvl="0" marL="342900" marR="0" rtl="0" algn="l">
              <a:spcBef>
                <a:spcPts val="0"/>
              </a:spcBef>
              <a:spcAft>
                <a:spcPts val="0"/>
              </a:spcAft>
              <a:buClr>
                <a:schemeClr val="accent1"/>
              </a:buClr>
              <a:buSzPts val="2200"/>
              <a:buFont typeface="Arial"/>
              <a:buNone/>
            </a:pPr>
            <a:r>
              <a:t/>
            </a:r>
            <a:endParaRPr b="0" i="0" sz="2200" u="none" cap="none" strike="noStrike">
              <a:solidFill>
                <a:schemeClr val="dk1"/>
              </a:solidFill>
              <a:latin typeface="Calibri"/>
              <a:ea typeface="Calibri"/>
              <a:cs typeface="Calibri"/>
              <a:sym typeface="Calibri"/>
            </a:endParaRPr>
          </a:p>
        </p:txBody>
      </p:sp>
      <p:pic>
        <p:nvPicPr>
          <p:cNvPr descr="ttra3" id="161" name="Google Shape;161;p23"/>
          <p:cNvPicPr preferRelativeResize="0"/>
          <p:nvPr/>
        </p:nvPicPr>
        <p:blipFill rotWithShape="1">
          <a:blip r:embed="rId3">
            <a:alphaModFix/>
          </a:blip>
          <a:srcRect b="0" l="0" r="0" t="0"/>
          <a:stretch/>
        </p:blipFill>
        <p:spPr>
          <a:xfrm>
            <a:off x="304800" y="304800"/>
            <a:ext cx="8534400" cy="6096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4"/>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000"/>
              <a:buFont typeface="Cambria"/>
              <a:buNone/>
            </a:pPr>
            <a:r>
              <a:rPr b="0" i="0" lang="en-US" sz="4000" u="none" cap="none" strike="noStrike">
                <a:solidFill>
                  <a:schemeClr val="dk2"/>
                </a:solidFill>
                <a:latin typeface="Cambria"/>
                <a:ea typeface="Cambria"/>
                <a:cs typeface="Cambria"/>
                <a:sym typeface="Cambria"/>
              </a:rPr>
              <a:t>Colonial Society</a:t>
            </a:r>
            <a:br>
              <a:rPr b="0" i="0" lang="en-US" sz="4000" u="none" cap="none" strike="noStrike">
                <a:solidFill>
                  <a:schemeClr val="dk2"/>
                </a:solidFill>
                <a:latin typeface="Cambria"/>
                <a:ea typeface="Cambria"/>
                <a:cs typeface="Cambria"/>
                <a:sym typeface="Cambria"/>
              </a:rPr>
            </a:br>
            <a:r>
              <a:rPr b="0" i="0" lang="en-US" sz="4000" u="none" cap="none" strike="noStrike">
                <a:solidFill>
                  <a:schemeClr val="dk2"/>
                </a:solidFill>
                <a:latin typeface="Cambria"/>
                <a:ea typeface="Cambria"/>
                <a:cs typeface="Cambria"/>
                <a:sym typeface="Cambria"/>
              </a:rPr>
              <a:t>(Roles of Men, Women &amp; Children)</a:t>
            </a:r>
            <a:endParaRPr b="0" i="0" sz="4000" u="none" cap="none" strike="noStrike">
              <a:solidFill>
                <a:schemeClr val="dk2"/>
              </a:solidFill>
              <a:latin typeface="Cambria"/>
              <a:ea typeface="Cambria"/>
              <a:cs typeface="Cambria"/>
              <a:sym typeface="Cambria"/>
            </a:endParaRPr>
          </a:p>
        </p:txBody>
      </p:sp>
      <p:sp>
        <p:nvSpPr>
          <p:cNvPr id="168" name="Google Shape;168;p24"/>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Autofit/>
          </a:bodyPr>
          <a:lstStyle/>
          <a:p>
            <a:pPr indent="-228600" lvl="0" marL="342900" marR="0" rtl="0" algn="l">
              <a:spcBef>
                <a:spcPts val="0"/>
              </a:spcBef>
              <a:spcAft>
                <a:spcPts val="0"/>
              </a:spcAft>
              <a:buClr>
                <a:schemeClr val="accent1"/>
              </a:buClr>
              <a:buSzPts val="2035"/>
              <a:buFont typeface="Arial"/>
              <a:buChar char="•"/>
            </a:pPr>
            <a:r>
              <a:rPr b="0" i="0" lang="en-US" sz="2035" u="none" cap="none" strike="noStrike">
                <a:solidFill>
                  <a:schemeClr val="dk1"/>
                </a:solidFill>
                <a:latin typeface="Calibri"/>
                <a:ea typeface="Calibri"/>
                <a:cs typeface="Calibri"/>
                <a:sym typeface="Calibri"/>
              </a:rPr>
              <a:t>In colonial times, men                             The husband spent </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enjoyed power and authority.                most of his time farming.</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Women had few rights and                       The wife did the cooking,</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children had none.                                          Cleaning, sewing, </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                                                                               washing, weaving,</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                                                                                  making candles, </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                                                                                     churning butter, </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                                                                                        and other</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                                                                                           household  </a:t>
            </a:r>
            <a:endParaRPr/>
          </a:p>
          <a:p>
            <a:pPr indent="0" lvl="0" marL="114300" marR="0" rtl="0" algn="l">
              <a:spcBef>
                <a:spcPts val="407"/>
              </a:spcBef>
              <a:spcAft>
                <a:spcPts val="0"/>
              </a:spcAft>
              <a:buClr>
                <a:schemeClr val="accent1"/>
              </a:buClr>
              <a:buSzPts val="2035"/>
              <a:buFont typeface="Arial"/>
              <a:buNone/>
            </a:pPr>
            <a:r>
              <a:rPr b="0" i="0" lang="en-US" sz="2035" u="none" cap="none" strike="noStrike">
                <a:solidFill>
                  <a:schemeClr val="dk1"/>
                </a:solidFill>
                <a:latin typeface="Calibri"/>
                <a:ea typeface="Calibri"/>
                <a:cs typeface="Calibri"/>
                <a:sym typeface="Calibri"/>
              </a:rPr>
              <a:t>                                                                                               tasks.</a:t>
            </a:r>
            <a:endParaRPr/>
          </a:p>
          <a:p>
            <a:pPr indent="0" lvl="0" marL="114300" marR="0" rtl="0" algn="l">
              <a:spcBef>
                <a:spcPts val="407"/>
              </a:spcBef>
              <a:spcAft>
                <a:spcPts val="0"/>
              </a:spcAft>
              <a:buClr>
                <a:schemeClr val="accent1"/>
              </a:buClr>
              <a:buSzPts val="2035"/>
              <a:buFont typeface="Arial"/>
              <a:buNone/>
            </a:pPr>
            <a:r>
              <a:t/>
            </a:r>
            <a:endParaRPr b="0" i="0" sz="2035" u="none" cap="none" strike="noStrike">
              <a:solidFill>
                <a:schemeClr val="dk1"/>
              </a:solidFill>
              <a:latin typeface="Calibri"/>
              <a:ea typeface="Calibri"/>
              <a:cs typeface="Calibri"/>
              <a:sym typeface="Calibri"/>
            </a:endParaRPr>
          </a:p>
          <a:p>
            <a:pPr indent="0" lvl="0" marL="114300" marR="0" rtl="0" algn="l">
              <a:spcBef>
                <a:spcPts val="407"/>
              </a:spcBef>
              <a:spcAft>
                <a:spcPts val="0"/>
              </a:spcAft>
              <a:buClr>
                <a:schemeClr val="accent1"/>
              </a:buClr>
              <a:buSzPts val="2035"/>
              <a:buFont typeface="Arial"/>
              <a:buNone/>
            </a:pPr>
            <a:r>
              <a:t/>
            </a:r>
            <a:endParaRPr b="0" i="0" sz="2035" u="none" cap="none" strike="noStrike">
              <a:solidFill>
                <a:schemeClr val="dk1"/>
              </a:solidFill>
              <a:latin typeface="Calibri"/>
              <a:ea typeface="Calibri"/>
              <a:cs typeface="Calibri"/>
              <a:sym typeface="Calibri"/>
            </a:endParaRPr>
          </a:p>
          <a:p>
            <a:pPr indent="0" lvl="0" marL="114300" marR="0" rtl="0" algn="ctr">
              <a:spcBef>
                <a:spcPts val="407"/>
              </a:spcBef>
              <a:spcAft>
                <a:spcPts val="0"/>
              </a:spcAft>
              <a:buClr>
                <a:schemeClr val="accent1"/>
              </a:buClr>
              <a:buSzPts val="2035"/>
              <a:buFont typeface="Arial"/>
              <a:buNone/>
            </a:pPr>
            <a:r>
              <a:rPr b="1" i="0" lang="en-US" sz="2035" u="none" cap="none" strike="noStrike">
                <a:solidFill>
                  <a:schemeClr val="dk1"/>
                </a:solidFill>
                <a:latin typeface="Calibri"/>
                <a:ea typeface="Calibri"/>
                <a:cs typeface="Calibri"/>
                <a:sym typeface="Calibri"/>
              </a:rPr>
              <a:t>***Draw this diagram in your notes. We will fill it in together.***</a:t>
            </a:r>
            <a:endParaRPr/>
          </a:p>
        </p:txBody>
      </p:sp>
      <p:sp>
        <p:nvSpPr>
          <p:cNvPr id="169" name="Google Shape;169;p24"/>
          <p:cNvSpPr/>
          <p:nvPr/>
        </p:nvSpPr>
        <p:spPr>
          <a:xfrm>
            <a:off x="2209800" y="1752600"/>
            <a:ext cx="4114800" cy="4267200"/>
          </a:xfrm>
          <a:prstGeom prst="triangle">
            <a:avLst>
              <a:gd fmla="val 50000" name="adj"/>
            </a:avLst>
          </a:prstGeom>
          <a:noFill/>
          <a:ln cap="flat" cmpd="sng" w="25400">
            <a:solidFill>
              <a:srgbClr val="0A519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70" name="Google Shape;170;p24"/>
          <p:cNvCxnSpPr/>
          <p:nvPr/>
        </p:nvCxnSpPr>
        <p:spPr>
          <a:xfrm>
            <a:off x="3810000" y="2667000"/>
            <a:ext cx="914400" cy="0"/>
          </a:xfrm>
          <a:prstGeom prst="straightConnector1">
            <a:avLst/>
          </a:prstGeom>
          <a:noFill/>
          <a:ln cap="flat" cmpd="sng" w="12700">
            <a:solidFill>
              <a:srgbClr val="096CC5"/>
            </a:solidFill>
            <a:prstDash val="solid"/>
            <a:round/>
            <a:headEnd len="sm" w="sm" type="none"/>
            <a:tailEnd len="sm" w="sm" type="none"/>
          </a:ln>
        </p:spPr>
      </p:cxnSp>
      <p:cxnSp>
        <p:nvCxnSpPr>
          <p:cNvPr id="171" name="Google Shape;171;p24"/>
          <p:cNvCxnSpPr/>
          <p:nvPr/>
        </p:nvCxnSpPr>
        <p:spPr>
          <a:xfrm>
            <a:off x="3639127" y="3311236"/>
            <a:ext cx="1371600" cy="0"/>
          </a:xfrm>
          <a:prstGeom prst="straightConnector1">
            <a:avLst/>
          </a:prstGeom>
          <a:noFill/>
          <a:ln cap="flat" cmpd="sng" w="12700">
            <a:solidFill>
              <a:srgbClr val="096CC5"/>
            </a:solidFill>
            <a:prstDash val="solid"/>
            <a:round/>
            <a:headEnd len="sm" w="sm" type="none"/>
            <a:tailEnd len="sm" w="sm" type="none"/>
          </a:ln>
        </p:spPr>
      </p:cxnSp>
      <p:cxnSp>
        <p:nvCxnSpPr>
          <p:cNvPr id="172" name="Google Shape;172;p24"/>
          <p:cNvCxnSpPr/>
          <p:nvPr/>
        </p:nvCxnSpPr>
        <p:spPr>
          <a:xfrm>
            <a:off x="3200400" y="4114800"/>
            <a:ext cx="2209800" cy="0"/>
          </a:xfrm>
          <a:prstGeom prst="straightConnector1">
            <a:avLst/>
          </a:prstGeom>
          <a:noFill/>
          <a:ln cap="flat" cmpd="sng" w="12700">
            <a:solidFill>
              <a:srgbClr val="096CC5"/>
            </a:solidFill>
            <a:prstDash val="solid"/>
            <a:round/>
            <a:headEnd len="sm" w="sm" type="none"/>
            <a:tailEnd len="sm" w="sm" type="none"/>
          </a:ln>
        </p:spPr>
      </p:cxnSp>
      <p:cxnSp>
        <p:nvCxnSpPr>
          <p:cNvPr id="173" name="Google Shape;173;p24"/>
          <p:cNvCxnSpPr/>
          <p:nvPr/>
        </p:nvCxnSpPr>
        <p:spPr>
          <a:xfrm>
            <a:off x="2743200" y="5029200"/>
            <a:ext cx="3124200" cy="0"/>
          </a:xfrm>
          <a:prstGeom prst="straightConnector1">
            <a:avLst/>
          </a:prstGeom>
          <a:noFill/>
          <a:ln cap="flat" cmpd="sng" w="12700">
            <a:solidFill>
              <a:srgbClr val="096CC5"/>
            </a:solidFill>
            <a:prstDash val="solid"/>
            <a:round/>
            <a:headEnd len="sm" w="sm" type="none"/>
            <a:tailEnd len="sm" w="sm" type="non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5"/>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  Slaves in the Colonies</a:t>
            </a:r>
            <a:endParaRPr b="0" i="0" sz="4600" u="none" cap="none" strike="noStrike">
              <a:solidFill>
                <a:schemeClr val="dk2"/>
              </a:solidFill>
              <a:latin typeface="Cambria"/>
              <a:ea typeface="Cambria"/>
              <a:cs typeface="Cambria"/>
              <a:sym typeface="Cambria"/>
            </a:endParaRPr>
          </a:p>
        </p:txBody>
      </p:sp>
      <p:sp>
        <p:nvSpPr>
          <p:cNvPr id="179" name="Google Shape;179;p25"/>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Autofit/>
          </a:bodyPr>
          <a:lstStyle/>
          <a:p>
            <a:pPr indent="-228600" lvl="0" marL="342900" marR="0" rtl="0" algn="l">
              <a:spcBef>
                <a:spcPts val="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The slave trade was very profitable for the colonists. </a:t>
            </a:r>
            <a:endParaRPr/>
          </a:p>
          <a:p>
            <a:pPr indent="-228600" lvl="0" marL="342900" marR="0" rtl="0" algn="l">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The colonists did not care about the feelings or comfort of the victims of the slave trade.</a:t>
            </a:r>
            <a:endParaRPr/>
          </a:p>
          <a:p>
            <a:pPr indent="-228600" lvl="0" marL="342900" marR="0" rtl="0" algn="l">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Slaves were crammed and chained together on ships.</a:t>
            </a:r>
            <a:endParaRPr/>
          </a:p>
          <a:p>
            <a:pPr indent="-228600" lvl="0" marL="342900" marR="0" rtl="0" algn="l">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Many suffocated and many starved themselves to death and jumped over board.</a:t>
            </a:r>
            <a:endParaRPr/>
          </a:p>
          <a:p>
            <a:pPr indent="-228600" lvl="0" marL="342900" marR="0" rtl="0" algn="l">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The number of slaves in New England colonies grew from 1,000 in 1700 to about 16,000 in the 1770’s. In the Southern colonies, there were 125,000 by 1740.</a:t>
            </a:r>
            <a:endParaRPr/>
          </a:p>
          <a:p>
            <a:pPr indent="-88900" lvl="0" marL="342900" marR="0" rtl="0" algn="l">
              <a:spcBef>
                <a:spcPts val="440"/>
              </a:spcBef>
              <a:spcAft>
                <a:spcPts val="0"/>
              </a:spcAft>
              <a:buClr>
                <a:schemeClr val="accent1"/>
              </a:buClr>
              <a:buSzPts val="2200"/>
              <a:buFont typeface="Arial"/>
              <a:buNone/>
            </a:pPr>
            <a:r>
              <a:t/>
            </a:r>
            <a:endParaRPr b="0" i="0" sz="2200" u="none" cap="none" strike="noStrike">
              <a:solidFill>
                <a:schemeClr val="dk1"/>
              </a:solidFill>
              <a:latin typeface="Calibri"/>
              <a:ea typeface="Calibri"/>
              <a:cs typeface="Calibri"/>
              <a:sym typeface="Calibri"/>
            </a:endParaRPr>
          </a:p>
        </p:txBody>
      </p:sp>
      <p:pic>
        <p:nvPicPr>
          <p:cNvPr descr="http://ts4.mm.bing.net/th?id=H.4764034746352931&amp;pid=15.1" id="180" name="Google Shape;180;p25"/>
          <p:cNvPicPr preferRelativeResize="0"/>
          <p:nvPr/>
        </p:nvPicPr>
        <p:blipFill rotWithShape="1">
          <a:blip r:embed="rId3">
            <a:alphaModFix/>
          </a:blip>
          <a:srcRect b="0" l="0" r="0" t="0"/>
          <a:stretch/>
        </p:blipFill>
        <p:spPr>
          <a:xfrm>
            <a:off x="5246255" y="4800600"/>
            <a:ext cx="3080063" cy="1752600"/>
          </a:xfrm>
          <a:prstGeom prst="rect">
            <a:avLst/>
          </a:prstGeom>
          <a:noFill/>
          <a:ln>
            <a:noFill/>
          </a:ln>
        </p:spPr>
      </p:pic>
      <p:pic>
        <p:nvPicPr>
          <p:cNvPr descr="http://ts1.mm.bing.net/th?id=H.4794653553265516&amp;pid=15.1" id="181" name="Google Shape;181;p25"/>
          <p:cNvPicPr preferRelativeResize="0"/>
          <p:nvPr/>
        </p:nvPicPr>
        <p:blipFill rotWithShape="1">
          <a:blip r:embed="rId4">
            <a:alphaModFix/>
          </a:blip>
          <a:srcRect b="0" l="0" r="0" t="0"/>
          <a:stretch/>
        </p:blipFill>
        <p:spPr>
          <a:xfrm>
            <a:off x="838200" y="4969164"/>
            <a:ext cx="3505199" cy="160782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6"/>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The  Arts in the Colonies </a:t>
            </a:r>
            <a:endParaRPr b="0" i="0" sz="4600" u="none" cap="none" strike="noStrike">
              <a:solidFill>
                <a:schemeClr val="dk2"/>
              </a:solidFill>
              <a:latin typeface="Cambria"/>
              <a:ea typeface="Cambria"/>
              <a:cs typeface="Cambria"/>
              <a:sym typeface="Cambria"/>
            </a:endParaRPr>
          </a:p>
        </p:txBody>
      </p:sp>
      <p:sp>
        <p:nvSpPr>
          <p:cNvPr id="187" name="Google Shape;187;p26"/>
          <p:cNvSpPr txBox="1"/>
          <p:nvPr>
            <p:ph idx="1" type="body"/>
          </p:nvPr>
        </p:nvSpPr>
        <p:spPr>
          <a:xfrm>
            <a:off x="457200" y="1600200"/>
            <a:ext cx="3810000" cy="4800600"/>
          </a:xfrm>
          <a:prstGeom prst="rect">
            <a:avLst/>
          </a:prstGeom>
          <a:noFill/>
          <a:ln>
            <a:noFill/>
          </a:ln>
        </p:spPr>
        <p:txBody>
          <a:bodyPr anchorCtr="0" anchor="t" bIns="45700" lIns="91425" spcFirstLastPara="1" rIns="91425" wrap="square" tIns="45700">
            <a:noAutofit/>
          </a:bodyPr>
          <a:lstStyle/>
          <a:p>
            <a:pPr indent="-228600" lvl="0" marL="342900" marR="0" rtl="0" algn="l">
              <a:spcBef>
                <a:spcPts val="0"/>
              </a:spcBef>
              <a:spcAft>
                <a:spcPts val="0"/>
              </a:spcAft>
              <a:buClr>
                <a:schemeClr val="accent1"/>
              </a:buClr>
              <a:buSzPts val="2200"/>
              <a:buFont typeface="Arial"/>
              <a:buChar char="•"/>
            </a:pPr>
            <a:r>
              <a:rPr b="1" i="0" lang="en-US" sz="2200" u="sng" cap="none" strike="noStrike">
                <a:solidFill>
                  <a:schemeClr val="dk1"/>
                </a:solidFill>
                <a:latin typeface="Calibri"/>
                <a:ea typeface="Calibri"/>
                <a:cs typeface="Calibri"/>
                <a:sym typeface="Calibri"/>
              </a:rPr>
              <a:t>Portrait paintings </a:t>
            </a:r>
            <a:r>
              <a:rPr b="0" i="0" lang="en-US" sz="2200" u="none" cap="none" strike="noStrike">
                <a:solidFill>
                  <a:schemeClr val="dk1"/>
                </a:solidFill>
                <a:latin typeface="Calibri"/>
                <a:ea typeface="Calibri"/>
                <a:cs typeface="Calibri"/>
                <a:sym typeface="Calibri"/>
              </a:rPr>
              <a:t>were the primary subject matter for colonial artists. </a:t>
            </a:r>
            <a:endParaRPr/>
          </a:p>
          <a:p>
            <a:pPr indent="-228600" lvl="0" marL="342900" marR="0" rtl="0" algn="l">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In a time where there were no photographs, colonists desired to be remembered by future generations. </a:t>
            </a:r>
            <a:endParaRPr b="0" i="0" sz="2200" u="none" cap="none" strike="noStrike">
              <a:solidFill>
                <a:schemeClr val="dk1"/>
              </a:solidFill>
              <a:latin typeface="Calibri"/>
              <a:ea typeface="Calibri"/>
              <a:cs typeface="Calibri"/>
              <a:sym typeface="Calibri"/>
            </a:endParaRPr>
          </a:p>
        </p:txBody>
      </p:sp>
      <p:pic>
        <p:nvPicPr>
          <p:cNvPr descr="http://ts1.mm.bing.net/th?id=H.4535478092432292&amp;pid=15.1" id="188" name="Google Shape;188;p26"/>
          <p:cNvPicPr preferRelativeResize="0"/>
          <p:nvPr/>
        </p:nvPicPr>
        <p:blipFill rotWithShape="1">
          <a:blip r:embed="rId3">
            <a:alphaModFix/>
          </a:blip>
          <a:srcRect b="0" l="0" r="0" t="0"/>
          <a:stretch/>
        </p:blipFill>
        <p:spPr>
          <a:xfrm>
            <a:off x="5486400" y="1371600"/>
            <a:ext cx="2286000" cy="1590675"/>
          </a:xfrm>
          <a:prstGeom prst="rect">
            <a:avLst/>
          </a:prstGeom>
          <a:noFill/>
          <a:ln>
            <a:noFill/>
          </a:ln>
        </p:spPr>
      </p:pic>
      <p:pic>
        <p:nvPicPr>
          <p:cNvPr descr="http://ts1.mm.bing.net/th?id=H.4532166641124892&amp;pid=15.1" id="189" name="Google Shape;189;p26"/>
          <p:cNvPicPr preferRelativeResize="0"/>
          <p:nvPr/>
        </p:nvPicPr>
        <p:blipFill rotWithShape="1">
          <a:blip r:embed="rId4">
            <a:alphaModFix/>
          </a:blip>
          <a:srcRect b="0" l="0" r="0" t="0"/>
          <a:stretch/>
        </p:blipFill>
        <p:spPr>
          <a:xfrm>
            <a:off x="609600" y="4191000"/>
            <a:ext cx="2057400" cy="2329132"/>
          </a:xfrm>
          <a:prstGeom prst="rect">
            <a:avLst/>
          </a:prstGeom>
          <a:noFill/>
          <a:ln>
            <a:noFill/>
          </a:ln>
        </p:spPr>
      </p:pic>
      <p:pic>
        <p:nvPicPr>
          <p:cNvPr descr="http://ts4.mm.bing.net/th?id=H.4910295492591623&amp;pid=15.1" id="190" name="Google Shape;190;p26"/>
          <p:cNvPicPr preferRelativeResize="0"/>
          <p:nvPr/>
        </p:nvPicPr>
        <p:blipFill rotWithShape="1">
          <a:blip r:embed="rId5">
            <a:alphaModFix/>
          </a:blip>
          <a:srcRect b="0" l="0" r="0" t="0"/>
          <a:stretch/>
        </p:blipFill>
        <p:spPr>
          <a:xfrm>
            <a:off x="6324600" y="3662632"/>
            <a:ext cx="1743075" cy="2857500"/>
          </a:xfrm>
          <a:prstGeom prst="rect">
            <a:avLst/>
          </a:prstGeom>
          <a:noFill/>
          <a:ln>
            <a:noFill/>
          </a:ln>
        </p:spPr>
      </p:pic>
      <p:pic>
        <p:nvPicPr>
          <p:cNvPr descr="http://ts1.mm.bing.net/th?id=H.4569378251475432&amp;pid=15.1" id="191" name="Google Shape;191;p26"/>
          <p:cNvPicPr preferRelativeResize="0"/>
          <p:nvPr/>
        </p:nvPicPr>
        <p:blipFill rotWithShape="1">
          <a:blip r:embed="rId6">
            <a:alphaModFix/>
          </a:blip>
          <a:srcRect b="0" l="0" r="0" t="0"/>
          <a:stretch/>
        </p:blipFill>
        <p:spPr>
          <a:xfrm>
            <a:off x="2819400" y="4881832"/>
            <a:ext cx="3371850" cy="1638300"/>
          </a:xfrm>
          <a:prstGeom prst="rect">
            <a:avLst/>
          </a:prstGeom>
          <a:noFill/>
          <a:ln>
            <a:noFill/>
          </a:ln>
        </p:spPr>
      </p:pic>
      <p:pic>
        <p:nvPicPr>
          <p:cNvPr descr="http://ts2.mm.bing.net/th?id=H.4665654232483789&amp;pid=15.1" id="192" name="Google Shape;192;p26"/>
          <p:cNvPicPr preferRelativeResize="0"/>
          <p:nvPr/>
        </p:nvPicPr>
        <p:blipFill rotWithShape="1">
          <a:blip r:embed="rId7">
            <a:alphaModFix/>
          </a:blip>
          <a:srcRect b="0" l="0" r="0" t="0"/>
          <a:stretch/>
        </p:blipFill>
        <p:spPr>
          <a:xfrm>
            <a:off x="4505325" y="3091584"/>
            <a:ext cx="1390650" cy="1714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4"/>
          <p:cNvSpPr txBox="1"/>
          <p:nvPr>
            <p:ph type="title"/>
          </p:nvPr>
        </p:nvSpPr>
        <p:spPr>
          <a:xfrm>
            <a:off x="457200" y="381000"/>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Differences Emerge in the Colonies</a:t>
            </a:r>
            <a:br>
              <a:rPr b="0" i="0" lang="en-US" sz="4600" u="none" cap="none" strike="noStrike">
                <a:solidFill>
                  <a:schemeClr val="dk2"/>
                </a:solidFill>
                <a:latin typeface="Cambria"/>
                <a:ea typeface="Cambria"/>
                <a:cs typeface="Cambria"/>
                <a:sym typeface="Cambria"/>
              </a:rPr>
            </a:br>
            <a:endParaRPr b="0" i="0" sz="4600" u="none" cap="none" strike="noStrike">
              <a:solidFill>
                <a:schemeClr val="dk2"/>
              </a:solidFill>
              <a:latin typeface="Cambria"/>
              <a:ea typeface="Cambria"/>
              <a:cs typeface="Cambria"/>
              <a:sym typeface="Cambria"/>
            </a:endParaRPr>
          </a:p>
        </p:txBody>
      </p:sp>
      <p:sp>
        <p:nvSpPr>
          <p:cNvPr id="97" name="Google Shape;97;p14"/>
          <p:cNvSpPr txBox="1"/>
          <p:nvPr>
            <p:ph idx="1" type="body"/>
          </p:nvPr>
        </p:nvSpPr>
        <p:spPr>
          <a:xfrm>
            <a:off x="457200" y="1600200"/>
            <a:ext cx="3733800" cy="4800600"/>
          </a:xfrm>
          <a:prstGeom prst="rect">
            <a:avLst/>
          </a:prstGeom>
          <a:noFill/>
          <a:ln>
            <a:noFill/>
          </a:ln>
        </p:spPr>
        <p:txBody>
          <a:bodyPr anchorCtr="0" anchor="t" bIns="45700" lIns="91425" spcFirstLastPara="1" rIns="91425" wrap="square" tIns="45700">
            <a:noAutofit/>
          </a:bodyPr>
          <a:lstStyle/>
          <a:p>
            <a:pPr indent="-228600" lvl="0" marL="342900" marR="0" rtl="0" algn="l">
              <a:lnSpc>
                <a:spcPct val="90000"/>
              </a:lnSpc>
              <a:spcBef>
                <a:spcPts val="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New patterns of life are developing in the 3 separate regions of the 13 colonies. </a:t>
            </a:r>
            <a:endParaRPr/>
          </a:p>
          <a:p>
            <a:pPr indent="-228600" lvl="0" marL="342900" marR="0" rtl="0" algn="l">
              <a:lnSpc>
                <a:spcPct val="90000"/>
              </a:lnSpc>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The colonists are benefitting from the traditions of political liberty and representative government. </a:t>
            </a:r>
            <a:endParaRPr/>
          </a:p>
          <a:p>
            <a:pPr indent="-228600" lvl="0" marL="342900" marR="0" rtl="0" algn="l">
              <a:lnSpc>
                <a:spcPct val="90000"/>
              </a:lnSpc>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a:t>
            </a:r>
            <a:r>
              <a:rPr b="1" i="0" lang="en-US" sz="2200" u="none" cap="none" strike="noStrike">
                <a:solidFill>
                  <a:schemeClr val="dk1"/>
                </a:solidFill>
                <a:latin typeface="Calibri"/>
                <a:ea typeface="Calibri"/>
                <a:cs typeface="Calibri"/>
                <a:sym typeface="Calibri"/>
              </a:rPr>
              <a:t>*Test Alert!: </a:t>
            </a:r>
            <a:r>
              <a:rPr b="0" i="0" lang="en-US" sz="2200" u="none" cap="none" strike="noStrike">
                <a:solidFill>
                  <a:schemeClr val="dk1"/>
                </a:solidFill>
                <a:latin typeface="Calibri"/>
                <a:ea typeface="Calibri"/>
                <a:cs typeface="Calibri"/>
                <a:sym typeface="Calibri"/>
              </a:rPr>
              <a:t>Remember, the </a:t>
            </a:r>
            <a:r>
              <a:rPr b="1" i="0" lang="en-US" sz="2200" u="none" cap="none" strike="noStrike">
                <a:solidFill>
                  <a:schemeClr val="dk1"/>
                </a:solidFill>
                <a:latin typeface="Calibri"/>
                <a:ea typeface="Calibri"/>
                <a:cs typeface="Calibri"/>
                <a:sym typeface="Calibri"/>
              </a:rPr>
              <a:t>Magna Carta, </a:t>
            </a:r>
            <a:r>
              <a:rPr b="0" i="0" lang="en-US" sz="2200" u="none" cap="none" strike="noStrike">
                <a:solidFill>
                  <a:schemeClr val="dk1"/>
                </a:solidFill>
                <a:latin typeface="Calibri"/>
                <a:ea typeface="Calibri"/>
                <a:cs typeface="Calibri"/>
                <a:sym typeface="Calibri"/>
              </a:rPr>
              <a:t>was the foundation of representative government in the colonies)</a:t>
            </a:r>
            <a:endParaRPr/>
          </a:p>
          <a:p>
            <a:pPr indent="0" lvl="0" marL="114300" marR="0" rtl="0" algn="l">
              <a:lnSpc>
                <a:spcPct val="90000"/>
              </a:lnSpc>
              <a:spcBef>
                <a:spcPts val="440"/>
              </a:spcBef>
              <a:spcAft>
                <a:spcPts val="0"/>
              </a:spcAft>
              <a:buClr>
                <a:schemeClr val="accent1"/>
              </a:buClr>
              <a:buSzPts val="2200"/>
              <a:buFont typeface="Arial"/>
              <a:buNone/>
            </a:pPr>
            <a:r>
              <a:t/>
            </a:r>
            <a:endParaRPr b="0" i="0" sz="2200" u="none" cap="none" strike="noStrike">
              <a:solidFill>
                <a:schemeClr val="dk1"/>
              </a:solidFill>
              <a:latin typeface="Calibri"/>
              <a:ea typeface="Calibri"/>
              <a:cs typeface="Calibri"/>
              <a:sym typeface="Calibri"/>
            </a:endParaRPr>
          </a:p>
        </p:txBody>
      </p:sp>
      <p:pic>
        <p:nvPicPr>
          <p:cNvPr id="98" name="Google Shape;98;p14"/>
          <p:cNvPicPr preferRelativeResize="0"/>
          <p:nvPr/>
        </p:nvPicPr>
        <p:blipFill rotWithShape="1">
          <a:blip r:embed="rId3">
            <a:alphaModFix/>
          </a:blip>
          <a:srcRect b="0" l="0" r="0" t="0"/>
          <a:stretch/>
        </p:blipFill>
        <p:spPr>
          <a:xfrm>
            <a:off x="4343400" y="1524000"/>
            <a:ext cx="2838450" cy="4286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5"/>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“Turn And Talk”</a:t>
            </a:r>
            <a:endParaRPr b="0" i="0" sz="4600" u="none" cap="none" strike="noStrike">
              <a:solidFill>
                <a:schemeClr val="dk2"/>
              </a:solidFill>
              <a:latin typeface="Cambria"/>
              <a:ea typeface="Cambria"/>
              <a:cs typeface="Cambria"/>
              <a:sym typeface="Cambria"/>
            </a:endParaRPr>
          </a:p>
        </p:txBody>
      </p:sp>
      <p:sp>
        <p:nvSpPr>
          <p:cNvPr id="104" name="Google Shape;104;p15"/>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Autofit/>
          </a:bodyPr>
          <a:lstStyle/>
          <a:p>
            <a:pPr indent="-228600" lvl="0" marL="342900" marR="0" rtl="0" algn="l">
              <a:spcBef>
                <a:spcPts val="0"/>
              </a:spcBef>
              <a:spcAft>
                <a:spcPts val="0"/>
              </a:spcAft>
              <a:buClr>
                <a:schemeClr val="accent1"/>
              </a:buClr>
              <a:buSzPts val="2800"/>
              <a:buFont typeface="Arial"/>
              <a:buChar char="•"/>
            </a:pPr>
            <a:r>
              <a:rPr b="0" i="0" lang="en-US" sz="2800" u="none" cap="none" strike="noStrike">
                <a:solidFill>
                  <a:schemeClr val="dk1"/>
                </a:solidFill>
                <a:latin typeface="Calibri"/>
                <a:ea typeface="Calibri"/>
                <a:cs typeface="Calibri"/>
                <a:sym typeface="Calibri"/>
              </a:rPr>
              <a:t>For two minutes answer this question with your group and write them on a piece of paper.</a:t>
            </a:r>
            <a:endParaRPr/>
          </a:p>
          <a:p>
            <a:pPr indent="0" lvl="0" marL="114300" marR="0" rtl="0" algn="l">
              <a:spcBef>
                <a:spcPts val="560"/>
              </a:spcBef>
              <a:spcAft>
                <a:spcPts val="0"/>
              </a:spcAft>
              <a:buClr>
                <a:schemeClr val="accent1"/>
              </a:buClr>
              <a:buSzPts val="2800"/>
              <a:buFont typeface="Arial"/>
              <a:buNone/>
            </a:pPr>
            <a:r>
              <a:t/>
            </a:r>
            <a:endParaRPr b="0" i="0" sz="2800" u="none" cap="none" strike="noStrike">
              <a:solidFill>
                <a:schemeClr val="dk1"/>
              </a:solidFill>
              <a:latin typeface="Calibri"/>
              <a:ea typeface="Calibri"/>
              <a:cs typeface="Calibri"/>
              <a:sym typeface="Calibri"/>
            </a:endParaRPr>
          </a:p>
          <a:p>
            <a:pPr indent="-228600" lvl="0" marL="342900" marR="0" rtl="0" algn="l">
              <a:spcBef>
                <a:spcPts val="640"/>
              </a:spcBef>
              <a:spcAft>
                <a:spcPts val="0"/>
              </a:spcAft>
              <a:buClr>
                <a:schemeClr val="accent1"/>
              </a:buClr>
              <a:buSzPts val="3200"/>
              <a:buFont typeface="Arial"/>
              <a:buChar char="•"/>
            </a:pPr>
            <a:r>
              <a:rPr b="0" i="0" lang="en-US" sz="3200" u="none" cap="none" strike="noStrike">
                <a:solidFill>
                  <a:schemeClr val="dk1"/>
                </a:solidFill>
                <a:latin typeface="Calibri"/>
                <a:ea typeface="Calibri"/>
                <a:cs typeface="Calibri"/>
                <a:sym typeface="Calibri"/>
              </a:rPr>
              <a:t>1. What important individual rights and beliefs about government did the colonists bring from England?</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6"/>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Education and Enlightenment</a:t>
            </a:r>
            <a:endParaRPr b="0" i="0" sz="4600" u="none" cap="none" strike="noStrike">
              <a:solidFill>
                <a:schemeClr val="dk2"/>
              </a:solidFill>
              <a:latin typeface="Cambria"/>
              <a:ea typeface="Cambria"/>
              <a:cs typeface="Cambria"/>
              <a:sym typeface="Cambria"/>
            </a:endParaRPr>
          </a:p>
        </p:txBody>
      </p:sp>
      <p:sp>
        <p:nvSpPr>
          <p:cNvPr id="110" name="Google Shape;110;p16"/>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Autofit/>
          </a:bodyPr>
          <a:lstStyle/>
          <a:p>
            <a:pPr indent="-228600" lvl="0" marL="342900" marR="0" rtl="0" algn="l">
              <a:spcBef>
                <a:spcPts val="0"/>
              </a:spcBef>
              <a:spcAft>
                <a:spcPts val="0"/>
              </a:spcAft>
              <a:buClr>
                <a:schemeClr val="accent1"/>
              </a:buClr>
              <a:buSzPts val="2200"/>
              <a:buFont typeface="Arial"/>
              <a:buChar char="•"/>
            </a:pPr>
            <a:r>
              <a:rPr b="1" i="0" lang="en-US" sz="2200" u="none" cap="none" strike="noStrike">
                <a:solidFill>
                  <a:schemeClr val="dk1"/>
                </a:solidFill>
                <a:latin typeface="Calibri"/>
                <a:ea typeface="Calibri"/>
                <a:cs typeface="Calibri"/>
                <a:sym typeface="Calibri"/>
              </a:rPr>
              <a:t>The Enlightenment:  </a:t>
            </a:r>
            <a:r>
              <a:rPr b="0" i="0" lang="en-US" sz="2200" u="none" cap="none" strike="noStrike">
                <a:solidFill>
                  <a:schemeClr val="dk1"/>
                </a:solidFill>
                <a:latin typeface="Calibri"/>
                <a:ea typeface="Calibri"/>
                <a:cs typeface="Calibri"/>
                <a:sym typeface="Calibri"/>
              </a:rPr>
              <a:t>took place in the late 1600s and continued into the 1700s.  </a:t>
            </a:r>
            <a:endParaRPr/>
          </a:p>
          <a:p>
            <a:pPr indent="-228600" lvl="0" marL="342900" marR="0" rtl="0" algn="l">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People started to </a:t>
            </a:r>
            <a:r>
              <a:rPr b="1" i="0" lang="en-US" sz="2200" u="none" cap="none" strike="noStrike">
                <a:solidFill>
                  <a:schemeClr val="dk1"/>
                </a:solidFill>
                <a:latin typeface="Calibri"/>
                <a:ea typeface="Calibri"/>
                <a:cs typeface="Calibri"/>
                <a:sym typeface="Calibri"/>
              </a:rPr>
              <a:t>use reason</a:t>
            </a:r>
            <a:r>
              <a:rPr b="0" i="0" lang="en-US" sz="2200" u="none" cap="none" strike="noStrike">
                <a:solidFill>
                  <a:schemeClr val="dk1"/>
                </a:solidFill>
                <a:latin typeface="Calibri"/>
                <a:ea typeface="Calibri"/>
                <a:cs typeface="Calibri"/>
                <a:sym typeface="Calibri"/>
              </a:rPr>
              <a:t> and </a:t>
            </a:r>
            <a:r>
              <a:rPr b="1" i="0" lang="en-US" sz="2200" u="none" cap="none" strike="noStrike">
                <a:solidFill>
                  <a:schemeClr val="dk1"/>
                </a:solidFill>
                <a:latin typeface="Calibri"/>
                <a:ea typeface="Calibri"/>
                <a:cs typeface="Calibri"/>
                <a:sym typeface="Calibri"/>
              </a:rPr>
              <a:t>scientific methods</a:t>
            </a:r>
            <a:r>
              <a:rPr b="0" i="0" lang="en-US" sz="2200" u="none" cap="none" strike="noStrike">
                <a:solidFill>
                  <a:schemeClr val="dk1"/>
                </a:solidFill>
                <a:latin typeface="Calibri"/>
                <a:ea typeface="Calibri"/>
                <a:cs typeface="Calibri"/>
                <a:sym typeface="Calibri"/>
              </a:rPr>
              <a:t> to study society and the environment. (flooding, the weather, medicine) </a:t>
            </a:r>
            <a:endParaRPr/>
          </a:p>
          <a:p>
            <a:pPr indent="-88900" lvl="0" marL="342900" marR="0" rtl="0" algn="l">
              <a:spcBef>
                <a:spcPts val="440"/>
              </a:spcBef>
              <a:spcAft>
                <a:spcPts val="0"/>
              </a:spcAft>
              <a:buClr>
                <a:schemeClr val="accent1"/>
              </a:buClr>
              <a:buSzPts val="2200"/>
              <a:buFont typeface="Arial"/>
              <a:buNone/>
            </a:pPr>
            <a:r>
              <a:t/>
            </a:r>
            <a:endParaRPr b="0" i="0" sz="2200" u="none" cap="none" strike="noStrike">
              <a:solidFill>
                <a:schemeClr val="dk1"/>
              </a:solidFill>
              <a:latin typeface="Calibri"/>
              <a:ea typeface="Calibri"/>
              <a:cs typeface="Calibri"/>
              <a:sym typeface="Calibri"/>
            </a:endParaRPr>
          </a:p>
        </p:txBody>
      </p:sp>
      <p:pic>
        <p:nvPicPr>
          <p:cNvPr descr="https://sp.yimg.com/ib/th?id=JN.dREpAltz%2fMwusXsk51AtkQ&amp;pid=15.1&amp;P=0" id="111" name="Google Shape;111;p16"/>
          <p:cNvPicPr preferRelativeResize="0"/>
          <p:nvPr/>
        </p:nvPicPr>
        <p:blipFill rotWithShape="1">
          <a:blip r:embed="rId3">
            <a:alphaModFix/>
          </a:blip>
          <a:srcRect b="0" l="0" r="0" t="0"/>
          <a:stretch/>
        </p:blipFill>
        <p:spPr>
          <a:xfrm>
            <a:off x="2286000" y="3962400"/>
            <a:ext cx="4572000" cy="2571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7"/>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Freedom of the Press</a:t>
            </a:r>
            <a:endParaRPr b="0" i="0" sz="4600" u="none" cap="none" strike="noStrike">
              <a:solidFill>
                <a:schemeClr val="dk2"/>
              </a:solidFill>
              <a:latin typeface="Cambria"/>
              <a:ea typeface="Cambria"/>
              <a:cs typeface="Cambria"/>
              <a:sym typeface="Cambria"/>
            </a:endParaRPr>
          </a:p>
        </p:txBody>
      </p:sp>
      <p:sp>
        <p:nvSpPr>
          <p:cNvPr id="117" name="Google Shape;117;p17"/>
          <p:cNvSpPr txBox="1"/>
          <p:nvPr>
            <p:ph idx="1" type="body"/>
          </p:nvPr>
        </p:nvSpPr>
        <p:spPr>
          <a:xfrm>
            <a:off x="457200" y="1600200"/>
            <a:ext cx="3886200" cy="4800600"/>
          </a:xfrm>
          <a:prstGeom prst="rect">
            <a:avLst/>
          </a:prstGeom>
          <a:noFill/>
          <a:ln>
            <a:noFill/>
          </a:ln>
        </p:spPr>
        <p:txBody>
          <a:bodyPr anchorCtr="0" anchor="t" bIns="45700" lIns="91425" spcFirstLastPara="1" rIns="91425" wrap="square" tIns="45700">
            <a:noAutofit/>
          </a:bodyPr>
          <a:lstStyle/>
          <a:p>
            <a:pPr indent="-228600" lvl="0" marL="342900" marR="0" rtl="0" algn="l">
              <a:lnSpc>
                <a:spcPct val="90000"/>
              </a:lnSpc>
              <a:spcBef>
                <a:spcPts val="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In the 1730’s, </a:t>
            </a:r>
            <a:r>
              <a:rPr b="1" i="0" lang="en-US" sz="2200" u="sng" cap="none" strike="noStrike">
                <a:solidFill>
                  <a:schemeClr val="dk1"/>
                </a:solidFill>
                <a:latin typeface="Calibri"/>
                <a:ea typeface="Calibri"/>
                <a:cs typeface="Calibri"/>
                <a:sym typeface="Calibri"/>
              </a:rPr>
              <a:t>John Peter Zenger </a:t>
            </a:r>
            <a:r>
              <a:rPr b="0" i="0" lang="en-US" sz="2200" u="none" cap="none" strike="noStrike">
                <a:solidFill>
                  <a:schemeClr val="dk1"/>
                </a:solidFill>
                <a:latin typeface="Calibri"/>
                <a:ea typeface="Calibri"/>
                <a:cs typeface="Calibri"/>
                <a:sym typeface="Calibri"/>
              </a:rPr>
              <a:t>published a newspaper accusing the Governor of New York of corruption. </a:t>
            </a:r>
            <a:endParaRPr/>
          </a:p>
          <a:p>
            <a:pPr indent="-228600" lvl="0" marL="342900" marR="0" rtl="0" algn="l">
              <a:lnSpc>
                <a:spcPct val="90000"/>
              </a:lnSpc>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New York’s Governor put Zenger on trial. Zenger won his case when his lawyer, showed that his statements he published were true.</a:t>
            </a:r>
            <a:endParaRPr/>
          </a:p>
          <a:p>
            <a:pPr indent="-228600" lvl="0" marL="342900" marR="0" rtl="0" algn="l">
              <a:lnSpc>
                <a:spcPct val="90000"/>
              </a:lnSpc>
              <a:spcBef>
                <a:spcPts val="440"/>
              </a:spcBef>
              <a:spcAft>
                <a:spcPts val="0"/>
              </a:spcAft>
              <a:buClr>
                <a:schemeClr val="accent1"/>
              </a:buClr>
              <a:buSzPts val="2200"/>
              <a:buFont typeface="Arial"/>
              <a:buChar char="•"/>
            </a:pPr>
            <a:r>
              <a:rPr b="1" i="0" lang="en-US" sz="2200" u="sng" cap="none" strike="noStrike">
                <a:solidFill>
                  <a:schemeClr val="dk1"/>
                </a:solidFill>
                <a:latin typeface="Calibri"/>
                <a:ea typeface="Calibri"/>
                <a:cs typeface="Calibri"/>
                <a:sym typeface="Calibri"/>
              </a:rPr>
              <a:t>*The case established the right of the press to criticize those in power, so long as the writer told the truth.</a:t>
            </a:r>
            <a:endParaRPr b="1" i="0" sz="2200" u="sng" cap="none" strike="noStrike">
              <a:solidFill>
                <a:schemeClr val="dk1"/>
              </a:solidFill>
              <a:latin typeface="Calibri"/>
              <a:ea typeface="Calibri"/>
              <a:cs typeface="Calibri"/>
              <a:sym typeface="Calibri"/>
            </a:endParaRPr>
          </a:p>
        </p:txBody>
      </p:sp>
      <p:pic>
        <p:nvPicPr>
          <p:cNvPr id="118" name="Google Shape;118;p17"/>
          <p:cNvPicPr preferRelativeResize="0"/>
          <p:nvPr/>
        </p:nvPicPr>
        <p:blipFill rotWithShape="1">
          <a:blip r:embed="rId3">
            <a:alphaModFix/>
          </a:blip>
          <a:srcRect b="0" l="0" r="0" t="0"/>
          <a:stretch/>
        </p:blipFill>
        <p:spPr>
          <a:xfrm>
            <a:off x="4237182" y="1219200"/>
            <a:ext cx="2298135" cy="2943225"/>
          </a:xfrm>
          <a:prstGeom prst="rect">
            <a:avLst/>
          </a:prstGeom>
          <a:noFill/>
          <a:ln>
            <a:noFill/>
          </a:ln>
        </p:spPr>
      </p:pic>
      <p:pic>
        <p:nvPicPr>
          <p:cNvPr id="119" name="Google Shape;119;p17"/>
          <p:cNvPicPr preferRelativeResize="0"/>
          <p:nvPr/>
        </p:nvPicPr>
        <p:blipFill rotWithShape="1">
          <a:blip r:embed="rId4">
            <a:alphaModFix/>
          </a:blip>
          <a:srcRect b="0" l="0" r="0" t="0"/>
          <a:stretch/>
        </p:blipFill>
        <p:spPr>
          <a:xfrm>
            <a:off x="5486400" y="3581400"/>
            <a:ext cx="2895600" cy="3276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Salem Witchcraft Trials</a:t>
            </a:r>
            <a:endParaRPr b="0" i="0" sz="4600" u="none" cap="none" strike="noStrike">
              <a:solidFill>
                <a:schemeClr val="dk2"/>
              </a:solidFill>
              <a:latin typeface="Cambria"/>
              <a:ea typeface="Cambria"/>
              <a:cs typeface="Cambria"/>
              <a:sym typeface="Cambria"/>
            </a:endParaRPr>
          </a:p>
        </p:txBody>
      </p:sp>
      <p:sp>
        <p:nvSpPr>
          <p:cNvPr id="125" name="Google Shape;125;p18"/>
          <p:cNvSpPr txBox="1"/>
          <p:nvPr>
            <p:ph idx="1" type="body"/>
          </p:nvPr>
        </p:nvSpPr>
        <p:spPr>
          <a:xfrm>
            <a:off x="457200" y="1600200"/>
            <a:ext cx="3962400" cy="4800600"/>
          </a:xfrm>
          <a:prstGeom prst="rect">
            <a:avLst/>
          </a:prstGeom>
          <a:noFill/>
          <a:ln>
            <a:noFill/>
          </a:ln>
        </p:spPr>
        <p:txBody>
          <a:bodyPr anchorCtr="0" anchor="t" bIns="45700" lIns="91425" spcFirstLastPara="1" rIns="91425" wrap="square" tIns="45700">
            <a:noAutofit/>
          </a:bodyPr>
          <a:lstStyle/>
          <a:p>
            <a:pPr indent="-228600" lvl="0" marL="342900" marR="0" rtl="0" algn="l">
              <a:lnSpc>
                <a:spcPct val="90000"/>
              </a:lnSpc>
              <a:spcBef>
                <a:spcPts val="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The famous Salem Witchcraft trials took place in Massachusetts in 1692.</a:t>
            </a:r>
            <a:endParaRPr/>
          </a:p>
          <a:p>
            <a:pPr indent="-228600" lvl="0" marL="342900" marR="0" rtl="0" algn="l">
              <a:lnSpc>
                <a:spcPct val="90000"/>
              </a:lnSpc>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A West Indian slave told a group of children tales of voodoo. </a:t>
            </a:r>
            <a:endParaRPr/>
          </a:p>
          <a:p>
            <a:pPr indent="-228600" lvl="0" marL="342900" marR="0" rtl="0" algn="l">
              <a:lnSpc>
                <a:spcPct val="90000"/>
              </a:lnSpc>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The girls claimed they were being tortured by witches.</a:t>
            </a:r>
            <a:endParaRPr/>
          </a:p>
          <a:p>
            <a:pPr indent="-228600" lvl="0" marL="342900" marR="0" rtl="0" algn="l">
              <a:lnSpc>
                <a:spcPct val="90000"/>
              </a:lnSpc>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Those accused of witchcraft were asked to repent to avoid punishment. </a:t>
            </a:r>
            <a:endParaRPr/>
          </a:p>
          <a:p>
            <a:pPr indent="-228600" lvl="0" marL="342900" marR="0" rtl="0" algn="l">
              <a:lnSpc>
                <a:spcPct val="90000"/>
              </a:lnSpc>
              <a:spcBef>
                <a:spcPts val="440"/>
              </a:spcBef>
              <a:spcAft>
                <a:spcPts val="0"/>
              </a:spcAft>
              <a:buClr>
                <a:schemeClr val="accent1"/>
              </a:buClr>
              <a:buSzPts val="2200"/>
              <a:buFont typeface="Arial"/>
              <a:buChar char="•"/>
            </a:pPr>
            <a:r>
              <a:rPr b="0" i="0" lang="en-US" sz="2200" u="none" cap="none" strike="noStrike">
                <a:solidFill>
                  <a:schemeClr val="dk1"/>
                </a:solidFill>
                <a:latin typeface="Calibri"/>
                <a:ea typeface="Calibri"/>
                <a:cs typeface="Calibri"/>
                <a:sym typeface="Calibri"/>
              </a:rPr>
              <a:t>Twenty people were hanged and then dumped into the rivers. </a:t>
            </a:r>
            <a:endParaRPr b="0" i="0" sz="2200" u="none" cap="none" strike="noStrike">
              <a:solidFill>
                <a:schemeClr val="dk1"/>
              </a:solidFill>
              <a:latin typeface="Calibri"/>
              <a:ea typeface="Calibri"/>
              <a:cs typeface="Calibri"/>
              <a:sym typeface="Calibri"/>
            </a:endParaRPr>
          </a:p>
        </p:txBody>
      </p:sp>
      <p:pic>
        <p:nvPicPr>
          <p:cNvPr id="126" name="Google Shape;126;p18"/>
          <p:cNvPicPr preferRelativeResize="0"/>
          <p:nvPr/>
        </p:nvPicPr>
        <p:blipFill rotWithShape="1">
          <a:blip r:embed="rId3">
            <a:alphaModFix/>
          </a:blip>
          <a:srcRect b="0" l="0" r="0" t="0"/>
          <a:stretch/>
        </p:blipFill>
        <p:spPr>
          <a:xfrm>
            <a:off x="4267200" y="1371600"/>
            <a:ext cx="3733800" cy="2743200"/>
          </a:xfrm>
          <a:prstGeom prst="rect">
            <a:avLst/>
          </a:prstGeom>
          <a:noFill/>
          <a:ln>
            <a:noFill/>
          </a:ln>
        </p:spPr>
      </p:pic>
      <p:pic>
        <p:nvPicPr>
          <p:cNvPr id="127" name="Google Shape;127;p18"/>
          <p:cNvPicPr preferRelativeResize="0"/>
          <p:nvPr/>
        </p:nvPicPr>
        <p:blipFill rotWithShape="1">
          <a:blip r:embed="rId4">
            <a:alphaModFix/>
          </a:blip>
          <a:srcRect b="0" l="0" r="0" t="0"/>
          <a:stretch/>
        </p:blipFill>
        <p:spPr>
          <a:xfrm>
            <a:off x="4533900" y="4348018"/>
            <a:ext cx="3200400" cy="197658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9"/>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600"/>
              <a:buFont typeface="Cambria"/>
              <a:buNone/>
            </a:pPr>
            <a:r>
              <a:rPr b="0" i="0" lang="en-US" sz="4600" u="none" cap="none" strike="noStrike">
                <a:solidFill>
                  <a:schemeClr val="dk2"/>
                </a:solidFill>
                <a:latin typeface="Cambria"/>
                <a:ea typeface="Cambria"/>
                <a:cs typeface="Cambria"/>
                <a:sym typeface="Cambria"/>
              </a:rPr>
              <a:t>First Great Awakening</a:t>
            </a:r>
            <a:br>
              <a:rPr b="0" i="0" lang="en-US" sz="4600" u="none" cap="none" strike="noStrike">
                <a:solidFill>
                  <a:schemeClr val="dk2"/>
                </a:solidFill>
                <a:latin typeface="Cambria"/>
                <a:ea typeface="Cambria"/>
                <a:cs typeface="Cambria"/>
                <a:sym typeface="Cambria"/>
              </a:rPr>
            </a:br>
            <a:endParaRPr b="0" i="0" sz="4600" u="none" cap="none" strike="noStrike">
              <a:solidFill>
                <a:schemeClr val="dk2"/>
              </a:solidFill>
              <a:latin typeface="Cambria"/>
              <a:ea typeface="Cambria"/>
              <a:cs typeface="Cambria"/>
              <a:sym typeface="Cambria"/>
            </a:endParaRPr>
          </a:p>
        </p:txBody>
      </p:sp>
      <p:sp>
        <p:nvSpPr>
          <p:cNvPr id="133" name="Google Shape;133;p19"/>
          <p:cNvSpPr txBox="1"/>
          <p:nvPr>
            <p:ph idx="1" type="body"/>
          </p:nvPr>
        </p:nvSpPr>
        <p:spPr>
          <a:xfrm>
            <a:off x="457200" y="1600200"/>
            <a:ext cx="3657600" cy="4800600"/>
          </a:xfrm>
          <a:prstGeom prst="rect">
            <a:avLst/>
          </a:prstGeom>
          <a:noFill/>
          <a:ln>
            <a:noFill/>
          </a:ln>
        </p:spPr>
        <p:txBody>
          <a:bodyPr anchorCtr="0" anchor="t" bIns="45700" lIns="91425" spcFirstLastPara="1" rIns="91425" wrap="square" tIns="45700">
            <a:noAutofit/>
          </a:bodyPr>
          <a:lstStyle/>
          <a:p>
            <a:pPr indent="-228600" lvl="0" marL="342900" marR="0" rtl="0" algn="l">
              <a:lnSpc>
                <a:spcPct val="80000"/>
              </a:lnSpc>
              <a:spcBef>
                <a:spcPts val="0"/>
              </a:spcBef>
              <a:spcAft>
                <a:spcPts val="0"/>
              </a:spcAft>
              <a:buClr>
                <a:schemeClr val="accent1"/>
              </a:buClr>
              <a:buSzPts val="2035"/>
              <a:buFont typeface="Arial"/>
              <a:buChar char="•"/>
            </a:pPr>
            <a:r>
              <a:rPr b="1" i="0" lang="en-US" sz="2035" u="sng" cap="none" strike="noStrike">
                <a:solidFill>
                  <a:schemeClr val="dk1"/>
                </a:solidFill>
                <a:latin typeface="Calibri"/>
                <a:ea typeface="Calibri"/>
                <a:cs typeface="Calibri"/>
                <a:sym typeface="Calibri"/>
              </a:rPr>
              <a:t>Roger Williams </a:t>
            </a:r>
            <a:r>
              <a:rPr b="0" i="0" lang="en-US" sz="2035" u="sng" cap="none" strike="noStrike">
                <a:solidFill>
                  <a:schemeClr val="dk1"/>
                </a:solidFill>
                <a:latin typeface="Calibri"/>
                <a:ea typeface="Calibri"/>
                <a:cs typeface="Calibri"/>
                <a:sym typeface="Calibri"/>
              </a:rPr>
              <a:t>and </a:t>
            </a:r>
            <a:r>
              <a:rPr b="1" i="0" lang="en-US" sz="2035" u="sng" cap="none" strike="noStrike">
                <a:solidFill>
                  <a:schemeClr val="dk1"/>
                </a:solidFill>
                <a:latin typeface="Calibri"/>
                <a:ea typeface="Calibri"/>
                <a:cs typeface="Calibri"/>
                <a:sym typeface="Calibri"/>
              </a:rPr>
              <a:t>Anne Hutchison </a:t>
            </a:r>
            <a:r>
              <a:rPr b="0" i="0" lang="en-US" sz="2035" u="none" cap="none" strike="noStrike">
                <a:solidFill>
                  <a:schemeClr val="dk1"/>
                </a:solidFill>
                <a:latin typeface="Calibri"/>
                <a:ea typeface="Calibri"/>
                <a:cs typeface="Calibri"/>
                <a:sym typeface="Calibri"/>
              </a:rPr>
              <a:t>established the principle of </a:t>
            </a:r>
            <a:r>
              <a:rPr b="1" i="0" lang="en-US" sz="2035" u="sng" cap="none" strike="noStrike">
                <a:solidFill>
                  <a:schemeClr val="dk1"/>
                </a:solidFill>
                <a:latin typeface="Calibri"/>
                <a:ea typeface="Calibri"/>
                <a:cs typeface="Calibri"/>
                <a:sym typeface="Calibri"/>
              </a:rPr>
              <a:t>religious toleration </a:t>
            </a:r>
            <a:r>
              <a:rPr b="0" i="0" lang="en-US" sz="2035" u="none" cap="none" strike="noStrike">
                <a:solidFill>
                  <a:schemeClr val="dk1"/>
                </a:solidFill>
                <a:latin typeface="Calibri"/>
                <a:ea typeface="Calibri"/>
                <a:cs typeface="Calibri"/>
                <a:sym typeface="Calibri"/>
              </a:rPr>
              <a:t>in the colonies.</a:t>
            </a:r>
            <a:endParaRPr/>
          </a:p>
          <a:p>
            <a:pPr indent="-228600" lvl="0" marL="342900" marR="0" rtl="0" algn="l">
              <a:lnSpc>
                <a:spcPct val="80000"/>
              </a:lnSpc>
              <a:spcBef>
                <a:spcPts val="407"/>
              </a:spcBef>
              <a:spcAft>
                <a:spcPts val="0"/>
              </a:spcAft>
              <a:buClr>
                <a:schemeClr val="accent1"/>
              </a:buClr>
              <a:buSzPts val="2035"/>
              <a:buFont typeface="Arial"/>
              <a:buChar char="•"/>
            </a:pPr>
            <a:r>
              <a:rPr b="0" i="0" lang="en-US" sz="2035" u="none" cap="none" strike="noStrike">
                <a:solidFill>
                  <a:schemeClr val="dk1"/>
                </a:solidFill>
                <a:latin typeface="Calibri"/>
                <a:ea typeface="Calibri"/>
                <a:cs typeface="Calibri"/>
                <a:sym typeface="Calibri"/>
              </a:rPr>
              <a:t>During the </a:t>
            </a:r>
            <a:r>
              <a:rPr b="1" i="0" lang="en-US" sz="2035" u="sng" cap="none" strike="noStrike">
                <a:solidFill>
                  <a:schemeClr val="dk1"/>
                </a:solidFill>
                <a:latin typeface="Calibri"/>
                <a:ea typeface="Calibri"/>
                <a:cs typeface="Calibri"/>
                <a:sym typeface="Calibri"/>
              </a:rPr>
              <a:t>First Great Awakening, (</a:t>
            </a:r>
            <a:r>
              <a:rPr b="0" i="0" lang="en-US" sz="2035" u="sng" cap="none" strike="noStrike">
                <a:solidFill>
                  <a:schemeClr val="dk1"/>
                </a:solidFill>
                <a:latin typeface="Calibri"/>
                <a:ea typeface="Calibri"/>
                <a:cs typeface="Calibri"/>
                <a:sym typeface="Calibri"/>
              </a:rPr>
              <a:t>a religious revival that brought people closer to God) </a:t>
            </a:r>
            <a:r>
              <a:rPr b="0" i="0" lang="en-US" sz="2035" u="none" cap="none" strike="noStrike">
                <a:solidFill>
                  <a:schemeClr val="dk1"/>
                </a:solidFill>
                <a:latin typeface="Calibri"/>
                <a:ea typeface="Calibri"/>
                <a:cs typeface="Calibri"/>
                <a:sym typeface="Calibri"/>
              </a:rPr>
              <a:t>preachers like </a:t>
            </a:r>
            <a:r>
              <a:rPr b="1" i="0" lang="en-US" sz="2035" u="sng" cap="none" strike="noStrike">
                <a:solidFill>
                  <a:schemeClr val="dk1"/>
                </a:solidFill>
                <a:latin typeface="Calibri"/>
                <a:ea typeface="Calibri"/>
                <a:cs typeface="Calibri"/>
                <a:sym typeface="Calibri"/>
              </a:rPr>
              <a:t>Jonathan Edwards and George Whitfield, </a:t>
            </a:r>
            <a:r>
              <a:rPr b="0" i="0" lang="en-US" sz="2035" u="none" cap="none" strike="noStrike">
                <a:solidFill>
                  <a:schemeClr val="dk1"/>
                </a:solidFill>
                <a:latin typeface="Calibri"/>
                <a:ea typeface="Calibri"/>
                <a:cs typeface="Calibri"/>
                <a:sym typeface="Calibri"/>
              </a:rPr>
              <a:t>addressed large crowds in open fields and stirred religious feelings. These preachers also supported religious toleration.</a:t>
            </a:r>
            <a:endParaRPr/>
          </a:p>
          <a:p>
            <a:pPr indent="-228600" lvl="0" marL="342900" marR="0" rtl="0" algn="l">
              <a:lnSpc>
                <a:spcPct val="80000"/>
              </a:lnSpc>
              <a:spcBef>
                <a:spcPts val="407"/>
              </a:spcBef>
              <a:spcAft>
                <a:spcPts val="0"/>
              </a:spcAft>
              <a:buClr>
                <a:schemeClr val="accent1"/>
              </a:buClr>
              <a:buSzPts val="2035"/>
              <a:buFont typeface="Arial"/>
              <a:buChar char="•"/>
            </a:pPr>
            <a:r>
              <a:rPr b="0" i="0" lang="en-US" sz="2035" u="none" cap="none" strike="noStrike">
                <a:solidFill>
                  <a:schemeClr val="dk1"/>
                </a:solidFill>
                <a:latin typeface="Calibri"/>
                <a:ea typeface="Calibri"/>
                <a:cs typeface="Calibri"/>
                <a:sym typeface="Calibri"/>
              </a:rPr>
              <a:t>The </a:t>
            </a:r>
            <a:r>
              <a:rPr b="1" i="0" lang="en-US" sz="2035" u="sng" cap="none" strike="noStrike">
                <a:solidFill>
                  <a:schemeClr val="dk1"/>
                </a:solidFill>
                <a:latin typeface="Calibri"/>
                <a:ea typeface="Calibri"/>
                <a:cs typeface="Calibri"/>
                <a:sym typeface="Calibri"/>
              </a:rPr>
              <a:t>Puritans promoted virtue. (goodness)</a:t>
            </a:r>
            <a:endParaRPr b="0" i="0" sz="2035" u="none" cap="none" strike="noStrike">
              <a:solidFill>
                <a:schemeClr val="dk1"/>
              </a:solidFill>
              <a:latin typeface="Calibri"/>
              <a:ea typeface="Calibri"/>
              <a:cs typeface="Calibri"/>
              <a:sym typeface="Calibri"/>
            </a:endParaRPr>
          </a:p>
          <a:p>
            <a:pPr indent="-99377" lvl="0" marL="342900" marR="0" rtl="0" algn="l">
              <a:lnSpc>
                <a:spcPct val="80000"/>
              </a:lnSpc>
              <a:spcBef>
                <a:spcPts val="407"/>
              </a:spcBef>
              <a:spcAft>
                <a:spcPts val="0"/>
              </a:spcAft>
              <a:buClr>
                <a:schemeClr val="accent1"/>
              </a:buClr>
              <a:buSzPts val="2035"/>
              <a:buFont typeface="Arial"/>
              <a:buNone/>
            </a:pPr>
            <a:r>
              <a:t/>
            </a:r>
            <a:endParaRPr b="0" i="0" sz="2035" u="sng" cap="none" strike="noStrike">
              <a:solidFill>
                <a:schemeClr val="dk1"/>
              </a:solidFill>
              <a:latin typeface="Calibri"/>
              <a:ea typeface="Calibri"/>
              <a:cs typeface="Calibri"/>
              <a:sym typeface="Calibri"/>
            </a:endParaRPr>
          </a:p>
        </p:txBody>
      </p:sp>
      <p:pic>
        <p:nvPicPr>
          <p:cNvPr id="134" name="Google Shape;134;p19"/>
          <p:cNvPicPr preferRelativeResize="0"/>
          <p:nvPr/>
        </p:nvPicPr>
        <p:blipFill rotWithShape="1">
          <a:blip r:embed="rId3">
            <a:alphaModFix/>
          </a:blip>
          <a:srcRect b="0" l="0" r="0" t="0"/>
          <a:stretch/>
        </p:blipFill>
        <p:spPr>
          <a:xfrm>
            <a:off x="3962400" y="1447800"/>
            <a:ext cx="4343400" cy="4495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0"/>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2"/>
              </a:buClr>
              <a:buSzPts val="4400"/>
              <a:buFont typeface="Cambria"/>
              <a:buNone/>
            </a:pPr>
            <a:r>
              <a:rPr b="0" i="0" lang="en-US" sz="4400" u="none" cap="none" strike="noStrike">
                <a:solidFill>
                  <a:schemeClr val="dk2"/>
                </a:solidFill>
                <a:latin typeface="Cambria"/>
                <a:ea typeface="Cambria"/>
                <a:cs typeface="Cambria"/>
                <a:sym typeface="Cambria"/>
              </a:rPr>
              <a:t>Mercantilism </a:t>
            </a:r>
            <a:br>
              <a:rPr b="0" i="0" lang="en-US" sz="4400" u="none" cap="none" strike="noStrike">
                <a:solidFill>
                  <a:schemeClr val="dk2"/>
                </a:solidFill>
                <a:latin typeface="Cambria"/>
                <a:ea typeface="Cambria"/>
                <a:cs typeface="Cambria"/>
                <a:sym typeface="Cambria"/>
              </a:rPr>
            </a:br>
            <a:r>
              <a:rPr b="0" i="0" lang="en-US" sz="4400" u="none" cap="none" strike="noStrike">
                <a:solidFill>
                  <a:schemeClr val="dk2"/>
                </a:solidFill>
                <a:latin typeface="Cambria"/>
                <a:ea typeface="Cambria"/>
                <a:cs typeface="Cambria"/>
                <a:sym typeface="Cambria"/>
              </a:rPr>
              <a:t>(Making MONEY for England!!!)</a:t>
            </a:r>
            <a:endParaRPr b="0" i="0" sz="4400" u="none" cap="none" strike="noStrike">
              <a:solidFill>
                <a:schemeClr val="dk2"/>
              </a:solidFill>
              <a:latin typeface="Cambria"/>
              <a:ea typeface="Cambria"/>
              <a:cs typeface="Cambria"/>
              <a:sym typeface="Cambria"/>
            </a:endParaRPr>
          </a:p>
        </p:txBody>
      </p:sp>
      <p:sp>
        <p:nvSpPr>
          <p:cNvPr id="140" name="Google Shape;140;p20"/>
          <p:cNvSpPr txBox="1"/>
          <p:nvPr>
            <p:ph idx="1" type="body"/>
          </p:nvPr>
        </p:nvSpPr>
        <p:spPr>
          <a:xfrm>
            <a:off x="457200" y="1600200"/>
            <a:ext cx="3886200" cy="4800600"/>
          </a:xfrm>
          <a:prstGeom prst="rect">
            <a:avLst/>
          </a:prstGeom>
          <a:noFill/>
          <a:ln>
            <a:noFill/>
          </a:ln>
        </p:spPr>
        <p:txBody>
          <a:bodyPr anchorCtr="0" anchor="t" bIns="45700" lIns="91425" spcFirstLastPara="1" rIns="91425" wrap="square" tIns="45700">
            <a:noAutofit/>
          </a:bodyPr>
          <a:lstStyle/>
          <a:p>
            <a:pPr indent="-228600" lvl="0" marL="342900" marR="0" rtl="0" algn="l">
              <a:spcBef>
                <a:spcPts val="0"/>
              </a:spcBef>
              <a:spcAft>
                <a:spcPts val="0"/>
              </a:spcAft>
              <a:buClr>
                <a:schemeClr val="accent1"/>
              </a:buClr>
              <a:buSzPts val="2035"/>
              <a:buFont typeface="Arial"/>
              <a:buChar char="•"/>
            </a:pPr>
            <a:r>
              <a:rPr b="1" i="0" lang="en-US" sz="2035" u="sng" cap="none" strike="noStrike">
                <a:solidFill>
                  <a:schemeClr val="dk1"/>
                </a:solidFill>
                <a:latin typeface="Calibri"/>
                <a:ea typeface="Calibri"/>
                <a:cs typeface="Calibri"/>
                <a:sym typeface="Calibri"/>
              </a:rPr>
              <a:t>England &amp; King George III, </a:t>
            </a:r>
            <a:r>
              <a:rPr b="0" i="0" lang="en-US" sz="2035" u="none" cap="none" strike="noStrike">
                <a:solidFill>
                  <a:schemeClr val="dk1"/>
                </a:solidFill>
                <a:latin typeface="Calibri"/>
                <a:ea typeface="Calibri"/>
                <a:cs typeface="Calibri"/>
                <a:sym typeface="Calibri"/>
              </a:rPr>
              <a:t>saw that the colonies were thriving! King George III then decided to make money off the colonists!</a:t>
            </a:r>
            <a:endParaRPr b="1" i="0" sz="2035" u="sng" cap="none" strike="noStrike">
              <a:solidFill>
                <a:schemeClr val="dk1"/>
              </a:solidFill>
              <a:latin typeface="Calibri"/>
              <a:ea typeface="Calibri"/>
              <a:cs typeface="Calibri"/>
              <a:sym typeface="Calibri"/>
            </a:endParaRPr>
          </a:p>
          <a:p>
            <a:pPr indent="-228600" lvl="0" marL="342900" marR="0" rtl="0" algn="l">
              <a:spcBef>
                <a:spcPts val="407"/>
              </a:spcBef>
              <a:spcAft>
                <a:spcPts val="0"/>
              </a:spcAft>
              <a:buClr>
                <a:schemeClr val="accent1"/>
              </a:buClr>
              <a:buSzPts val="2035"/>
              <a:buFont typeface="Arial"/>
              <a:buChar char="•"/>
            </a:pPr>
            <a:r>
              <a:rPr b="1" i="0" lang="en-US" sz="2035" u="sng" cap="none" strike="noStrike">
                <a:solidFill>
                  <a:schemeClr val="dk1"/>
                </a:solidFill>
                <a:latin typeface="Calibri"/>
                <a:ea typeface="Calibri"/>
                <a:cs typeface="Calibri"/>
                <a:sym typeface="Calibri"/>
              </a:rPr>
              <a:t>Mercantilism </a:t>
            </a:r>
            <a:r>
              <a:rPr b="0" i="0" lang="en-US" sz="2035" u="none" cap="none" strike="noStrike">
                <a:solidFill>
                  <a:schemeClr val="dk1"/>
                </a:solidFill>
                <a:latin typeface="Calibri"/>
                <a:ea typeface="Calibri"/>
                <a:cs typeface="Calibri"/>
                <a:sym typeface="Calibri"/>
              </a:rPr>
              <a:t>was the </a:t>
            </a:r>
            <a:r>
              <a:rPr b="1" i="0" lang="en-US" sz="2035" u="sng" cap="none" strike="noStrike">
                <a:solidFill>
                  <a:schemeClr val="dk1"/>
                </a:solidFill>
                <a:latin typeface="Calibri"/>
                <a:ea typeface="Calibri"/>
                <a:cs typeface="Calibri"/>
                <a:sym typeface="Calibri"/>
              </a:rPr>
              <a:t>policy of using colonies to bring wealth to the “Mother Country.” (England)</a:t>
            </a:r>
            <a:endParaRPr/>
          </a:p>
          <a:p>
            <a:pPr indent="-228600" lvl="0" marL="342900" marR="0" rtl="0" algn="l">
              <a:spcBef>
                <a:spcPts val="407"/>
              </a:spcBef>
              <a:spcAft>
                <a:spcPts val="0"/>
              </a:spcAft>
              <a:buClr>
                <a:schemeClr val="accent1"/>
              </a:buClr>
              <a:buSzPts val="2035"/>
              <a:buFont typeface="Arial"/>
              <a:buChar char="•"/>
            </a:pPr>
            <a:r>
              <a:rPr b="1" i="0" lang="en-US" sz="2035" u="sng" cap="none" strike="noStrike">
                <a:solidFill>
                  <a:schemeClr val="dk1"/>
                </a:solidFill>
                <a:latin typeface="Calibri"/>
                <a:ea typeface="Calibri"/>
                <a:cs typeface="Calibri"/>
                <a:sym typeface="Calibri"/>
              </a:rPr>
              <a:t>Mercantilism forced the colonists to sell cash crops for a cheaper price to the “Mother Country” and in return purchase more expensive goods from England.</a:t>
            </a:r>
            <a:endParaRPr/>
          </a:p>
          <a:p>
            <a:pPr indent="-99377" lvl="0" marL="342900" marR="0" rtl="0" algn="l">
              <a:spcBef>
                <a:spcPts val="407"/>
              </a:spcBef>
              <a:spcAft>
                <a:spcPts val="0"/>
              </a:spcAft>
              <a:buClr>
                <a:schemeClr val="accent1"/>
              </a:buClr>
              <a:buSzPts val="2035"/>
              <a:buFont typeface="Arial"/>
              <a:buNone/>
            </a:pPr>
            <a:r>
              <a:t/>
            </a:r>
            <a:endParaRPr b="1" i="0" sz="2035" u="sng" cap="none" strike="noStrike">
              <a:solidFill>
                <a:schemeClr val="dk1"/>
              </a:solidFill>
              <a:latin typeface="Calibri"/>
              <a:ea typeface="Calibri"/>
              <a:cs typeface="Calibri"/>
              <a:sym typeface="Calibri"/>
            </a:endParaRPr>
          </a:p>
        </p:txBody>
      </p:sp>
      <p:pic>
        <p:nvPicPr>
          <p:cNvPr id="141" name="Google Shape;141;p20"/>
          <p:cNvPicPr preferRelativeResize="0"/>
          <p:nvPr/>
        </p:nvPicPr>
        <p:blipFill rotWithShape="1">
          <a:blip r:embed="rId3">
            <a:alphaModFix/>
          </a:blip>
          <a:srcRect b="0" l="0" r="0" t="0"/>
          <a:stretch/>
        </p:blipFill>
        <p:spPr>
          <a:xfrm>
            <a:off x="4267200" y="1524000"/>
            <a:ext cx="3962399" cy="4572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1"/>
          <p:cNvSpPr txBox="1"/>
          <p:nvPr>
            <p:ph idx="4294967295" type="body"/>
          </p:nvPr>
        </p:nvSpPr>
        <p:spPr>
          <a:xfrm>
            <a:off x="0" y="1600200"/>
            <a:ext cx="7620000" cy="4800600"/>
          </a:xfrm>
          <a:prstGeom prst="rect">
            <a:avLst/>
          </a:prstGeom>
          <a:noFill/>
          <a:ln>
            <a:noFill/>
          </a:ln>
        </p:spPr>
        <p:txBody>
          <a:bodyPr anchorCtr="0" anchor="t" bIns="45700" lIns="91425" spcFirstLastPara="1" rIns="91425" wrap="square" tIns="45700">
            <a:noAutofit/>
          </a:bodyPr>
          <a:lstStyle/>
          <a:p>
            <a:pPr indent="-88900" lvl="0" marL="342900" marR="0" rtl="0" algn="l">
              <a:spcBef>
                <a:spcPts val="0"/>
              </a:spcBef>
              <a:spcAft>
                <a:spcPts val="0"/>
              </a:spcAft>
              <a:buClr>
                <a:schemeClr val="accent1"/>
              </a:buClr>
              <a:buSzPts val="2200"/>
              <a:buFont typeface="Arial"/>
              <a:buNone/>
            </a:pPr>
            <a:r>
              <a:t/>
            </a:r>
            <a:endParaRPr b="0" i="0" sz="2200" u="none" cap="none" strike="noStrike">
              <a:solidFill>
                <a:schemeClr val="dk1"/>
              </a:solidFill>
              <a:latin typeface="Calibri"/>
              <a:ea typeface="Calibri"/>
              <a:cs typeface="Calibri"/>
              <a:sym typeface="Calibri"/>
            </a:endParaRPr>
          </a:p>
          <a:p>
            <a:pPr indent="-88900" lvl="0" marL="342900" marR="0" rtl="0" algn="l">
              <a:spcBef>
                <a:spcPts val="440"/>
              </a:spcBef>
              <a:spcAft>
                <a:spcPts val="0"/>
              </a:spcAft>
              <a:buClr>
                <a:schemeClr val="accent1"/>
              </a:buClr>
              <a:buSzPts val="2200"/>
              <a:buFont typeface="Arial"/>
              <a:buNone/>
            </a:pPr>
            <a:r>
              <a:t/>
            </a:r>
            <a:endParaRPr b="0" i="0" sz="2200" u="none" cap="none" strike="noStrike">
              <a:solidFill>
                <a:schemeClr val="dk1"/>
              </a:solidFill>
              <a:latin typeface="Calibri"/>
              <a:ea typeface="Calibri"/>
              <a:cs typeface="Calibri"/>
              <a:sym typeface="Calibri"/>
            </a:endParaRPr>
          </a:p>
        </p:txBody>
      </p:sp>
      <p:pic>
        <p:nvPicPr>
          <p:cNvPr descr="https://encrypted-tbn3.gstatic.com/images?q=tbn:ANd9GcSkct69Ljo5EkuZlqH5GtY4DuquwFZEotTjGHWmPG8DPZBdKWcBBw" id="147" name="Google Shape;147;p21">
            <a:hlinkClick r:id="rId3"/>
          </p:cNvPr>
          <p:cNvPicPr preferRelativeResize="0"/>
          <p:nvPr/>
        </p:nvPicPr>
        <p:blipFill rotWithShape="1">
          <a:blip r:embed="rId4">
            <a:alphaModFix/>
          </a:blip>
          <a:srcRect b="0" l="0" r="0" t="0"/>
          <a:stretch/>
        </p:blipFill>
        <p:spPr>
          <a:xfrm>
            <a:off x="469557" y="308919"/>
            <a:ext cx="7620000" cy="571194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djacency">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