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91" r:id="rId2"/>
    <p:sldMasterId id="2147483903" r:id="rId3"/>
    <p:sldMasterId id="2147483916" r:id="rId4"/>
  </p:sldMasterIdLst>
  <p:sldIdLst>
    <p:sldId id="256" r:id="rId5"/>
    <p:sldId id="258" r:id="rId6"/>
    <p:sldId id="262" r:id="rId7"/>
    <p:sldId id="260" r:id="rId8"/>
    <p:sldId id="257" r:id="rId9"/>
    <p:sldId id="259" r:id="rId10"/>
    <p:sldId id="261" r:id="rId11"/>
    <p:sldId id="263" r:id="rId12"/>
    <p:sldId id="266" r:id="rId13"/>
    <p:sldId id="267" r:id="rId14"/>
    <p:sldId id="264" r:id="rId15"/>
    <p:sldId id="268" r:id="rId16"/>
    <p:sldId id="269" r:id="rId17"/>
    <p:sldId id="270" r:id="rId18"/>
    <p:sldId id="271" r:id="rId19"/>
    <p:sldId id="273"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F09C9B8-EE34-4819-91AA-F74960C25BF1}" type="datetimeFigureOut">
              <a:rPr lang="en-US" smtClean="0"/>
              <a:pPr/>
              <a:t>9/26/2018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Slide Number Placeholder 7"/>
          <p:cNvSpPr>
            <a:spLocks noGrp="1"/>
          </p:cNvSpPr>
          <p:nvPr>
            <p:ph type="sldNum" sz="quarter" idx="11"/>
          </p:nvPr>
        </p:nvSpPr>
        <p:spPr/>
        <p:txBody>
          <a:bodyPr/>
          <a:lstStyle/>
          <a:p>
            <a:fld id="{F51C4EC7-FD6F-4E44-A14F-FAD40E3DF50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C9B8-EE34-4819-91AA-F74960C25BF1}"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51C4EC7-FD6F-4E44-A14F-FAD40E3DF5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F09C9B8-EE34-4819-91AA-F74960C25BF1}" type="datetimeFigureOut">
              <a:rPr lang="en-US" smtClean="0"/>
              <a:pPr/>
              <a:t>9/26/2018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Slide Number Placeholder 7"/>
          <p:cNvSpPr>
            <a:spLocks noGrp="1"/>
          </p:cNvSpPr>
          <p:nvPr>
            <p:ph type="sldNum" sz="quarter" idx="11"/>
          </p:nvPr>
        </p:nvSpPr>
        <p:spPr/>
        <p:txBody>
          <a:bodyPr/>
          <a:lstStyle/>
          <a:p>
            <a:fld id="{F51C4EC7-FD6F-4E44-A14F-FAD40E3DF50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C9B8-EE34-4819-91AA-F74960C25BF1}"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51C4EC7-FD6F-4E44-A14F-FAD40E3DF50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2850" y="1766888"/>
            <a:ext cx="3808413" cy="4113212"/>
          </a:xfrm>
        </p:spPr>
        <p:txBody>
          <a:bodyPr/>
          <a:lstStyle/>
          <a:p>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0A0F674E-FEEE-4FDF-AF4B-F2AF51636BEA}"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F09C9B8-EE34-4819-91AA-F74960C25BF1}" type="datetimeFigureOut">
              <a:rPr lang="en-US" smtClean="0"/>
              <a:pPr/>
              <a:t>9/26/2018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Slide Number Placeholder 7"/>
          <p:cNvSpPr>
            <a:spLocks noGrp="1"/>
          </p:cNvSpPr>
          <p:nvPr>
            <p:ph type="sldNum" sz="quarter" idx="11"/>
          </p:nvPr>
        </p:nvSpPr>
        <p:spPr/>
        <p:txBody>
          <a:bodyPr/>
          <a:lstStyle/>
          <a:p>
            <a:fld id="{F51C4EC7-FD6F-4E44-A14F-FAD40E3DF50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C9B8-EE34-4819-91AA-F74960C25BF1}"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51C4EC7-FD6F-4E44-A14F-FAD40E3DF50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09C9B8-EE34-4819-91AA-F74960C25BF1}"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09C9B8-EE34-4819-91AA-F74960C25BF1}"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09C9B8-EE34-4819-91AA-F74960C25BF1}" type="datetimeFigureOut">
              <a:rPr lang="en-US" smtClean="0"/>
              <a:pPr/>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C9B8-EE34-4819-91AA-F74960C25BF1}"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09C9B8-EE34-4819-91AA-F74960C25BF1}"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4EC7-FD6F-4E44-A14F-FAD40E3DF5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C9B8-EE34-4819-91AA-F74960C25BF1}" type="datetimeFigureOut">
              <a:rPr lang="en-US" smtClean="0"/>
              <a:pPr/>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C4EC7-FD6F-4E44-A14F-FAD40E3DF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09C9B8-EE34-4819-91AA-F74960C25BF1}" type="datetimeFigureOut">
              <a:rPr lang="en-US" smtClean="0"/>
              <a:pPr/>
              <a:t>9/26/2018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51C4EC7-FD6F-4E44-A14F-FAD40E3DF5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09C9B8-EE34-4819-91AA-F74960C25BF1}" type="datetimeFigureOut">
              <a:rPr lang="en-US" smtClean="0"/>
              <a:pPr/>
              <a:t>9/26/2018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51C4EC7-FD6F-4E44-A14F-FAD40E3DF5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09C9B8-EE34-4819-91AA-F74960C25BF1}" type="datetimeFigureOut">
              <a:rPr lang="en-US" smtClean="0"/>
              <a:pPr/>
              <a:t>9/26/2018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51C4EC7-FD6F-4E44-A14F-FAD40E3DF5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1828800"/>
          </a:xfrm>
        </p:spPr>
        <p:txBody>
          <a:bodyPr>
            <a:normAutofit fontScale="90000"/>
          </a:bodyPr>
          <a:lstStyle/>
          <a:p>
            <a:r>
              <a:rPr lang="en-US" sz="6600" dirty="0">
                <a:solidFill>
                  <a:srgbClr val="FFFF00"/>
                </a:solidFill>
              </a:rPr>
              <a:t>French &amp; Indian War</a:t>
            </a:r>
          </a:p>
        </p:txBody>
      </p:sp>
      <p:sp>
        <p:nvSpPr>
          <p:cNvPr id="3" name="Subtitle 2"/>
          <p:cNvSpPr>
            <a:spLocks noGrp="1"/>
          </p:cNvSpPr>
          <p:nvPr>
            <p:ph type="subTitle" idx="1"/>
          </p:nvPr>
        </p:nvSpPr>
        <p:spPr/>
        <p:txBody>
          <a:bodyPr/>
          <a:lstStyle/>
          <a:p>
            <a:r>
              <a:rPr lang="en-US" dirty="0"/>
              <a:t>Unit 2</a:t>
            </a:r>
          </a:p>
        </p:txBody>
      </p:sp>
      <p:pic>
        <p:nvPicPr>
          <p:cNvPr id="4" name="Picture 5" descr="england indian france"/>
          <p:cNvPicPr>
            <a:picLocks noChangeAspect="1" noChangeArrowheads="1"/>
          </p:cNvPicPr>
          <p:nvPr/>
        </p:nvPicPr>
        <p:blipFill>
          <a:blip r:embed="rId2" cstate="print"/>
          <a:srcRect/>
          <a:stretch>
            <a:fillRect/>
          </a:stretch>
        </p:blipFill>
        <p:spPr bwMode="auto">
          <a:xfrm>
            <a:off x="838200" y="1905000"/>
            <a:ext cx="4953000" cy="45132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Albany Plan of Union</a:t>
            </a:r>
          </a:p>
        </p:txBody>
      </p:sp>
      <p:sp>
        <p:nvSpPr>
          <p:cNvPr id="6" name="Content Placeholder 2"/>
          <p:cNvSpPr>
            <a:spLocks noGrp="1"/>
          </p:cNvSpPr>
          <p:nvPr>
            <p:ph sz="half" idx="2"/>
          </p:nvPr>
        </p:nvSpPr>
        <p:spPr/>
        <p:txBody>
          <a:bodyPr>
            <a:normAutofit fontScale="92500" lnSpcReduction="10000"/>
          </a:bodyPr>
          <a:lstStyle/>
          <a:p>
            <a:r>
              <a:rPr lang="en-US" dirty="0">
                <a:solidFill>
                  <a:srgbClr val="FFFF00"/>
                </a:solidFill>
              </a:rPr>
              <a:t>Ben Franklin </a:t>
            </a:r>
            <a:r>
              <a:rPr lang="en-US" dirty="0"/>
              <a:t>knew that the colonies had to work together to win the war. So he proposed the </a:t>
            </a:r>
            <a:r>
              <a:rPr lang="en-US" dirty="0">
                <a:solidFill>
                  <a:srgbClr val="FFFF00"/>
                </a:solidFill>
              </a:rPr>
              <a:t>Albany Plan of Union</a:t>
            </a:r>
            <a:r>
              <a:rPr lang="en-US" dirty="0"/>
              <a:t>. </a:t>
            </a:r>
          </a:p>
          <a:p>
            <a:pPr>
              <a:buNone/>
            </a:pPr>
            <a:endParaRPr lang="en-US" dirty="0"/>
          </a:p>
          <a:p>
            <a:r>
              <a:rPr lang="en-US" dirty="0"/>
              <a:t>This plan called for the colonies to join together and form </a:t>
            </a:r>
            <a:r>
              <a:rPr lang="en-US" dirty="0">
                <a:solidFill>
                  <a:srgbClr val="FFFF00"/>
                </a:solidFill>
              </a:rPr>
              <a:t>one central government</a:t>
            </a:r>
            <a:r>
              <a:rPr lang="en-US" dirty="0"/>
              <a:t> that would </a:t>
            </a:r>
            <a:r>
              <a:rPr lang="en-US" dirty="0">
                <a:solidFill>
                  <a:srgbClr val="FFFF00"/>
                </a:solidFill>
              </a:rPr>
              <a:t>run the war</a:t>
            </a:r>
            <a:r>
              <a:rPr lang="en-US" dirty="0"/>
              <a:t>. </a:t>
            </a:r>
          </a:p>
        </p:txBody>
      </p:sp>
      <p:pic>
        <p:nvPicPr>
          <p:cNvPr id="7" name="Picture 4" descr="franklin"/>
          <p:cNvPicPr>
            <a:picLocks noGrp="1" noChangeAspect="1" noChangeArrowheads="1"/>
          </p:cNvPicPr>
          <p:nvPr>
            <p:ph sz="half" idx="1"/>
          </p:nvPr>
        </p:nvPicPr>
        <p:blipFill>
          <a:blip r:embed="rId2" cstate="print"/>
          <a:srcRect/>
          <a:stretch>
            <a:fillRect/>
          </a:stretch>
        </p:blipFill>
        <p:spPr bwMode="auto">
          <a:xfrm>
            <a:off x="990600" y="1905000"/>
            <a:ext cx="2438400" cy="37027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indie"/>
          <p:cNvPicPr>
            <a:picLocks noGrp="1" noChangeAspect="1" noChangeArrowheads="1"/>
          </p:cNvPicPr>
          <p:nvPr>
            <p:ph idx="4294967295"/>
          </p:nvPr>
        </p:nvPicPr>
        <p:blipFill>
          <a:blip r:embed="rId2" cstate="print"/>
          <a:srcRect/>
          <a:stretch>
            <a:fillRect/>
          </a:stretch>
        </p:blipFill>
        <p:spPr>
          <a:xfrm>
            <a:off x="838200" y="838200"/>
            <a:ext cx="7086600" cy="4906963"/>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p:sp>
        <p:nvSpPr>
          <p:cNvPr id="3" name="Content Placeholder 2"/>
          <p:cNvSpPr>
            <a:spLocks noGrp="1"/>
          </p:cNvSpPr>
          <p:nvPr>
            <p:ph idx="1"/>
          </p:nvPr>
        </p:nvSpPr>
        <p:spPr/>
        <p:txBody>
          <a:bodyPr/>
          <a:lstStyle/>
          <a:p>
            <a:r>
              <a:rPr lang="en-US" dirty="0"/>
              <a:t>If the </a:t>
            </a:r>
            <a:r>
              <a:rPr lang="en-US" dirty="0">
                <a:solidFill>
                  <a:srgbClr val="FFFF00"/>
                </a:solidFill>
              </a:rPr>
              <a:t>13 Colonies fought together </a:t>
            </a:r>
            <a:r>
              <a:rPr lang="en-US" dirty="0"/>
              <a:t>they would be </a:t>
            </a:r>
            <a:r>
              <a:rPr lang="en-US" dirty="0">
                <a:solidFill>
                  <a:srgbClr val="FFFF00"/>
                </a:solidFill>
              </a:rPr>
              <a:t>strong</a:t>
            </a:r>
            <a:r>
              <a:rPr lang="en-US" dirty="0"/>
              <a:t> and </a:t>
            </a:r>
            <a:r>
              <a:rPr lang="en-US" dirty="0">
                <a:solidFill>
                  <a:srgbClr val="FFFF00"/>
                </a:solidFill>
              </a:rPr>
              <a:t>hard to beat</a:t>
            </a:r>
            <a:r>
              <a:rPr lang="en-US" dirty="0"/>
              <a:t>.</a:t>
            </a:r>
          </a:p>
          <a:p>
            <a:endParaRPr lang="en-US" dirty="0"/>
          </a:p>
          <a:p>
            <a:r>
              <a:rPr lang="en-US" dirty="0"/>
              <a:t>If the </a:t>
            </a:r>
            <a:r>
              <a:rPr lang="en-US" dirty="0">
                <a:solidFill>
                  <a:srgbClr val="FFFF00"/>
                </a:solidFill>
              </a:rPr>
              <a:t>13 Colonies decided to fight separately</a:t>
            </a:r>
            <a:r>
              <a:rPr lang="en-US" dirty="0"/>
              <a:t> they would be </a:t>
            </a:r>
            <a:r>
              <a:rPr lang="en-US" dirty="0">
                <a:solidFill>
                  <a:srgbClr val="FFFF00"/>
                </a:solidFill>
              </a:rPr>
              <a:t>weak</a:t>
            </a:r>
            <a:r>
              <a:rPr lang="en-US" dirty="0"/>
              <a:t> and </a:t>
            </a:r>
            <a:r>
              <a:rPr lang="en-US" dirty="0">
                <a:solidFill>
                  <a:srgbClr val="FFFF00"/>
                </a:solidFill>
              </a:rPr>
              <a:t>easy to beat.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FF00"/>
                </a:solidFill>
              </a:rPr>
              <a:t>The Albany Plan of Union </a:t>
            </a:r>
            <a:r>
              <a:rPr lang="en-US" dirty="0"/>
              <a:t>was </a:t>
            </a:r>
            <a:r>
              <a:rPr lang="en-US" dirty="0">
                <a:solidFill>
                  <a:srgbClr val="FFFF00"/>
                </a:solidFill>
              </a:rPr>
              <a:t>rejected</a:t>
            </a:r>
            <a:r>
              <a:rPr lang="en-US" dirty="0"/>
              <a:t> by the </a:t>
            </a:r>
            <a:r>
              <a:rPr lang="en-US" dirty="0">
                <a:solidFill>
                  <a:srgbClr val="FFFF00"/>
                </a:solidFill>
              </a:rPr>
              <a:t>colonies</a:t>
            </a:r>
            <a:r>
              <a:rPr lang="en-US" dirty="0"/>
              <a:t> because they did not want to give up their </a:t>
            </a:r>
            <a:r>
              <a:rPr lang="en-US" dirty="0">
                <a:solidFill>
                  <a:srgbClr val="FFFF00"/>
                </a:solidFill>
              </a:rPr>
              <a:t>power</a:t>
            </a:r>
            <a:r>
              <a:rPr lang="en-US" dirty="0"/>
              <a:t>.</a:t>
            </a:r>
          </a:p>
          <a:p>
            <a:pPr>
              <a:buNone/>
            </a:pPr>
            <a:endParaRPr lang="en-US" dirty="0"/>
          </a:p>
          <a:p>
            <a:r>
              <a:rPr lang="en-US" dirty="0"/>
              <a:t>During the </a:t>
            </a:r>
            <a:r>
              <a:rPr lang="en-US" dirty="0">
                <a:solidFill>
                  <a:srgbClr val="FFFF00"/>
                </a:solidFill>
              </a:rPr>
              <a:t>first two years </a:t>
            </a:r>
            <a:r>
              <a:rPr lang="en-US" dirty="0"/>
              <a:t>of the war </a:t>
            </a:r>
            <a:r>
              <a:rPr lang="en-US" dirty="0">
                <a:solidFill>
                  <a:srgbClr val="FFFF00"/>
                </a:solidFill>
              </a:rPr>
              <a:t>the French were winning</a:t>
            </a:r>
            <a:r>
              <a:rPr lang="en-US" dirty="0"/>
              <a:t>. They won important victories at Fort William Henry and Fort Oswego.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William Pitt</a:t>
            </a:r>
          </a:p>
        </p:txBody>
      </p:sp>
      <p:sp>
        <p:nvSpPr>
          <p:cNvPr id="3" name="Content Placeholder 2"/>
          <p:cNvSpPr>
            <a:spLocks noGrp="1"/>
          </p:cNvSpPr>
          <p:nvPr>
            <p:ph sz="half" idx="1"/>
          </p:nvPr>
        </p:nvSpPr>
        <p:spPr/>
        <p:txBody>
          <a:bodyPr>
            <a:normAutofit/>
          </a:bodyPr>
          <a:lstStyle/>
          <a:p>
            <a:r>
              <a:rPr lang="en-US" sz="2400" dirty="0"/>
              <a:t>The tide of battle changed in1757, when </a:t>
            </a:r>
            <a:r>
              <a:rPr lang="en-US" sz="2400" dirty="0">
                <a:solidFill>
                  <a:srgbClr val="FFFF00"/>
                </a:solidFill>
              </a:rPr>
              <a:t>William Pitt </a:t>
            </a:r>
            <a:r>
              <a:rPr lang="en-US" sz="2400" dirty="0"/>
              <a:t>took over the English Government. He was determined to win the war, so he sent the </a:t>
            </a:r>
            <a:r>
              <a:rPr lang="en-US" sz="2400" dirty="0">
                <a:solidFill>
                  <a:srgbClr val="FFFF00"/>
                </a:solidFill>
              </a:rPr>
              <a:t>best British soldiers and generals</a:t>
            </a:r>
            <a:r>
              <a:rPr lang="en-US" sz="2400" dirty="0"/>
              <a:t> to North America.</a:t>
            </a:r>
          </a:p>
          <a:p>
            <a:endParaRPr lang="en-US" dirty="0"/>
          </a:p>
        </p:txBody>
      </p:sp>
      <p:sp>
        <p:nvSpPr>
          <p:cNvPr id="6" name="Content Placeholder 5"/>
          <p:cNvSpPr>
            <a:spLocks noGrp="1"/>
          </p:cNvSpPr>
          <p:nvPr>
            <p:ph sz="half" idx="2"/>
          </p:nvPr>
        </p:nvSpPr>
        <p:spPr/>
        <p:txBody>
          <a:bodyPr>
            <a:normAutofit/>
          </a:bodyPr>
          <a:lstStyle/>
          <a:p>
            <a:endParaRPr lang="en-US" dirty="0"/>
          </a:p>
          <a:p>
            <a:endParaRPr lang="en-US" dirty="0"/>
          </a:p>
          <a:p>
            <a:endParaRPr lang="en-US" dirty="0"/>
          </a:p>
          <a:p>
            <a:endParaRPr lang="en-US" dirty="0"/>
          </a:p>
          <a:p>
            <a:endParaRPr lang="en-US" dirty="0"/>
          </a:p>
          <a:p>
            <a:pPr>
              <a:buNone/>
            </a:pPr>
            <a:endParaRPr lang="en-US" dirty="0"/>
          </a:p>
          <a:p>
            <a:r>
              <a:rPr lang="en-US" sz="2400" dirty="0"/>
              <a:t>Pitt also promised large payments for military service and supplies.  </a:t>
            </a:r>
          </a:p>
          <a:p>
            <a:endParaRPr lang="en-US" dirty="0"/>
          </a:p>
        </p:txBody>
      </p:sp>
      <p:pic>
        <p:nvPicPr>
          <p:cNvPr id="4" name="Picture 5" descr="chatham"/>
          <p:cNvPicPr>
            <a:picLocks noChangeAspect="1" noChangeArrowheads="1"/>
          </p:cNvPicPr>
          <p:nvPr/>
        </p:nvPicPr>
        <p:blipFill>
          <a:blip r:embed="rId2" cstate="print"/>
          <a:srcRect/>
          <a:stretch>
            <a:fillRect/>
          </a:stretch>
        </p:blipFill>
        <p:spPr bwMode="auto">
          <a:xfrm>
            <a:off x="5105400" y="1447800"/>
            <a:ext cx="2209800" cy="26586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British win</a:t>
            </a:r>
          </a:p>
        </p:txBody>
      </p:sp>
      <p:sp>
        <p:nvSpPr>
          <p:cNvPr id="3" name="Content Placeholder 2"/>
          <p:cNvSpPr>
            <a:spLocks noGrp="1"/>
          </p:cNvSpPr>
          <p:nvPr>
            <p:ph idx="1"/>
          </p:nvPr>
        </p:nvSpPr>
        <p:spPr/>
        <p:txBody>
          <a:bodyPr>
            <a:normAutofit fontScale="92500" lnSpcReduction="10000"/>
          </a:bodyPr>
          <a:lstStyle/>
          <a:p>
            <a:r>
              <a:rPr lang="en-US" dirty="0"/>
              <a:t>The </a:t>
            </a:r>
            <a:r>
              <a:rPr lang="en-US" dirty="0">
                <a:solidFill>
                  <a:srgbClr val="FFFF00"/>
                </a:solidFill>
              </a:rPr>
              <a:t>French</a:t>
            </a:r>
            <a:r>
              <a:rPr lang="en-US" dirty="0"/>
              <a:t> were finally </a:t>
            </a:r>
            <a:r>
              <a:rPr lang="en-US" dirty="0">
                <a:solidFill>
                  <a:srgbClr val="FFFF00"/>
                </a:solidFill>
              </a:rPr>
              <a:t>defeated in North America</a:t>
            </a:r>
            <a:r>
              <a:rPr lang="en-US" dirty="0"/>
              <a:t> when the British captured </a:t>
            </a:r>
            <a:r>
              <a:rPr lang="en-US" dirty="0">
                <a:solidFill>
                  <a:srgbClr val="FFFF00"/>
                </a:solidFill>
              </a:rPr>
              <a:t>Quebec</a:t>
            </a:r>
            <a:r>
              <a:rPr lang="en-US" dirty="0"/>
              <a:t>, the capital of New France. Quebec was also the supply point for many French forts. </a:t>
            </a:r>
          </a:p>
          <a:p>
            <a:endParaRPr lang="en-US" dirty="0"/>
          </a:p>
          <a:p>
            <a:r>
              <a:rPr lang="en-US" dirty="0"/>
              <a:t>After losing Quebec, the French ended the war by signing the </a:t>
            </a:r>
            <a:r>
              <a:rPr lang="en-US" dirty="0">
                <a:solidFill>
                  <a:srgbClr val="FFFF00"/>
                </a:solidFill>
              </a:rPr>
              <a:t>Treaty of Paris in 1763</a:t>
            </a:r>
            <a:r>
              <a:rPr lang="en-US" dirty="0"/>
              <a:t>. The treaty gave the </a:t>
            </a:r>
            <a:r>
              <a:rPr lang="en-US" dirty="0">
                <a:solidFill>
                  <a:srgbClr val="FFFF00"/>
                </a:solidFill>
              </a:rPr>
              <a:t>British Canada</a:t>
            </a:r>
            <a:r>
              <a:rPr lang="en-US" dirty="0"/>
              <a:t> and </a:t>
            </a:r>
            <a:r>
              <a:rPr lang="en-US" dirty="0">
                <a:solidFill>
                  <a:srgbClr val="FFFF00"/>
                </a:solidFill>
              </a:rPr>
              <a:t>all French land east of the Mississippi River</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nch and Indian War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3733800" cy="475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rench and Indian War 11"/>
          <p:cNvPicPr>
            <a:picLocks noChangeAspect="1" noChangeArrowheads="1"/>
          </p:cNvPicPr>
          <p:nvPr/>
        </p:nvPicPr>
        <p:blipFill>
          <a:blip r:embed="rId3" cstate="print"/>
          <a:srcRect/>
          <a:stretch>
            <a:fillRect/>
          </a:stretch>
        </p:blipFill>
        <p:spPr bwMode="auto">
          <a:xfrm>
            <a:off x="381000" y="914400"/>
            <a:ext cx="3913636" cy="4717570"/>
          </a:xfrm>
          <a:prstGeom prst="rect">
            <a:avLst/>
          </a:prstGeom>
          <a:noFill/>
          <a:ln w="9525">
            <a:noFill/>
            <a:miter lim="800000"/>
            <a:headEnd/>
            <a:tailEnd/>
          </a:ln>
        </p:spPr>
      </p:pic>
    </p:spTree>
    <p:extLst>
      <p:ext uri="{BB962C8B-B14F-4D97-AF65-F5344CB8AC3E}">
        <p14:creationId xmlns:p14="http://schemas.microsoft.com/office/powerpoint/2010/main" val="117263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Proclamation Line of 1763</a:t>
            </a:r>
          </a:p>
        </p:txBody>
      </p:sp>
      <p:sp>
        <p:nvSpPr>
          <p:cNvPr id="3" name="Content Placeholder 2"/>
          <p:cNvSpPr>
            <a:spLocks noGrp="1"/>
          </p:cNvSpPr>
          <p:nvPr>
            <p:ph idx="1"/>
          </p:nvPr>
        </p:nvSpPr>
        <p:spPr/>
        <p:txBody>
          <a:bodyPr/>
          <a:lstStyle/>
          <a:p>
            <a:r>
              <a:rPr lang="en-US" dirty="0"/>
              <a:t>England decides that no one can settle west of </a:t>
            </a:r>
            <a:r>
              <a:rPr lang="en-US"/>
              <a:t>the Appalachian </a:t>
            </a:r>
            <a:r>
              <a:rPr lang="en-US" dirty="0"/>
              <a:t>Mountains</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971800"/>
            <a:ext cx="2286000" cy="322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p:txBody>
          <a:bodyPr/>
          <a:lstStyle/>
          <a:p>
            <a:r>
              <a:rPr lang="en-US" dirty="0"/>
              <a:t>How did the French and Indian War make the colonies ripe for change?</a:t>
            </a:r>
          </a:p>
          <a:p>
            <a:r>
              <a:rPr lang="en-US" dirty="0"/>
              <a:t>Which British policies in the colonies led to disagreement?</a:t>
            </a:r>
          </a:p>
          <a:p>
            <a:r>
              <a:rPr lang="en-US" dirty="0"/>
              <a:t>How did colonial protests against British policies escalate to armed conflict?</a:t>
            </a:r>
          </a:p>
          <a:p>
            <a:r>
              <a:rPr lang="en-US" dirty="0"/>
              <a:t>How did individual leaders influence the course and outcome of the revolution?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1"/>
          </p:nvPr>
        </p:nvSpPr>
        <p:spPr>
          <a:xfrm>
            <a:off x="1062038" y="3124200"/>
            <a:ext cx="7624762" cy="2755900"/>
          </a:xfrm>
        </p:spPr>
        <p:txBody>
          <a:bodyPr/>
          <a:lstStyle/>
          <a:p>
            <a:r>
              <a:rPr lang="en-US" sz="2800" b="1">
                <a:cs typeface="Times New Roman" pitchFamily="18" charset="0"/>
              </a:rPr>
              <a:t>The war was the product of a clash between the French and English over colonial territory and wealth. In North America, the war can also be seen as a product of the local rivalry between British and French colonists.</a:t>
            </a:r>
            <a:endParaRPr lang="en-US" sz="2800" b="1"/>
          </a:p>
        </p:txBody>
      </p:sp>
      <p:pic>
        <p:nvPicPr>
          <p:cNvPr id="6156" name="Picture 12" descr="Bourbon Flag of France"/>
          <p:cNvPicPr>
            <a:picLocks noGrp="1" noChangeAspect="1" noChangeArrowheads="1"/>
          </p:cNvPicPr>
          <p:nvPr>
            <p:ph type="clipArt" sz="half" idx="2"/>
          </p:nvPr>
        </p:nvPicPr>
        <p:blipFill>
          <a:blip r:embed="rId2" cstate="print"/>
          <a:srcRect/>
          <a:stretch>
            <a:fillRect/>
          </a:stretch>
        </p:blipFill>
        <p:spPr>
          <a:xfrm>
            <a:off x="4800600" y="457200"/>
            <a:ext cx="3808413" cy="2514600"/>
          </a:xfrm>
          <a:noFill/>
          <a:ln/>
        </p:spPr>
      </p:pic>
      <p:sp>
        <p:nvSpPr>
          <p:cNvPr id="6149" name="Rectangle 5"/>
          <p:cNvSpPr>
            <a:spLocks noChangeArrowheads="1"/>
          </p:cNvSpPr>
          <p:nvPr/>
        </p:nvSpPr>
        <p:spPr bwMode="auto">
          <a:xfrm>
            <a:off x="1588" y="2917825"/>
            <a:ext cx="9144000" cy="0"/>
          </a:xfrm>
          <a:prstGeom prst="rect">
            <a:avLst/>
          </a:prstGeom>
          <a:noFill/>
          <a:ln w="9525">
            <a:noFill/>
            <a:miter lim="800000"/>
            <a:headEnd/>
            <a:tailEnd/>
          </a:ln>
          <a:effectLst/>
        </p:spPr>
        <p:txBody>
          <a:bodyPr>
            <a:spAutoFit/>
          </a:bodyPr>
          <a:lstStyle/>
          <a:p>
            <a:endParaRPr lang="en-US"/>
          </a:p>
        </p:txBody>
      </p:sp>
      <p:sp>
        <p:nvSpPr>
          <p:cNvPr id="6157" name="Rectangle 13"/>
          <p:cNvSpPr>
            <a:spLocks noChangeArrowheads="1"/>
          </p:cNvSpPr>
          <p:nvPr/>
        </p:nvSpPr>
        <p:spPr bwMode="auto">
          <a:xfrm>
            <a:off x="1588" y="2855913"/>
            <a:ext cx="9144000" cy="0"/>
          </a:xfrm>
          <a:prstGeom prst="rect">
            <a:avLst/>
          </a:prstGeom>
          <a:noFill/>
          <a:ln w="9525">
            <a:noFill/>
            <a:miter lim="800000"/>
            <a:headEnd/>
            <a:tailEnd/>
          </a:ln>
          <a:effectLst/>
        </p:spPr>
        <p:txBody>
          <a:bodyPr>
            <a:spAutoFit/>
          </a:bodyPr>
          <a:lstStyle/>
          <a:p>
            <a:endParaRPr lang="en-US"/>
          </a:p>
        </p:txBody>
      </p:sp>
      <p:pic>
        <p:nvPicPr>
          <p:cNvPr id="6159" name="Picture 15" descr="British Red Ensign"/>
          <p:cNvPicPr>
            <a:picLocks noChangeAspect="1" noChangeArrowheads="1"/>
          </p:cNvPicPr>
          <p:nvPr/>
        </p:nvPicPr>
        <p:blipFill>
          <a:blip r:embed="rId3" cstate="print"/>
          <a:srcRect/>
          <a:stretch>
            <a:fillRect/>
          </a:stretch>
        </p:blipFill>
        <p:spPr bwMode="auto">
          <a:xfrm>
            <a:off x="609600" y="457200"/>
            <a:ext cx="3703638" cy="24923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Boundaries Claimed</a:t>
            </a:r>
          </a:p>
        </p:txBody>
      </p:sp>
      <p:sp>
        <p:nvSpPr>
          <p:cNvPr id="5" name="Content Placeholder 4"/>
          <p:cNvSpPr>
            <a:spLocks noGrp="1"/>
          </p:cNvSpPr>
          <p:nvPr>
            <p:ph sz="half" idx="1"/>
          </p:nvPr>
        </p:nvSpPr>
        <p:spPr/>
        <p:txBody>
          <a:bodyPr>
            <a:normAutofit fontScale="92500"/>
          </a:bodyPr>
          <a:lstStyle/>
          <a:p>
            <a:pPr lvl="0"/>
            <a:r>
              <a:rPr lang="en-US" dirty="0"/>
              <a:t>By the 1700s, four European nations had set up colonies in North America</a:t>
            </a:r>
            <a:r>
              <a:rPr lang="en-US" b="1" dirty="0"/>
              <a:t> </a:t>
            </a:r>
            <a:r>
              <a:rPr lang="en-US" dirty="0">
                <a:solidFill>
                  <a:srgbClr val="FFFF00"/>
                </a:solidFill>
              </a:rPr>
              <a:t>France, Spain, England, and Russia</a:t>
            </a:r>
            <a:r>
              <a:rPr lang="en-US" dirty="0"/>
              <a:t>)</a:t>
            </a:r>
          </a:p>
          <a:p>
            <a:pPr lvl="0">
              <a:buNone/>
            </a:pPr>
            <a:endParaRPr lang="en-US" dirty="0"/>
          </a:p>
          <a:p>
            <a:pPr lvl="0"/>
            <a:r>
              <a:rPr lang="en-US" dirty="0">
                <a:solidFill>
                  <a:srgbClr val="FFFF00"/>
                </a:solidFill>
              </a:rPr>
              <a:t>France</a:t>
            </a:r>
            <a:r>
              <a:rPr lang="en-US" dirty="0"/>
              <a:t>, however, </a:t>
            </a:r>
            <a:r>
              <a:rPr lang="en-US" dirty="0">
                <a:solidFill>
                  <a:srgbClr val="FFFF00"/>
                </a:solidFill>
              </a:rPr>
              <a:t>posed the biggest threat </a:t>
            </a:r>
            <a:r>
              <a:rPr lang="en-US" dirty="0"/>
              <a:t>to the English Colonies.</a:t>
            </a:r>
          </a:p>
          <a:p>
            <a:endParaRPr lang="en-US" dirty="0"/>
          </a:p>
        </p:txBody>
      </p:sp>
      <p:sp>
        <p:nvSpPr>
          <p:cNvPr id="6" name="Content Placeholder 5"/>
          <p:cNvSpPr>
            <a:spLocks noGrp="1"/>
          </p:cNvSpPr>
          <p:nvPr>
            <p:ph sz="half" idx="2"/>
          </p:nvPr>
        </p:nvSpPr>
        <p:spPr/>
        <p:txBody>
          <a:bodyPr>
            <a:normAutofit fontScale="92500"/>
          </a:bodyPr>
          <a:lstStyle/>
          <a:p>
            <a:endParaRPr lang="en-US" dirty="0"/>
          </a:p>
        </p:txBody>
      </p:sp>
      <p:pic>
        <p:nvPicPr>
          <p:cNvPr id="2050" name="Picture 2" descr="French and Indian War 11"/>
          <p:cNvPicPr>
            <a:picLocks noChangeAspect="1" noChangeArrowheads="1"/>
          </p:cNvPicPr>
          <p:nvPr/>
        </p:nvPicPr>
        <p:blipFill>
          <a:blip r:embed="rId2" cstate="print"/>
          <a:srcRect/>
          <a:stretch>
            <a:fillRect/>
          </a:stretch>
        </p:blipFill>
        <p:spPr bwMode="auto">
          <a:xfrm>
            <a:off x="4267200" y="1524000"/>
            <a:ext cx="3937641" cy="474650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tretch>
            <a:fillRect/>
          </a:stretch>
        </p:blipFill>
        <p:spPr bwMode="auto">
          <a:xfrm>
            <a:off x="0" y="0"/>
            <a:ext cx="906382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Tensions arise!</a:t>
            </a:r>
          </a:p>
        </p:txBody>
      </p:sp>
      <p:sp>
        <p:nvSpPr>
          <p:cNvPr id="3" name="Content Placeholder 2"/>
          <p:cNvSpPr>
            <a:spLocks noGrp="1"/>
          </p:cNvSpPr>
          <p:nvPr>
            <p:ph idx="1"/>
          </p:nvPr>
        </p:nvSpPr>
        <p:spPr/>
        <p:txBody>
          <a:bodyPr>
            <a:normAutofit/>
          </a:bodyPr>
          <a:lstStyle/>
          <a:p>
            <a:r>
              <a:rPr lang="en-US" dirty="0"/>
              <a:t>Problems arose when English trappers and farmers began moving west of the Appalachian Mountains looking for fur and new land.  </a:t>
            </a:r>
          </a:p>
          <a:p>
            <a:pPr>
              <a:buNone/>
            </a:pPr>
            <a:endParaRPr lang="en-US" dirty="0"/>
          </a:p>
          <a:p>
            <a:pPr lvl="0"/>
            <a:r>
              <a:rPr lang="en-US" dirty="0"/>
              <a:t>France did not approve of this expansion by the English and were determined to stop it.</a:t>
            </a:r>
          </a:p>
          <a:p>
            <a:pPr lvl="0"/>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Natives side with the French</a:t>
            </a:r>
          </a:p>
        </p:txBody>
      </p:sp>
      <p:pic>
        <p:nvPicPr>
          <p:cNvPr id="7" name="Picture 7" descr="chief pontiac"/>
          <p:cNvPicPr>
            <a:picLocks noGrp="1" noChangeAspect="1" noChangeArrowheads="1"/>
          </p:cNvPicPr>
          <p:nvPr>
            <p:ph sz="half" idx="1"/>
          </p:nvPr>
        </p:nvPicPr>
        <p:blipFill>
          <a:blip r:embed="rId2" cstate="print"/>
          <a:stretch>
            <a:fillRect/>
          </a:stretch>
        </p:blipFill>
        <p:spPr>
          <a:xfrm>
            <a:off x="4800600" y="2057400"/>
            <a:ext cx="3657600" cy="4051300"/>
          </a:xfrm>
          <a:noFill/>
          <a:ln/>
        </p:spPr>
      </p:pic>
      <p:sp>
        <p:nvSpPr>
          <p:cNvPr id="9" name="Content Placeholder 5"/>
          <p:cNvSpPr txBox="1">
            <a:spLocks/>
          </p:cNvSpPr>
          <p:nvPr/>
        </p:nvSpPr>
        <p:spPr>
          <a:xfrm>
            <a:off x="381000" y="1981200"/>
            <a:ext cx="3931920" cy="4389120"/>
          </a:xfrm>
          <a:prstGeom prst="rect">
            <a:avLst/>
          </a:prstGeom>
        </p:spPr>
        <p:txBody>
          <a:bodyPr vert="horz" lIns="182880" tIns="91440">
            <a:normAutofit fontScale="92500" lnSpcReduction="2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Many </a:t>
            </a:r>
            <a:r>
              <a:rPr kumimoji="0" lang="en-US" sz="2600" b="1" i="0" u="none" strike="noStrike" kern="1200" cap="none" spc="0" normalizeH="0" baseline="0" noProof="0" dirty="0">
                <a:ln>
                  <a:noFill/>
                </a:ln>
                <a:solidFill>
                  <a:srgbClr val="FFFF00"/>
                </a:solidFill>
                <a:effectLst/>
                <a:uLnTx/>
                <a:uFillTx/>
                <a:latin typeface="+mn-lt"/>
                <a:ea typeface="+mn-ea"/>
                <a:cs typeface="+mn-cs"/>
              </a:rPr>
              <a:t>Native American tribes</a:t>
            </a:r>
            <a:r>
              <a:rPr kumimoji="0" lang="en-US" sz="2600" b="0" i="0" u="none" strike="noStrike" kern="1200" cap="none" spc="0" normalizeH="0" baseline="0" noProof="0" dirty="0">
                <a:ln>
                  <a:noFill/>
                </a:ln>
                <a:solidFill>
                  <a:schemeClr val="tx1"/>
                </a:solidFill>
                <a:effectLst/>
                <a:uLnTx/>
                <a:uFillTx/>
                <a:latin typeface="+mn-lt"/>
                <a:ea typeface="+mn-ea"/>
                <a:cs typeface="+mn-cs"/>
              </a:rPr>
              <a:t>, like the </a:t>
            </a:r>
            <a:r>
              <a:rPr kumimoji="0" lang="en-US" sz="2600" b="1" i="0" u="none" strike="noStrike" kern="1200" cap="none" spc="0" normalizeH="0" baseline="0" noProof="0" dirty="0">
                <a:ln>
                  <a:noFill/>
                </a:ln>
                <a:solidFill>
                  <a:srgbClr val="FFFF00"/>
                </a:solidFill>
                <a:effectLst/>
                <a:uLnTx/>
                <a:uFillTx/>
                <a:latin typeface="+mn-lt"/>
                <a:ea typeface="+mn-ea"/>
                <a:cs typeface="+mn-cs"/>
              </a:rPr>
              <a:t>Huron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0" u="none" strike="noStrike" kern="1200" cap="none" spc="0" normalizeH="0" baseline="0" noProof="0" dirty="0">
                <a:ln>
                  <a:noFill/>
                </a:ln>
                <a:solidFill>
                  <a:srgbClr val="FFFF00"/>
                </a:solidFill>
                <a:effectLst/>
                <a:uLnTx/>
                <a:uFillTx/>
                <a:latin typeface="+mn-lt"/>
                <a:ea typeface="+mn-ea"/>
                <a:cs typeface="+mn-cs"/>
              </a:rPr>
              <a:t>the </a:t>
            </a:r>
            <a:r>
              <a:rPr kumimoji="0" lang="en-US" sz="2600" b="1" i="0" u="none" strike="noStrike" kern="1200" cap="none" spc="0" normalizeH="0" baseline="0" noProof="0" dirty="0">
                <a:ln>
                  <a:noFill/>
                </a:ln>
                <a:solidFill>
                  <a:srgbClr val="FFFF00"/>
                </a:solidFill>
                <a:effectLst/>
                <a:uLnTx/>
                <a:uFillTx/>
                <a:latin typeface="+mn-lt"/>
                <a:ea typeface="+mn-ea"/>
                <a:cs typeface="+mn-cs"/>
              </a:rPr>
              <a:t>Algonquin</a:t>
            </a:r>
            <a:r>
              <a:rPr kumimoji="0" lang="en-US" sz="2600" b="0" i="0" u="none" strike="noStrike" kern="1200" cap="none" spc="0" normalizeH="0" baseline="0" noProof="0" dirty="0">
                <a:ln>
                  <a:noFill/>
                </a:ln>
                <a:solidFill>
                  <a:srgbClr val="FFFF00"/>
                </a:solidFill>
                <a:effectLst/>
                <a:uLnTx/>
                <a:uFillTx/>
                <a:latin typeface="+mn-lt"/>
                <a:ea typeface="+mn-ea"/>
                <a:cs typeface="+mn-cs"/>
              </a:rPr>
              <a:t>, </a:t>
            </a:r>
            <a:r>
              <a:rPr kumimoji="0" lang="en-US" sz="2600" b="1" i="0" u="none" strike="noStrike" kern="1200" cap="none" spc="0" normalizeH="0" baseline="0" noProof="0" dirty="0">
                <a:ln>
                  <a:noFill/>
                </a:ln>
                <a:solidFill>
                  <a:srgbClr val="FFFF00"/>
                </a:solidFill>
                <a:effectLst/>
                <a:uLnTx/>
                <a:uFillTx/>
                <a:latin typeface="+mn-lt"/>
                <a:ea typeface="+mn-ea"/>
                <a:cs typeface="+mn-cs"/>
              </a:rPr>
              <a:t>sided with</a:t>
            </a:r>
            <a:r>
              <a:rPr kumimoji="0" lang="en-US" sz="2600" b="0" i="0" u="none" strike="noStrike" kern="1200" cap="none" spc="0" normalizeH="0" baseline="0" noProof="0" dirty="0">
                <a:ln>
                  <a:noFill/>
                </a:ln>
                <a:solidFill>
                  <a:srgbClr val="FFFF00"/>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the </a:t>
            </a:r>
            <a:r>
              <a:rPr kumimoji="0" lang="en-US" sz="2600" b="1" i="0" u="none" strike="noStrike" kern="1200" cap="none" spc="0" normalizeH="0" baseline="0" noProof="0" dirty="0">
                <a:ln>
                  <a:noFill/>
                </a:ln>
                <a:solidFill>
                  <a:srgbClr val="FFFF00"/>
                </a:solidFill>
                <a:effectLst/>
                <a:uLnTx/>
                <a:uFillTx/>
                <a:latin typeface="+mn-lt"/>
                <a:ea typeface="+mn-ea"/>
                <a:cs typeface="+mn-cs"/>
              </a:rPr>
              <a:t>French</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because the French didn’t destroy Indian land and had tried hard to befriend the Native Americans.  Some French trappers had even married Indian women and become part of the tribes.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all started</a:t>
            </a:r>
          </a:p>
        </p:txBody>
      </p:sp>
      <p:sp>
        <p:nvSpPr>
          <p:cNvPr id="3" name="Content Placeholder 2"/>
          <p:cNvSpPr>
            <a:spLocks noGrp="1"/>
          </p:cNvSpPr>
          <p:nvPr>
            <p:ph sz="half" idx="1"/>
          </p:nvPr>
        </p:nvSpPr>
        <p:spPr/>
        <p:txBody>
          <a:bodyPr>
            <a:normAutofit/>
          </a:bodyPr>
          <a:lstStyle/>
          <a:p>
            <a:r>
              <a:rPr lang="en-US" sz="2400" dirty="0"/>
              <a:t>The war began when the English became alarmed at the Forts being built by the French in the Ohio River Valley.</a:t>
            </a:r>
          </a:p>
          <a:p>
            <a:r>
              <a:rPr lang="en-US" sz="2400" dirty="0"/>
              <a:t>In 1754, a young George Washington and his men attacked a group of French scouts.</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4" name="Picture 4" descr="wash1"/>
          <p:cNvPicPr>
            <a:picLocks noChangeAspect="1" noChangeArrowheads="1"/>
          </p:cNvPicPr>
          <p:nvPr/>
        </p:nvPicPr>
        <p:blipFill>
          <a:blip r:embed="rId2" cstate="print"/>
          <a:srcRect/>
          <a:stretch>
            <a:fillRect/>
          </a:stretch>
        </p:blipFill>
        <p:spPr bwMode="auto">
          <a:xfrm>
            <a:off x="4114800" y="1600200"/>
            <a:ext cx="4149725" cy="4597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the colonies</a:t>
            </a:r>
          </a:p>
        </p:txBody>
      </p:sp>
      <p:sp>
        <p:nvSpPr>
          <p:cNvPr id="3" name="Content Placeholder 2"/>
          <p:cNvSpPr>
            <a:spLocks noGrp="1"/>
          </p:cNvSpPr>
          <p:nvPr>
            <p:ph idx="1"/>
          </p:nvPr>
        </p:nvSpPr>
        <p:spPr/>
        <p:txBody>
          <a:bodyPr/>
          <a:lstStyle/>
          <a:p>
            <a:r>
              <a:rPr lang="en-US" dirty="0"/>
              <a:t>At the same time, delegates from several of the English Colonies met in Albany, New York. Their job was to cement an alliance with the Iroquois and plan the defense of the colonies.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2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2475</TotalTime>
  <Words>578</Words>
  <Application>Microsoft Office PowerPoint</Application>
  <PresentationFormat>On-screen Show (4:3)</PresentationFormat>
  <Paragraphs>49</Paragraphs>
  <Slides>17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Franklin Gothic Book</vt:lpstr>
      <vt:lpstr>Times New Roman</vt:lpstr>
      <vt:lpstr>Wingdings 2</vt:lpstr>
      <vt:lpstr>Office Theme</vt:lpstr>
      <vt:lpstr>Technic</vt:lpstr>
      <vt:lpstr>1_Technic</vt:lpstr>
      <vt:lpstr>2_Technic</vt:lpstr>
      <vt:lpstr>French &amp; Indian War</vt:lpstr>
      <vt:lpstr>Essential Questions</vt:lpstr>
      <vt:lpstr>PowerPoint Presentation</vt:lpstr>
      <vt:lpstr>Boundaries Claimed</vt:lpstr>
      <vt:lpstr>PowerPoint Presentation</vt:lpstr>
      <vt:lpstr>Tensions arise!</vt:lpstr>
      <vt:lpstr>Natives side with the French</vt:lpstr>
      <vt:lpstr>How it all started</vt:lpstr>
      <vt:lpstr>Defending the colonies</vt:lpstr>
      <vt:lpstr>Albany Plan of Union</vt:lpstr>
      <vt:lpstr>PowerPoint Presentation</vt:lpstr>
      <vt:lpstr>What does this mean?</vt:lpstr>
      <vt:lpstr>PowerPoint Presentation</vt:lpstr>
      <vt:lpstr>William Pitt</vt:lpstr>
      <vt:lpstr>British win</vt:lpstr>
      <vt:lpstr>PowerPoint Presentation</vt:lpstr>
      <vt:lpstr>Proclamation Line of 1763</vt:lpstr>
    </vt:vector>
  </TitlesOfParts>
  <Company>GCCISD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&amp; Indian War</dc:title>
  <dc:creator>Jerry Elledge</dc:creator>
  <cp:lastModifiedBy>Green, Stephanie P</cp:lastModifiedBy>
  <cp:revision>24</cp:revision>
  <dcterms:created xsi:type="dcterms:W3CDTF">2013-09-29T16:14:36Z</dcterms:created>
  <dcterms:modified xsi:type="dcterms:W3CDTF">2018-09-27T19:44:47Z</dcterms:modified>
</cp:coreProperties>
</file>