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60" r:id="rId6"/>
    <p:sldId id="262" r:id="rId7"/>
    <p:sldId id="263" r:id="rId8"/>
    <p:sldId id="265"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9" autoAdjust="0"/>
    <p:restoredTop sz="94660"/>
  </p:normalViewPr>
  <p:slideViewPr>
    <p:cSldViewPr snapToGrid="0">
      <p:cViewPr varScale="1">
        <p:scale>
          <a:sx n="69" d="100"/>
          <a:sy n="69" d="100"/>
        </p:scale>
        <p:origin x="372"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8/13/2019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8/13/2019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uffpost.com/entry/halle-bailey-reaction-little-mermaid-casting_n_5d4b4fb2e4b09e729740a4b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Exigence: Defining terms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300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SPACECAT</a:t>
            </a:r>
            <a:endParaRPr lang="en-US" dirty="0"/>
          </a:p>
        </p:txBody>
      </p:sp>
      <p:sp>
        <p:nvSpPr>
          <p:cNvPr id="6" name="Text Placeholder 5"/>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1141412" y="2658534"/>
            <a:ext cx="4876800" cy="3132666"/>
          </a:xfrm>
        </p:spPr>
        <p:txBody>
          <a:bodyPr>
            <a:noAutofit/>
          </a:bodyPr>
          <a:lstStyle/>
          <a:p>
            <a:r>
              <a:rPr lang="en-US" sz="3600" dirty="0" smtClean="0"/>
              <a:t>Ok, we are going to introduce our first strategy—SPACECAT.</a:t>
            </a:r>
          </a:p>
          <a:p>
            <a:r>
              <a:rPr lang="en-US" sz="3600" dirty="0" smtClean="0"/>
              <a:t>It’s like Soapstone—but for AP English.</a:t>
            </a:r>
          </a:p>
          <a:p>
            <a:endParaRPr lang="en-US" sz="3600" dirty="0"/>
          </a:p>
        </p:txBody>
      </p:sp>
      <p:sp>
        <p:nvSpPr>
          <p:cNvPr id="7" name="Text Placeholder 6"/>
          <p:cNvSpPr>
            <a:spLocks noGrp="1"/>
          </p:cNvSpPr>
          <p:nvPr>
            <p:ph type="body" sz="quarter" idx="3"/>
          </p:nvPr>
        </p:nvSpPr>
        <p:spPr/>
        <p:txBody>
          <a:bodyPr/>
          <a:lstStyle/>
          <a:p>
            <a:endParaRPr lang="en-US"/>
          </a:p>
        </p:txBody>
      </p:sp>
      <p:pic>
        <p:nvPicPr>
          <p:cNvPr id="1026" name="Picture 2" descr="Image result for space ca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147966" y="1794294"/>
            <a:ext cx="3145437" cy="407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307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with—Remembering all the Boys”</a:t>
            </a:r>
            <a:endParaRPr lang="en-US" dirty="0"/>
          </a:p>
        </p:txBody>
      </p:sp>
      <p:sp>
        <p:nvSpPr>
          <p:cNvPr id="3" name="Text Placeholder 2"/>
          <p:cNvSpPr>
            <a:spLocks noGrp="1"/>
          </p:cNvSpPr>
          <p:nvPr>
            <p:ph type="body" idx="1"/>
          </p:nvPr>
        </p:nvSpPr>
        <p:spPr/>
        <p:txBody>
          <a:bodyPr/>
          <a:lstStyle/>
          <a:p>
            <a:r>
              <a:rPr lang="en-US" dirty="0" smtClean="0"/>
              <a:t>We will read and--</a:t>
            </a:r>
            <a:endParaRPr lang="en-US" dirty="0"/>
          </a:p>
        </p:txBody>
      </p:sp>
      <p:sp>
        <p:nvSpPr>
          <p:cNvPr id="4" name="Content Placeholder 3"/>
          <p:cNvSpPr>
            <a:spLocks noGrp="1"/>
          </p:cNvSpPr>
          <p:nvPr>
            <p:ph sz="half" idx="2"/>
          </p:nvPr>
        </p:nvSpPr>
        <p:spPr/>
        <p:txBody>
          <a:bodyPr/>
          <a:lstStyle/>
          <a:p>
            <a:r>
              <a:rPr lang="en-US" dirty="0" smtClean="0"/>
              <a:t>Annotate for rhetorical situation</a:t>
            </a:r>
          </a:p>
          <a:p>
            <a:r>
              <a:rPr lang="en-US" dirty="0" smtClean="0"/>
              <a:t>Then, fill out our SPACECAT form.</a:t>
            </a:r>
          </a:p>
          <a:p>
            <a:endParaRPr lang="en-US" dirty="0"/>
          </a:p>
        </p:txBody>
      </p:sp>
      <p:sp>
        <p:nvSpPr>
          <p:cNvPr id="5" name="Text Placeholder 4"/>
          <p:cNvSpPr>
            <a:spLocks noGrp="1"/>
          </p:cNvSpPr>
          <p:nvPr>
            <p:ph type="body" sz="quarter" idx="3"/>
          </p:nvPr>
        </p:nvSpPr>
        <p:spPr/>
        <p:txBody>
          <a:bodyPr/>
          <a:lstStyle/>
          <a:p>
            <a:endParaRPr lang="en-US"/>
          </a:p>
        </p:txBody>
      </p:sp>
      <p:pic>
        <p:nvPicPr>
          <p:cNvPr id="2050" name="Picture 2" descr="Image result for space ca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067909" y="2589694"/>
            <a:ext cx="3080072" cy="369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152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Rhetorical Situation</a:t>
            </a:r>
            <a:endParaRPr lang="en-US" sz="6000" dirty="0"/>
          </a:p>
        </p:txBody>
      </p:sp>
      <p:sp>
        <p:nvSpPr>
          <p:cNvPr id="3" name="Content Placeholder 2"/>
          <p:cNvSpPr>
            <a:spLocks noGrp="1"/>
          </p:cNvSpPr>
          <p:nvPr>
            <p:ph idx="1"/>
          </p:nvPr>
        </p:nvSpPr>
        <p:spPr/>
        <p:txBody>
          <a:bodyPr>
            <a:normAutofit/>
          </a:bodyPr>
          <a:lstStyle/>
          <a:p>
            <a:pPr algn="ctr"/>
            <a:r>
              <a:rPr lang="en-US" sz="6000" dirty="0" smtClean="0"/>
              <a:t>5 Parts—what are they? Look at notes. </a:t>
            </a:r>
            <a:endParaRPr lang="en-US" sz="6000" dirty="0"/>
          </a:p>
        </p:txBody>
      </p:sp>
    </p:spTree>
    <p:extLst>
      <p:ext uri="{BB962C8B-B14F-4D97-AF65-F5344CB8AC3E}">
        <p14:creationId xmlns:p14="http://schemas.microsoft.com/office/powerpoint/2010/main" val="142625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But, wait there’s more!</a:t>
            </a:r>
            <a:endParaRPr lang="en-US" sz="7200" dirty="0"/>
          </a:p>
        </p:txBody>
      </p:sp>
      <p:sp>
        <p:nvSpPr>
          <p:cNvPr id="3" name="Content Placeholder 2"/>
          <p:cNvSpPr>
            <a:spLocks noGrp="1"/>
          </p:cNvSpPr>
          <p:nvPr>
            <p:ph idx="1"/>
          </p:nvPr>
        </p:nvSpPr>
        <p:spPr/>
        <p:txBody>
          <a:bodyPr>
            <a:normAutofit/>
          </a:bodyPr>
          <a:lstStyle/>
          <a:p>
            <a:r>
              <a:rPr lang="en-US" sz="6000" dirty="0" smtClean="0"/>
              <a:t>A new curriculum requirement is to teach the word: </a:t>
            </a:r>
            <a:r>
              <a:rPr lang="en-US" sz="6000" dirty="0" smtClean="0">
                <a:solidFill>
                  <a:srgbClr val="FF0000"/>
                </a:solidFill>
              </a:rPr>
              <a:t>Exigence</a:t>
            </a:r>
            <a:r>
              <a:rPr lang="en-US" sz="6000" dirty="0" smtClean="0"/>
              <a:t>.</a:t>
            </a:r>
            <a:endParaRPr lang="en-US" sz="6000" dirty="0"/>
          </a:p>
        </p:txBody>
      </p:sp>
    </p:spTree>
    <p:extLst>
      <p:ext uri="{BB962C8B-B14F-4D97-AF65-F5344CB8AC3E}">
        <p14:creationId xmlns:p14="http://schemas.microsoft.com/office/powerpoint/2010/main" val="307390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34" y="155275"/>
            <a:ext cx="9905998" cy="1905000"/>
          </a:xfrm>
        </p:spPr>
        <p:txBody>
          <a:bodyPr>
            <a:normAutofit/>
          </a:bodyPr>
          <a:lstStyle/>
          <a:p>
            <a:r>
              <a:rPr lang="en-US" sz="5400" dirty="0" smtClean="0"/>
              <a:t>Rhetorical Situation	</a:t>
            </a:r>
            <a:endParaRPr lang="en-US" sz="5400" dirty="0"/>
          </a:p>
        </p:txBody>
      </p:sp>
      <p:sp>
        <p:nvSpPr>
          <p:cNvPr id="3" name="Content Placeholder 2"/>
          <p:cNvSpPr>
            <a:spLocks noGrp="1"/>
          </p:cNvSpPr>
          <p:nvPr>
            <p:ph idx="1"/>
          </p:nvPr>
        </p:nvSpPr>
        <p:spPr/>
        <p:txBody>
          <a:bodyPr>
            <a:normAutofit fontScale="92500" lnSpcReduction="20000"/>
          </a:bodyPr>
          <a:lstStyle/>
          <a:p>
            <a:r>
              <a:rPr lang="en-US" dirty="0" smtClean="0"/>
              <a:t>1</a:t>
            </a:r>
            <a:r>
              <a:rPr lang="en-US" sz="4000" dirty="0" smtClean="0"/>
              <a:t>. Purpose—more clearly tied to exigence</a:t>
            </a:r>
          </a:p>
          <a:p>
            <a:r>
              <a:rPr lang="en-US" sz="4000" dirty="0" smtClean="0"/>
              <a:t>2. Setting—more clearly tied to exigence</a:t>
            </a:r>
          </a:p>
          <a:p>
            <a:r>
              <a:rPr lang="en-US" sz="4000" dirty="0" smtClean="0"/>
              <a:t>3. text</a:t>
            </a:r>
          </a:p>
          <a:p>
            <a:r>
              <a:rPr lang="en-US" sz="4000" dirty="0" smtClean="0"/>
              <a:t>4. author</a:t>
            </a:r>
          </a:p>
          <a:p>
            <a:r>
              <a:rPr lang="en-US" sz="4000" dirty="0" smtClean="0"/>
              <a:t>5. audience</a:t>
            </a:r>
            <a:endParaRPr lang="en-US" sz="4000" dirty="0"/>
          </a:p>
        </p:txBody>
      </p:sp>
    </p:spTree>
    <p:extLst>
      <p:ext uri="{BB962C8B-B14F-4D97-AF65-F5344CB8AC3E}">
        <p14:creationId xmlns:p14="http://schemas.microsoft.com/office/powerpoint/2010/main" val="192217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Exigence</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A hurricane is a non-rhetorical exigence. Thinking about what needs to be in a speech in order to comfort those who lost everything in the hurricane is a Rhetorical </a:t>
            </a:r>
            <a:r>
              <a:rPr lang="en-US" sz="4000" dirty="0" smtClean="0">
                <a:solidFill>
                  <a:srgbClr val="FF0000"/>
                </a:solidFill>
              </a:rPr>
              <a:t>exigence</a:t>
            </a:r>
            <a:r>
              <a:rPr lang="en-US" sz="4000" dirty="0" smtClean="0"/>
              <a:t>. </a:t>
            </a:r>
            <a:endParaRPr lang="en-US" sz="4000" dirty="0"/>
          </a:p>
        </p:txBody>
      </p:sp>
    </p:spTree>
    <p:extLst>
      <p:ext uri="{BB962C8B-B14F-4D97-AF65-F5344CB8AC3E}">
        <p14:creationId xmlns:p14="http://schemas.microsoft.com/office/powerpoint/2010/main" val="99103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526" y="195532"/>
            <a:ext cx="9905998" cy="1905000"/>
          </a:xfrm>
        </p:spPr>
        <p:txBody>
          <a:bodyPr>
            <a:normAutofit/>
          </a:bodyPr>
          <a:lstStyle/>
          <a:p>
            <a:r>
              <a:rPr lang="en-US" sz="5400" dirty="0" smtClean="0"/>
              <a:t>exigence</a:t>
            </a:r>
            <a:endParaRPr lang="en-US" sz="5400" dirty="0"/>
          </a:p>
        </p:txBody>
      </p:sp>
      <p:sp>
        <p:nvSpPr>
          <p:cNvPr id="3" name="Content Placeholder 2"/>
          <p:cNvSpPr>
            <a:spLocks noGrp="1"/>
          </p:cNvSpPr>
          <p:nvPr>
            <p:ph idx="1"/>
          </p:nvPr>
        </p:nvSpPr>
        <p:spPr>
          <a:xfrm>
            <a:off x="1141413" y="1811547"/>
            <a:ext cx="9905998" cy="3979653"/>
          </a:xfrm>
        </p:spPr>
        <p:txBody>
          <a:bodyPr>
            <a:normAutofit fontScale="85000" lnSpcReduction="20000"/>
          </a:bodyPr>
          <a:lstStyle/>
          <a:p>
            <a:r>
              <a:rPr lang="en-US" sz="4000" dirty="0" smtClean="0"/>
              <a:t>The problem that needs to be solved. </a:t>
            </a:r>
          </a:p>
          <a:p>
            <a:r>
              <a:rPr lang="en-US" sz="4000" dirty="0" smtClean="0"/>
              <a:t>The hurdle to overcome.</a:t>
            </a:r>
          </a:p>
          <a:p>
            <a:r>
              <a:rPr lang="en-US" sz="4000" dirty="0" smtClean="0"/>
              <a:t>The action to stop.</a:t>
            </a:r>
          </a:p>
          <a:p>
            <a:r>
              <a:rPr lang="en-US" sz="4000" dirty="0" smtClean="0"/>
              <a:t>The push, the motivation.</a:t>
            </a:r>
          </a:p>
          <a:p>
            <a:r>
              <a:rPr lang="en-US" sz="4000" dirty="0" smtClean="0"/>
              <a:t>what makes you write that angry text message or write a letter to the editor or comment on that </a:t>
            </a:r>
            <a:r>
              <a:rPr lang="en-US" sz="4000" dirty="0" err="1" smtClean="0"/>
              <a:t>youtube</a:t>
            </a:r>
            <a:r>
              <a:rPr lang="en-US" sz="4000" dirty="0" smtClean="0"/>
              <a:t> video.</a:t>
            </a:r>
            <a:endParaRPr lang="en-US" sz="4000" dirty="0"/>
          </a:p>
        </p:txBody>
      </p:sp>
    </p:spTree>
    <p:extLst>
      <p:ext uri="{BB962C8B-B14F-4D97-AF65-F5344CB8AC3E}">
        <p14:creationId xmlns:p14="http://schemas.microsoft.com/office/powerpoint/2010/main" val="107985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Exigence example</a:t>
            </a:r>
            <a:endParaRPr lang="en-US" dirty="0"/>
          </a:p>
        </p:txBody>
      </p:sp>
      <p:sp>
        <p:nvSpPr>
          <p:cNvPr id="3" name="Content Placeholder 2"/>
          <p:cNvSpPr>
            <a:spLocks noGrp="1"/>
          </p:cNvSpPr>
          <p:nvPr>
            <p:ph idx="1"/>
          </p:nvPr>
        </p:nvSpPr>
        <p:spPr>
          <a:xfrm>
            <a:off x="784855" y="2402456"/>
            <a:ext cx="4833817" cy="3124201"/>
          </a:xfrm>
        </p:spPr>
        <p:txBody>
          <a:bodyPr/>
          <a:lstStyle/>
          <a:p>
            <a:r>
              <a:rPr lang="en-US" dirty="0">
                <a:hlinkClick r:id="rId2"/>
              </a:rPr>
              <a:t>https://</a:t>
            </a:r>
            <a:r>
              <a:rPr lang="en-US" dirty="0" smtClean="0">
                <a:hlinkClick r:id="rId2"/>
              </a:rPr>
              <a:t>www.huffpost.com/entry/halle-bailey-reaction-little-mermaid-casting_n_5d4b4fb2e4b09e729740a4b8</a:t>
            </a:r>
            <a:endParaRPr lang="en-US" dirty="0" smtClean="0"/>
          </a:p>
          <a:p>
            <a:endParaRPr lang="en-US" dirty="0"/>
          </a:p>
        </p:txBody>
      </p:sp>
      <p:pic>
        <p:nvPicPr>
          <p:cNvPr id="4" name="Picture 3"/>
          <p:cNvPicPr>
            <a:picLocks noChangeAspect="1"/>
          </p:cNvPicPr>
          <p:nvPr/>
        </p:nvPicPr>
        <p:blipFill>
          <a:blip r:embed="rId3"/>
          <a:stretch>
            <a:fillRect/>
          </a:stretch>
        </p:blipFill>
        <p:spPr>
          <a:xfrm>
            <a:off x="5797716" y="1933935"/>
            <a:ext cx="5912013" cy="3592722"/>
          </a:xfrm>
          <a:prstGeom prst="rect">
            <a:avLst/>
          </a:prstGeom>
        </p:spPr>
      </p:pic>
    </p:spTree>
    <p:extLst>
      <p:ext uri="{BB962C8B-B14F-4D97-AF65-F5344CB8AC3E}">
        <p14:creationId xmlns:p14="http://schemas.microsoft.com/office/powerpoint/2010/main" val="1814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a:t>1. </a:t>
            </a:r>
            <a:r>
              <a:rPr lang="en-US" sz="3600" dirty="0" smtClean="0"/>
              <a:t>Purpose—Let’s do purpose and exigence last.</a:t>
            </a:r>
            <a:endParaRPr lang="en-US" sz="3600" dirty="0"/>
          </a:p>
          <a:p>
            <a:r>
              <a:rPr lang="en-US" sz="3600" dirty="0"/>
              <a:t>2. </a:t>
            </a:r>
            <a:r>
              <a:rPr lang="en-US" sz="3600" dirty="0" smtClean="0"/>
              <a:t>Setting</a:t>
            </a:r>
            <a:endParaRPr lang="en-US" sz="3600" dirty="0"/>
          </a:p>
          <a:p>
            <a:r>
              <a:rPr lang="en-US" sz="3600" dirty="0"/>
              <a:t>3. text</a:t>
            </a:r>
          </a:p>
          <a:p>
            <a:r>
              <a:rPr lang="en-US" sz="3600" dirty="0"/>
              <a:t>4. author</a:t>
            </a:r>
          </a:p>
          <a:p>
            <a:r>
              <a:rPr lang="en-US" sz="3600" dirty="0"/>
              <a:t>5. audience</a:t>
            </a:r>
          </a:p>
          <a:p>
            <a:endParaRPr lang="en-US" dirty="0"/>
          </a:p>
        </p:txBody>
      </p:sp>
    </p:spTree>
    <p:extLst>
      <p:ext uri="{BB962C8B-B14F-4D97-AF65-F5344CB8AC3E}">
        <p14:creationId xmlns:p14="http://schemas.microsoft.com/office/powerpoint/2010/main" val="2447952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ideas</a:t>
            </a:r>
            <a:endParaRPr lang="en-US" dirty="0"/>
          </a:p>
        </p:txBody>
      </p:sp>
      <p:sp>
        <p:nvSpPr>
          <p:cNvPr id="3" name="Content Placeholder 2"/>
          <p:cNvSpPr>
            <a:spLocks noGrp="1"/>
          </p:cNvSpPr>
          <p:nvPr>
            <p:ph idx="1"/>
          </p:nvPr>
        </p:nvSpPr>
        <p:spPr/>
        <p:txBody>
          <a:bodyPr/>
          <a:lstStyle/>
          <a:p>
            <a:r>
              <a:rPr lang="en-US" dirty="0"/>
              <a:t>1. </a:t>
            </a:r>
            <a:r>
              <a:rPr lang="en-US" dirty="0" smtClean="0"/>
              <a:t>Purpose—people’s negative reactions were so strong that she needed to address that hostility but she seems to be very gracious in just wanting to say she was happy to get the role because she knows it’s important.</a:t>
            </a:r>
            <a:endParaRPr lang="en-US" dirty="0"/>
          </a:p>
          <a:p>
            <a:r>
              <a:rPr lang="en-US" dirty="0"/>
              <a:t>2. </a:t>
            </a:r>
            <a:r>
              <a:rPr lang="en-US" dirty="0" smtClean="0"/>
              <a:t>Setting—it’s been a hostile time for discussions of race</a:t>
            </a:r>
            <a:endParaRPr lang="en-US" dirty="0"/>
          </a:p>
          <a:p>
            <a:r>
              <a:rPr lang="en-US" dirty="0"/>
              <a:t>3. text</a:t>
            </a:r>
          </a:p>
          <a:p>
            <a:r>
              <a:rPr lang="en-US" dirty="0"/>
              <a:t>4. author</a:t>
            </a:r>
          </a:p>
          <a:p>
            <a:r>
              <a:rPr lang="en-US" dirty="0"/>
              <a:t>5. audience</a:t>
            </a:r>
          </a:p>
          <a:p>
            <a:endParaRPr lang="en-US" dirty="0"/>
          </a:p>
        </p:txBody>
      </p:sp>
    </p:spTree>
    <p:extLst>
      <p:ext uri="{BB962C8B-B14F-4D97-AF65-F5344CB8AC3E}">
        <p14:creationId xmlns:p14="http://schemas.microsoft.com/office/powerpoint/2010/main" val="2829356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709</TotalTime>
  <Words>270</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Mesh</vt:lpstr>
      <vt:lpstr>Exigence: Defining terms</vt:lpstr>
      <vt:lpstr>Rhetorical Situation</vt:lpstr>
      <vt:lpstr>But, wait there’s more!</vt:lpstr>
      <vt:lpstr>Rhetorical Situation </vt:lpstr>
      <vt:lpstr>Exigence</vt:lpstr>
      <vt:lpstr>exigence</vt:lpstr>
      <vt:lpstr>Exigence example</vt:lpstr>
      <vt:lpstr>Let’s practice</vt:lpstr>
      <vt:lpstr>Possible ideas</vt:lpstr>
      <vt:lpstr>SPACECAT</vt:lpstr>
      <vt:lpstr>Practice with—Remembering all the Boys”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Exigence: Defining terms</dc:title>
  <dc:creator>Guerrero, Mary C</dc:creator>
  <cp:lastModifiedBy>Crisostomo, Christiani N</cp:lastModifiedBy>
  <cp:revision>13</cp:revision>
  <dcterms:created xsi:type="dcterms:W3CDTF">2019-08-08T19:10:39Z</dcterms:created>
  <dcterms:modified xsi:type="dcterms:W3CDTF">2019-08-14T02:15:49Z</dcterms:modified>
</cp:coreProperties>
</file>